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185FC-37BD-4D55-BD76-15F903B6CBB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E9D93-474E-4750-8D1E-367C4A2F2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2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E9D93-474E-4750-8D1E-367C4A2F2D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13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E9D93-474E-4750-8D1E-367C4A2F2D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2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E9D93-474E-4750-8D1E-367C4A2F2D1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35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2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5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2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2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8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7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1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6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1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9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754B0-96AF-41F1-852B-A9C62CEC46B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94731-98B6-49EB-888F-9A62F75B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2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2P4Ed6G3g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47850" y="1581835"/>
            <a:ext cx="8896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300" dirty="0" smtClean="0">
                <a:latin typeface="Comic Sans MS" panose="030F0702030302020204" pitchFamily="66" charset="0"/>
              </a:rPr>
              <a:t>Арт-</a:t>
            </a:r>
            <a:r>
              <a:rPr lang="ru-RU" sz="6300" dirty="0" err="1" smtClean="0">
                <a:latin typeface="Comic Sans MS" panose="030F0702030302020204" pitchFamily="66" charset="0"/>
              </a:rPr>
              <a:t>терапевтичні</a:t>
            </a:r>
            <a:r>
              <a:rPr lang="ru-RU" sz="6300" dirty="0" smtClean="0">
                <a:latin typeface="Comic Sans MS" panose="030F0702030302020204" pitchFamily="66" charset="0"/>
              </a:rPr>
              <a:t> </a:t>
            </a:r>
            <a:r>
              <a:rPr lang="ru-RU" sz="6300" dirty="0" err="1" smtClean="0">
                <a:latin typeface="Comic Sans MS" panose="030F0702030302020204" pitchFamily="66" charset="0"/>
              </a:rPr>
              <a:t>технології</a:t>
            </a:r>
            <a:r>
              <a:rPr lang="ru-RU" sz="6300" dirty="0" smtClean="0">
                <a:latin typeface="Comic Sans MS" panose="030F0702030302020204" pitchFamily="66" charset="0"/>
              </a:rPr>
              <a:t> в </a:t>
            </a:r>
            <a:r>
              <a:rPr lang="ru-RU" sz="6300" dirty="0" err="1" smtClean="0">
                <a:latin typeface="Comic Sans MS" panose="030F0702030302020204" pitchFamily="66" charset="0"/>
              </a:rPr>
              <a:t>роботі</a:t>
            </a:r>
            <a:r>
              <a:rPr lang="ru-RU" sz="6300" dirty="0" smtClean="0">
                <a:latin typeface="Comic Sans MS" panose="030F0702030302020204" pitchFamily="66" charset="0"/>
              </a:rPr>
              <a:t> </a:t>
            </a:r>
            <a:r>
              <a:rPr lang="ru-RU" sz="6300" dirty="0" err="1" smtClean="0">
                <a:latin typeface="Comic Sans MS" panose="030F0702030302020204" pitchFamily="66" charset="0"/>
              </a:rPr>
              <a:t>корекційного</a:t>
            </a:r>
            <a:endParaRPr lang="ru-RU" sz="63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6300" dirty="0" smtClean="0">
                <a:latin typeface="Comic Sans MS" panose="030F0702030302020204" pitchFamily="66" charset="0"/>
              </a:rPr>
              <a:t>педагога.</a:t>
            </a:r>
            <a:endParaRPr lang="ru-RU" sz="6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1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165944"/>
            <a:ext cx="889635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Музичні та </a:t>
            </a:r>
            <a:r>
              <a:rPr lang="uk-UA" sz="3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кольоромедитації</a:t>
            </a:r>
            <a:r>
              <a:rPr lang="uk-UA" sz="3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 </a:t>
            </a:r>
            <a:endParaRPr lang="uk-UA" sz="3200" b="1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Ученими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доведена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ефективність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методу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хромотерапії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безконтактного методу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корекції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кольором та світлом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Світло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будучи електромагнітним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випроміню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ванням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здатне проникати через тканини і нести необхідну енергію. Усі кольори випромінюють ту чи іншу інформацію, дія якої на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той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 інший орган може бути цілющою. </a:t>
            </a:r>
            <a:endParaRPr lang="uk-UA" sz="2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Хромотерапія</a:t>
            </a:r>
            <a:r>
              <a:rPr lang="uk-U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лікуванні деяких фізичних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корекції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психічних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захворювань і розладів.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Різні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кольори діють на стан і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внутрішній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баланс кожної людини у будь–який момент: у період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активності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сприяють релаксації, емоційній стабільності. </a:t>
            </a:r>
            <a:endParaRPr lang="ru-RU" sz="2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Кольори можуть стимулювати, пригнічувати, заспокоювати, створювати відчуття холоду або теплоти. Це явище називається «хромодинамікою».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У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поєднанні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з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бінауральними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ритмами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або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музикою-кольорова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медитація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ru-RU" sz="2200" b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3" name="Цветотерапия Жёлтый цвет ColourThera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50" y="515540"/>
            <a:ext cx="6737352" cy="37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50" y="0"/>
            <a:ext cx="8686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Робота з пластиліном</a:t>
            </a:r>
            <a:endParaRPr lang="ru-RU" b="1" dirty="0" smtClean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Пластилін являє собою унікальний матеріал, який використовують для дитячої творчості, а також при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лікувані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психосоматичних розладів, агресивності, дитячих страхах, тривожності, для розвитку дрібної моторики рук дитини.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Ліплення з пластиліну являє собою потужний метод психокорекції, що дозволяє ефективно вирішувати складні життєві проблеми, досягати душевної рівноваги та душевного спокою, знайти відповіді на величезну кількість питань, які постають перед дитиною.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Словарь терминов. Пластил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7" y="4148770"/>
            <a:ext cx="3349625" cy="2512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упить Легкий пластилин для лепки HEY CLAY «Залипаки» Монстры (18 баночек)  недорого в интернет-магазине Madrobots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2865053"/>
            <a:ext cx="3263900" cy="244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4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350" y="209550"/>
            <a:ext cx="72771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Значення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занять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пластилінотерапіею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для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різних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нозологій</a:t>
            </a:r>
            <a: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: </a:t>
            </a:r>
            <a:br>
              <a:rPr lang="ru-RU" sz="2200" b="1" dirty="0"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розвивають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вправність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рук,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зміцнюють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силу. </a:t>
            </a:r>
            <a:endParaRPr lang="en-US" sz="2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вчаться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самостійно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здійснювати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контролюючи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силу,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тривалість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спрямованість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коли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дитина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вдавлює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дрібні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деталі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пластилін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пінцетного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хапання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тобто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захоплення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дрібного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предмета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двома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пальцями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пучкою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пальця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0650" y="3631763"/>
            <a:ext cx="69913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час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роботи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техніці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пластилінотерапії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важливим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є не просто </a:t>
            </a:r>
            <a:b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руки, а й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спільний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рук і очей,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координація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рухів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обох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рук;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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працюючи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пластиліном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дитина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тренує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руку до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такої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складної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навички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як письмо.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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200" dirty="0"/>
          </a:p>
        </p:txBody>
      </p:sp>
      <p:pic>
        <p:nvPicPr>
          <p:cNvPr id="7170" name="Picture 2" descr="Как удалить пластилин с волос у ребе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"/>
            <a:ext cx="3566389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к правильно выбрать пластилин для ребенка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28" y="3631763"/>
            <a:ext cx="3780693" cy="2519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98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38600" y="344091"/>
            <a:ext cx="81534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Ученими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виявлено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зв‘язок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між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активними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рухами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пальців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дитини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формуванням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мовного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апарату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Фактично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руки в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певний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період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є для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дитини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додатковим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мовним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органом. </a:t>
            </a:r>
            <a:endParaRPr lang="ru-RU" sz="25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Функції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рухової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формуються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паралельно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5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Якщо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рухової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рук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відстає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нормального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перебігу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то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затримується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мовленнєвий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хоча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загальна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фізична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активність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бути нормальною і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навіть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вищою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норму. </a:t>
            </a:r>
            <a:endParaRPr lang="ru-RU" sz="25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Тому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робота з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пластиліном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благотворно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позначається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на не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зовсім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розвиненому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вербальному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апараті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дитини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4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5800" y="497428"/>
            <a:ext cx="7696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Одним із перших для діагностики особистості почав застосовувати колір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М. </a:t>
            </a:r>
            <a:r>
              <a:rPr lang="uk-UA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Люшер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uk-UA" sz="2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Він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розробив </a:t>
            </a:r>
            <a:r>
              <a:rPr lang="uk-U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основи функціональної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психології </a:t>
            </a:r>
            <a:r>
              <a:rPr lang="uk-UA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кольоросприйняття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створив на її базі широко відомий в практиці психодіагностики кольоровий тест, який належить до високоефективних проективних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призначений для вивчення ситуативного емоційного стану особистості, її адаптації до різних соціально-психологічних ситуацій. </a:t>
            </a:r>
            <a:endParaRPr lang="uk-UA" sz="2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Вчений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вважав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кожен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колір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має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свою структуру та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функції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структурою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вчений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розумів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стійке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людей,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незалежно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раси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освітнього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рівня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статі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віку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так звана,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об’єктивна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сторона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колірного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впливу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виражає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індивідуальний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сенс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кожної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людини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індиві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дуальне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ставлення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Цветовые типы личности по Максу Люше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2" y="497428"/>
            <a:ext cx="3864585" cy="5693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428178"/>
            <a:ext cx="7124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Колір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впливає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людину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рівнях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вегетативної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нервової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 думку Б.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Базими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колір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виступає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певний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енергетичний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стимул, а для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центральної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нервової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несе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інформацію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оточуючий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світ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думку,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колір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підтримки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тонусу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нервової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Тому, в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ситуації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кольорового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голодування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можуть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виникати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симптоми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асенізації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затримки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інтелектуального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Ритмология. Цветовое питание и наш мозг | Ритмология на каждый д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4" y="582070"/>
            <a:ext cx="4264034" cy="5685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9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AutoShape 2" descr="Життя насправді є пітьма, якщо немає прагнення. Усе прагнення є сліп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7" y="331788"/>
            <a:ext cx="7265353" cy="418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6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9700" y="3989338"/>
            <a:ext cx="9886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Робота з асоціаціями та метафоричними картками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теж є ефективними техніками у роботі с психофізичними розладами дітей з особливими потребами. Складання оповідань, послань у майбутнє. Кожна з цих технік сама по собі сприяє вирішенню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інтерпсихічних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конфліктів і зняттю емоційної напруги, зміні життєвої позиції й поведінки.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вживання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разом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призводить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так би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мовити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корекційного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вибуху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ru-RU" sz="2400" dirty="0"/>
          </a:p>
        </p:txBody>
      </p:sp>
      <p:pic>
        <p:nvPicPr>
          <p:cNvPr id="11266" name="Picture 2" descr="Семінар «Що таке метафоричні карти і як з ними працювати?». Дата: 27 серпня  2019, 18:00 - 19:30 - навчання у Черкасах | in.ck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977014"/>
            <a:ext cx="4524375" cy="282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923" y="790497"/>
            <a:ext cx="4265121" cy="319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662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11" t="9066" r="6951" b="7480"/>
          <a:stretch/>
        </p:blipFill>
        <p:spPr>
          <a:xfrm flipH="1">
            <a:off x="0" y="0"/>
            <a:ext cx="1220771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12794"/>
            <a:ext cx="566904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стверджувати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включення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профілактику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корекцію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цих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 і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технік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арт-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терапії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тільки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допомагає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стабілізувати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емоційної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сфери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дитини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але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формує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підґрунтя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адаптаційних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пізнавальних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здібностей</a:t>
            </a: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самомоніторингу</a:t>
            </a: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скринінгу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власної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поведінки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ставлення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оточуючих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Такі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допомагають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</a:t>
            </a:r>
            <a:r>
              <a:rPr lang="uk-UA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ітям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підтримувати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позитивний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настрій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висловлюватися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щодо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певної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ситуації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дії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вчинку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думки,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виявляти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власні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почуття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творчо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реалізовуватись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Зачем в школе нужны уроки ИЗО? Значимость урока по изобразительному  искусств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44" y="1131887"/>
            <a:ext cx="4967273" cy="279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Что делать, если Ваш ребенок не любит рисовать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41" y="3105151"/>
            <a:ext cx="4206875" cy="2806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27610" y="1872734"/>
            <a:ext cx="7184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latin typeface="Comic Sans MS" panose="030F0702030302020204" pitchFamily="66" charset="0"/>
              </a:rPr>
              <a:t>Діти</a:t>
            </a:r>
            <a:r>
              <a:rPr lang="ru-RU" sz="3600" b="1" dirty="0" smtClean="0">
                <a:latin typeface="Comic Sans MS" panose="030F0702030302020204" pitchFamily="66" charset="0"/>
              </a:rPr>
              <a:t> з </a:t>
            </a:r>
            <a:r>
              <a:rPr lang="ru-RU" sz="3600" b="1" dirty="0" err="1" smtClean="0">
                <a:latin typeface="Comic Sans MS" panose="030F0702030302020204" pitchFamily="66" charset="0"/>
              </a:rPr>
              <a:t>особливими</a:t>
            </a:r>
            <a:r>
              <a:rPr lang="ru-RU" sz="3600" b="1" dirty="0" smtClean="0">
                <a:latin typeface="Comic Sans MS" panose="030F0702030302020204" pitchFamily="66" charset="0"/>
              </a:rPr>
              <a:t> потребами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76055" y="2827728"/>
            <a:ext cx="70159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психологічні,медичні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однолітків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соціокультурні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4181" y="6244048"/>
            <a:ext cx="5071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https://www.youtube.com/watch?v=K2P4Ed6G3gw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9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8976" y="2227183"/>
            <a:ext cx="52387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Зокрема, найпоширенішого застосування має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арттерапія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art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мистецтво,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art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therapy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терапія мистецтвом) означає лікування пластичною зображальною творчістю з метою вираження людиною свого психоемоційного стану.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і технік, які  включають у подібну практику,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можно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віднести: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графічну методику «</a:t>
            </a:r>
            <a:r>
              <a:rPr lang="uk-UA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2424" y="1273076"/>
            <a:ext cx="11553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роботі з такими дітьми дуже важливо використовувати гнучкі види корекції, одним із яких є арт-терапевтичні технології</a:t>
            </a:r>
            <a:endParaRPr lang="ru-RU" sz="2800" b="1" dirty="0"/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2" y="2227183"/>
            <a:ext cx="4825602" cy="378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55204" y="5895588"/>
            <a:ext cx="10182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b="1" dirty="0" smtClean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 для дослідження </a:t>
            </a:r>
            <a:r>
              <a:rPr lang="uk-UA" b="1" dirty="0" err="1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емоційно</a:t>
            </a:r>
            <a:r>
              <a:rPr lang="uk-UA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-особистісної сфери дитини з затримкою психофізичного розвитку, виявлення наявності агресії, її направленості і інтенсивності.</a:t>
            </a:r>
            <a:endParaRPr lang="ru-RU" sz="1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7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9525" y="-19050"/>
            <a:ext cx="46863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Інструкція.</a:t>
            </a:r>
            <a:r>
              <a:rPr lang="uk-UA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аркуші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паперу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(формат А4) намалюй кактус, такою,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якою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уявляєш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1000" y="-64264"/>
            <a:ext cx="6629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додаткові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допускаються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закінчення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малювання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дитиною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бесіда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допоможуть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інтерпретацію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Кактус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домашній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дикий?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помацати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сильно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Кактусу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подобається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коли за ним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доглядають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поливають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удобрюють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Кактус росте один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якимось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рослиною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сусідству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сусідом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то, яке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Коли кактус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виросте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зміниться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Мультяшный кактус милый и каваи каракули иллюстрации |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09" b="92814" l="27157" r="4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3" t="44981" r="50159" b="5119"/>
          <a:stretch/>
        </p:blipFill>
        <p:spPr bwMode="auto">
          <a:xfrm>
            <a:off x="1014413" y="1638300"/>
            <a:ext cx="2000250" cy="32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9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9226" y="1041023"/>
            <a:ext cx="1171277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Агресія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наявність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голок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особливо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велика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Сильно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стирчать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довгі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близько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один до одного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голки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відображають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високий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ступінь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агресивності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мпульсивність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уривчасті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лінії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сильний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натиск</a:t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Егоцентризм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прагнення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лідерства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великий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малюнок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центрі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листа.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Залежність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невпевненість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малюнок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внизу листа</a:t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Демонстративність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відкритість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наявність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виступаючих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відростків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незвичайність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Скритність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обережність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розташування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зигзагів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контуру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всередині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кактуса.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926" y="589657"/>
            <a:ext cx="119985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Оптимізм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яскравих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кольорів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радісних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кактусів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Тривога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темних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кольорів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переважання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внутрішньої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штрихування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переривчасті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лінії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Жіночність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наявність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прикраси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квітів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м`яких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ліній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Екстровертірованность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наявність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кактусів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квітів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інтровертірованность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зображений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тільки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один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Прагнення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домашньої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захисту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почуття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сімейної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спільності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наявність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квіткового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горщика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зображення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домашнього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кактуса.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Прагнення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самотності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зображений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дикоростучий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кактус, </a:t>
            </a:r>
            <a:r>
              <a:rPr lang="ru-RU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пустельний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кактус.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64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426" y="151179"/>
            <a:ext cx="592455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2800" b="1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Графічний </a:t>
            </a:r>
            <a:r>
              <a:rPr lang="uk-UA" sz="28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диктант. </a:t>
            </a:r>
            <a:endParaRPr lang="uk-UA" sz="2800" b="1" i="1" dirty="0" smtClean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Така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технологія сприяє розвитку не тільки м’язів кисті, їх координації, а й зоровому сприйняттю, просторового 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орієнтування,а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також формуванню внутрішньої 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мови,образного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логічного мислення й звичайно уяви. Навчають орієнтуватися в зошиті, слухати і чути, що говорить дорослий і діяти у відповідності з інструкцією, розвивають мислення, уважність, посидючість</a:t>
            </a:r>
            <a:r>
              <a:rPr lang="uk-UA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Наприклад: графічний диктант</a:t>
            </a:r>
            <a:r>
              <a:rPr lang="uk-UA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«Слон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73402" y="484341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000" b="1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ля проведення заняття вам буде потрібно мінімум матеріалів:</a:t>
            </a:r>
            <a:r>
              <a:rPr lang="uk-UA" sz="2000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олівець гумка, аркуш зошита в клітинку, зразок виконання завдання з інструкцією.</a:t>
            </a:r>
            <a:endParaRPr lang="ru-RU" sz="2000" dirty="0" smtClean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пропонуємо намалювати разом з дитиною веселого слоника.</a:t>
            </a:r>
            <a:endParaRPr lang="ru-RU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r="21028"/>
          <a:stretch/>
        </p:blipFill>
        <p:spPr>
          <a:xfrm>
            <a:off x="6471938" y="662304"/>
            <a:ext cx="4596112" cy="410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70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5850" y="438835"/>
            <a:ext cx="10325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atin typeface="Comic Sans MS" panose="030F0702030302020204" pitchFamily="66" charset="0"/>
                <a:ea typeface="Times New Roman" panose="02020603050405020304" pitchFamily="18" charset="0"/>
              </a:rPr>
              <a:t>Техніки зняття емоційного та м’язового напруження:</a:t>
            </a:r>
            <a:r>
              <a:rPr lang="uk-UA" sz="28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uk-UA" sz="24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uk-UA" sz="24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25" y="2143214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Comic Sans MS" panose="030F0702030302020204" pitchFamily="66" charset="0"/>
              </a:rPr>
              <a:t>1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975" y="2067014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2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4025" y="2093624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3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4090" y="3863496"/>
            <a:ext cx="35671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Спонтанне малювання.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Ця форма роботи не передбачає спеціального завдання.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привчає уважно прислухатися до себе, відображати на папері свої почуття, подивитись на свій світ збоку, зрозуміти світ іншої людини за допомогою малюнка.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29250" y="1716614"/>
            <a:ext cx="3390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Асоціативне малювання.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Така форма передбачає малюнок на заздалегідь задану тему,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причому теми беруться з області почуттів і взаємовідносин: «Моя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родина», « Мій дім», «Моя улюблена професія» та інші.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65369" y="3988237"/>
            <a:ext cx="365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Малювання почуття.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роботі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використовуть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годинник або секундомір. Протягом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однієї хвилини діти розглядають пейзаж, а потім самостійно малюють свої емоції та відчуття, які в них виникли розглядаючи твір мистецтва.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098" name="Picture 2" descr="Презентація на тему &amp;quot;Спонтанне малювання. Малювання способами відбитків&amp;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589395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Нет описания фото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7600" r="14500" b="19288"/>
          <a:stretch/>
        </p:blipFill>
        <p:spPr bwMode="auto">
          <a:xfrm>
            <a:off x="4921122" y="3769510"/>
            <a:ext cx="3209388" cy="2496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Усунення страхів за допомогою малювання - ПСИХОЛОГІ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48" y="1716614"/>
            <a:ext cx="1970215" cy="2121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1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7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5850" y="438835"/>
            <a:ext cx="10325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atin typeface="Comic Sans MS" panose="030F0702030302020204" pitchFamily="66" charset="0"/>
                <a:ea typeface="Times New Roman" panose="02020603050405020304" pitchFamily="18" charset="0"/>
              </a:rPr>
              <a:t>Техніки зняття емоційного та м’язового напруження:</a:t>
            </a:r>
            <a:r>
              <a:rPr lang="uk-UA" sz="28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25" y="2143214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4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4025" y="2093624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Comic Sans MS" panose="030F0702030302020204" pitchFamily="66" charset="0"/>
              </a:rPr>
              <a:t>5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11" name="AutoShape 4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Асоціативне малювання Субота... - Татьяна Смартклубовна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6375" y="5194359"/>
            <a:ext cx="5065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Малювання пальцями рук і ніг. </a:t>
            </a:r>
            <a:b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Таке малювання дає відчуття насолоди, підняття настрою, зняття скутості.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98976" y="1862792"/>
            <a:ext cx="3527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Малювання музики.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Дітям пропонують прослухати певний музичний твір, а потім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намалювати свої емоції та відчуття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Рисование пальцами с детьми - мастер-класс по детскому рисованию  отпечатками пальце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61" y="2342037"/>
            <a:ext cx="1978905" cy="277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исование руками: польза или вред? - Минская правда - белорусский новостной  порта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3550" y="2160870"/>
            <a:ext cx="2954498" cy="1969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Могут ли наушники повредить детский слух? — ЗдоровьеИ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88" y="3311235"/>
            <a:ext cx="4564262" cy="304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8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883</Words>
  <Application>Microsoft Office PowerPoint</Application>
  <PresentationFormat>Широкоэкранный</PresentationFormat>
  <Paragraphs>60</Paragraphs>
  <Slides>19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Schernina Anastasiya</dc:creator>
  <cp:lastModifiedBy>Schernina Anastasiya</cp:lastModifiedBy>
  <cp:revision>16</cp:revision>
  <dcterms:created xsi:type="dcterms:W3CDTF">2021-11-03T14:37:55Z</dcterms:created>
  <dcterms:modified xsi:type="dcterms:W3CDTF">2021-11-03T17:08:12Z</dcterms:modified>
</cp:coreProperties>
</file>