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>
        <p:scale>
          <a:sx n="72" d="100"/>
          <a:sy n="72" d="100"/>
        </p:scale>
        <p:origin x="-1320" y="-7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2025-04-03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1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97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7278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921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3444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1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860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80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16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6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67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19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16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97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30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66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21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rstat.gov.ua/" TargetMode="External"/><Relationship Id="rId2" Type="http://schemas.openxmlformats.org/officeDocument/2006/relationships/hyperlink" Target="http://zakon.rada.gov.u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oodcalculators.com/currency-converter" TargetMode="External"/><Relationship Id="rId4" Type="http://schemas.openxmlformats.org/officeDocument/2006/relationships/hyperlink" Target="https://goodcalculators.com/marginal-utility-calculato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6" y="415636"/>
            <a:ext cx="8783782" cy="1373408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uk-UA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   ФІНАНСОВИЙ РИНОК</a:t>
            </a:r>
            <a: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</a:b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7408" y="2636580"/>
            <a:ext cx="8759687" cy="336665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Викладач: </a:t>
            </a:r>
          </a:p>
          <a:p>
            <a:pPr algn="ctr"/>
            <a:r>
              <a:rPr lang="uk-UA" sz="2400" b="1" i="1" dirty="0">
                <a:solidFill>
                  <a:srgbClr val="C00000"/>
                </a:solidFill>
                <a:latin typeface="Cambria" pitchFamily="18" charset="0"/>
              </a:rPr>
              <a:t>ОГЛОБЛІНА ВІКТОРІЯ ОЛЕКСАНДРІВНА</a:t>
            </a:r>
            <a:endParaRPr lang="ru-RU" sz="2400" b="1" i="1" dirty="0">
              <a:solidFill>
                <a:srgbClr val="C00000"/>
              </a:solidFill>
              <a:latin typeface="Cambria" pitchFamily="18" charset="0"/>
            </a:endParaRPr>
          </a:p>
          <a:p>
            <a:pPr algn="just">
              <a:spcBef>
                <a:spcPts val="0"/>
              </a:spcBef>
            </a:pPr>
            <a:endParaRPr lang="uk-UA" sz="2400" b="1" i="1" dirty="0">
              <a:solidFill>
                <a:schemeClr val="accent2">
                  <a:lumMod val="7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indent="-457200" algn="ctr"/>
            <a:r>
              <a:rPr lang="uk-UA" sz="2000" b="1" i="1" dirty="0" err="1">
                <a:solidFill>
                  <a:schemeClr val="tx1"/>
                </a:solidFill>
                <a:latin typeface="Cambria" pitchFamily="18" charset="0"/>
              </a:rPr>
              <a:t>к.е.н</a:t>
            </a:r>
            <a:r>
              <a:rPr lang="uk-UA" sz="2000" b="1" i="1" dirty="0">
                <a:solidFill>
                  <a:schemeClr val="tx1"/>
                </a:solidFill>
                <a:latin typeface="Cambria" pitchFamily="18" charset="0"/>
              </a:rPr>
              <a:t>., доцент кафедри </a:t>
            </a:r>
            <a:endParaRPr lang="uk-UA" sz="2000" b="1" i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457200" indent="-457200" algn="ctr"/>
            <a:r>
              <a:rPr lang="uk-UA" sz="2000" b="1" i="1" dirty="0" smtClean="0">
                <a:solidFill>
                  <a:schemeClr val="tx1"/>
                </a:solidFill>
                <a:latin typeface="Cambria" pitchFamily="18" charset="0"/>
              </a:rPr>
              <a:t>інформаційної </a:t>
            </a:r>
            <a:r>
              <a:rPr lang="uk-UA" sz="2000" b="1" i="1" dirty="0">
                <a:solidFill>
                  <a:schemeClr val="tx1"/>
                </a:solidFill>
                <a:latin typeface="Cambria" pitchFamily="18" charset="0"/>
              </a:rPr>
              <a:t>економіки, підприємництва   та фінансів</a:t>
            </a:r>
          </a:p>
          <a:p>
            <a:pPr marL="457200" indent="-457200" algn="ctr"/>
            <a:r>
              <a:rPr lang="uk-UA" sz="2000" b="1" i="1" dirty="0">
                <a:solidFill>
                  <a:schemeClr val="tx1"/>
                </a:solidFill>
                <a:latin typeface="Cambria" pitchFamily="18" charset="0"/>
              </a:rPr>
              <a:t>Інженерного навчально-наукового інституту ім. Ю.М. Потебні Запорізького національного університету</a:t>
            </a:r>
            <a:endParaRPr lang="ru-RU" sz="2000" b="1" i="1" dirty="0">
              <a:solidFill>
                <a:schemeClr val="tx1"/>
              </a:solidFill>
              <a:latin typeface="Cambria" pitchFamily="18" charset="0"/>
            </a:endParaRPr>
          </a:p>
          <a:p>
            <a:pPr algn="l">
              <a:spcBef>
                <a:spcPts val="0"/>
              </a:spcBef>
            </a:pPr>
            <a:endParaRPr lang="x-none" sz="2400" i="1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>
            <a:extLst>
              <a:ext uri="{FF2B5EF4-FFF2-40B4-BE49-F238E27FC236}">
                <a16:creationId xmlns="" xmlns:a16="http://schemas.microsoft.com/office/drawing/2014/main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1139687"/>
            <a:ext cx="8958470" cy="455875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buNone/>
              <a:defRPr/>
            </a:pPr>
            <a:endParaRPr lang="uk-UA" altLang="ru-RU" sz="2000" b="1" i="1" dirty="0" smtClean="0">
              <a:solidFill>
                <a:srgbClr val="C00000"/>
              </a:solidFill>
            </a:endParaRPr>
          </a:p>
          <a:p>
            <a:pPr algn="ctr">
              <a:buNone/>
              <a:defRPr/>
            </a:pPr>
            <a:r>
              <a:rPr lang="uk-UA" altLang="ru-RU" sz="2800" b="1" i="1" dirty="0" smtClean="0">
                <a:solidFill>
                  <a:srgbClr val="C00000"/>
                </a:solidFill>
              </a:rPr>
              <a:t>  </a:t>
            </a:r>
            <a:r>
              <a:rPr lang="uk-UA" altLang="ru-RU" sz="2800" b="1" i="1" dirty="0" smtClean="0">
                <a:solidFill>
                  <a:srgbClr val="C00000"/>
                </a:solidFill>
                <a:latin typeface="Cambria" pitchFamily="18" charset="0"/>
              </a:rPr>
              <a:t>МЕТА КУРСУ</a:t>
            </a:r>
          </a:p>
          <a:p>
            <a:pPr algn="ctr">
              <a:buNone/>
            </a:pPr>
            <a:endParaRPr lang="uk-UA" altLang="ru-RU" sz="2400" b="1" i="1" dirty="0">
              <a:solidFill>
                <a:srgbClr val="C00000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uk-UA" sz="2400" i="1" dirty="0" smtClean="0">
                <a:solidFill>
                  <a:schemeClr val="tx1"/>
                </a:solidFill>
              </a:rPr>
              <a:t>    </a:t>
            </a:r>
            <a:r>
              <a:rPr lang="uk-UA" sz="2400" i="1" dirty="0">
                <a:solidFill>
                  <a:schemeClr val="tx1"/>
                </a:solidFill>
              </a:rPr>
              <a:t>формування у студентів системи глибоких теоретичних знань із питань функціонування фінансового ринку, його ролі в процесах накопичення капіталу, використання та оцінки його фінансових інструментів; комплексного розуміння системи взаємозв’язків на фінансовому ринку та ролі на ньому держави</a:t>
            </a:r>
            <a:r>
              <a:rPr lang="uk-UA" sz="2400" i="1" dirty="0" smtClean="0">
                <a:solidFill>
                  <a:schemeClr val="tx1"/>
                </a:solidFill>
              </a:rPr>
              <a:t>. </a:t>
            </a:r>
          </a:p>
          <a:p>
            <a:pPr algn="just">
              <a:buNone/>
            </a:pPr>
            <a:endParaRPr lang="ru-RU" sz="24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x-none" sz="2200" b="1" i="1" dirty="0">
              <a:solidFill>
                <a:srgbClr val="002060"/>
              </a:solidFill>
              <a:effectLst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200" i="1" dirty="0">
              <a:effectLst/>
              <a:latin typeface="Cambria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453" y="665018"/>
            <a:ext cx="9337965" cy="573578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i="1" dirty="0" smtClean="0">
                <a:solidFill>
                  <a:srgbClr val="C00000"/>
                </a:solidFill>
                <a:latin typeface="Cambria" pitchFamily="18" charset="0"/>
              </a:rPr>
              <a:t>ПРОГРАМНІ КОМПЕТЕНТНОСТІ: </a:t>
            </a:r>
          </a:p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accent1"/>
                </a:solidFill>
              </a:rPr>
              <a:t>Загальні </a:t>
            </a:r>
            <a:r>
              <a:rPr lang="uk-UA" sz="2400" b="1" i="1" dirty="0">
                <a:solidFill>
                  <a:schemeClr val="accent1"/>
                </a:solidFill>
              </a:rPr>
              <a:t>компетентності</a:t>
            </a:r>
            <a:r>
              <a:rPr lang="uk-UA" sz="2400" b="1" dirty="0">
                <a:solidFill>
                  <a:schemeClr val="accent1"/>
                </a:solidFill>
              </a:rPr>
              <a:t> (ЗК):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uk-UA" sz="2400" i="1" dirty="0">
                <a:solidFill>
                  <a:schemeClr val="tx1"/>
                </a:solidFill>
              </a:rPr>
              <a:t>ЗК 07. Здатність	вчитися і оволодівати	 сучасними знаннями.</a:t>
            </a:r>
            <a:endParaRPr lang="ru-RU" sz="2400" i="1" dirty="0">
              <a:solidFill>
                <a:schemeClr val="tx1"/>
              </a:solidFill>
            </a:endParaRPr>
          </a:p>
          <a:p>
            <a:r>
              <a:rPr lang="uk-UA" sz="2400" i="1" dirty="0">
                <a:solidFill>
                  <a:schemeClr val="tx1"/>
                </a:solidFill>
              </a:rPr>
              <a:t>ЗК08. Здатність до пошуку, оброблення та аналізу інформації з різних джерел</a:t>
            </a:r>
            <a:r>
              <a:rPr lang="uk-UA" sz="2400" i="1" dirty="0" smtClean="0">
                <a:solidFill>
                  <a:schemeClr val="tx1"/>
                </a:solidFill>
              </a:rPr>
              <a:t>.</a:t>
            </a:r>
            <a:endParaRPr lang="ru-RU" sz="24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accent1"/>
                </a:solidFill>
              </a:rPr>
              <a:t>Спеціальні </a:t>
            </a:r>
            <a:r>
              <a:rPr lang="uk-UA" sz="2400" b="1" i="1" dirty="0">
                <a:solidFill>
                  <a:schemeClr val="accent1"/>
                </a:solidFill>
              </a:rPr>
              <a:t>компетентності</a:t>
            </a:r>
            <a:r>
              <a:rPr lang="uk-UA" sz="2400" b="1" dirty="0">
                <a:solidFill>
                  <a:schemeClr val="accent1"/>
                </a:solidFill>
              </a:rPr>
              <a:t> (СК):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uk-UA" sz="2400" i="1" dirty="0">
                <a:solidFill>
                  <a:schemeClr val="tx1"/>
                </a:solidFill>
              </a:rPr>
              <a:t>СК02. Розуміння особливостей функціонування сучасних світових та національної фінансових систем та їх структури.</a:t>
            </a:r>
            <a:endParaRPr lang="ru-RU" sz="2400" i="1" dirty="0">
              <a:solidFill>
                <a:schemeClr val="tx1"/>
              </a:solidFill>
            </a:endParaRPr>
          </a:p>
          <a:p>
            <a:r>
              <a:rPr lang="uk-UA" sz="2400" i="1" dirty="0">
                <a:solidFill>
                  <a:schemeClr val="tx1"/>
                </a:solidFill>
              </a:rPr>
              <a:t>СК05. Здатність застосовувати знання законодавства у сфері монетарного, фіскального регулювання та регулювання фінансового ринку</a:t>
            </a:r>
            <a:r>
              <a:rPr lang="uk-UA" sz="2400" i="1" dirty="0" smtClean="0">
                <a:solidFill>
                  <a:schemeClr val="tx1"/>
                </a:solidFill>
              </a:rPr>
              <a:t>.</a:t>
            </a:r>
            <a:endParaRPr lang="ru-RU" sz="2400" i="1" dirty="0">
              <a:solidFill>
                <a:schemeClr val="tx1"/>
              </a:solidFill>
            </a:endParaRPr>
          </a:p>
          <a:p>
            <a:pPr marL="0" lvl="0" indent="0" algn="just">
              <a:buNone/>
            </a:pPr>
            <a:endParaRPr lang="ru-RU" sz="2400" b="1" i="1" dirty="0" smtClean="0">
              <a:solidFill>
                <a:schemeClr val="tx1"/>
              </a:solidFill>
            </a:endParaRPr>
          </a:p>
          <a:p>
            <a:pPr lvl="0"/>
            <a:endParaRPr lang="ru-RU" sz="2400" b="1" i="1" dirty="0">
              <a:solidFill>
                <a:schemeClr val="tx1"/>
              </a:solidFill>
            </a:endParaRPr>
          </a:p>
          <a:p>
            <a:pPr algn="just"/>
            <a:endParaRPr lang="ru-RU" sz="2400" i="1" dirty="0">
              <a:solidFill>
                <a:srgbClr val="00206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854" y="1662545"/>
            <a:ext cx="9199419" cy="4544526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400" i="1" dirty="0">
                <a:solidFill>
                  <a:schemeClr val="tx1"/>
                </a:solidFill>
              </a:rPr>
              <a:t>Фінансовий ринок: сутність, функції та роль в економіці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ru-RU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Регулювання фінансового ринку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uk-UA" sz="2400" b="1" i="1" dirty="0" smtClean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>
                <a:solidFill>
                  <a:schemeClr val="tx1"/>
                </a:solidFill>
              </a:rPr>
              <a:t>Роль фінансових посередників на фінансовому ринку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Ризики на фінансовому ринку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uk-UA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Основи організації грошового ринку</a:t>
            </a:r>
            <a:r>
              <a:rPr lang="ru-RU" sz="2400" i="1" dirty="0" smtClean="0">
                <a:solidFill>
                  <a:schemeClr val="tx1"/>
                </a:solidFill>
              </a:rPr>
              <a:t>.</a:t>
            </a:r>
            <a:endParaRPr lang="uk-UA" altLang="ru-RU" sz="2400" b="1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Валютний ринок: сутність, структура, операції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uk-UA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Кредитний ринок</a:t>
            </a:r>
            <a:r>
              <a:rPr lang="uk-UA" sz="2400" i="1" dirty="0" smtClean="0">
                <a:solidFill>
                  <a:schemeClr val="tx1"/>
                </a:solidFill>
              </a:rPr>
              <a:t>.</a:t>
            </a:r>
            <a:endParaRPr lang="uk-UA" sz="2400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Фондовий ринок</a:t>
            </a:r>
            <a:r>
              <a:rPr lang="uk-UA" sz="2400" i="1" dirty="0" smtClean="0">
                <a:solidFill>
                  <a:schemeClr val="tx1"/>
                </a:solidFill>
              </a:rPr>
              <a:t>.</a:t>
            </a:r>
            <a:endParaRPr lang="uk-UA" sz="2400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Цінні папери як головний інструмент фінансового ринку</a:t>
            </a:r>
            <a:r>
              <a:rPr lang="uk-UA" altLang="ru-RU" sz="2400" b="1" i="1" dirty="0" smtClean="0">
                <a:solidFill>
                  <a:schemeClr val="tx1"/>
                </a:solidFill>
              </a:rPr>
              <a:t>.</a:t>
            </a:r>
            <a:endParaRPr lang="uk-UA" altLang="ru-RU" sz="2400" b="1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Фондова біржа та біржові операції</a:t>
            </a:r>
            <a:r>
              <a:rPr lang="uk-UA" sz="2400" i="1" dirty="0" smtClean="0">
                <a:solidFill>
                  <a:schemeClr val="tx1"/>
                </a:solidFill>
              </a:rPr>
              <a:t>.</a:t>
            </a:r>
            <a:endParaRPr lang="uk-UA" altLang="ru-RU" sz="2400" b="1" i="1" dirty="0" smtClean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None/>
            </a:pPr>
            <a:endParaRPr lang="uk-UA" sz="2000" i="1" dirty="0">
              <a:solidFill>
                <a:schemeClr val="tx1"/>
              </a:solidFill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000" i="1" dirty="0">
              <a:solidFill>
                <a:schemeClr val="tx1"/>
              </a:solidFill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x-none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672" y="228599"/>
            <a:ext cx="8936183" cy="10044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ЗМІСТ ДИСЦИПЛІНИ:</a:t>
            </a:r>
            <a: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x-none" sz="28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4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327" y="1551709"/>
            <a:ext cx="9421091" cy="4696926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lvl="0" algn="just"/>
            <a:r>
              <a:rPr lang="uk-UA" sz="2400" i="1" dirty="0">
                <a:solidFill>
                  <a:schemeClr val="tx1"/>
                </a:solidFill>
              </a:rPr>
              <a:t>Офіційний сайт Законодавство України URL: </a:t>
            </a:r>
            <a:r>
              <a:rPr lang="uk-UA" sz="2400" i="1" u="sng" dirty="0">
                <a:solidFill>
                  <a:schemeClr val="tx1"/>
                </a:solidFill>
                <a:hlinkClick r:id="rId2"/>
              </a:rPr>
              <a:t>http://zakon.rada.gov.ua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>
                <a:solidFill>
                  <a:schemeClr val="tx1"/>
                </a:solidFill>
              </a:rPr>
              <a:t>Державна служба статистики України: офіційний веб-сайт. URL: </a:t>
            </a:r>
            <a:r>
              <a:rPr lang="uk-UA" sz="2400" i="1" u="sng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n-US" sz="2400" i="1" u="sng" dirty="0">
                <a:solidFill>
                  <a:schemeClr val="tx1"/>
                </a:solidFill>
                <a:hlinkClick r:id="rId3"/>
              </a:rPr>
              <a:t>www</a:t>
            </a:r>
            <a:r>
              <a:rPr lang="uk-UA" sz="2400" i="1" u="sng" dirty="0">
                <a:solidFill>
                  <a:schemeClr val="tx1"/>
                </a:solidFill>
                <a:hlinkClick r:id="rId3"/>
              </a:rPr>
              <a:t>.</a:t>
            </a:r>
            <a:r>
              <a:rPr lang="en-US" sz="2400" i="1" u="sng" dirty="0" err="1">
                <a:solidFill>
                  <a:schemeClr val="tx1"/>
                </a:solidFill>
                <a:hlinkClick r:id="rId3"/>
              </a:rPr>
              <a:t>ukrstat</a:t>
            </a:r>
            <a:r>
              <a:rPr lang="uk-UA" sz="2400" i="1" u="sng" dirty="0">
                <a:solidFill>
                  <a:schemeClr val="tx1"/>
                </a:solidFill>
                <a:hlinkClick r:id="rId3"/>
              </a:rPr>
              <a:t>.gov.ua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 err="1">
                <a:solidFill>
                  <a:schemeClr val="tx1"/>
                </a:solidFill>
              </a:rPr>
              <a:t>Mathematics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Statistics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and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Analysis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Calculators</a:t>
            </a:r>
            <a:r>
              <a:rPr lang="uk-UA" sz="2400" i="1" dirty="0">
                <a:solidFill>
                  <a:schemeClr val="tx1"/>
                </a:solidFill>
              </a:rPr>
              <a:t>// </a:t>
            </a:r>
            <a:r>
              <a:rPr lang="uk-UA" sz="2400" i="1" dirty="0" err="1">
                <a:solidFill>
                  <a:schemeClr val="tx1"/>
                </a:solidFill>
              </a:rPr>
              <a:t>Good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calculators</a:t>
            </a:r>
            <a:r>
              <a:rPr lang="uk-UA" sz="2400" i="1" dirty="0">
                <a:solidFill>
                  <a:schemeClr val="tx1"/>
                </a:solidFill>
              </a:rPr>
              <a:t>: веб-сайт. URL: </a:t>
            </a:r>
            <a:r>
              <a:rPr lang="uk-UA" sz="2400" i="1" u="sng" dirty="0">
                <a:solidFill>
                  <a:schemeClr val="tx1"/>
                </a:solidFill>
                <a:hlinkClick r:id="rId4"/>
              </a:rPr>
              <a:t>https://goodcalculators.com/marginal-utility-calculator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 fontAlgn="base"/>
            <a:r>
              <a:rPr lang="uk-UA" sz="2400" i="1" dirty="0" err="1">
                <a:solidFill>
                  <a:schemeClr val="tx1"/>
                </a:solidFill>
              </a:rPr>
              <a:t>Fisher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Equation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</a:t>
            </a:r>
            <a:r>
              <a:rPr lang="uk-UA" sz="2400" i="1" dirty="0">
                <a:solidFill>
                  <a:schemeClr val="tx1"/>
                </a:solidFill>
              </a:rPr>
              <a:t> // </a:t>
            </a:r>
            <a:r>
              <a:rPr lang="uk-UA" sz="2400" i="1" dirty="0" err="1">
                <a:solidFill>
                  <a:schemeClr val="tx1"/>
                </a:solidFill>
              </a:rPr>
              <a:t>Good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calculators</a:t>
            </a:r>
            <a:r>
              <a:rPr lang="uk-UA" sz="2400" i="1" dirty="0">
                <a:solidFill>
                  <a:schemeClr val="tx1"/>
                </a:solidFill>
              </a:rPr>
              <a:t>: веб-сайт. URL: https://goodcalculators.com/fisher-equation-calculator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 fontAlgn="base"/>
            <a:r>
              <a:rPr lang="uk-UA" sz="2400" i="1" dirty="0" err="1">
                <a:solidFill>
                  <a:schemeClr val="tx1"/>
                </a:solidFill>
              </a:rPr>
              <a:t>Currency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Converter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</a:t>
            </a:r>
            <a:r>
              <a:rPr lang="uk-UA" sz="2400" i="1" dirty="0">
                <a:solidFill>
                  <a:schemeClr val="tx1"/>
                </a:solidFill>
              </a:rPr>
              <a:t> // </a:t>
            </a:r>
            <a:r>
              <a:rPr lang="uk-UA" sz="2400" i="1" dirty="0" err="1">
                <a:solidFill>
                  <a:schemeClr val="tx1"/>
                </a:solidFill>
              </a:rPr>
              <a:t>Good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calculators</a:t>
            </a:r>
            <a:r>
              <a:rPr lang="uk-UA" sz="2400" i="1" dirty="0">
                <a:solidFill>
                  <a:schemeClr val="tx1"/>
                </a:solidFill>
              </a:rPr>
              <a:t>: веб-сайт. URL: </a:t>
            </a:r>
            <a:r>
              <a:rPr lang="uk-UA" sz="2400" i="1" u="sng" dirty="0">
                <a:solidFill>
                  <a:schemeClr val="tx1"/>
                </a:solidFill>
                <a:hlinkClick r:id="rId5"/>
              </a:rPr>
              <a:t>https://goodcalculators.com/currency-converter</a:t>
            </a:r>
            <a:endParaRPr lang="ru-RU" sz="24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sz="2400" i="1" dirty="0">
                <a:solidFill>
                  <a:schemeClr val="tx1"/>
                </a:solidFill>
              </a:rPr>
              <a:t> </a:t>
            </a:r>
            <a:endParaRPr lang="ru-RU" sz="2400" i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x-none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364" y="228600"/>
            <a:ext cx="8839200" cy="10044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БАЗОВІ ІНФОРМАЦІЙНІ РЕСУРСИ:</a:t>
            </a:r>
            <a: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x-none" sz="28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1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2682</TotalTime>
  <Words>215</Words>
  <Application>Microsoft Office PowerPoint</Application>
  <PresentationFormat>Произвольный</PresentationFormat>
  <Paragraphs>45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    ФІНАНСОВИЙ РИНОК </vt:lpstr>
      <vt:lpstr>Презентация PowerPoint</vt:lpstr>
      <vt:lpstr>Презентация PowerPoint</vt:lpstr>
      <vt:lpstr> ЗМІСТ ДИСЦИПЛІНИ: </vt:lpstr>
      <vt:lpstr> БАЗОВІ ІНФОРМАЦІЙНІ РЕСУРСИ: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user</cp:lastModifiedBy>
  <cp:revision>176</cp:revision>
  <dcterms:created xsi:type="dcterms:W3CDTF">2019-11-02T14:16:53Z</dcterms:created>
  <dcterms:modified xsi:type="dcterms:W3CDTF">2025-04-03T10:56:21Z</dcterms:modified>
</cp:coreProperties>
</file>