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i="1" dirty="0">
                <a:effectLst/>
              </a:rPr>
              <a:t>Тема 2. Критичне мислення як психолого-педагогічна категорія.</a:t>
            </a:r>
            <a:endParaRPr lang="ru-RU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484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36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431636"/>
            <a:ext cx="9905999" cy="4359565"/>
          </a:xfrm>
        </p:spPr>
        <p:txBody>
          <a:bodyPr>
            <a:normAutofit/>
          </a:bodyPr>
          <a:lstStyle/>
          <a:p>
            <a:r>
              <a:rPr lang="ru-RU" i="1" dirty="0">
                <a:effectLst/>
              </a:rPr>
              <a:t>2. </a:t>
            </a:r>
            <a:r>
              <a:rPr lang="ru-RU" i="1" dirty="0" err="1">
                <a:effectLst/>
              </a:rPr>
              <a:t>Самостійність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dirty="0" err="1">
                <a:effectLst/>
              </a:rPr>
              <a:t>Самостійність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характеризується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вмінням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людини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ставити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нові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завдання</a:t>
            </a:r>
            <a:r>
              <a:rPr lang="ru-RU" dirty="0">
                <a:effectLst/>
              </a:rPr>
              <a:t> й </a:t>
            </a:r>
            <a:r>
              <a:rPr lang="ru-RU" dirty="0" err="1">
                <a:effectLst/>
              </a:rPr>
              <a:t>розв’язувати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їх</a:t>
            </a:r>
            <a:r>
              <a:rPr lang="ru-RU" dirty="0">
                <a:effectLst/>
              </a:rPr>
              <a:t>, не </a:t>
            </a:r>
            <a:r>
              <a:rPr lang="ru-RU" dirty="0" err="1">
                <a:effectLst/>
              </a:rPr>
              <a:t>користуючись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допомогою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інших</a:t>
            </a:r>
            <a:r>
              <a:rPr lang="ru-RU" dirty="0">
                <a:effectLst/>
              </a:rPr>
              <a:t> людей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i="1" dirty="0">
                <a:effectLst/>
              </a:rPr>
              <a:t>3. </a:t>
            </a:r>
            <a:r>
              <a:rPr lang="ru-RU" i="1" dirty="0" err="1" smtClean="0">
                <a:effectLst/>
              </a:rPr>
              <a:t>Рефлексивність</a:t>
            </a:r>
            <a:endParaRPr lang="ru-RU" i="1" dirty="0" smtClean="0">
              <a:effectLst/>
            </a:endParaRPr>
          </a:p>
          <a:p>
            <a:pPr marL="0" indent="0">
              <a:buNone/>
            </a:pPr>
            <a:r>
              <a:rPr lang="ru-RU" dirty="0" err="1">
                <a:effectLst/>
              </a:rPr>
              <a:t>Рефлексія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розвивається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</a:t>
            </a:r>
            <a:r>
              <a:rPr lang="ru-RU" dirty="0">
                <a:effectLst/>
              </a:rPr>
              <a:t> контролю за </a:t>
            </a:r>
            <a:r>
              <a:rPr lang="ru-RU" dirty="0" err="1">
                <a:effectLst/>
              </a:rPr>
              <a:t>діями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орієнтування</a:t>
            </a:r>
            <a:r>
              <a:rPr lang="ru-RU" dirty="0">
                <a:effectLst/>
              </a:rPr>
              <a:t> по </a:t>
            </a:r>
            <a:r>
              <a:rPr lang="ru-RU" dirty="0" err="1">
                <a:effectLst/>
              </a:rPr>
              <a:t>відношенню</a:t>
            </a:r>
            <a:r>
              <a:rPr lang="ru-RU" dirty="0">
                <a:effectLst/>
              </a:rPr>
              <a:t> до результату) до контролю за </a:t>
            </a:r>
            <a:r>
              <a:rPr lang="ru-RU" dirty="0" err="1">
                <a:effectLst/>
              </a:rPr>
              <a:t>власними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емоціями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пізнавальними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процесами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орієнтування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своїх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здібностях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знаннях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уміннях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навичках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цінностях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переконаннях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тощо</a:t>
            </a:r>
            <a:r>
              <a:rPr lang="ru-RU" dirty="0">
                <a:effectLst/>
              </a:rPr>
              <a:t>).</a:t>
            </a:r>
          </a:p>
          <a:p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9888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777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690255"/>
            <a:ext cx="9905999" cy="4100946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>
                <a:effectLst/>
              </a:rPr>
              <a:t>4. </a:t>
            </a:r>
            <a:r>
              <a:rPr lang="ru-RU" i="1" dirty="0" err="1">
                <a:effectLst/>
              </a:rPr>
              <a:t>Цілеспрямованість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dirty="0" err="1" smtClean="0">
                <a:effectLst/>
              </a:rPr>
              <a:t>Цілеспрямовану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діяльність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може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здійснювати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лише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індивід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здатний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відрізнити</a:t>
            </a:r>
            <a:r>
              <a:rPr lang="ru-RU" dirty="0">
                <a:effectLst/>
              </a:rPr>
              <a:t> себе </a:t>
            </a:r>
            <a:r>
              <a:rPr lang="ru-RU" dirty="0" err="1">
                <a:effectLst/>
              </a:rPr>
              <a:t>від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власної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діяльності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поглянути</a:t>
            </a:r>
            <a:r>
              <a:rPr lang="ru-RU" dirty="0">
                <a:effectLst/>
              </a:rPr>
              <a:t> на свою </a:t>
            </a:r>
            <a:r>
              <a:rPr lang="ru-RU" dirty="0" err="1">
                <a:effectLst/>
              </a:rPr>
              <a:t>діяльність</a:t>
            </a:r>
            <a:r>
              <a:rPr lang="ru-RU" dirty="0">
                <a:effectLst/>
              </a:rPr>
              <a:t> з боку). </a:t>
            </a:r>
            <a:endParaRPr lang="ru-RU" dirty="0" smtClean="0">
              <a:effectLst/>
            </a:endParaRPr>
          </a:p>
          <a:p>
            <a:r>
              <a:rPr lang="ru-RU" i="1" dirty="0">
                <a:effectLst/>
              </a:rPr>
              <a:t>5. </a:t>
            </a:r>
            <a:r>
              <a:rPr lang="ru-RU" i="1" dirty="0" err="1">
                <a:effectLst/>
              </a:rPr>
              <a:t>Обґрунтованість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dirty="0" err="1">
                <a:effectLst/>
              </a:rPr>
              <a:t>Р</a:t>
            </a:r>
            <a:r>
              <a:rPr lang="ru-RU" dirty="0" err="1" smtClean="0">
                <a:effectLst/>
              </a:rPr>
              <a:t>озглядає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форми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його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підстави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виявляє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межі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достовірності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застосування</a:t>
            </a:r>
            <a:r>
              <a:rPr lang="ru-RU" dirty="0">
                <a:effectLst/>
              </a:rPr>
              <a:t> шляхом критичного </a:t>
            </a:r>
            <a:r>
              <a:rPr lang="ru-RU" dirty="0" err="1">
                <a:effectLst/>
              </a:rPr>
              <a:t>аналізу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знання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методів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пізнання</a:t>
            </a:r>
            <a:r>
              <a:rPr lang="ru-RU" dirty="0">
                <a:effectLst/>
              </a:rPr>
              <a:t>.</a:t>
            </a:r>
          </a:p>
          <a:p>
            <a:r>
              <a:rPr lang="ru-RU" i="1" dirty="0">
                <a:effectLst/>
              </a:rPr>
              <a:t>6. </a:t>
            </a:r>
            <a:r>
              <a:rPr lang="ru-RU" i="1" dirty="0" err="1">
                <a:effectLst/>
              </a:rPr>
              <a:t>Контрольованість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dirty="0" smtClean="0">
                <a:effectLst/>
              </a:rPr>
              <a:t>Пильна </a:t>
            </a:r>
            <a:r>
              <a:rPr lang="ru-RU" dirty="0" err="1">
                <a:effectLst/>
              </a:rPr>
              <a:t>увага</a:t>
            </a:r>
            <a:r>
              <a:rPr lang="ru-RU" dirty="0">
                <a:effectLst/>
              </a:rPr>
              <a:t> до </a:t>
            </a:r>
            <a:r>
              <a:rPr lang="ru-RU" dirty="0" err="1">
                <a:effectLst/>
              </a:rPr>
              <a:t>процесу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розмірковування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співвіднесення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його</a:t>
            </a:r>
            <a:r>
              <a:rPr lang="ru-RU" dirty="0">
                <a:effectLst/>
              </a:rPr>
              <a:t> з </a:t>
            </a:r>
            <a:r>
              <a:rPr lang="ru-RU" dirty="0" err="1">
                <a:effectLst/>
              </a:rPr>
              <a:t>цілями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цінностями</a:t>
            </a:r>
            <a:r>
              <a:rPr lang="ru-RU" dirty="0">
                <a:effectLst/>
              </a:rPr>
              <a:t> та нормами і є контролем. </a:t>
            </a:r>
          </a:p>
          <a:p>
            <a:r>
              <a:rPr lang="ru-RU" dirty="0">
                <a:effectLst/>
              </a:rPr>
              <a:t>7. </a:t>
            </a:r>
            <a:r>
              <a:rPr lang="ru-RU" i="1" dirty="0" err="1">
                <a:effectLst/>
              </a:rPr>
              <a:t>Самоорганізованість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dirty="0">
                <a:effectLst/>
              </a:rPr>
              <a:t>Контроль </a:t>
            </a:r>
            <a:r>
              <a:rPr lang="ru-RU" dirty="0" err="1" smtClean="0">
                <a:effectLst/>
              </a:rPr>
              <a:t>породжує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самоорганізацію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самозміну</a:t>
            </a:r>
            <a:r>
              <a:rPr lang="ru-RU" dirty="0">
                <a:effectLst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288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/>
              </a:rPr>
              <a:t>3. </a:t>
            </a:r>
            <a:r>
              <a:rPr lang="ru-RU" b="1" dirty="0" err="1">
                <a:effectLst/>
              </a:rPr>
              <a:t>Значення</a:t>
            </a:r>
            <a:r>
              <a:rPr lang="ru-RU" b="1" dirty="0">
                <a:effectLst/>
              </a:rPr>
              <a:t> критичного </a:t>
            </a:r>
            <a:r>
              <a:rPr lang="ru-RU" b="1" dirty="0" err="1">
                <a:effectLst/>
              </a:rPr>
              <a:t>мислення</a:t>
            </a:r>
            <a:r>
              <a:rPr lang="ru-RU" b="1" dirty="0">
                <a:effectLst/>
              </a:rPr>
              <a:t> для </a:t>
            </a:r>
            <a:r>
              <a:rPr lang="ru-RU" b="1" dirty="0" err="1">
                <a:effectLst/>
              </a:rPr>
              <a:t>людини</a:t>
            </a:r>
            <a:r>
              <a:rPr lang="ru-RU" b="1" dirty="0">
                <a:effectLst/>
              </a:rPr>
              <a:t>. 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Перегляд в</a:t>
            </a:r>
            <a:r>
              <a:rPr lang="uk-UA" dirty="0" smtClean="0"/>
              <a:t>і</a:t>
            </a:r>
            <a:r>
              <a:rPr lang="ru-RU" dirty="0" err="1" smtClean="0"/>
              <a:t>део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897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Обмеженість мислення: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Вплив попереднього досвіду</a:t>
            </a:r>
            <a:endParaRPr lang="ru-RU" dirty="0"/>
          </a:p>
          <a:p>
            <a:r>
              <a:rPr lang="uk-UA" dirty="0" smtClean="0"/>
              <a:t>Вплив групи</a:t>
            </a:r>
          </a:p>
          <a:p>
            <a:r>
              <a:rPr lang="uk-UA" dirty="0" smtClean="0"/>
              <a:t>Вплив стереотипів</a:t>
            </a:r>
          </a:p>
          <a:p>
            <a:r>
              <a:rPr lang="uk-UA" dirty="0" smtClean="0"/>
              <a:t>Вплив емоцій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! Головний сенс критичного мислення – уміння керувати власним розумом 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182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31591"/>
          </a:xfrm>
        </p:spPr>
        <p:txBody>
          <a:bodyPr/>
          <a:lstStyle/>
          <a:p>
            <a:r>
              <a:rPr lang="uk-UA" b="1" dirty="0">
                <a:effectLst/>
              </a:rPr>
              <a:t>4. Риси критично мислячої людини. 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450109"/>
            <a:ext cx="9905999" cy="4341092"/>
          </a:xfrm>
        </p:spPr>
        <p:txBody>
          <a:bodyPr>
            <a:normAutofit/>
          </a:bodyPr>
          <a:lstStyle/>
          <a:p>
            <a:pPr lvl="0"/>
            <a:r>
              <a:rPr lang="ru-RU" dirty="0" err="1">
                <a:effectLst/>
              </a:rPr>
              <a:t>Здатність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сприймати</a:t>
            </a:r>
            <a:r>
              <a:rPr lang="ru-RU" dirty="0">
                <a:effectLst/>
              </a:rPr>
              <a:t> думки </a:t>
            </a:r>
            <a:r>
              <a:rPr lang="ru-RU" dirty="0" err="1">
                <a:effectLst/>
              </a:rPr>
              <a:t>інших</a:t>
            </a:r>
            <a:r>
              <a:rPr lang="ru-RU" dirty="0">
                <a:effectLst/>
              </a:rPr>
              <a:t> критично. </a:t>
            </a:r>
            <a:endParaRPr lang="ru-RU" dirty="0" smtClean="0">
              <a:effectLst/>
            </a:endParaRPr>
          </a:p>
          <a:p>
            <a:pPr lvl="0"/>
            <a:r>
              <a:rPr lang="ru-RU" dirty="0" err="1" smtClean="0">
                <a:effectLst/>
              </a:rPr>
              <a:t>Компетентність</a:t>
            </a:r>
            <a:r>
              <a:rPr lang="ru-RU" dirty="0">
                <a:effectLst/>
              </a:rPr>
              <a:t>. </a:t>
            </a:r>
            <a:endParaRPr lang="ru-RU" dirty="0" smtClean="0">
              <a:effectLst/>
            </a:endParaRPr>
          </a:p>
          <a:p>
            <a:pPr lvl="0"/>
            <a:r>
              <a:rPr lang="ru-RU" dirty="0" err="1" smtClean="0">
                <a:effectLst/>
              </a:rPr>
              <a:t>Небайдужість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у </a:t>
            </a:r>
            <a:r>
              <a:rPr lang="ru-RU" dirty="0" err="1">
                <a:effectLst/>
              </a:rPr>
              <a:t>сприйнятті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подій</a:t>
            </a:r>
            <a:r>
              <a:rPr lang="ru-RU" dirty="0">
                <a:effectLst/>
              </a:rPr>
              <a:t>. </a:t>
            </a:r>
            <a:endParaRPr lang="ru-RU" dirty="0" smtClean="0">
              <a:effectLst/>
            </a:endParaRPr>
          </a:p>
          <a:p>
            <a:pPr lvl="0"/>
            <a:r>
              <a:rPr lang="ru-RU" dirty="0" err="1" smtClean="0">
                <a:effectLst/>
              </a:rPr>
              <a:t>Незалежність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думок. </a:t>
            </a:r>
            <a:endParaRPr lang="ru-RU" dirty="0" smtClean="0">
              <a:effectLst/>
            </a:endParaRPr>
          </a:p>
          <a:p>
            <a:pPr lvl="0"/>
            <a:r>
              <a:rPr lang="ru-RU" dirty="0" err="1" smtClean="0">
                <a:effectLst/>
              </a:rPr>
              <a:t>Допитливість</a:t>
            </a:r>
            <a:r>
              <a:rPr lang="ru-RU" dirty="0">
                <a:effectLst/>
              </a:rPr>
              <a:t>. </a:t>
            </a:r>
          </a:p>
          <a:p>
            <a:pPr lvl="0"/>
            <a:r>
              <a:rPr lang="ru-RU" dirty="0" err="1">
                <a:effectLst/>
              </a:rPr>
              <a:t>Здатність</a:t>
            </a:r>
            <a:r>
              <a:rPr lang="ru-RU" dirty="0">
                <a:effectLst/>
              </a:rPr>
              <a:t> до </a:t>
            </a:r>
            <a:r>
              <a:rPr lang="ru-RU" dirty="0" err="1">
                <a:effectLst/>
              </a:rPr>
              <a:t>діалогу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дискусії</a:t>
            </a:r>
            <a:r>
              <a:rPr lang="ru-RU">
                <a:effectLst/>
              </a:rPr>
              <a:t>. </a:t>
            </a:r>
            <a:endParaRPr lang="ru-RU" smtClean="0">
              <a:effectLst/>
            </a:endParaRPr>
          </a:p>
          <a:p>
            <a:pPr lvl="0"/>
            <a:r>
              <a:rPr lang="ru-RU" smtClean="0">
                <a:effectLst/>
              </a:rPr>
              <a:t>Інформація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є </a:t>
            </a:r>
            <a:r>
              <a:rPr lang="ru-RU" dirty="0" err="1">
                <a:effectLst/>
              </a:rPr>
              <a:t>відправним</a:t>
            </a:r>
            <a:r>
              <a:rPr lang="ru-RU" dirty="0">
                <a:effectLst/>
              </a:rPr>
              <a:t>, а не </a:t>
            </a:r>
            <a:r>
              <a:rPr lang="ru-RU" dirty="0" err="1">
                <a:effectLst/>
              </a:rPr>
              <a:t>кінцевим</a:t>
            </a:r>
            <a:r>
              <a:rPr lang="ru-RU" dirty="0">
                <a:effectLst/>
              </a:rPr>
              <a:t> пунктом критичного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542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effectLst/>
              </a:rPr>
              <a:t>1. Історія виникнення та розвитку поняття «критичне мислення». </a:t>
            </a:r>
            <a:endParaRPr lang="ru-RU" dirty="0">
              <a:effectLst/>
            </a:endParaRPr>
          </a:p>
          <a:p>
            <a:r>
              <a:rPr lang="uk-UA" dirty="0">
                <a:effectLst/>
              </a:rPr>
              <a:t>2. Властивості критичного мислення. </a:t>
            </a:r>
            <a:endParaRPr lang="ru-RU" dirty="0">
              <a:effectLst/>
            </a:endParaRPr>
          </a:p>
          <a:p>
            <a:r>
              <a:rPr lang="uk-UA" dirty="0">
                <a:effectLst/>
              </a:rPr>
              <a:t>3. </a:t>
            </a:r>
            <a:r>
              <a:rPr lang="ru-RU" dirty="0" err="1">
                <a:effectLst/>
              </a:rPr>
              <a:t>Значення</a:t>
            </a:r>
            <a:r>
              <a:rPr lang="ru-RU" dirty="0">
                <a:effectLst/>
              </a:rPr>
              <a:t> критичного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для </a:t>
            </a:r>
            <a:r>
              <a:rPr lang="ru-RU" dirty="0" err="1">
                <a:effectLst/>
              </a:rPr>
              <a:t>людини</a:t>
            </a:r>
            <a:r>
              <a:rPr lang="ru-RU" dirty="0">
                <a:effectLst/>
              </a:rPr>
              <a:t>. </a:t>
            </a:r>
          </a:p>
          <a:p>
            <a:r>
              <a:rPr lang="uk-UA" dirty="0">
                <a:effectLst/>
              </a:rPr>
              <a:t>4. Риси критично мислячої людини.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98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1. </a:t>
            </a:r>
            <a:r>
              <a:rPr lang="uk-UA" b="1" dirty="0">
                <a:effectLst/>
              </a:rPr>
              <a:t>Історія виникнення та розвитку поняття «критичне мислення». 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838036"/>
            <a:ext cx="9905999" cy="3953165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effectLst/>
              </a:rPr>
              <a:t>В </a:t>
            </a:r>
            <a:r>
              <a:rPr lang="ru-RU" dirty="0" err="1">
                <a:effectLst/>
              </a:rPr>
              <a:t>Стародавньому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Єгипті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існував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цілий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інститут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жерців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який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формував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переконання</a:t>
            </a:r>
            <a:r>
              <a:rPr lang="ru-RU" dirty="0">
                <a:effectLst/>
              </a:rPr>
              <a:t> у </a:t>
            </a:r>
            <a:r>
              <a:rPr lang="ru-RU" dirty="0" err="1">
                <a:effectLst/>
              </a:rPr>
              <a:t>людських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мас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У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Стародавній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Греції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заняття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критичним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було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улюбленою</a:t>
            </a:r>
            <a:r>
              <a:rPr lang="ru-RU" dirty="0">
                <a:effectLst/>
              </a:rPr>
              <a:t> справою </a:t>
            </a:r>
            <a:r>
              <a:rPr lang="ru-RU" dirty="0" err="1">
                <a:effectLst/>
              </a:rPr>
              <a:t>вільного</a:t>
            </a:r>
            <a:r>
              <a:rPr lang="ru-RU" dirty="0">
                <a:effectLst/>
              </a:rPr>
              <a:t> </a:t>
            </a:r>
            <a:r>
              <a:rPr lang="ru-RU" dirty="0" smtClean="0">
                <a:effectLst/>
              </a:rPr>
              <a:t>грека</a:t>
            </a:r>
          </a:p>
          <a:p>
            <a:r>
              <a:rPr lang="ru-RU" dirty="0" err="1">
                <a:effectLst/>
              </a:rPr>
              <a:t>М</a:t>
            </a:r>
            <a:r>
              <a:rPr lang="ru-RU" dirty="0" err="1" smtClean="0">
                <a:effectLst/>
              </a:rPr>
              <a:t>айстерність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суперечки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мистецтво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красномовства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займали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особливе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місце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суспільно-політичному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житті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стародавньої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Індії</a:t>
            </a:r>
            <a:endParaRPr lang="ru-RU" dirty="0" smtClean="0">
              <a:effectLst/>
            </a:endParaRPr>
          </a:p>
          <a:p>
            <a:r>
              <a:rPr lang="ru-RU" dirty="0">
                <a:effectLst/>
              </a:rPr>
              <a:t>Весь арсенал критичного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Середні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віки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був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спрямований</a:t>
            </a:r>
            <a:r>
              <a:rPr lang="ru-RU" dirty="0">
                <a:effectLst/>
              </a:rPr>
              <a:t> на </a:t>
            </a:r>
            <a:r>
              <a:rPr lang="ru-RU" dirty="0" err="1">
                <a:effectLst/>
              </a:rPr>
              <a:t>обґрунтування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християнського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світогляду</a:t>
            </a:r>
            <a:endParaRPr lang="ru-RU" dirty="0" smtClean="0">
              <a:effectLst/>
            </a:endParaRPr>
          </a:p>
          <a:p>
            <a:r>
              <a:rPr lang="ru-RU" dirty="0" err="1">
                <a:effectLst/>
              </a:rPr>
              <a:t>Епоха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Відродження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Новий</a:t>
            </a:r>
            <a:r>
              <a:rPr lang="ru-RU" dirty="0">
                <a:effectLst/>
              </a:rPr>
              <a:t> час </a:t>
            </a:r>
            <a:r>
              <a:rPr lang="ru-RU" dirty="0" err="1">
                <a:effectLst/>
              </a:rPr>
              <a:t>закладають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підвалини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гуманізму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де </a:t>
            </a:r>
            <a:r>
              <a:rPr lang="ru-RU" dirty="0" err="1">
                <a:effectLst/>
              </a:rPr>
              <a:t>визначальними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чинниками</a:t>
            </a:r>
            <a:r>
              <a:rPr lang="ru-RU" dirty="0">
                <a:effectLst/>
              </a:rPr>
              <a:t> є </a:t>
            </a:r>
            <a:r>
              <a:rPr lang="ru-RU" dirty="0" err="1">
                <a:effectLst/>
              </a:rPr>
              <a:t>служіння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науці</a:t>
            </a:r>
            <a:r>
              <a:rPr lang="ru-RU" dirty="0">
                <a:effectLst/>
              </a:rPr>
              <a:t>, принципам </a:t>
            </a:r>
            <a:r>
              <a:rPr lang="ru-RU" dirty="0" err="1">
                <a:effectLst/>
              </a:rPr>
              <a:t>гуманізму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суспільному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прогресу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00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effectLst/>
              </a:rPr>
              <a:t>поява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терміну</a:t>
            </a:r>
            <a:r>
              <a:rPr lang="ru-RU" dirty="0">
                <a:effectLst/>
              </a:rPr>
              <a:t> «</a:t>
            </a: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effectLst/>
              </a:rPr>
              <a:t>Ввів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американський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філософ</a:t>
            </a:r>
            <a:r>
              <a:rPr lang="ru-RU" dirty="0">
                <a:effectLst/>
              </a:rPr>
              <a:t> Джон </a:t>
            </a:r>
            <a:r>
              <a:rPr lang="ru-RU" dirty="0" err="1" smtClean="0">
                <a:effectLst/>
              </a:rPr>
              <a:t>Дьюї</a:t>
            </a:r>
            <a:endParaRPr lang="ru-RU" dirty="0" smtClean="0">
              <a:effectLst/>
            </a:endParaRPr>
          </a:p>
          <a:p>
            <a:r>
              <a:rPr lang="ru-RU" dirty="0" err="1">
                <a:effectLst/>
              </a:rPr>
              <a:t>Послідовник</a:t>
            </a:r>
            <a:r>
              <a:rPr lang="ru-RU" dirty="0">
                <a:effectLst/>
              </a:rPr>
              <a:t> Д. </a:t>
            </a:r>
            <a:r>
              <a:rPr lang="ru-RU" dirty="0" err="1">
                <a:effectLst/>
              </a:rPr>
              <a:t>Дьюї</a:t>
            </a:r>
            <a:r>
              <a:rPr lang="ru-RU" dirty="0">
                <a:effectLst/>
              </a:rPr>
              <a:t> директор </a:t>
            </a:r>
            <a:r>
              <a:rPr lang="ru-RU" dirty="0" err="1">
                <a:effectLst/>
              </a:rPr>
              <a:t>інституту</a:t>
            </a:r>
            <a:r>
              <a:rPr lang="ru-RU" dirty="0">
                <a:effectLst/>
              </a:rPr>
              <a:t> «</a:t>
            </a: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» </a:t>
            </a:r>
            <a:r>
              <a:rPr lang="ru-RU" dirty="0" err="1" smtClean="0">
                <a:effectLst/>
              </a:rPr>
              <a:t>М.Ліпман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визначає</a:t>
            </a:r>
            <a:r>
              <a:rPr lang="ru-RU" dirty="0">
                <a:effectLst/>
              </a:rPr>
              <a:t> «</a:t>
            </a: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» </a:t>
            </a:r>
            <a:r>
              <a:rPr lang="ru-RU" dirty="0" err="1">
                <a:effectLst/>
              </a:rPr>
              <a:t>наступним</a:t>
            </a:r>
            <a:r>
              <a:rPr lang="ru-RU" dirty="0">
                <a:effectLst/>
              </a:rPr>
              <a:t> чином: «</a:t>
            </a: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є </a:t>
            </a:r>
            <a:r>
              <a:rPr lang="ru-RU" dirty="0" err="1">
                <a:effectLst/>
              </a:rPr>
              <a:t>майстерним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відповідальним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мисленням</a:t>
            </a:r>
            <a:r>
              <a:rPr lang="ru-RU" dirty="0">
                <a:effectLst/>
              </a:rPr>
              <a:t>, яке </a:t>
            </a:r>
            <a:r>
              <a:rPr lang="ru-RU" dirty="0" err="1">
                <a:effectLst/>
              </a:rPr>
              <a:t>сприяє</a:t>
            </a:r>
            <a:r>
              <a:rPr lang="ru-RU" dirty="0">
                <a:effectLst/>
              </a:rPr>
              <a:t> доброму </a:t>
            </a:r>
            <a:r>
              <a:rPr lang="ru-RU" dirty="0" err="1">
                <a:effectLst/>
              </a:rPr>
              <a:t>судженню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остільки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оскільки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ґрунтується</a:t>
            </a:r>
            <a:r>
              <a:rPr lang="ru-RU" dirty="0">
                <a:effectLst/>
              </a:rPr>
              <a:t> на </a:t>
            </a:r>
            <a:r>
              <a:rPr lang="ru-RU" dirty="0" err="1">
                <a:effectLst/>
              </a:rPr>
              <a:t>критеріях</a:t>
            </a:r>
            <a:r>
              <a:rPr lang="ru-RU" dirty="0">
                <a:effectLst/>
              </a:rPr>
              <a:t>, є таким,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самокоригується</a:t>
            </a:r>
            <a:r>
              <a:rPr lang="ru-RU" dirty="0">
                <a:effectLst/>
              </a:rPr>
              <a:t> та є </a:t>
            </a:r>
            <a:r>
              <a:rPr lang="ru-RU" dirty="0" err="1">
                <a:effectLst/>
              </a:rPr>
              <a:t>чутливим</a:t>
            </a:r>
            <a:r>
              <a:rPr lang="ru-RU" dirty="0">
                <a:effectLst/>
              </a:rPr>
              <a:t> до контексту</a:t>
            </a:r>
            <a:r>
              <a:rPr lang="ru-RU" dirty="0" smtClean="0">
                <a:effectLst/>
              </a:rPr>
              <a:t>»</a:t>
            </a:r>
          </a:p>
          <a:p>
            <a:r>
              <a:rPr lang="ru-RU" dirty="0">
                <a:effectLst/>
              </a:rPr>
              <a:t>ХХ </a:t>
            </a:r>
            <a:r>
              <a:rPr lang="ru-RU" dirty="0" err="1" smtClean="0">
                <a:effectLst/>
              </a:rPr>
              <a:t>століття</a:t>
            </a:r>
            <a:r>
              <a:rPr lang="ru-RU" dirty="0" smtClean="0">
                <a:effectLst/>
              </a:rPr>
              <a:t> - </a:t>
            </a:r>
            <a:r>
              <a:rPr lang="ru-RU" dirty="0" err="1" smtClean="0">
                <a:effectLst/>
              </a:rPr>
              <a:t>світом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керує</a:t>
            </a:r>
            <a:r>
              <a:rPr lang="ru-RU" dirty="0">
                <a:effectLst/>
              </a:rPr>
              <a:t> той, </a:t>
            </a:r>
            <a:r>
              <a:rPr lang="ru-RU" dirty="0" err="1">
                <a:effectLst/>
              </a:rPr>
              <a:t>хто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володіє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інформацією</a:t>
            </a:r>
            <a:endParaRPr lang="ru-RU" dirty="0" smtClean="0">
              <a:effectLst/>
            </a:endParaRPr>
          </a:p>
          <a:p>
            <a:r>
              <a:rPr lang="ru-RU" dirty="0" err="1" smtClean="0">
                <a:effectLst/>
              </a:rPr>
              <a:t>філософ</a:t>
            </a:r>
            <a:r>
              <a:rPr lang="ru-RU" dirty="0" smtClean="0">
                <a:effectLst/>
              </a:rPr>
              <a:t> Том </a:t>
            </a:r>
            <a:r>
              <a:rPr lang="ru-RU" dirty="0" err="1" smtClean="0">
                <a:effectLst/>
              </a:rPr>
              <a:t>Чатфілд</a:t>
            </a:r>
            <a:r>
              <a:rPr lang="ru-RU" dirty="0" smtClean="0">
                <a:effectLst/>
              </a:rPr>
              <a:t> : </a:t>
            </a:r>
            <a:r>
              <a:rPr lang="ru-RU" dirty="0">
                <a:effectLst/>
              </a:rPr>
              <a:t>«</a:t>
            </a: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– </a:t>
            </a:r>
            <a:r>
              <a:rPr lang="ru-RU" dirty="0" err="1">
                <a:effectLst/>
              </a:rPr>
              <a:t>аналізуй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сумнівайся</a:t>
            </a:r>
            <a:r>
              <a:rPr lang="ru-RU" dirty="0">
                <a:effectLst/>
              </a:rPr>
              <a:t>, формуй свою думку!»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159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96246"/>
          </a:xfrm>
        </p:spPr>
        <p:txBody>
          <a:bodyPr/>
          <a:lstStyle/>
          <a:p>
            <a:r>
              <a:rPr lang="uk-UA" dirty="0" smtClean="0"/>
              <a:t>Приклад листа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>
                <a:effectLst/>
              </a:rPr>
              <a:t>«</a:t>
            </a:r>
            <a:r>
              <a:rPr lang="ru-RU" i="1" dirty="0" err="1">
                <a:effectLst/>
              </a:rPr>
              <a:t>Вітаю</a:t>
            </a:r>
            <a:r>
              <a:rPr lang="ru-RU" i="1" dirty="0">
                <a:effectLst/>
              </a:rPr>
              <a:t>! Я пишу </a:t>
            </a:r>
            <a:r>
              <a:rPr lang="ru-RU" i="1" dirty="0" err="1">
                <a:effectLst/>
              </a:rPr>
              <a:t>ці</a:t>
            </a:r>
            <a:r>
              <a:rPr lang="ru-RU" i="1" dirty="0">
                <a:effectLst/>
              </a:rPr>
              <a:t> рядки </a:t>
            </a:r>
            <a:r>
              <a:rPr lang="ru-RU" i="1" dirty="0" err="1">
                <a:effectLst/>
              </a:rPr>
              <a:t>тобі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зі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сльозами</a:t>
            </a:r>
            <a:r>
              <a:rPr lang="ru-RU" i="1" dirty="0">
                <a:effectLst/>
              </a:rPr>
              <a:t> на очах. Моя </a:t>
            </a:r>
            <a:r>
              <a:rPr lang="ru-RU" i="1" dirty="0" err="1">
                <a:effectLst/>
              </a:rPr>
              <a:t>сім’я</a:t>
            </a:r>
            <a:r>
              <a:rPr lang="ru-RU" i="1" dirty="0">
                <a:effectLst/>
              </a:rPr>
              <a:t>, ми </a:t>
            </a:r>
            <a:r>
              <a:rPr lang="ru-RU" i="1" dirty="0" err="1">
                <a:effectLst/>
              </a:rPr>
              <a:t>приїхали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сюди</a:t>
            </a:r>
            <a:r>
              <a:rPr lang="ru-RU" i="1" dirty="0">
                <a:effectLst/>
              </a:rPr>
              <a:t>, в </a:t>
            </a:r>
            <a:r>
              <a:rPr lang="ru-RU" i="1" dirty="0" err="1">
                <a:effectLst/>
              </a:rPr>
              <a:t>Манілу</a:t>
            </a:r>
            <a:r>
              <a:rPr lang="ru-RU" i="1" dirty="0">
                <a:effectLst/>
              </a:rPr>
              <a:t>, на </a:t>
            </a:r>
            <a:r>
              <a:rPr lang="ru-RU" i="1" dirty="0" err="1">
                <a:effectLst/>
              </a:rPr>
              <a:t>Філіппіни</a:t>
            </a:r>
            <a:r>
              <a:rPr lang="ru-RU" i="1" dirty="0">
                <a:effectLst/>
              </a:rPr>
              <a:t>, в </a:t>
            </a:r>
            <a:r>
              <a:rPr lang="ru-RU" i="1" dirty="0" err="1">
                <a:effectLst/>
              </a:rPr>
              <a:t>курортну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відпустку</a:t>
            </a:r>
            <a:r>
              <a:rPr lang="ru-RU" i="1" dirty="0">
                <a:effectLst/>
              </a:rPr>
              <a:t>, до </a:t>
            </a:r>
            <a:r>
              <a:rPr lang="ru-RU" i="1" dirty="0" err="1">
                <a:effectLst/>
              </a:rPr>
              <a:t>нещастя</a:t>
            </a:r>
            <a:r>
              <a:rPr lang="ru-RU" i="1" dirty="0">
                <a:effectLst/>
              </a:rPr>
              <a:t> нас </a:t>
            </a:r>
            <a:r>
              <a:rPr lang="ru-RU" i="1" dirty="0" err="1">
                <a:effectLst/>
              </a:rPr>
              <a:t>пограбували</a:t>
            </a:r>
            <a:r>
              <a:rPr lang="ru-RU" i="1" dirty="0">
                <a:effectLst/>
              </a:rPr>
              <a:t>…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i="1" dirty="0">
                <a:effectLst/>
              </a:rPr>
              <a:t>… ми </a:t>
            </a:r>
            <a:r>
              <a:rPr lang="ru-RU" i="1" dirty="0" err="1">
                <a:effectLst/>
              </a:rPr>
              <a:t>будемо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дуже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вдячні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якщо</a:t>
            </a:r>
            <a:r>
              <a:rPr lang="ru-RU" i="1" dirty="0">
                <a:effectLst/>
              </a:rPr>
              <a:t> Ви </a:t>
            </a:r>
            <a:r>
              <a:rPr lang="ru-RU" i="1" dirty="0" err="1">
                <a:effectLst/>
              </a:rPr>
              <a:t>зможетедати</a:t>
            </a:r>
            <a:r>
              <a:rPr lang="ru-RU" i="1" dirty="0">
                <a:effectLst/>
              </a:rPr>
              <a:t> нам </a:t>
            </a:r>
            <a:r>
              <a:rPr lang="ru-RU" i="1" dirty="0" err="1">
                <a:effectLst/>
              </a:rPr>
              <a:t>швидку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позику</a:t>
            </a:r>
            <a:r>
              <a:rPr lang="ru-RU" i="1" dirty="0">
                <a:effectLst/>
              </a:rPr>
              <a:t> (₤ 2450) … Будь-ласка </a:t>
            </a:r>
            <a:r>
              <a:rPr lang="ru-RU" i="1" dirty="0" err="1">
                <a:effectLst/>
              </a:rPr>
              <a:t>відгукніться</a:t>
            </a:r>
            <a:r>
              <a:rPr lang="ru-RU" i="1" dirty="0">
                <a:effectLst/>
              </a:rPr>
              <a:t> як </a:t>
            </a:r>
            <a:r>
              <a:rPr lang="ru-RU" i="1" dirty="0" err="1">
                <a:effectLst/>
              </a:rPr>
              <a:t>можна</a:t>
            </a:r>
            <a:r>
              <a:rPr lang="ru-RU" i="1" dirty="0">
                <a:effectLst/>
              </a:rPr>
              <a:t> </a:t>
            </a:r>
            <a:r>
              <a:rPr lang="ru-RU" i="1" dirty="0" err="1">
                <a:effectLst/>
              </a:rPr>
              <a:t>швидше</a:t>
            </a:r>
            <a:r>
              <a:rPr lang="ru-RU" i="1" dirty="0">
                <a:effectLst/>
              </a:rPr>
              <a:t>.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i="1" dirty="0" err="1">
                <a:effectLst/>
              </a:rPr>
              <a:t>Дякую</a:t>
            </a:r>
            <a:r>
              <a:rPr lang="ru-RU" i="1" dirty="0">
                <a:effectLst/>
              </a:rPr>
              <a:t> – </a:t>
            </a:r>
            <a:r>
              <a:rPr lang="ru-RU" i="1" dirty="0" err="1">
                <a:effectLst/>
              </a:rPr>
              <a:t>Девід</a:t>
            </a:r>
            <a:r>
              <a:rPr lang="ru-RU" i="1" dirty="0">
                <a:effectLst/>
              </a:rPr>
              <a:t>».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2098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>
                <a:effectLst/>
              </a:rPr>
              <a:t>кодекс </a:t>
            </a:r>
            <a:r>
              <a:rPr lang="ru-RU" sz="1600" dirty="0" err="1">
                <a:effectLst/>
              </a:rPr>
              <a:t>із</a:t>
            </a:r>
            <a:r>
              <a:rPr lang="ru-RU" sz="1600" dirty="0">
                <a:effectLst/>
              </a:rPr>
              <a:t> десяти </a:t>
            </a:r>
            <a:r>
              <a:rPr lang="ru-RU" sz="1600" dirty="0" err="1">
                <a:effectLst/>
              </a:rPr>
              <a:t>порад</a:t>
            </a:r>
            <a:r>
              <a:rPr lang="ru-RU" sz="1600" dirty="0">
                <a:effectLst/>
              </a:rPr>
              <a:t> для </a:t>
            </a:r>
            <a:r>
              <a:rPr lang="ru-RU" sz="1600" dirty="0" err="1">
                <a:effectLst/>
              </a:rPr>
              <a:t>виявлення</a:t>
            </a:r>
            <a:r>
              <a:rPr lang="ru-RU" sz="1600" dirty="0">
                <a:effectLst/>
              </a:rPr>
              <a:t> і </a:t>
            </a:r>
            <a:r>
              <a:rPr lang="ru-RU" sz="1600" dirty="0" err="1">
                <a:effectLst/>
              </a:rPr>
              <a:t>уникнення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фейкових</a:t>
            </a:r>
            <a:r>
              <a:rPr lang="ru-RU" sz="1600" dirty="0">
                <a:effectLst/>
              </a:rPr>
              <a:t> новин і </a:t>
            </a:r>
            <a:r>
              <a:rPr lang="ru-RU" sz="1600" dirty="0" err="1">
                <a:effectLst/>
              </a:rPr>
              <a:t>дезінформацій</a:t>
            </a:r>
            <a:r>
              <a:rPr lang="ru-RU" sz="1600" dirty="0">
                <a:effectLst/>
              </a:rPr>
              <a:t>, </a:t>
            </a:r>
            <a:r>
              <a:rPr lang="ru-RU" sz="1600" dirty="0" err="1">
                <a:effectLst/>
              </a:rPr>
              <a:t>який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опублікував</a:t>
            </a:r>
            <a:r>
              <a:rPr lang="ru-RU" sz="1600" dirty="0">
                <a:effectLst/>
              </a:rPr>
              <a:t> у 2017 </a:t>
            </a:r>
            <a:r>
              <a:rPr lang="ru-RU" sz="1600" dirty="0" err="1">
                <a:effectLst/>
              </a:rPr>
              <a:t>році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Facebook</a:t>
            </a:r>
            <a:r>
              <a:rPr lang="ru-RU" sz="1600" dirty="0">
                <a:effectLst/>
              </a:rPr>
              <a:t> разом </a:t>
            </a:r>
            <a:r>
              <a:rPr lang="ru-RU" sz="1600" dirty="0" err="1">
                <a:effectLst/>
              </a:rPr>
              <a:t>із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незалежною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Британською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комерційною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організацією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Full</a:t>
            </a:r>
            <a:r>
              <a:rPr lang="ru-RU" sz="1600" dirty="0">
                <a:effectLst/>
              </a:rPr>
              <a:t> </a:t>
            </a:r>
            <a:r>
              <a:rPr lang="ru-RU" sz="1600" dirty="0" err="1" smtClean="0">
                <a:effectLst/>
              </a:rPr>
              <a:t>Fact</a:t>
            </a:r>
            <a:r>
              <a:rPr lang="ru-RU" sz="1600" dirty="0" err="1">
                <a:effectLst/>
              </a:rPr>
              <a:t>кодекс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із</a:t>
            </a:r>
            <a:r>
              <a:rPr lang="ru-RU" sz="1600" dirty="0">
                <a:effectLst/>
              </a:rPr>
              <a:t> десяти </a:t>
            </a:r>
            <a:r>
              <a:rPr lang="ru-RU" sz="1600" dirty="0" err="1">
                <a:effectLst/>
              </a:rPr>
              <a:t>порад</a:t>
            </a:r>
            <a:r>
              <a:rPr lang="ru-RU" sz="1600" dirty="0">
                <a:effectLst/>
              </a:rPr>
              <a:t> для </a:t>
            </a:r>
            <a:r>
              <a:rPr lang="ru-RU" sz="1600" dirty="0" err="1">
                <a:effectLst/>
              </a:rPr>
              <a:t>виявлення</a:t>
            </a:r>
            <a:r>
              <a:rPr lang="ru-RU" sz="1600" dirty="0">
                <a:effectLst/>
              </a:rPr>
              <a:t> і </a:t>
            </a:r>
            <a:r>
              <a:rPr lang="ru-RU" sz="1600" dirty="0" err="1">
                <a:effectLst/>
              </a:rPr>
              <a:t>уникнення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фейкових</a:t>
            </a:r>
            <a:r>
              <a:rPr lang="ru-RU" sz="1600" dirty="0">
                <a:effectLst/>
              </a:rPr>
              <a:t> новин і </a:t>
            </a:r>
            <a:r>
              <a:rPr lang="ru-RU" sz="1600" dirty="0" err="1">
                <a:effectLst/>
              </a:rPr>
              <a:t>дезінформацій</a:t>
            </a:r>
            <a:r>
              <a:rPr lang="ru-RU" sz="1600" dirty="0">
                <a:effectLst/>
              </a:rPr>
              <a:t>, </a:t>
            </a:r>
            <a:r>
              <a:rPr lang="ru-RU" sz="1600" dirty="0" err="1">
                <a:effectLst/>
              </a:rPr>
              <a:t>який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опублікував</a:t>
            </a:r>
            <a:r>
              <a:rPr lang="ru-RU" sz="1600" dirty="0">
                <a:effectLst/>
              </a:rPr>
              <a:t> у 2017 </a:t>
            </a:r>
            <a:r>
              <a:rPr lang="ru-RU" sz="1600" dirty="0" err="1">
                <a:effectLst/>
              </a:rPr>
              <a:t>році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Facebook</a:t>
            </a:r>
            <a:r>
              <a:rPr lang="ru-RU" sz="1600" dirty="0">
                <a:effectLst/>
              </a:rPr>
              <a:t> разом </a:t>
            </a:r>
            <a:r>
              <a:rPr lang="ru-RU" sz="1600" dirty="0" err="1">
                <a:effectLst/>
              </a:rPr>
              <a:t>із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незалежною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Британською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комерційною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організацією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Full</a:t>
            </a:r>
            <a:r>
              <a:rPr lang="ru-RU" sz="1600" dirty="0">
                <a:effectLst/>
              </a:rPr>
              <a:t> </a:t>
            </a:r>
            <a:r>
              <a:rPr lang="ru-RU" sz="1600" dirty="0" err="1">
                <a:effectLst/>
              </a:rPr>
              <a:t>Fact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effectLst/>
              </a:rPr>
              <a:t>1. Скептично </a:t>
            </a:r>
            <a:r>
              <a:rPr lang="ru-RU" dirty="0" err="1">
                <a:effectLst/>
              </a:rPr>
              <a:t>ставтеся</a:t>
            </a:r>
            <a:r>
              <a:rPr lang="ru-RU" dirty="0">
                <a:effectLst/>
              </a:rPr>
              <a:t> до </a:t>
            </a:r>
            <a:r>
              <a:rPr lang="ru-RU" dirty="0" err="1">
                <a:effectLst/>
              </a:rPr>
              <a:t>заголовків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2. </a:t>
            </a:r>
            <a:r>
              <a:rPr lang="ru-RU" dirty="0" err="1">
                <a:effectLst/>
              </a:rPr>
              <a:t>Звертайте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увагу</a:t>
            </a:r>
            <a:r>
              <a:rPr lang="ru-RU" dirty="0">
                <a:effectLst/>
              </a:rPr>
              <a:t> на адресу сайту.</a:t>
            </a:r>
          </a:p>
          <a:p>
            <a:r>
              <a:rPr lang="ru-RU" dirty="0">
                <a:effectLst/>
              </a:rPr>
              <a:t>3. </a:t>
            </a:r>
            <a:r>
              <a:rPr lang="ru-RU" dirty="0" err="1">
                <a:effectLst/>
              </a:rPr>
              <a:t>Перевіряйте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джерела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4. </a:t>
            </a:r>
            <a:r>
              <a:rPr lang="ru-RU" dirty="0" err="1">
                <a:effectLst/>
              </a:rPr>
              <a:t>Звертайте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увагу</a:t>
            </a:r>
            <a:r>
              <a:rPr lang="ru-RU" dirty="0">
                <a:effectLst/>
              </a:rPr>
              <a:t> на </a:t>
            </a:r>
            <a:r>
              <a:rPr lang="ru-RU" dirty="0" err="1">
                <a:effectLst/>
              </a:rPr>
              <a:t>правопис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оформлення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5. </a:t>
            </a:r>
            <a:r>
              <a:rPr lang="ru-RU" dirty="0" err="1">
                <a:effectLst/>
              </a:rPr>
              <a:t>Оцініть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фотоматеріали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6. </a:t>
            </a:r>
            <a:r>
              <a:rPr lang="ru-RU" dirty="0" err="1">
                <a:effectLst/>
              </a:rPr>
              <a:t>Вивчіть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дати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7. </a:t>
            </a:r>
            <a:r>
              <a:rPr lang="ru-RU" dirty="0" err="1">
                <a:effectLst/>
              </a:rPr>
              <a:t>Перевірте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свідчення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8. </a:t>
            </a:r>
            <a:r>
              <a:rPr lang="ru-RU" dirty="0" err="1">
                <a:effectLst/>
              </a:rPr>
              <a:t>Пошукайте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інформацію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інших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джерелах</a:t>
            </a:r>
            <a:r>
              <a:rPr lang="ru-RU" dirty="0">
                <a:effectLst/>
              </a:rPr>
              <a:t>.</a:t>
            </a:r>
          </a:p>
          <a:p>
            <a:r>
              <a:rPr lang="ru-RU" dirty="0">
                <a:effectLst/>
              </a:rPr>
              <a:t>9. </a:t>
            </a:r>
            <a:r>
              <a:rPr lang="ru-RU" dirty="0" err="1">
                <a:effectLst/>
              </a:rPr>
              <a:t>Чи</a:t>
            </a:r>
            <a:r>
              <a:rPr lang="ru-RU" dirty="0">
                <a:effectLst/>
              </a:rPr>
              <a:t> не жарт </a:t>
            </a:r>
            <a:r>
              <a:rPr lang="ru-RU" dirty="0" err="1">
                <a:effectLst/>
              </a:rPr>
              <a:t>це</a:t>
            </a:r>
            <a:r>
              <a:rPr lang="ru-RU" dirty="0">
                <a:effectLst/>
              </a:rPr>
              <a:t>?</a:t>
            </a:r>
          </a:p>
          <a:p>
            <a:r>
              <a:rPr lang="ru-RU" dirty="0">
                <a:effectLst/>
              </a:rPr>
              <a:t>10. </a:t>
            </a:r>
            <a:r>
              <a:rPr lang="ru-RU" dirty="0" err="1">
                <a:effectLst/>
              </a:rPr>
              <a:t>Пам’ятайте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деякі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повідомлення</a:t>
            </a:r>
            <a:r>
              <a:rPr lang="ru-RU" dirty="0">
                <a:effectLst/>
              </a:rPr>
              <a:t> є </a:t>
            </a:r>
            <a:r>
              <a:rPr lang="ru-RU" dirty="0" err="1">
                <a:effectLst/>
              </a:rPr>
              <a:t>цілеспрямованою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брехнею</a:t>
            </a:r>
            <a:r>
              <a:rPr lang="ru-RU" dirty="0" smtClean="0">
                <a:effectLst/>
              </a:rPr>
              <a:t>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097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– </a:t>
            </a:r>
            <a:r>
              <a:rPr lang="ru-RU" dirty="0" err="1">
                <a:effectLst/>
              </a:rPr>
              <a:t>це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творення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розробка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логічного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інструментарію</a:t>
            </a:r>
            <a:r>
              <a:rPr lang="ru-RU" dirty="0">
                <a:effectLst/>
              </a:rPr>
              <a:t> для </a:t>
            </a:r>
            <a:r>
              <a:rPr lang="ru-RU" dirty="0" err="1">
                <a:effectLst/>
              </a:rPr>
              <a:t>формування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переконання</a:t>
            </a:r>
            <a:r>
              <a:rPr lang="ru-RU" dirty="0">
                <a:effectLst/>
              </a:rPr>
              <a:t>. Буквально – </a:t>
            </a:r>
            <a:r>
              <a:rPr lang="ru-RU" dirty="0" err="1">
                <a:effectLst/>
              </a:rPr>
              <a:t>це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означає</a:t>
            </a:r>
            <a:r>
              <a:rPr lang="ru-RU" dirty="0">
                <a:effectLst/>
              </a:rPr>
              <a:t>: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>
                <a:effectLst/>
              </a:rPr>
              <a:t>По-перше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професійну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кваліфіковану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побудову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доведення</a:t>
            </a:r>
            <a:r>
              <a:rPr lang="ru-RU" dirty="0">
                <a:effectLst/>
              </a:rPr>
              <a:t>;</a:t>
            </a:r>
          </a:p>
          <a:p>
            <a:r>
              <a:rPr lang="ru-RU" dirty="0" err="1">
                <a:effectLst/>
              </a:rPr>
              <a:t>По-друге</a:t>
            </a:r>
            <a:r>
              <a:rPr lang="ru-RU" dirty="0">
                <a:effectLst/>
              </a:rPr>
              <a:t>, при </a:t>
            </a:r>
            <a:r>
              <a:rPr lang="ru-RU" dirty="0" err="1">
                <a:effectLst/>
              </a:rPr>
              <a:t>здійсненні</a:t>
            </a:r>
            <a:r>
              <a:rPr lang="ru-RU" dirty="0">
                <a:effectLst/>
              </a:rPr>
              <a:t> критики, </a:t>
            </a:r>
            <a:r>
              <a:rPr lang="ru-RU" dirty="0" err="1">
                <a:effectLst/>
              </a:rPr>
              <a:t>спростування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забороняється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використовувати</a:t>
            </a:r>
            <a:r>
              <a:rPr lang="ru-RU" dirty="0">
                <a:effectLst/>
              </a:rPr>
              <a:t> погрози, </a:t>
            </a:r>
            <a:r>
              <a:rPr lang="ru-RU" dirty="0" err="1">
                <a:effectLst/>
              </a:rPr>
              <a:t>чорний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піар</a:t>
            </a:r>
            <a:r>
              <a:rPr lang="ru-RU" dirty="0">
                <a:effectLst/>
              </a:rPr>
              <a:t>, лайку, </a:t>
            </a:r>
            <a:r>
              <a:rPr lang="ru-RU" dirty="0" err="1">
                <a:effectLst/>
              </a:rPr>
              <a:t>приниження</a:t>
            </a:r>
            <a:r>
              <a:rPr lang="ru-RU" dirty="0">
                <a:effectLst/>
              </a:rPr>
              <a:t>, а </a:t>
            </a:r>
            <a:r>
              <a:rPr lang="ru-RU" dirty="0" err="1">
                <a:effectLst/>
              </a:rPr>
              <a:t>потрібно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спиратися</a:t>
            </a:r>
            <a:r>
              <a:rPr lang="ru-RU" dirty="0">
                <a:effectLst/>
              </a:rPr>
              <a:t> на фундамент </a:t>
            </a:r>
            <a:r>
              <a:rPr lang="ru-RU" dirty="0" err="1">
                <a:effectLst/>
              </a:rPr>
              <a:t>знання</a:t>
            </a:r>
            <a:r>
              <a:rPr lang="ru-RU" dirty="0">
                <a:effectLst/>
              </a:rPr>
              <a:t>, яке є </a:t>
            </a:r>
            <a:r>
              <a:rPr lang="ru-RU" dirty="0" err="1">
                <a:effectLst/>
              </a:rPr>
              <a:t>беззаперечно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істинним</a:t>
            </a:r>
            <a:r>
              <a:rPr lang="ru-RU" dirty="0">
                <a:effectLst/>
              </a:rPr>
              <a:t>;</a:t>
            </a:r>
          </a:p>
          <a:p>
            <a:r>
              <a:rPr lang="ru-RU" dirty="0" err="1">
                <a:effectLst/>
              </a:rPr>
              <a:t>По-третє</a:t>
            </a:r>
            <a:r>
              <a:rPr lang="ru-RU" dirty="0">
                <a:effectLst/>
              </a:rPr>
              <a:t>, при </a:t>
            </a:r>
            <a:r>
              <a:rPr lang="ru-RU" dirty="0" err="1">
                <a:effectLst/>
              </a:rPr>
              <a:t>висуванні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гіпотез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проведенні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аналогій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слід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демонструвати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евристичні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науково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прогностичні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можливості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наявного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знання</a:t>
            </a:r>
            <a:r>
              <a:rPr lang="ru-RU" dirty="0">
                <a:effectLst/>
              </a:rPr>
              <a:t>;</a:t>
            </a:r>
          </a:p>
          <a:p>
            <a:r>
              <a:rPr lang="ru-RU" dirty="0" err="1">
                <a:effectLst/>
              </a:rPr>
              <a:t>По-четверте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необхідно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дотримуватися</a:t>
            </a:r>
            <a:r>
              <a:rPr lang="ru-RU" dirty="0">
                <a:effectLst/>
              </a:rPr>
              <a:t> правил </a:t>
            </a:r>
            <a:r>
              <a:rPr lang="ru-RU" dirty="0" err="1">
                <a:effectLst/>
              </a:rPr>
              <a:t>операцій</a:t>
            </a:r>
            <a:r>
              <a:rPr lang="ru-RU" dirty="0">
                <a:effectLst/>
              </a:rPr>
              <a:t> над </a:t>
            </a:r>
            <a:r>
              <a:rPr lang="ru-RU" dirty="0" err="1">
                <a:effectLst/>
              </a:rPr>
              <a:t>поняттями</a:t>
            </a:r>
            <a:r>
              <a:rPr lang="ru-RU" dirty="0">
                <a:effectLst/>
              </a:rPr>
              <a:t>, правил </a:t>
            </a:r>
            <a:r>
              <a:rPr lang="ru-RU" dirty="0" err="1">
                <a:effectLst/>
              </a:rPr>
              <a:t>логічних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відношень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між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судженнями</a:t>
            </a:r>
            <a:r>
              <a:rPr lang="ru-RU" dirty="0">
                <a:effectLst/>
              </a:rPr>
              <a:t>, правил </a:t>
            </a:r>
            <a:r>
              <a:rPr lang="ru-RU" dirty="0" err="1">
                <a:effectLst/>
              </a:rPr>
              <a:t>побудови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міркувань</a:t>
            </a:r>
            <a:r>
              <a:rPr lang="ru-RU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859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65337"/>
          </a:xfrm>
        </p:spPr>
        <p:txBody>
          <a:bodyPr/>
          <a:lstStyle/>
          <a:p>
            <a:r>
              <a:rPr lang="uk-UA" dirty="0">
                <a:effectLst/>
              </a:rPr>
              <a:t>критичне мислення – це: 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477818"/>
            <a:ext cx="9905999" cy="4313383"/>
          </a:xfrm>
        </p:spPr>
        <p:txBody>
          <a:bodyPr>
            <a:noAutofit/>
          </a:bodyPr>
          <a:lstStyle/>
          <a:p>
            <a:r>
              <a:rPr lang="uk-UA" sz="1400" dirty="0">
                <a:effectLst/>
              </a:rPr>
              <a:t>а) мислення, яке сприяє формуванню здатності людини усвідомлювати власну позицію щодо певного питання, уміння знаходити нові ідеї, аналізувати події та критично їх оцінювати;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б) нестандартне мислення, що ґрунтується на спроможності бачити та оцінювати альтернативи, пріоритети, визначати достовірність і доцільність фактів, явищ, подій;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в) практичне мислення, яке на основі теоретичних знань дає можливість ухвалити необхідні рішення;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г) рефлексивне мислення, спосіб корекції і виправлення людиною помилок, допущених у процесі її мислення, що перебуває у безперервному пошуку;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д) багаторівневе та варіативне явище, що в ньому відображаються морально-етичні настанови, соціально-політичні риси, оцінний досвід, ціннісні орієнтири, знання людини, способи розумових і практичних дій;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е) мислення, спрямоване на пошук стратегій вирішення життєвих і навчальних проблем, виявлення та оцінку альтернатив і пріоритетів, їх доцільності, визначення достовірності фактів, явищ, подій, розвитку його сприяють вміння і навички аналізу, синтезу, порівняння, зіставлення фактів, формулювання обґрунтованих висновків;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є) мислення, в основі якого лежить здатність людини розрізняти цінність інформації, тобто відокремлювати потрібну інформацію від непотрібної. </a:t>
            </a:r>
            <a:endParaRPr lang="ru-RU" sz="1400" dirty="0">
              <a:effectLst/>
            </a:endParaRPr>
          </a:p>
          <a:p>
            <a:r>
              <a:rPr lang="uk-UA" sz="1400" dirty="0">
                <a:effectLst/>
              </a:rPr>
              <a:t> </a:t>
            </a:r>
            <a:endParaRPr lang="ru-RU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62283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/>
              </a:rPr>
              <a:t>2. Властивості критичного 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616364"/>
            <a:ext cx="9905999" cy="4174837"/>
          </a:xfrm>
        </p:spPr>
        <p:txBody>
          <a:bodyPr>
            <a:normAutofit fontScale="70000" lnSpcReduction="20000"/>
          </a:bodyPr>
          <a:lstStyle/>
          <a:p>
            <a:pPr marL="0">
              <a:spcBef>
                <a:spcPts val="0"/>
              </a:spcBef>
            </a:pPr>
            <a:r>
              <a:rPr lang="ru-RU" dirty="0" err="1">
                <a:effectLst/>
              </a:rPr>
              <a:t>Критичне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мислення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характеризується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наступними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властивостями</a:t>
            </a:r>
            <a:r>
              <a:rPr lang="ru-RU" dirty="0">
                <a:effectLst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i="1" dirty="0">
                <a:effectLst/>
              </a:rPr>
              <a:t>1. </a:t>
            </a:r>
            <a:r>
              <a:rPr lang="ru-RU" i="1" dirty="0" err="1" smtClean="0">
                <a:effectLst/>
              </a:rPr>
              <a:t>Усвідомленість</a:t>
            </a:r>
            <a:endParaRPr lang="ru-RU" i="1" dirty="0" smtClean="0">
              <a:effectLst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err="1">
                <a:effectLst/>
              </a:rPr>
              <a:t>Усвідомленість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проявляється</a:t>
            </a:r>
            <a:r>
              <a:rPr lang="ru-RU" dirty="0">
                <a:effectLst/>
              </a:rPr>
              <a:t> в: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Розумінні</a:t>
            </a:r>
            <a:r>
              <a:rPr lang="ru-RU" dirty="0">
                <a:effectLst/>
              </a:rPr>
              <a:t> характеру (</a:t>
            </a:r>
            <a:r>
              <a:rPr lang="ru-RU" dirty="0" err="1">
                <a:effectLst/>
              </a:rPr>
              <a:t>рядоположності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або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підпорядкованості</a:t>
            </a:r>
            <a:r>
              <a:rPr lang="ru-RU" dirty="0">
                <a:effectLst/>
              </a:rPr>
              <a:t>) </a:t>
            </a:r>
            <a:r>
              <a:rPr lang="ru-RU" dirty="0" err="1">
                <a:effectLst/>
              </a:rPr>
              <a:t>зв’язків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між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знаннями</a:t>
            </a:r>
            <a:r>
              <a:rPr lang="ru-RU" dirty="0">
                <a:effectLst/>
              </a:rPr>
              <a:t>.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Розрізненні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суттєвих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несуттєвих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зв’язків</a:t>
            </a:r>
            <a:r>
              <a:rPr lang="ru-RU" dirty="0">
                <a:effectLst/>
              </a:rPr>
              <a:t>.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Розумінні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механізму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становлення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прояву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цих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зв’язків</a:t>
            </a:r>
            <a:r>
              <a:rPr lang="ru-RU" dirty="0">
                <a:effectLst/>
              </a:rPr>
              <a:t>.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Розумінні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підстав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засвоєних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знань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їх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обгрунтованість</a:t>
            </a:r>
            <a:r>
              <a:rPr lang="ru-RU" dirty="0">
                <a:effectLst/>
              </a:rPr>
              <a:t>).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Розумінні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способів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отримання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знань</a:t>
            </a:r>
            <a:r>
              <a:rPr lang="ru-RU" dirty="0">
                <a:effectLst/>
              </a:rPr>
              <a:t>. 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Засвоєнні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сфери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способів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застосування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знань</a:t>
            </a:r>
            <a:r>
              <a:rPr lang="ru-RU" dirty="0">
                <a:effectLst/>
              </a:rPr>
              <a:t>.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Розумінні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принципів</a:t>
            </a:r>
            <a:r>
              <a:rPr lang="ru-RU" dirty="0">
                <a:effectLst/>
              </a:rPr>
              <a:t>, </a:t>
            </a:r>
            <a:r>
              <a:rPr lang="ru-RU" dirty="0" err="1">
                <a:effectLst/>
              </a:rPr>
              <a:t>що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знаходяться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основі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цих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способів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застосування</a:t>
            </a:r>
            <a:r>
              <a:rPr lang="ru-RU" dirty="0">
                <a:effectLst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err="1">
                <a:effectLst/>
              </a:rPr>
              <a:t>Усвідомленість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виявляється</a:t>
            </a:r>
            <a:r>
              <a:rPr lang="ru-RU" dirty="0">
                <a:effectLst/>
              </a:rPr>
              <a:t> в:</a:t>
            </a: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Інтерпретації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знань</a:t>
            </a:r>
            <a:r>
              <a:rPr lang="ru-RU" dirty="0">
                <a:effectLst/>
              </a:rPr>
              <a:t> </a:t>
            </a:r>
            <a:endParaRPr lang="ru-RU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ru-RU" dirty="0" smtClean="0">
                <a:effectLst/>
              </a:rPr>
              <a:t>• </a:t>
            </a:r>
            <a:r>
              <a:rPr lang="ru-RU" dirty="0" err="1">
                <a:effectLst/>
              </a:rPr>
              <a:t>Групуванні</a:t>
            </a:r>
            <a:r>
              <a:rPr lang="ru-RU" dirty="0">
                <a:effectLst/>
              </a:rPr>
              <a:t> та </a:t>
            </a:r>
            <a:r>
              <a:rPr lang="ru-RU" dirty="0" err="1">
                <a:effectLst/>
              </a:rPr>
              <a:t>систематизації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знань</a:t>
            </a:r>
            <a:endParaRPr lang="ru-RU" dirty="0">
              <a:effectLst/>
            </a:endParaRPr>
          </a:p>
          <a:p>
            <a:pPr marL="0">
              <a:spcBef>
                <a:spcPts val="0"/>
              </a:spcBef>
            </a:pPr>
            <a:r>
              <a:rPr lang="ru-RU" dirty="0">
                <a:effectLst/>
              </a:rPr>
              <a:t>• </a:t>
            </a:r>
            <a:r>
              <a:rPr lang="ru-RU" dirty="0" err="1">
                <a:effectLst/>
              </a:rPr>
              <a:t>Самостійному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застосуванні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знань</a:t>
            </a:r>
            <a:r>
              <a:rPr lang="ru-RU" dirty="0">
                <a:effectLst/>
              </a:rPr>
              <a:t> у </a:t>
            </a:r>
            <a:r>
              <a:rPr lang="ru-RU" dirty="0" err="1">
                <a:effectLst/>
              </a:rPr>
              <a:t>варіативних</a:t>
            </a:r>
            <a:r>
              <a:rPr lang="ru-RU" dirty="0">
                <a:effectLst/>
              </a:rPr>
              <a:t> (за </a:t>
            </a:r>
            <a:r>
              <a:rPr lang="ru-RU" dirty="0" err="1">
                <a:effectLst/>
              </a:rPr>
              <a:t>зразком</a:t>
            </a:r>
            <a:r>
              <a:rPr lang="ru-RU" dirty="0">
                <a:effectLst/>
              </a:rPr>
              <a:t>) </a:t>
            </a:r>
            <a:r>
              <a:rPr lang="ru-RU" dirty="0" err="1">
                <a:effectLst/>
              </a:rPr>
              <a:t>чи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нестандартних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ситуаціях</a:t>
            </a:r>
            <a:r>
              <a:rPr lang="ru-RU" dirty="0">
                <a:effectLst/>
              </a:rPr>
              <a:t> (</a:t>
            </a:r>
            <a:r>
              <a:rPr lang="ru-RU" dirty="0" err="1">
                <a:effectLst/>
              </a:rPr>
              <a:t>творча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діяльність</a:t>
            </a:r>
            <a:r>
              <a:rPr lang="ru-RU" dirty="0">
                <a:effectLst/>
              </a:rPr>
              <a:t>).</a:t>
            </a:r>
          </a:p>
          <a:p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459645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66</TotalTime>
  <Words>1021</Words>
  <Application>Microsoft Office PowerPoint</Application>
  <PresentationFormat>Широкоэкранный</PresentationFormat>
  <Paragraphs>90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Tw Cen MT</vt:lpstr>
      <vt:lpstr>Контур</vt:lpstr>
      <vt:lpstr>Тема 2. Критичне мислення як психолого-педагогічна категорія.</vt:lpstr>
      <vt:lpstr>План</vt:lpstr>
      <vt:lpstr>1. Історія виникнення та розвитку поняття «критичне мислення». </vt:lpstr>
      <vt:lpstr>поява терміну «критичне мислення» </vt:lpstr>
      <vt:lpstr>Приклад листа</vt:lpstr>
      <vt:lpstr>кодекс із десяти порад для виявлення і уникнення фейкових новин і дезінформацій, який опублікував у 2017 році Facebook разом із незалежною Британською комерційною організацією Full Factкодекс із десяти порад для виявлення і уникнення фейкових новин і дезінформацій, який опублікував у 2017 році Facebook разом із незалежною Британською комерційною організацією Full Fact</vt:lpstr>
      <vt:lpstr>Критичне мислення – це творення, розробка логічного інструментарію для формування переконання. Буквально – це означає: </vt:lpstr>
      <vt:lpstr>критичне мислення – це: </vt:lpstr>
      <vt:lpstr>2. Властивості критичного мислення</vt:lpstr>
      <vt:lpstr>Презентация PowerPoint</vt:lpstr>
      <vt:lpstr>Презентация PowerPoint</vt:lpstr>
      <vt:lpstr>3. Значення критичного мислення для людини. </vt:lpstr>
      <vt:lpstr>Обмеженість мислення: </vt:lpstr>
      <vt:lpstr>4. Риси критично мислячої людини.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Критичне мислення як психолого-педагогічна категорія.</dc:title>
  <dc:creator>Yuliia</dc:creator>
  <cp:lastModifiedBy>Yuliia</cp:lastModifiedBy>
  <cp:revision>7</cp:revision>
  <dcterms:created xsi:type="dcterms:W3CDTF">2023-09-03T07:13:45Z</dcterms:created>
  <dcterms:modified xsi:type="dcterms:W3CDTF">2023-09-03T08:20:27Z</dcterms:modified>
</cp:coreProperties>
</file>