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42" y="-25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16" name="Номер слайда 15"/>
          <p:cNvSpPr>
            <a:spLocks noGrp="1"/>
          </p:cNvSpPr>
          <p:nvPr>
            <p:ph type="sldNum" sz="quarter" idx="11"/>
          </p:nvPr>
        </p:nvSpPr>
        <p:spPr/>
        <p:txBody>
          <a:bodyPr/>
          <a:lstStyle/>
          <a:p>
            <a:fld id="{6D941373-55D5-4904-A691-A70600C32C21}" type="slidenum">
              <a:rPr lang="ru-RU" smtClean="0"/>
              <a:pPr/>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941373-55D5-4904-A691-A70600C32C2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941373-55D5-4904-A691-A70600C32C2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Содержимое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E0BB545B-2DBA-438D-8ED4-F6428A405BBC}" type="datetimeFigureOut">
              <a:rPr lang="ru-RU" smtClean="0"/>
              <a:pPr/>
              <a:t>12.03.2024</a:t>
            </a:fld>
            <a:endParaRPr lang="ru-RU"/>
          </a:p>
        </p:txBody>
      </p:sp>
      <p:sp>
        <p:nvSpPr>
          <p:cNvPr id="15" name="Номер слайда 14"/>
          <p:cNvSpPr>
            <a:spLocks noGrp="1"/>
          </p:cNvSpPr>
          <p:nvPr>
            <p:ph type="sldNum" sz="quarter" idx="15"/>
          </p:nvPr>
        </p:nvSpPr>
        <p:spPr/>
        <p:txBody>
          <a:bodyPr/>
          <a:lstStyle>
            <a:lvl1pPr algn="ctr">
              <a:defRPr/>
            </a:lvl1pPr>
          </a:lstStyle>
          <a:p>
            <a:fld id="{6D941373-55D5-4904-A691-A70600C32C21}" type="slidenum">
              <a:rPr lang="ru-RU" smtClean="0"/>
              <a:pPr/>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941373-55D5-4904-A691-A70600C32C21}" type="slidenum">
              <a:rPr lang="ru-RU" smtClean="0"/>
              <a:pPr/>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D941373-55D5-4904-A691-A70600C32C21}"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Содержимое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6D941373-55D5-4904-A691-A70600C32C21}" type="slidenum">
              <a:rPr lang="ru-RU" smtClean="0"/>
              <a:pPr/>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Содержимое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Содержимое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D941373-55D5-4904-A691-A70600C32C21}" type="slidenum">
              <a:rPr lang="ru-RU" smtClean="0"/>
              <a:pPr/>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D941373-55D5-4904-A691-A70600C32C2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Содержимое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E0BB545B-2DBA-438D-8ED4-F6428A405BBC}" type="datetimeFigureOut">
              <a:rPr lang="ru-RU" smtClean="0"/>
              <a:pPr/>
              <a:t>12.03.2024</a:t>
            </a:fld>
            <a:endParaRPr lang="ru-RU"/>
          </a:p>
        </p:txBody>
      </p:sp>
      <p:sp>
        <p:nvSpPr>
          <p:cNvPr id="9" name="Номер слайда 8"/>
          <p:cNvSpPr>
            <a:spLocks noGrp="1"/>
          </p:cNvSpPr>
          <p:nvPr>
            <p:ph type="sldNum" sz="quarter" idx="15"/>
          </p:nvPr>
        </p:nvSpPr>
        <p:spPr/>
        <p:txBody>
          <a:bodyPr/>
          <a:lstStyle/>
          <a:p>
            <a:fld id="{6D941373-55D5-4904-A691-A70600C32C21}" type="slidenum">
              <a:rPr lang="ru-RU" smtClean="0"/>
              <a:pPr/>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E0BB545B-2DBA-438D-8ED4-F6428A405BBC}" type="datetimeFigureOut">
              <a:rPr lang="ru-RU" smtClean="0"/>
              <a:pPr/>
              <a:t>12.03.2024</a:t>
            </a:fld>
            <a:endParaRPr lang="ru-RU"/>
          </a:p>
        </p:txBody>
      </p:sp>
      <p:sp>
        <p:nvSpPr>
          <p:cNvPr id="9" name="Номер слайда 8"/>
          <p:cNvSpPr>
            <a:spLocks noGrp="1"/>
          </p:cNvSpPr>
          <p:nvPr>
            <p:ph type="sldNum" sz="quarter" idx="11"/>
          </p:nvPr>
        </p:nvSpPr>
        <p:spPr/>
        <p:txBody>
          <a:bodyPr/>
          <a:lstStyle/>
          <a:p>
            <a:fld id="{6D941373-55D5-4904-A691-A70600C32C21}" type="slidenum">
              <a:rPr lang="ru-RU" smtClean="0"/>
              <a:pPr/>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0BB545B-2DBA-438D-8ED4-F6428A405BBC}" type="datetimeFigureOut">
              <a:rPr lang="ru-RU" smtClean="0"/>
              <a:pPr/>
              <a:t>12.03.2024</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D941373-55D5-4904-A691-A70600C32C21}" type="slidenum">
              <a:rPr lang="ru-RU" smtClean="0"/>
              <a:pPr/>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ua/url?sa=i&amp;rct=j&amp;q=&amp;esrc=s&amp;source=images&amp;cd=&amp;cad=rja&amp;uact=8&amp;ved=2ahUKEwjm4cjG8MDgAhXIp4sKHZU9ByAQjRx6BAgBEAU&amp;url=http://otravleniya.net/toksiny-i-yady/solanin-v-kartofele.html&amp;psig=AOvVaw2obY1Z_6NntB_jvMGc6VQl&amp;ust=1550427998178207" TargetMode="Externa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hyperlink" Target="https://www.google.com.ua/url?sa=i&amp;rct=j&amp;q=&amp;esrc=s&amp;source=images&amp;cd=&amp;cad=rja&amp;uact=8&amp;ved=2ahUKEwia9d6N78DgAhUr_SoKHSe2BS4QjRx6BAgBEAU&amp;url=https://otravlen.info/pishhevye/otravlenie-solaninom.html&amp;psig=AOvVaw0dSgkoKspJtOp9YOvhaxqP&amp;ust=1550426816419114"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google.com.ua/url?sa=i&amp;rct=j&amp;q=&amp;esrc=s&amp;source=images&amp;cd=&amp;cad=rja&amp;uact=8&amp;ved=2ahUKEwiEnMa08MDgAhXK_CoKHX6YC9QQjRx6BAgBEAU&amp;url=https://uk.wikipedia.org/wiki/%D0%A1%D0%BE%D0%BB%D0%B0%D0%BD%D1%96%D0%BD&amp;psig=AOvVaw3NTVeYGZMIvKU7C3fTU5mg&amp;ust=1550427957656350"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hyperlink" Target="https://uk.wikipedia.org/wiki/%D0%A1%D0%B2%D1%96%D1%82%D0%BB%D0%BE" TargetMode="External"/><Relationship Id="rId13" Type="http://schemas.openxmlformats.org/officeDocument/2006/relationships/hyperlink" Target="https://uk.wikipedia.org/wiki/%D0%A1%D1%96%D0%BB%D1%8C%D1%81%D1%8C%D0%BA%D0%B5_%D0%B3%D0%BE%D1%81%D0%BF%D0%BE%D0%B4%D0%B0%D1%80%D1%81%D1%82%D0%B2%D0%BE" TargetMode="External"/><Relationship Id="rId18" Type="http://schemas.openxmlformats.org/officeDocument/2006/relationships/hyperlink" Target="https://uk.wikipedia.org/wiki/%D0%93%D1%96%D0%B4%D1%80%D0%BE%D0%BB%D1%96%D0%B7" TargetMode="External"/><Relationship Id="rId3" Type="http://schemas.openxmlformats.org/officeDocument/2006/relationships/hyperlink" Target="https://uk.wikipedia.org/wiki/%D0%9A%D0%B0%D1%80%D1%82%D0%BE%D0%BF%D0%BB%D1%8F" TargetMode="External"/><Relationship Id="rId7" Type="http://schemas.openxmlformats.org/officeDocument/2006/relationships/hyperlink" Target="https://uk.wikipedia.org/w/index.php?title=%D0%A7%D0%B0%D0%BA%D0%BE%D0%BD%D1%96%D0%BD&amp;action=edit&amp;redlink=1" TargetMode="External"/><Relationship Id="rId12" Type="http://schemas.openxmlformats.org/officeDocument/2006/relationships/hyperlink" Target="https://uk.wikipedia.org/wiki/%D0%A4%D1%96%D1%82%D0%BE%D1%84%D1%82%D0%BE%D1%80%D0%B0" TargetMode="External"/><Relationship Id="rId17" Type="http://schemas.openxmlformats.org/officeDocument/2006/relationships/hyperlink" Target="https://uk.wikipedia.org/wiki/%D0%92%D0%B0%D1%80%D1%96%D0%BD%D0%BD%D1%8F" TargetMode="External"/><Relationship Id="rId2" Type="http://schemas.openxmlformats.org/officeDocument/2006/relationships/hyperlink" Target="https://uk.wikipedia.org/wiki/%D0%9E%D1%80%D0%B3%D0%B0%D0%BD%D1%96%D0%B7%D0%BC" TargetMode="External"/><Relationship Id="rId16" Type="http://schemas.openxmlformats.org/officeDocument/2006/relationships/hyperlink" Target="https://uk.wikipedia.org/wiki/%D0%9C%D1%96%D0%BA%D1%80%D0%BE%D1%85%D0%B2%D0%B8%D0%BB%D1%8C%D0%BE%D0%B2%D0%B0_%D0%BF%D1%96%D1%87" TargetMode="External"/><Relationship Id="rId20" Type="http://schemas.openxmlformats.org/officeDocument/2006/relationships/hyperlink" Target="https://uk.wikipedia.org/wiki/%D0%9F%D0%B5%D0%BA%D1%82%D0%B8%D0%BD" TargetMode="External"/><Relationship Id="rId1" Type="http://schemas.openxmlformats.org/officeDocument/2006/relationships/slideLayout" Target="../slideLayouts/slideLayout7.xml"/><Relationship Id="rId6" Type="http://schemas.openxmlformats.org/officeDocument/2006/relationships/hyperlink" Target="https://uk.wikipedia.org/wiki/%D0%91%D0%B0%D0%BA%D0%BB%D0%B0%D0%B6%D0%B0%D0%BD%D0%B8" TargetMode="External"/><Relationship Id="rId11" Type="http://schemas.openxmlformats.org/officeDocument/2006/relationships/hyperlink" Target="https://uk.wikipedia.org/w/index.php?title=%D0%86%D0%BD%D1%84%D0%B5%D0%BA%D1%86%D1%96%D0%B9%D0%BD%D1%96_%D1%85%D0%B2%D0%BE%D1%80%D0%BE%D0%B1%D0%B8_%D1%80%D0%BE%D1%81%D0%BB%D0%B8%D0%BD&amp;action=edit&amp;redlink=1" TargetMode="External"/><Relationship Id="rId5" Type="http://schemas.openxmlformats.org/officeDocument/2006/relationships/hyperlink" Target="https://uk.wikipedia.org/wiki/%D0%9F%D0%B5%D1%80%D0%B5%D1%86%D1%8C" TargetMode="External"/><Relationship Id="rId15" Type="http://schemas.openxmlformats.org/officeDocument/2006/relationships/hyperlink" Target="https://uk.wikipedia.org/wiki/%D0%91%D0%B0%D0%BA%D0%BB%D0%B0%D0%B6%D0%B0%D0%BD" TargetMode="External"/><Relationship Id="rId10" Type="http://schemas.openxmlformats.org/officeDocument/2006/relationships/hyperlink" Target="https://uk.wikipedia.org/wiki/%D0%A5%D0%BB%D0%BE%D1%80%D0%BE%D1%84%D1%96%D0%BB" TargetMode="External"/><Relationship Id="rId19" Type="http://schemas.openxmlformats.org/officeDocument/2006/relationships/hyperlink" Target="https://uk.wikipedia.org/wiki/%D0%9F%D1%80%D0%BE%D1%82%D0%BE%D0%BF%D0%B5%D0%BA%D1%82%D0%B8%D0%BD" TargetMode="External"/><Relationship Id="rId4" Type="http://schemas.openxmlformats.org/officeDocument/2006/relationships/hyperlink" Target="https://uk.wikipedia.org/wiki/%D0%9F%D0%BE%D0%BC%D1%96%D0%B4%D0%BE%D1%80" TargetMode="External"/><Relationship Id="rId9" Type="http://schemas.openxmlformats.org/officeDocument/2006/relationships/hyperlink" Target="https://uk.wikipedia.org/wiki/%D2%90%D1%80%D1%83%D0%BD%D1%82" TargetMode="External"/><Relationship Id="rId14" Type="http://schemas.openxmlformats.org/officeDocument/2006/relationships/hyperlink" Target="https://uk.wikipedia.org/wiki/%D0%93%D1%80%D0%B0%D0%BC"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uk-UA" dirty="0" smtClean="0"/>
              <a:t>Основи токсикології</a:t>
            </a:r>
            <a:endParaRPr lang="ru-RU" dirty="0"/>
          </a:p>
        </p:txBody>
      </p:sp>
      <p:sp>
        <p:nvSpPr>
          <p:cNvPr id="2" name="Заголовок 1"/>
          <p:cNvSpPr>
            <a:spLocks noGrp="1"/>
          </p:cNvSpPr>
          <p:nvPr>
            <p:ph type="ctrTitle"/>
          </p:nvPr>
        </p:nvSpPr>
        <p:spPr/>
        <p:txBody>
          <a:bodyPr/>
          <a:lstStyle/>
          <a:p>
            <a:r>
              <a:rPr lang="uk-UA" dirty="0" smtClean="0"/>
              <a:t>Практична робота 3</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0" y="0"/>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Тема: ВПЛИВ СОЛЕЙ ВАЖКИХ МЕТАЛІВ НА АКТИВНІСТЬ МІКРООРГАНІЗМІВ ҐРУНТУ </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Мета: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навчитися визначати вплив солей важких металів на активність мікроорганізмів ґрунту. </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Обладнання та реактиви: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чашки Петрі, циліндри, пробірки, розчин солі важкого металу із концентрацією 0,5 М, фільтрувальний папір, ножиці, зразки ґрунту.</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Основні</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теоретичні положення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Забруднення ґрунтів важкими металами як один із наслідків негативного антропогенного впливу на довкілля є дуже поширеним явищем. Джерелами надходження металів у ґрунт можуть бути аерогенні викиди та відходи промислових підприємств, транспорту. На сільськогосподарські угіддя важкі метали потрапляють аерогенним шляхом, а також внаслідок тривалого застосування для зрошення забруднених стічних вод або мінеральних, органічних добрив і пестицидів, які містять як домішки важкі метали.</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Одне з найважливіших місць у ґрунтових екосистемах займають мікроорганізми. Вони є останнім ступенем у більшості харчових ланцюгів.  Наявність важких металів у середовищі спричиняє структурну перебудову в мікробних ценозах ґрунтів. У них поступово витісняються чутливі види і залишаються лише групи видів або окремі види,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стiйкi</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до високих концентрацій тих чи інших металів. До того ж, потрапивши з ґрунту до рослин, іони важких металів по трофічних ланцюгах доходять до людини, становлячи загрозу її здоров’ю. </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Усі метали в окисненій формі можуть взаємодіяти з мікробною клітиною. У високих концентраціях (1% і більше) важкі метали діють як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загальнопротоплазматичні</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отрути, викликаючи денатурацію білків і нуклеїнових кислот. У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сублетальних</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концентраціях їх дія може бути більш специфічною, оскільки різні метали є спорідненими до різних активних груп молекул клітин.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Найчутливішими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до дії важких металів є процеси клітинного поділу, транспорт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цукрів</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і катіонів металів, синтез рибофлавіну, проникність клітин. </a:t>
            </a:r>
            <a:endParaRPr kumimoji="0" lang="uk-UA"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447680"/>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Механізм токсичного впливу важких металів залежить від природи сполуки і від досліджуваного організму. Певні елементи (наприклад,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купрум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зв’язуються в основному з клітинною поверхнею і викликають ушкодження. Інші елементи (наприклад, ртуть) проникають усередину клітин, де зв’язуються з певними функціональними групами, зокрема з SH-групами,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інактивуючи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таким чином молекули ферментів, або відкладаються у металічній формі. Існують також додаткові механізми токсичного впливу важких металів, які зумовлені тим, що метали можуть відігравати роль антиметаболітів, утворювати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хелати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з важливими метаболітами або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каталізувати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розпад метаболітів, у результаті чого вони стають недоступними для клітини. Метали можуть заміщувати структурно або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електрохімічно</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важливі елементи, що призводить до порушення ферментативної або клітинної функції.</a:t>
            </a:r>
            <a:endParaRPr kumimoji="0" lang="uk-UA" sz="1400" b="0" i="0" u="none" strike="noStrike" cap="none" normalizeH="0" baseline="0" dirty="0" smtClean="0">
              <a:ln>
                <a:noFill/>
              </a:ln>
              <a:effectLst/>
              <a:latin typeface="Times New Roman" pitchFamily="18" charset="0"/>
              <a:ea typeface="TimesNewRomanPSMT"/>
              <a:cs typeface="Times New Roman"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TimesNewRomanPSMT"/>
                <a:cs typeface="Times New Roman" pitchFamily="18" charset="0"/>
              </a:rPr>
              <a:t>Реакція ґрунтової </a:t>
            </a:r>
            <a:r>
              <a:rPr kumimoji="0" lang="uk-UA" sz="1400" b="0" i="0" u="none" strike="noStrike" cap="none" normalizeH="0" baseline="0" dirty="0" err="1" smtClean="0">
                <a:ln>
                  <a:noFill/>
                </a:ln>
                <a:effectLst/>
                <a:latin typeface="Times New Roman" pitchFamily="18" charset="0"/>
                <a:ea typeface="TimesNewRomanPSMT"/>
                <a:cs typeface="Times New Roman" pitchFamily="18" charset="0"/>
              </a:rPr>
              <a:t>мікробіоти</a:t>
            </a:r>
            <a:r>
              <a:rPr kumimoji="0" lang="uk-UA" sz="1400" b="0" i="0" u="none" strike="noStrike" cap="none" normalizeH="0" baseline="0" dirty="0" smtClean="0">
                <a:ln>
                  <a:noFill/>
                </a:ln>
                <a:effectLst/>
                <a:latin typeface="Times New Roman" pitchFamily="18" charset="0"/>
                <a:ea typeface="TimesNewRomanPSMT"/>
                <a:cs typeface="Times New Roman" pitchFamily="18" charset="0"/>
              </a:rPr>
              <a:t> на антропогенні забруднювачі виражається у зміні її кількісного та якісного складу.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Такі організми, як плісняві гриби, використовують в якості харчового субстрату органічні речовини рослинних і тваринних залишків, мінералізуючи їх, роблячи доступним для рослин різні елементи. Важкі метали можуть сильно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інгібувати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їхню активність.</a:t>
            </a:r>
            <a:r>
              <a:rPr kumimoji="0" lang="ru-RU" sz="800" b="0" i="0" u="none" strike="noStrike" cap="none" normalizeH="0" baseline="0" dirty="0" smtClean="0">
                <a:ln>
                  <a:noFill/>
                </a:ln>
                <a:effectLst/>
                <a:latin typeface="Arial" pitchFamily="34" charset="0"/>
                <a:cs typeface="Arial" pitchFamily="34" charset="0"/>
              </a:rPr>
              <a:t> </a:t>
            </a: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0" y="597212"/>
            <a:ext cx="9144000"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Практична частина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З первинного розчину солі важкого металу методом послідовних розведень у п’ять разів готують розчини з концентраціями 0,1 М; 0,02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0,004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0,0008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0,00016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0,000032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та води в якості контролю. 8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мл</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цих розчинів додаються в чашки Петрі, що містять шар ґрунту товщиною 0,5 см. Поверх ґрунту накладають кружальце з фільтрувального паперу. Чашки Петрі встановлюють у темне місце, і регулярно змочують поверхню паперу, щоб уникнути висихання. Експеримент триває доти, поки в контрольному варіанті жовта пліснява грибів роду </a:t>
            </a:r>
            <a:r>
              <a:rPr kumimoji="0" lang="uk-UA" sz="1400" b="0" i="1"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Aspergillus</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або темно-зелена роду </a:t>
            </a:r>
            <a:r>
              <a:rPr kumimoji="0" lang="uk-UA" sz="1400" b="0" i="1"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Trichoderma</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не займуть більшу частину паперового кружка. Тоді кружальця паперу виймають, обережно звільняючи від грудочок ґрунту.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Плісняві гриби в ході своєї життєдіяльності виділяють різні забарвлені речовини, що поглинаються папером, і за розміром забарвлення можна зробити висновки про активність пліснявих грибів. Зображення плям переносять на кальку і визначають їхню площу. З отриманих результатів складають графік залежності активності мікроорганізмів від концентрації важких металів у ґрунті.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0" y="0"/>
            <a:ext cx="91440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Тема: ВПЛИВ СОЛЕЙ ВАЖКИХ МЕТАЛІВ НА ГЛІКОЛІТИЧНУ АКТИВНІСТЬ ДРІЖДЖІВ</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Мета: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навчитися визначати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гліколітичну</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активність дріжджів під впливом солей важких металів різної концентрації. </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Обладнання та реактиви: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стаканчики, циліндри, пробірки, парафін, розчин солі важкого металу із концентрацією 0,5 М, препарат дріжджів.</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Основні</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теоретичні положення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Вибір дріжджів як об’єкту для вивчення різних типів стресу, зокрема впливу різноманітних токсичних речовин зумовлений тим, що ця модель має перед іншими ряд суттєвих переваг. Зокрема, дріжджі є одночасно клітинною та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організменною</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еукаріотичною</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модельною системою, яка дає можливість здійснювати та порівнювати дослідження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in</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vitro</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та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in</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vivo</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Дріжджі мають високу інтенсивність метаболізму, швидкість росту та старіння. Існують тісні гомологічні зв’язки між дріжджами та вищими еукаріотами. Крім того, особливості росту і старіння дріжджів легко визначаються та контролюються зовнішніми чинниками. Таким чином, дріжджі і</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до тепер є однією з найзручніших модельних систем.</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Катаболізм глюкози у процесі зброджування її до етанолу та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СО</a:t>
            </a:r>
            <a:r>
              <a:rPr kumimoji="0" lang="uk-UA" sz="1400" b="0" i="0" u="none" strike="noStrike" cap="none" normalizeH="0" baseline="-30000" dirty="0" err="1" smtClean="0">
                <a:ln>
                  <a:noFill/>
                </a:ln>
                <a:solidFill>
                  <a:schemeClr val="tx1"/>
                </a:solidFill>
                <a:effectLst/>
                <a:latin typeface="Arial" pitchFamily="34" charset="0"/>
                <a:ea typeface="Times New Roman" pitchFamily="18" charset="0"/>
                <a:cs typeface="Times New Roman" pitchFamily="18" charset="0"/>
              </a:rPr>
              <a:t>2</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здійснюється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гліколітичним</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шляхом. Глюкоза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окиснюється</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до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пірувату</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Перетворення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пірувату</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на етанол проходить у два етапи (рис. 11.1):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1)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піруват</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декарбоксилюється</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піруватдекарбоксилазою</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до ацетальдегіду;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2) ацетальдегід відновлюється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алкогольдегідрогеназою</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до етанолу за участю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НАДН</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При цьому переноситься водень, який утворився під час дегідрування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Times New Roman" pitchFamily="18" charset="0"/>
              </a:rPr>
              <a:t>триозофосфату</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Окисно-відновний баланс, таким чином, зберігається.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7889" name="Рисунок 13"/>
          <p:cNvPicPr>
            <a:picLocks noChangeAspect="1" noChangeArrowheads="1"/>
          </p:cNvPicPr>
          <p:nvPr/>
        </p:nvPicPr>
        <p:blipFill>
          <a:blip r:embed="rId2" cstate="print"/>
          <a:srcRect l="2197" t="2" r="3899" b="72018"/>
          <a:stretch>
            <a:fillRect/>
          </a:stretch>
        </p:blipFill>
        <p:spPr bwMode="auto">
          <a:xfrm>
            <a:off x="1547664" y="4115519"/>
            <a:ext cx="5543550" cy="2409825"/>
          </a:xfrm>
          <a:prstGeom prst="rect">
            <a:avLst/>
          </a:prstGeom>
          <a:noFill/>
        </p:spPr>
      </p:pic>
      <p:sp>
        <p:nvSpPr>
          <p:cNvPr id="37891" name="Rectangle 3"/>
          <p:cNvSpPr>
            <a:spLocks noChangeArrowheads="1"/>
          </p:cNvSpPr>
          <p:nvPr/>
        </p:nvSpPr>
        <p:spPr bwMode="auto">
          <a:xfrm>
            <a:off x="0" y="28670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
        <p:nvSpPr>
          <p:cNvPr id="37892" name="Rectangle 4"/>
          <p:cNvSpPr>
            <a:spLocks noChangeArrowheads="1"/>
          </p:cNvSpPr>
          <p:nvPr/>
        </p:nvSpPr>
        <p:spPr bwMode="auto">
          <a:xfrm>
            <a:off x="467544" y="64008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11.1 – Утворення етанолу дріжджами (спиртове бродіння)</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0" y="551289"/>
            <a:ext cx="9144000"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Arial" pitchFamily="34" charset="0"/>
                <a:ea typeface="Times New Roman" pitchFamily="18" charset="0"/>
                <a:cs typeface="Times New Roman" pitchFamily="18" charset="0"/>
              </a:rPr>
              <a:t>Зброджування дріжджами глюкози – процес анаеробний, хоча дріжджі є аеробними мікроорганізмами. В анаеробних умовах бродіння відбувається дуже інтенсивно, але відзначається слабкий ріст.</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Дріжджі використовують органічні сполуки як для отримання енергії, так і як джерело карбону. Їм необхідний кисень для дихання, проте за його відсутності багато видів здатні отримувати енергію за рахунок анаеробного дихання (бродіння) з виділенням спиртів. Основним джерелом карбону для пекарських дріжджів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Saccharomyces</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cerevisiae</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є глюкоза, яка забезпечує клітини енергією. Проте, фруктоза, теж може бути джерелом карбону та енергії. Таким чином, глюкоза та фруктоза – це взаємозамінні моносахариди, що використовуються як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карбонвмісні</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джерела в середовищі культивування дріжджів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Saccharomyces</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cerevisiae</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Таким чином, хлібопекарські дріжджі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Saccharomyces</a:t>
            </a:r>
            <a:r>
              <a:rPr kumimoji="0" lang="uk-UA" sz="1400" b="0"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1" u="none" strike="noStrike" cap="none" normalizeH="0" baseline="0" dirty="0" err="1" smtClean="0">
                <a:ln>
                  <a:noFill/>
                </a:ln>
                <a:effectLst/>
                <a:latin typeface="Times New Roman" pitchFamily="18" charset="0"/>
                <a:ea typeface="Calibri" pitchFamily="34" charset="0"/>
                <a:cs typeface="Times New Roman" pitchFamily="18" charset="0"/>
              </a:rPr>
              <a:t>cerevisiae</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є поширеним, популярним та зручним об’єктом для досліджень. Головна особливість пекарських дріжджів у тому, що за структурою вони подібні до клітин ссавців, а багато білків є гомологічними до людських. На пекарських дріжджах можна оцінювати гостру токсичність сполук за ступенем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інгібування</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клітин. Встановлена кореляція між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інгібуванням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росту дріжджів та гострою токсичністю у тварин.</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Практична частина</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Попередньо калібрують та вибирають пробірки з однаковим діаметром. З початкового розчину солі важкого металу методом послідовних розведень вп’ятеро готують розчини з концентраціями 0,1 М; 0,002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0,004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0,0008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0,00016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0,000032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та води в якості контролю. Ці розчини у кількості 3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мл</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наливають у пробірки, стаканчики. Сухі хлібопекарські дріжджі розпускають у воді, додають цукор із розрахунку 5 г/100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мл</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і додають у пробірки із солями. </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Парафін розплавляють і обережно наливають у пробірки з дріжджами та солями. Коли парафін застигає, він утворює щільну пробку. Під пробкою утворюється анаеробне середовище. У цих умовах дріжджі зброджують цукор, утворюючи етанол та карбон (ІV) оксид. Об’єм карбон (ІV) оксиду, що виділився, пропорційний активності гліколізу. Через заздалегідь визначений за контролем час, вимірюють величину підйому пробки, яка пропорційна об’єму карбон (ІV) оксиду, що виділився. Результати оформлюють як графік залежності підйому парафінової пробки від концентрації солі важкого металу.</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irc_mi" descr="Картинки по запросу алкалоїд соланін">
            <a:hlinkClick r:id="rId2"/>
          </p:cNvPr>
          <p:cNvPicPr>
            <a:picLocks noChangeAspect="1" noChangeArrowheads="1"/>
          </p:cNvPicPr>
          <p:nvPr/>
        </p:nvPicPr>
        <p:blipFill>
          <a:blip r:embed="rId3" cstate="print"/>
          <a:srcRect r="7077"/>
          <a:stretch>
            <a:fillRect/>
          </a:stretch>
        </p:blipFill>
        <p:spPr bwMode="auto">
          <a:xfrm>
            <a:off x="0" y="4293096"/>
            <a:ext cx="3086100" cy="1885950"/>
          </a:xfrm>
          <a:prstGeom prst="rect">
            <a:avLst/>
          </a:prstGeom>
          <a:noFill/>
        </p:spPr>
      </p:pic>
      <p:pic>
        <p:nvPicPr>
          <p:cNvPr id="39937" name="Рисунок 5" descr="Похожее изображение">
            <a:hlinkClick r:id="rId4"/>
          </p:cNvPr>
          <p:cNvPicPr>
            <a:picLocks noChangeAspect="1" noChangeArrowheads="1"/>
          </p:cNvPicPr>
          <p:nvPr/>
        </p:nvPicPr>
        <p:blipFill>
          <a:blip r:embed="rId5" cstate="print"/>
          <a:srcRect/>
          <a:stretch>
            <a:fillRect/>
          </a:stretch>
        </p:blipFill>
        <p:spPr bwMode="auto">
          <a:xfrm>
            <a:off x="3347864" y="4293096"/>
            <a:ext cx="2524125" cy="1895475"/>
          </a:xfrm>
          <a:prstGeom prst="rect">
            <a:avLst/>
          </a:prstGeom>
          <a:noFill/>
        </p:spPr>
      </p:pic>
      <p:sp>
        <p:nvSpPr>
          <p:cNvPr id="39939" name="Rectangle 3"/>
          <p:cNvSpPr>
            <a:spLocks noChangeArrowheads="1"/>
          </p:cNvSpPr>
          <p:nvPr/>
        </p:nvSpPr>
        <p:spPr bwMode="auto">
          <a:xfrm>
            <a:off x="0" y="0"/>
            <a:ext cx="914400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Тема: ЯКІСНЕ ВИЗНАЧЕННЯ ГЕМОЛІТИЧНОЇ ОТРУТИ (СОЛАНІНУ) В КАРТОПЛІ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Мета: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ознайомитися з</a:t>
            </a: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особливостями накопичення та вмістом алкалоїду соланіну в рослинах; навчитися якісно визначати соланін у бульбах картоплі різних сортів та за різних умов зберігання.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Обладнання та реактиви:</a:t>
            </a:r>
            <a:r>
              <a:rPr kumimoji="0" lang="uk-UA"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розчини H</a:t>
            </a:r>
            <a:r>
              <a:rPr kumimoji="0" lang="uk-UA"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a:t>
            </a:r>
            <a:r>
              <a:rPr kumimoji="0" lang="uk-UA"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4</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ацетатної кислоти (80-90 %), H</a:t>
            </a:r>
            <a:r>
              <a:rPr kumimoji="0" lang="uk-UA"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a:t>
            </a:r>
            <a:r>
              <a:rPr kumimoji="0" lang="uk-UA"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-вий</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чашки Петрі скляні, скальпель, піпетки, скляні стаканчики, фільтрувальний папір, бульби картоплі різного сорту та одного сорту, що має різні умови зберігання.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Основні</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теоретичні положення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Серед отруєнь рослинними продуктами друге місце займають отруєння рослинами. Більшість отруйних речовин рослинного походження відносяться до алкалоїдів. Алкалоїди є органічними основами: у рослинах містяться у вигляді солей винної, яблучної, мурашиної, щавлевої, оцтової та інших кислот. Кількість алкалоїдів та їхній склад неоднакові не тільки в різних видах рослин, а й у різних частинах тих самих рослин. Найбільше їх у плодах, листі та корінні рослин. В одній і тій самій рослині, як правило, міститься кілька різних алкалоїдів. Крім того, вміст алкалоїдів залежить від пори року та природних умов місцевості (складу ґрунту, вологості, клімату). Найбагатші на алкалоїди рослини родини макових, метеликових,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жовтецевих</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пасльонових.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Алкалоїди мають високу фізіологічну активність, їхня дія на організм людини дуже складна й багатогранна. Спільними для отруєнь рослинами є короткий інкубаційний період та ураження майже всіх систем організму.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Інколи, під час порушення умов зберігання деякі овочі здатні накопичувати отруйні речовини і ставати повністю, або частково отруйними. Відомі випадки отруєння пророслою (зеленою) картоплею. У картоплі за умов неправильного зберігання або за умов потрапляння прямих сонячних променів, накопичується значна кількість отруйної речовини – соланіну  (рис. 12.1).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9940" name="Rectangle 4"/>
          <p:cNvSpPr>
            <a:spLocks noChangeArrowheads="1"/>
          </p:cNvSpPr>
          <p:nvPr/>
        </p:nvSpPr>
        <p:spPr bwMode="auto">
          <a:xfrm>
            <a:off x="0" y="2343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      </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
        <p:nvSpPr>
          <p:cNvPr id="39941" name="Rectangle 5"/>
          <p:cNvSpPr>
            <a:spLocks noChangeArrowheads="1"/>
          </p:cNvSpPr>
          <p:nvPr/>
        </p:nvSpPr>
        <p:spPr bwMode="auto">
          <a:xfrm>
            <a:off x="395536" y="6381328"/>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Рисунок 12.1 – Картопля, що має підвищений вміст соланіну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1062943"/>
            <a:ext cx="914400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Соланін (С</a:t>
            </a:r>
            <a:r>
              <a:rPr kumimoji="0" lang="uk-UA" sz="14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45</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Н</a:t>
            </a:r>
            <a:r>
              <a:rPr kumimoji="0" lang="uk-UA" sz="14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73</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NО</a:t>
            </a:r>
            <a:r>
              <a:rPr kumimoji="0" lang="uk-UA" sz="14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15</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є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глікоалкалоїдом</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(рис. 12.2). Він є гемолітичною отрутою. Назва отрути походить від лат. </a:t>
            </a:r>
            <a:r>
              <a:rPr kumimoji="0" lang="uk-UA" sz="1400" b="0" i="1"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Solanum</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що в перекладі означає «</a:t>
            </a:r>
            <a:r>
              <a:rPr kumimoji="0" lang="uk-UA" sz="1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пасльон</a:t>
            </a:r>
            <a:r>
              <a:rPr kumimoji="0" lang="uk-UA"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Цю отруйну речовину виявили в рослинах у 1820 р. Вважають, що як і інші алкалоїди, соланін необхідний для захисту молодих  пагонів рослини від комах, бактеріальних хвороб та травоїдних тварин.</a:t>
            </a:r>
            <a:endParaRPr kumimoji="0" lang="uk-U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0961" name="Рисунок 6" descr="Картинки по запросу алкалоїд соланін">
            <a:hlinkClick r:id="rId2"/>
          </p:cNvPr>
          <p:cNvPicPr>
            <a:picLocks noChangeAspect="1" noChangeArrowheads="1"/>
          </p:cNvPicPr>
          <p:nvPr/>
        </p:nvPicPr>
        <p:blipFill>
          <a:blip r:embed="rId3" cstate="print"/>
          <a:srcRect/>
          <a:stretch>
            <a:fillRect/>
          </a:stretch>
        </p:blipFill>
        <p:spPr bwMode="auto">
          <a:xfrm>
            <a:off x="2267744" y="3573016"/>
            <a:ext cx="3771900" cy="2047875"/>
          </a:xfrm>
          <a:prstGeom prst="rect">
            <a:avLst/>
          </a:prstGeom>
          <a:noFill/>
        </p:spPr>
      </p:pic>
      <p:sp>
        <p:nvSpPr>
          <p:cNvPr id="40963" name="Rectangle 3"/>
          <p:cNvSpPr>
            <a:spLocks noChangeArrowheads="1"/>
          </p:cNvSpPr>
          <p:nvPr/>
        </p:nvSpPr>
        <p:spPr bwMode="auto">
          <a:xfrm>
            <a:off x="467544" y="6165304"/>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Рисунок 12.2 – Молекулярна формула соланіну</a:t>
            </a:r>
            <a:endParaRPr kumimoji="0" lang="uk-U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0" y="240804"/>
            <a:ext cx="91440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В природних умовах соланін можна знайти в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2" tooltip="Організм"/>
              </a:rPr>
              <a:t>організмі</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всіх представників родини пасльонових, зокрема в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3" tooltip="Картопля"/>
              </a:rPr>
              <a:t>картоплі</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4" tooltip="Помідор"/>
              </a:rPr>
              <a:t>помідорах</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5" tooltip="Перець"/>
              </a:rPr>
              <a:t>перці</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6" tooltip="Баклажани"/>
              </a:rPr>
              <a:t>баклажанах</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та ін. Але найбільша кількість соланіну споживається людьми з картоплею. </a:t>
            </a:r>
            <a:endParaRPr kumimoji="0" lang="uk-UA" sz="12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В картоплі утворюється соланін та споріднений йому </a:t>
            </a:r>
            <a:r>
              <a:rPr kumimoji="0" lang="uk-UA" sz="1200" b="0" i="0" u="none" strike="noStrike" cap="none" normalizeH="0" baseline="0" dirty="0" err="1" smtClean="0">
                <a:ln>
                  <a:noFill/>
                </a:ln>
                <a:effectLst/>
                <a:latin typeface="Times New Roman" pitchFamily="18" charset="0"/>
                <a:ea typeface="Times New Roman" pitchFamily="18" charset="0"/>
                <a:cs typeface="Times New Roman" pitchFamily="18" charset="0"/>
              </a:rPr>
              <a:t>глікоалкалоїд</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a:t>
            </a:r>
            <a:r>
              <a:rPr kumimoji="0" lang="uk-UA" sz="1200" b="0" i="0" u="none" strike="noStrike" cap="none" normalizeH="0" baseline="0" dirty="0" err="1" smtClean="0">
                <a:ln>
                  <a:noFill/>
                </a:ln>
                <a:effectLst/>
                <a:latin typeface="Times New Roman" pitchFamily="18" charset="0"/>
                <a:ea typeface="Times New Roman" pitchFamily="18" charset="0"/>
                <a:cs typeface="Times New Roman" pitchFamily="18" charset="0"/>
                <a:hlinkClick r:id="rId7" tooltip="Чаконін (ще не написана)"/>
              </a:rPr>
              <a:t>чаконін</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Листя та стебла картоплі зазвичай містять досить великі концентрації цих речовин. Соланін міститься в бульбах картоплі в кількості від 2 до 10 мг/%. Але в недозрілих (зелених), або в старих пророслих бульбах вміст соланіну досягає значно більшої кількості – до 100 мг/%. Особливо значна концентрація соланіну спостерігається в проростках картоплі (до 500 мг/%). Коли бульби картоплі піддаються дії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8" tooltip="Світло"/>
              </a:rPr>
              <a:t>світла</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вони набувають зеленого кольору та підвищують вироблення </a:t>
            </a:r>
            <a:r>
              <a:rPr kumimoji="0" lang="uk-UA" sz="1200" b="0" i="0" u="none" strike="noStrike" cap="none" normalizeH="0" baseline="0" dirty="0" err="1" smtClean="0">
                <a:ln>
                  <a:noFill/>
                </a:ln>
                <a:effectLst/>
                <a:latin typeface="Times New Roman" pitchFamily="18" charset="0"/>
                <a:ea typeface="Times New Roman" pitchFamily="18" charset="0"/>
                <a:cs typeface="Times New Roman" pitchFamily="18" charset="0"/>
              </a:rPr>
              <a:t>глікоалкалоїдів</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в тому числі соланіну. Це є </a:t>
            </a:r>
            <a:r>
              <a:rPr kumimoji="0" lang="uk-UA" sz="1200" b="0" i="0" u="none" strike="noStrike" cap="none" normalizeH="0" baseline="0" dirty="0" err="1" smtClean="0">
                <a:ln>
                  <a:noFill/>
                </a:ln>
                <a:effectLst/>
                <a:latin typeface="Times New Roman" pitchFamily="18" charset="0"/>
                <a:ea typeface="Times New Roman" pitchFamily="18" charset="0"/>
                <a:cs typeface="Times New Roman" pitchFamily="18" charset="0"/>
              </a:rPr>
              <a:t>природньою</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захисною реакцією рослини, що допомагає захистити оголені від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9" tooltip="Ґрунт"/>
              </a:rPr>
              <a:t>ґрунту</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бульби від поїдання. Зелений колір виникає завдяки появі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0" tooltip="Хлорофіл"/>
              </a:rPr>
              <a:t>хлорофілу</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що сам по собі нешкідливий, але це позеленіння є індикатором збільшення концентрації соланіну, який накопичується, в основному, в шкірці. Деякі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1" tooltip="Інфекційні хвороби рослин (ще не написана)"/>
              </a:rPr>
              <a:t>інфекційні хвороби</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такі як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2" tooltip="Фітофтора"/>
              </a:rPr>
              <a:t>фітофтора</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призводять до різкого підвищення концентрації соланіну в бульбах картоплі, що є природним захистом від збудника захворювання. Сорти картоплі, що використовуються в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3" tooltip="Сільське господарство"/>
              </a:rPr>
              <a:t>сільському господарстві</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перевіряються на вміст соланіну, і в більшості з них концентрація соланіну нижча за 0,2 мг/</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4" tooltip="Грам"/>
              </a:rPr>
              <a:t>г</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a:t>
            </a:r>
            <a:endParaRPr kumimoji="0" lang="uk-UA" sz="12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Уміст соланіну в баклажанах варіює залежно від ступеня стиглості й </a:t>
            </a:r>
            <a:r>
              <a:rPr kumimoji="0" lang="uk-UA" sz="1200" b="0" i="0" u="none" strike="noStrike" cap="none" normalizeH="0" baseline="0" dirty="0" err="1" smtClean="0">
                <a:ln>
                  <a:noFill/>
                </a:ln>
                <a:effectLst/>
                <a:latin typeface="Times New Roman" pitchFamily="18" charset="0"/>
                <a:ea typeface="Times New Roman" pitchFamily="18" charset="0"/>
                <a:cs typeface="Times New Roman" pitchFamily="18" charset="0"/>
              </a:rPr>
              <a:t>агрокліматичних</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умов вирощування. Так, у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hlinkClick r:id="rId15" tooltip="Баклажан"/>
              </a:rPr>
              <a:t>баклажанах</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 технічного ступеня стиглості міститься від 0,004 до 0,009% соланіну, біологічного ступеня стиглості – 0,087% соланіну на суху речовину. </a:t>
            </a:r>
            <a:endParaRPr kumimoji="0" lang="uk-UA" sz="12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Прийом в їжу продуктів з підвищеним вмістом соланіну здатний привести до розвитку сильної інтоксикації. Доза 200-400 мг здатна призвести до розвитку симптомів отруєння. Людина після вживання зеленої або пророслої картоплі з вічками може відчути гіркий присмак у роті, печію язика, подразнення глотки. Пізніше з’являється нудота, блювота, діарея. Ознаки отруєння проходять через 1-2 доби. </a:t>
            </a:r>
            <a:r>
              <a:rPr kumimoji="0" lang="uk-UA" sz="1200" b="1" i="0" u="none" strike="noStrike" cap="none" normalizeH="0" baseline="0" dirty="0" smtClean="0">
                <a:ln>
                  <a:noFill/>
                </a:ln>
                <a:effectLst/>
                <a:latin typeface="Times New Roman" pitchFamily="18" charset="0"/>
                <a:ea typeface="Times New Roman" pitchFamily="18" charset="0"/>
                <a:cs typeface="Times New Roman" pitchFamily="18" charset="0"/>
              </a:rPr>
              <a:t>Соланін чинить </a:t>
            </a:r>
            <a:r>
              <a:rPr kumimoji="0" lang="uk-UA" sz="1200" b="1" i="0" u="none" strike="noStrike" cap="none" normalizeH="0" baseline="0" dirty="0" err="1" smtClean="0">
                <a:ln>
                  <a:noFill/>
                </a:ln>
                <a:effectLst/>
                <a:latin typeface="Times New Roman" pitchFamily="18" charset="0"/>
                <a:ea typeface="Times New Roman" pitchFamily="18" charset="0"/>
                <a:cs typeface="Times New Roman" pitchFamily="18" charset="0"/>
              </a:rPr>
              <a:t>пригнічувальну</a:t>
            </a:r>
            <a:r>
              <a:rPr kumimoji="0" lang="uk-UA" sz="1200" b="1" i="0" u="none" strike="noStrike" cap="none" normalizeH="0" baseline="0" dirty="0" smtClean="0">
                <a:ln>
                  <a:noFill/>
                </a:ln>
                <a:effectLst/>
                <a:latin typeface="Times New Roman" pitchFamily="18" charset="0"/>
                <a:ea typeface="Times New Roman" pitchFamily="18" charset="0"/>
                <a:cs typeface="Times New Roman" pitchFamily="18" charset="0"/>
              </a:rPr>
              <a:t> дію на нервову систему, порушує роботу органів травлення, руйнує клітини крові. При виведенні з організму несприятливо діє на нирки і шкірні покриви. </a:t>
            </a: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У майбутньому можливий розвиток хвороби печінки та нирок.</a:t>
            </a:r>
            <a:endParaRPr kumimoji="0" lang="uk-UA" sz="12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Дотримання певних правил дозволить запобігти надходженню в організм отруйних алкалоїдів. Заборонено використовувати в їжу позеленілу картоплю та картоплю з паростками, не можна споживати незрілі помідори і баклажани. Смаження картоплі при 150–170 °C руйнує практично весь наявний соланін, але приготування в </a:t>
            </a:r>
            <a:r>
              <a:rPr kumimoji="0" lang="uk-UA" sz="1200" b="0" i="0" u="none" strike="noStrike" cap="none" normalizeH="0" baseline="0" dirty="0" smtClean="0">
                <a:ln>
                  <a:noFill/>
                </a:ln>
                <a:effectLst/>
                <a:latin typeface="Arial" pitchFamily="34" charset="0"/>
                <a:ea typeface="Times New Roman" pitchFamily="18" charset="0"/>
                <a:cs typeface="Arial" pitchFamily="34" charset="0"/>
                <a:hlinkClick r:id="rId16" tooltip="Мікрохвильова піч"/>
              </a:rPr>
              <a:t>мікрохвильовій пічці</a:t>
            </a: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 знижує концентрацію соланіну тільки на 25–35 %, а звичайне </a:t>
            </a:r>
            <a:r>
              <a:rPr kumimoji="0" lang="uk-UA" sz="1200" b="0" i="0" u="none" strike="noStrike" cap="none" normalizeH="0" baseline="0" dirty="0" smtClean="0">
                <a:ln>
                  <a:noFill/>
                </a:ln>
                <a:effectLst/>
                <a:latin typeface="Arial" pitchFamily="34" charset="0"/>
                <a:ea typeface="Times New Roman" pitchFamily="18" charset="0"/>
                <a:cs typeface="Arial" pitchFamily="34" charset="0"/>
                <a:hlinkClick r:id="rId17" tooltip="Варіння"/>
              </a:rPr>
              <a:t>варіння</a:t>
            </a: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 практично його не руйнує. Проблему зниження вмісту соланіну в баклажанах можна вирішити шляхом порушення цілісності клітинних структур плодів: механічного (подрібнення, пресування), температурного (нагрівання, заморожування), електрофізичного, хімічного, біологічного. Їх сутність полягає у порушенні клітинних оболонок та </a:t>
            </a:r>
            <a:r>
              <a:rPr kumimoji="0" lang="uk-UA" sz="1200" b="0" i="0" u="none" strike="noStrike" cap="none" normalizeH="0" baseline="0" dirty="0" smtClean="0">
                <a:ln>
                  <a:noFill/>
                </a:ln>
                <a:effectLst/>
                <a:latin typeface="Arial" pitchFamily="34" charset="0"/>
                <a:ea typeface="Times New Roman" pitchFamily="18" charset="0"/>
                <a:cs typeface="Arial" pitchFamily="34" charset="0"/>
                <a:hlinkClick r:id="rId18" tooltip="Гідроліз"/>
              </a:rPr>
              <a:t>гідролізі</a:t>
            </a: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 </a:t>
            </a:r>
            <a:r>
              <a:rPr kumimoji="0" lang="uk-UA" sz="1200" b="0" i="0" u="none" strike="noStrike" cap="none" normalizeH="0" baseline="0" dirty="0" err="1" smtClean="0">
                <a:ln>
                  <a:noFill/>
                </a:ln>
                <a:effectLst/>
                <a:latin typeface="Arial" pitchFamily="34" charset="0"/>
                <a:ea typeface="Times New Roman" pitchFamily="18" charset="0"/>
                <a:cs typeface="Arial" pitchFamily="34" charset="0"/>
                <a:hlinkClick r:id="rId19" tooltip="Протопектин"/>
              </a:rPr>
              <a:t>протопектину</a:t>
            </a: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 до </a:t>
            </a:r>
            <a:r>
              <a:rPr kumimoji="0" lang="uk-UA" sz="1200" b="0" i="0" u="none" strike="noStrike" cap="none" normalizeH="0" baseline="0" dirty="0" smtClean="0">
                <a:ln>
                  <a:noFill/>
                </a:ln>
                <a:effectLst/>
                <a:latin typeface="Arial" pitchFamily="34" charset="0"/>
                <a:ea typeface="Times New Roman" pitchFamily="18" charset="0"/>
                <a:cs typeface="Arial" pitchFamily="34" charset="0"/>
                <a:hlinkClick r:id="rId20" tooltip="Пектин"/>
              </a:rPr>
              <a:t>пектину</a:t>
            </a:r>
            <a:r>
              <a:rPr kumimoji="0" lang="uk-UA" sz="1200" b="0" i="0" u="none" strike="noStrike" cap="none" normalizeH="0" baseline="0" dirty="0" smtClean="0">
                <a:ln>
                  <a:noFill/>
                </a:ln>
                <a:effectLst/>
                <a:latin typeface="Arial" pitchFamily="34" charset="0"/>
                <a:ea typeface="Times New Roman" pitchFamily="18" charset="0"/>
                <a:cs typeface="Arial" pitchFamily="34" charset="0"/>
              </a:rPr>
              <a:t>. При цьому мікропори оболонок збільшуються до таких розмірів, які забезпечують вільне витікання клітинного соку із клітин у міжклітинний простір.</a:t>
            </a: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Times New Roman" pitchFamily="18" charset="0"/>
                <a:cs typeface="Times New Roman" pitchFamily="18" charset="0"/>
              </a:rPr>
              <a:t>У країнах Євросоюзу і США картоплю продають тільки в полотняних мішках, </a:t>
            </a:r>
            <a:r>
              <a:rPr kumimoji="0" lang="uk-UA"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що захищають від сонячного світла. </a:t>
            </a:r>
            <a:endParaRPr kumimoji="0" lang="uk-UA"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0"/>
            <a:ext cx="91440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tab pos="457200" algn="l"/>
              </a:tabLst>
            </a:pPr>
            <a:r>
              <a:rPr kumimoji="0" lang="uk-UA"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Практична частина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Для якісного виявлення вмісту соланіну в плодах картоплі використовують кольорову реакцію В.Н.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Нілової</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 бульби картоплі роблять кілька зрізів товщиною до 1 мм з різних частин плоду: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від верхівки до основи в площині, що поділяє бульбу на рівні половинки;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поперекові (біля основи та верхівки);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 боків бульби;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 ділянок навколо вічок (проростки).</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4572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Зрізи кладуть у чашку Петрі (на рівну поверхню) зрізами догори та краплями наносять реактиви в такій послідовності: концентрована ацетатна кислота (80-90%), потім концентрована сульфатна кислота, і нарешті, кілька крапель 5 %</a:t>
            </a:r>
            <a:r>
              <a:rPr kumimoji="0" lang="uk-UA"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-вого</a:t>
            </a: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розчину гідроген пероксиду. Майже миттєво в місцях зрізів, що містять соланін, з’являється інтенсивне темно-малинове або червоне забарвлення (рис. 12.3).</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tab pos="457200"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3009" name="Рисунок 10" descr="6JpntqNOnzs"/>
          <p:cNvPicPr>
            <a:picLocks noChangeAspect="1" noChangeArrowheads="1"/>
          </p:cNvPicPr>
          <p:nvPr/>
        </p:nvPicPr>
        <p:blipFill>
          <a:blip r:embed="rId2" cstate="print"/>
          <a:srcRect l="19106" t="43886" r="20717" b="18117"/>
          <a:stretch>
            <a:fillRect/>
          </a:stretch>
        </p:blipFill>
        <p:spPr bwMode="auto">
          <a:xfrm>
            <a:off x="2627784" y="2924944"/>
            <a:ext cx="4143375" cy="1962150"/>
          </a:xfrm>
          <a:prstGeom prst="rect">
            <a:avLst/>
          </a:prstGeom>
          <a:noFill/>
        </p:spPr>
      </p:pic>
      <p:sp>
        <p:nvSpPr>
          <p:cNvPr id="43011" name="Rectangle 3"/>
          <p:cNvSpPr>
            <a:spLocks noChangeArrowheads="1"/>
          </p:cNvSpPr>
          <p:nvPr/>
        </p:nvSpPr>
        <p:spPr bwMode="auto">
          <a:xfrm>
            <a:off x="0" y="5140015"/>
            <a:ext cx="914400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42900" algn="l" defTabSz="914400" rtl="0" eaLnBrk="1" fontAlgn="base" latinLnBrk="0" hangingPunct="1">
              <a:lnSpc>
                <a:spcPct val="100000"/>
              </a:lnSpc>
              <a:spcBef>
                <a:spcPct val="0"/>
              </a:spcBef>
              <a:spcAft>
                <a:spcPct val="0"/>
              </a:spcAft>
              <a:buClrTx/>
              <a:buSzTx/>
              <a:buFontTx/>
              <a:buNone/>
              <a:tabLst>
                <a:tab pos="2286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Рисунок 12.3 – Ознаки кольорової реакції на соланін у плодах картоплі</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Char char="•"/>
              <a:tabLst>
                <a:tab pos="228600" algn="l"/>
              </a:tabLst>
            </a:pPr>
            <a:r>
              <a:rPr kumimoji="0" lang="uk-UA"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Значний вміст соланіну в бульбах може бути також визначений за неприємним смаком. Для цього середню частини картоплини необхідно відварити до готовності. Після охолодження оцінити запах та смак (присмак) відвару та зразків картоплі.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342900" algn="l" defTabSz="914400" rtl="0" eaLnBrk="0" fontAlgn="base" latinLnBrk="0" hangingPunct="0">
              <a:lnSpc>
                <a:spcPct val="100000"/>
              </a:lnSpc>
              <a:spcBef>
                <a:spcPct val="0"/>
              </a:spcBef>
              <a:spcAft>
                <a:spcPct val="0"/>
              </a:spcAft>
              <a:buClrTx/>
              <a:buSzTx/>
              <a:buFontTx/>
              <a:buNone/>
              <a:tabLst>
                <a:tab pos="228600"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200" b="1" i="0" u="none" strike="noStrike" cap="none" normalizeH="0" baseline="0" dirty="0" smtClean="0">
                <a:ln>
                  <a:noFill/>
                </a:ln>
                <a:effectLst/>
                <a:latin typeface="Arial" pitchFamily="34" charset="0"/>
                <a:ea typeface="Calibri" pitchFamily="34" charset="0"/>
                <a:cs typeface="Times New Roman" pitchFamily="18" charset="0"/>
              </a:rPr>
              <a:t>Тема: ВИЗНАЧЕННЯ НІТРИТІВ У КОВБАСАХ ТА М’ЯСОПРОДУКТАХ </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a:t>
            </a:r>
            <a:r>
              <a:rPr kumimoji="0" lang="uk-UA" sz="1200" b="1" i="0" u="none" strike="noStrike" cap="none" normalizeH="0" baseline="0" dirty="0" smtClean="0">
                <a:ln>
                  <a:noFill/>
                </a:ln>
                <a:effectLst/>
                <a:latin typeface="Arial" pitchFamily="34" charset="0"/>
                <a:ea typeface="Calibri" pitchFamily="34" charset="0"/>
                <a:cs typeface="Times New Roman" pitchFamily="18" charset="0"/>
              </a:rPr>
              <a:t>СПЕКТРОФОТОМЕТРИЧНИМ МЕТОДОМ</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effectLst/>
                <a:latin typeface="Arial" pitchFamily="34" charset="0"/>
                <a:ea typeface="Calibri" pitchFamily="34" charset="0"/>
                <a:cs typeface="Times New Roman" pitchFamily="18" charset="0"/>
              </a:rPr>
              <a:t>Мета: </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навчитися визначати нітрити у ковбасах та м’ясопродуктах.</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effectLst/>
                <a:latin typeface="Times New Roman" pitchFamily="18" charset="0"/>
                <a:ea typeface="Calibri" pitchFamily="34" charset="0"/>
                <a:cs typeface="Times New Roman" pitchFamily="18" charset="0"/>
              </a:rPr>
              <a:t>Обладнання та реактиви: </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зразок продукту, хімічні склянки на 100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мірні колби (1000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50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NaNO</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2</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розчин реактиву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Грісса</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насичений розчин ZnSO</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4</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0,1 М розчин KОН або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NaOH</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водяна баня, хлороформ, термометр лабораторний, ваги лабораторні,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фотоелектроколориметр</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1" i="0" u="none" strike="noStrike" cap="none" normalizeH="0" baseline="0" dirty="0" smtClean="0">
                <a:ln>
                  <a:noFill/>
                </a:ln>
                <a:effectLst/>
                <a:latin typeface="Times New Roman" pitchFamily="18" charset="0"/>
                <a:ea typeface="Calibri" pitchFamily="34" charset="0"/>
                <a:cs typeface="Times New Roman" pitchFamily="18" charset="0"/>
              </a:rPr>
              <a:t>Основні</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200" b="1" i="0" u="none" strike="noStrike" cap="none" normalizeH="0" baseline="0" dirty="0" smtClean="0">
                <a:ln>
                  <a:noFill/>
                </a:ln>
                <a:effectLst/>
                <a:latin typeface="Times New Roman" pitchFamily="18" charset="0"/>
                <a:ea typeface="Calibri" pitchFamily="34" charset="0"/>
                <a:cs typeface="Times New Roman" pitchFamily="18" charset="0"/>
              </a:rPr>
              <a:t>теоретичні положення</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Натрій нітрит (NaNO</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2</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використовують при виробництві варених ковбас та інших м’ясопродуктів в якості</a:t>
            </a:r>
            <a:r>
              <a:rPr kumimoji="0" lang="uk-UA" sz="1200" b="0" i="0" u="none" strike="noStrike" cap="none" normalizeH="0" baseline="0" dirty="0" smtClean="0">
                <a:ln>
                  <a:noFill/>
                </a:ln>
                <a:effectLst/>
                <a:latin typeface="Arial" pitchFamily="34" charset="0"/>
                <a:ea typeface="TimesNewRomanPSMT"/>
                <a:cs typeface="Times New Roman" pitchFamily="18" charset="0"/>
              </a:rPr>
              <a:t> консерванту – речовини, що подовжує термін зберігання продуктів, захищаючи їх від псування, викликаного мікроорганізмами (бактерії, цвілеві гриби, дріжджі, серед яких можуть бути патогенні і непатогенні види). Також він виконує роль фіксатору кольору, оскільки </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у природному середовищі свіже м’ясо через кілька годин набуває сірого забарвлення, що відбувається завдяки реакції з повітрям. Щоб уникнути неапетитно сірого відтінку в м’ясних і ковбасних продуктах, харчова промисловість широко використовує добавку натрій нітрит (Е250).</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Небезпека використання натрій нітриту полягає в тому, що </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в певних умовах при термічній обробці або в організмі людини він може вступати в реакцію з амінами, що містяться в дуже малих кількостях у продуктах харчування та організмі людини. У результаті такої реакції в організмі можуть утворюватися N-</a:t>
            </a:r>
            <a:r>
              <a:rPr kumimoji="0" lang="uk-UA" sz="1200" b="0" i="0" u="none" strike="noStrike" cap="none" normalizeH="0" baseline="0" dirty="0" err="1" smtClean="0">
                <a:ln>
                  <a:noFill/>
                </a:ln>
                <a:effectLst/>
                <a:latin typeface="Times New Roman" pitchFamily="18" charset="0"/>
                <a:ea typeface="Calibri" pitchFamily="34" charset="0"/>
                <a:cs typeface="Times New Roman" pitchFamily="18" charset="0"/>
              </a:rPr>
              <a:t>нітрозаміни</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 – сильні канцерогени.</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Нітрит натрію достатньо токсична речовина. LD</a:t>
            </a:r>
            <a:r>
              <a:rPr kumimoji="0" lang="uk-UA" sz="1200" b="0" i="0" u="none" strike="noStrike" cap="none" normalizeH="0" baseline="-30000" dirty="0" smtClean="0">
                <a:ln>
                  <a:noFill/>
                </a:ln>
                <a:effectLst/>
                <a:latin typeface="Times New Roman" pitchFamily="18" charset="0"/>
                <a:ea typeface="Calibri" pitchFamily="34" charset="0"/>
                <a:cs typeface="Times New Roman" pitchFamily="18" charset="0"/>
              </a:rPr>
              <a:t>50</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 для щурів становить 180 мг/кг, для людини LD</a:t>
            </a:r>
            <a:r>
              <a:rPr kumimoji="0" lang="uk-UA" sz="1200" b="0" i="0" u="none" strike="noStrike" cap="none" normalizeH="0" baseline="-30000" dirty="0" smtClean="0">
                <a:ln>
                  <a:noFill/>
                </a:ln>
                <a:effectLst/>
                <a:latin typeface="Times New Roman" pitchFamily="18" charset="0"/>
                <a:ea typeface="Calibri" pitchFamily="34" charset="0"/>
                <a:cs typeface="Times New Roman" pitchFamily="18" charset="0"/>
              </a:rPr>
              <a:t>50</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 – 71 мг/кг. Тобто</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a:t>
            </a: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смертельна доза для людини становить від 2 до 6 г, залежно від будови організму. Неправильне використання харчової добавки E 250 при виробництві продуктів харчування з м’яса або риби може призвести до серйозних отруєнь, тому натрій нітрит використовують у суміші з харчовою сіллю.</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Times New Roman" pitchFamily="18" charset="0"/>
                <a:ea typeface="Calibri" pitchFamily="34" charset="0"/>
                <a:cs typeface="Times New Roman" pitchFamily="18" charset="0"/>
              </a:rPr>
              <a:t>Нітрити добре всмоктуються організмом із шлунково-кишкового тракту. Вони призводять до зниження тонусу мускулатури, розширенню судин і зниженню тиску.</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Arial" pitchFamily="34" charset="0"/>
                <a:ea typeface="Times New Roman" pitchFamily="18" charset="0"/>
                <a:cs typeface="Times New Roman" pitchFamily="18" charset="0"/>
              </a:rPr>
              <a:t>Крім використання в якості харчової добавки натрій нітрит отримав застосування в медицині як судинорозширювальний засіб та антидот при отруєнні ціанідами.</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Для кількісного визначення нітритів у сировині та готових виробах харчової промисловості використовують фотометричний метод, який ґрунтується на кількісній реакції між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нітрит-йонами</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та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сульфосаліциловою</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кислотою з утворенням червоно-фіалкової діазосполуки при взаємодії з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α-нафтиламіном</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(рис. 13.1).</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200" b="0" i="0" u="none" strike="noStrike" cap="none" normalizeH="0" baseline="0" dirty="0" smtClean="0">
              <a:ln>
                <a:noFill/>
              </a:ln>
              <a:effectLst/>
              <a:latin typeface="Arial" pitchFamily="34" charset="0"/>
              <a:cs typeface="Arial" pitchFamily="34" charset="0"/>
            </a:endParaRPr>
          </a:p>
        </p:txBody>
      </p:sp>
      <p:pic>
        <p:nvPicPr>
          <p:cNvPr id="44033" name="Рисунок 11"/>
          <p:cNvPicPr>
            <a:picLocks noChangeAspect="1" noChangeArrowheads="1"/>
          </p:cNvPicPr>
          <p:nvPr/>
        </p:nvPicPr>
        <p:blipFill>
          <a:blip r:embed="rId2" cstate="print"/>
          <a:srcRect/>
          <a:stretch>
            <a:fillRect/>
          </a:stretch>
        </p:blipFill>
        <p:spPr bwMode="auto">
          <a:xfrm>
            <a:off x="5004048" y="4941168"/>
            <a:ext cx="3316635" cy="1413175"/>
          </a:xfrm>
          <a:prstGeom prst="rect">
            <a:avLst/>
          </a:prstGeom>
          <a:noFill/>
        </p:spPr>
      </p:pic>
      <p:sp>
        <p:nvSpPr>
          <p:cNvPr id="44035" name="Rectangle 3"/>
          <p:cNvSpPr>
            <a:spLocks noChangeArrowheads="1"/>
          </p:cNvSpPr>
          <p:nvPr/>
        </p:nvSpPr>
        <p:spPr bwMode="auto">
          <a:xfrm>
            <a:off x="0" y="6229181"/>
            <a:ext cx="9144000"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Рисунок 13.1 – Реакція між </a:t>
            </a:r>
            <a:r>
              <a:rPr kumimoji="0" lang="uk-UA" sz="1400" b="0" i="0" u="none" strike="noStrike" cap="none" normalizeH="0" baseline="0" dirty="0" err="1" smtClean="0">
                <a:ln>
                  <a:noFill/>
                </a:ln>
                <a:solidFill>
                  <a:srgbClr val="000000"/>
                </a:solidFill>
                <a:effectLst/>
                <a:latin typeface="Arial" pitchFamily="34" charset="0"/>
                <a:ea typeface="Calibri" pitchFamily="34" charset="0"/>
                <a:cs typeface="Times New Roman" pitchFamily="18" charset="0"/>
              </a:rPr>
              <a:t>нітрит-йонами</a:t>
            </a: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 та </a:t>
            </a:r>
            <a:r>
              <a:rPr kumimoji="0" lang="uk-UA" sz="1400" b="0" i="0" u="none" strike="noStrike" cap="none" normalizeH="0" baseline="0" dirty="0" err="1" smtClean="0">
                <a:ln>
                  <a:noFill/>
                </a:ln>
                <a:solidFill>
                  <a:srgbClr val="000000"/>
                </a:solidFill>
                <a:effectLst/>
                <a:latin typeface="Arial" pitchFamily="34" charset="0"/>
                <a:ea typeface="Calibri" pitchFamily="34" charset="0"/>
                <a:cs typeface="Times New Roman" pitchFamily="18" charset="0"/>
              </a:rPr>
              <a:t>сульфосаліциловою</a:t>
            </a: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 кислотою</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Чутливість методу – до 0,003 мг/л нітритів. При вмісті нітритів понад 0,003 мг/л пробу розбавляють водою.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976080"/>
            <a:ext cx="9144000"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Тема: НЕЙТРАЛІЗАЦІЯ ДІЇ ВАЖКИХ МЕТАЛІВ НА ПРОРОСТАННЯ НАСІННЯ ЗА ДОПОМОГОЮ КОМПЛЕКСОНУ ТРИЛОН Б</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Мета: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ознайомитися з методами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антидотної</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терапії, навчитися проводити нейтралізацію важких металів розчином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Трилону</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Б. </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Обладнання та реактиви:</a:t>
            </a:r>
            <a:r>
              <a:rPr kumimoji="0" lang="uk-UA" sz="1400" b="1" i="1"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чашки Петрі, циліндри, пробірки, 0,5 М розчин солі важкого металу, 0,1 М розчин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Трилону</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Б, насіння рослин.</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Arial" pitchFamily="34" charset="0"/>
                <a:ea typeface="Times New Roman" pitchFamily="18" charset="0"/>
                <a:cs typeface="Arial" pitchFamily="34" charset="0"/>
              </a:rPr>
              <a:t>Основні</a:t>
            </a:r>
            <a:r>
              <a:rPr kumimoji="0" lang="uk-UA" sz="1400" b="0" i="0" u="none" strike="noStrike" cap="none" normalizeH="0" baseline="0" dirty="0" smtClean="0">
                <a:ln>
                  <a:noFill/>
                </a:ln>
                <a:effectLst/>
                <a:latin typeface="Arial" pitchFamily="34" charset="0"/>
                <a:ea typeface="Times New Roman" pitchFamily="18" charset="0"/>
                <a:cs typeface="Arial" pitchFamily="34" charset="0"/>
              </a:rPr>
              <a:t> </a:t>
            </a:r>
            <a:r>
              <a:rPr kumimoji="0" lang="uk-UA" sz="1400" b="1" i="0" u="none" strike="noStrike" cap="none" normalizeH="0" baseline="0" dirty="0" smtClean="0">
                <a:ln>
                  <a:noFill/>
                </a:ln>
                <a:effectLst/>
                <a:latin typeface="Arial" pitchFamily="34" charset="0"/>
                <a:ea typeface="Times New Roman" pitchFamily="18" charset="0"/>
                <a:cs typeface="Arial" pitchFamily="34" charset="0"/>
              </a:rPr>
              <a:t>теоретичні положення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Одним із методів подолання токсичної дії шкідливої ​​речовини є зв’язування токсиканту антидотом, тому його негативна дія слабшає. </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Антидоти (протиотрути)</a:t>
            </a: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хімічні речовини, які застосовуються для лікування отруєнь тваринними, рослинними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отрутами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та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отрутами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хімічного походження. Нині антидоти розроблено лише для обмеженої групи токсикантів.</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Зазвичай виділяють такі механізми антагоністичних відносин двох хімічних речовин: хімічний; біохімічний; фізіологічний; заснований на модифікації процесів метаболізму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ксенобіотика</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Антидоти з хімічним антагонізмом безпосередньо пов’язуються із токсикантами. При цьому здійснюється нейтралізація вільно циркулюючої отрути. Біохімічні антагоністи витісняють токсикант з його зв’язку з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біомолекулами-мішенями</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та відновлюють нормальний перебіг біохімічних процесів в організмі. Фізіологічні антидоти, як правило, нормалізують проведення нервових імпульсів у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синапсах</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що зазнали атаки токсикантів. Модифікатори метаболізму перешкоджають перетворенню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ксенобіотика</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на високотоксичні метаболіти або прискорюють </a:t>
            </a:r>
            <a:r>
              <a:rPr kumimoji="0" lang="uk-UA" sz="1400" b="0" i="0" u="none" strike="noStrike" cap="none" normalizeH="0" baseline="0" dirty="0" err="1" smtClean="0">
                <a:ln>
                  <a:noFill/>
                </a:ln>
                <a:effectLst/>
                <a:latin typeface="Times New Roman" pitchFamily="18" charset="0"/>
                <a:ea typeface="Calibri" pitchFamily="34" charset="0"/>
                <a:cs typeface="Times New Roman" pitchFamily="18" charset="0"/>
              </a:rPr>
              <a:t>біодетоксикацію</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речовини.</a:t>
            </a:r>
            <a:endParaRPr kumimoji="0" lang="uk-UA" sz="1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5"/>
          <p:cNvGraphicFramePr>
            <a:graphicFrameLocks noGrp="1"/>
          </p:cNvGraphicFramePr>
          <p:nvPr/>
        </p:nvGraphicFramePr>
        <p:xfrm>
          <a:off x="2339752" y="5733256"/>
          <a:ext cx="4535170" cy="684849"/>
        </p:xfrm>
        <a:graphic>
          <a:graphicData uri="http://schemas.openxmlformats.org/drawingml/2006/table">
            <a:tbl>
              <a:tblPr/>
              <a:tblGrid>
                <a:gridCol w="878840"/>
                <a:gridCol w="1530350"/>
                <a:gridCol w="2125980"/>
              </a:tblGrid>
              <a:tr h="216024">
                <a:tc>
                  <a:txBody>
                    <a:bodyPr/>
                    <a:lstStyle/>
                    <a:p>
                      <a:pPr algn="ctr">
                        <a:lnSpc>
                          <a:spcPct val="107000"/>
                        </a:lnSpc>
                        <a:spcAft>
                          <a:spcPts val="0"/>
                        </a:spcAft>
                      </a:pPr>
                      <a:r>
                        <a:rPr lang="uk-UA" sz="1400" dirty="0">
                          <a:latin typeface="Times New Roman"/>
                          <a:ea typeface="Calibri"/>
                          <a:cs typeface="Times New Roman"/>
                        </a:rPr>
                        <a:t>Продукт</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a:solidFill>
                            <a:srgbClr val="000000"/>
                          </a:solidFill>
                          <a:latin typeface="Times New Roman"/>
                          <a:ea typeface="Calibri"/>
                          <a:cs typeface="Times New Roman"/>
                        </a:rPr>
                        <a:t>Оптична густина</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a:solidFill>
                            <a:srgbClr val="000000"/>
                          </a:solidFill>
                          <a:latin typeface="Times New Roman"/>
                          <a:ea typeface="Calibri"/>
                          <a:cs typeface="Times New Roman"/>
                        </a:rPr>
                        <a:t>Концентрація NO</a:t>
                      </a:r>
                      <a:r>
                        <a:rPr lang="uk-UA" sz="1400" baseline="-25000">
                          <a:solidFill>
                            <a:srgbClr val="000000"/>
                          </a:solidFill>
                          <a:latin typeface="Times New Roman"/>
                          <a:ea typeface="Calibri"/>
                          <a:cs typeface="Times New Roman"/>
                        </a:rPr>
                        <a:t>2</a:t>
                      </a:r>
                      <a:r>
                        <a:rPr lang="uk-UA" sz="1400" baseline="30000">
                          <a:solidFill>
                            <a:srgbClr val="000000"/>
                          </a:solidFill>
                          <a:latin typeface="Times New Roman"/>
                          <a:ea typeface="Calibri"/>
                          <a:cs typeface="Times New Roman"/>
                        </a:rPr>
                        <a:t>-</a:t>
                      </a:r>
                      <a:r>
                        <a:rPr lang="uk-UA" sz="1400">
                          <a:solidFill>
                            <a:srgbClr val="000000"/>
                          </a:solidFill>
                          <a:latin typeface="Times New Roman"/>
                          <a:ea typeface="Calibri"/>
                          <a:cs typeface="Times New Roman"/>
                        </a:rPr>
                        <a:t>, мг/мл</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5060" name="Rectangle 4"/>
          <p:cNvSpPr>
            <a:spLocks noChangeArrowheads="1"/>
          </p:cNvSpPr>
          <p:nvPr/>
        </p:nvSpPr>
        <p:spPr bwMode="auto">
          <a:xfrm>
            <a:off x="0" y="0"/>
            <a:ext cx="9144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630238" algn="l"/>
              </a:tabLst>
            </a:pPr>
            <a:r>
              <a:rPr kumimoji="0" lang="uk-UA" sz="1200" b="1" i="0" u="none" strike="noStrike" cap="none" normalizeH="0" baseline="0" dirty="0" smtClean="0">
                <a:ln>
                  <a:noFill/>
                </a:ln>
                <a:effectLst/>
                <a:latin typeface="Arial" pitchFamily="34" charset="0"/>
                <a:ea typeface="Calibri" pitchFamily="34" charset="0"/>
                <a:cs typeface="Times New Roman" pitchFamily="18" charset="0"/>
              </a:rPr>
              <a:t>Практична частина</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1. Приготування основного стандартного розчину нітриту.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1,5 г NaNO</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2</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переносять в мірну колбу місткістю 1000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розчиняють в невеликій кількості дистильованої води, доводять до мітки водою і перемішують вміст. В 1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такого розчину міститься 1 мг нітритів. Додають до розчину 1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хлороформу та зберігають у посудині з темного скла протягом кількох місяців.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Char char="•"/>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Приготування основного стандартного розчину нітриту.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1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основного розчину NaNO</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2</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переносять в мірну колбу місткістю 1000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доводять до мітки дистильованою водою і перемішують вміст. В 1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такого розчину міститься 0,001 мг нітритів.</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3. Підготовка проби </a:t>
            </a:r>
            <a:r>
              <a:rPr kumimoji="0" lang="uk-UA" sz="1200" b="0" i="1" u="none" strike="noStrike" cap="none" normalizeH="0" baseline="0" dirty="0" err="1" smtClean="0">
                <a:ln>
                  <a:noFill/>
                </a:ln>
                <a:effectLst/>
                <a:latin typeface="Arial" pitchFamily="34" charset="0"/>
                <a:ea typeface="Calibri" pitchFamily="34" charset="0"/>
                <a:cs typeface="Times New Roman" pitchFamily="18" charset="0"/>
              </a:rPr>
              <a:t>м’ясопродукту</a:t>
            </a: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У хімічній склянці зважують близько 5 г подрібненого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м’ясопродукту</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з похибкою не більшою 0,001 г, наливають 30-40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дистильованої води, підігрітої до 60 </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0</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С, перемішують протягом 10 хв. Суміш відстоюють протягом часу, достатнього для утворення над розчином водної витяжки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м’ясопродукту</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4. Осадження білків.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Водну витяжку переносять у колбу на 50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доводять об’єм до мітки, змиваючи залишки наважки. Перемішують.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У хімічну склянку піпеткою відміряють 20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підготовленої витяжки, додають 10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0,1 М розчину калій або натрій гідроксиду та 40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насиченого розчину цинк сульфату, перемішують. Нагрівають склянку з розчином на водяній бані за температури 100 </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0</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С протягом 7-8 хв. Охолоджують розчин, фільтрують у мірну колбу місткістю 100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додають 4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реактиву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Грісса</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та доводять до мітки. Перемішують, отримують підготовлену пробу.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5. Підготовка </a:t>
            </a:r>
            <a:r>
              <a:rPr kumimoji="0" lang="uk-UA" sz="1200" b="0" i="1" u="none" strike="noStrike" cap="none" normalizeH="0" baseline="0" dirty="0" err="1" smtClean="0">
                <a:ln>
                  <a:noFill/>
                </a:ln>
                <a:effectLst/>
                <a:latin typeface="Arial" pitchFamily="34" charset="0"/>
                <a:ea typeface="Calibri" pitchFamily="34" charset="0"/>
                <a:cs typeface="Times New Roman" pitchFamily="18" charset="0"/>
              </a:rPr>
              <a:t>градуювальних</a:t>
            </a: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 розчинів.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Градуювальні</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розчини готують, вносячи в колби на 50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0; 0,5; 1,0; 2,0; 5,0; 10,0; 15,0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стандартного робочого розчину з вмістом нітритів 0,001 мг/</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доливають дистильованою водою приблизно до 40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додають до кожної колби по 2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реактиву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Грісса</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доводять до мітки, перемішують. Одержують розчини з вмістом нітритів 0; 0,01; 0,02; 0,04; 0,10; 0,20; 0,30 мг/</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мл</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6. Вимірювання. Побудова </a:t>
            </a:r>
            <a:r>
              <a:rPr kumimoji="0" lang="uk-UA" sz="1200" b="0" i="1" u="none" strike="noStrike" cap="none" normalizeH="0" baseline="0" dirty="0" err="1" smtClean="0">
                <a:ln>
                  <a:noFill/>
                </a:ln>
                <a:effectLst/>
                <a:latin typeface="Arial" pitchFamily="34" charset="0"/>
                <a:ea typeface="Calibri" pitchFamily="34" charset="0"/>
                <a:cs typeface="Times New Roman" pitchFamily="18" charset="0"/>
              </a:rPr>
              <a:t>градуювального</a:t>
            </a:r>
            <a:r>
              <a:rPr kumimoji="0" lang="uk-UA" sz="1200" b="0" i="1" u="none" strike="noStrike" cap="none" normalizeH="0" baseline="0" dirty="0" smtClean="0">
                <a:ln>
                  <a:noFill/>
                </a:ln>
                <a:effectLst/>
                <a:latin typeface="Arial" pitchFamily="34" charset="0"/>
                <a:ea typeface="Calibri" pitchFamily="34" charset="0"/>
                <a:cs typeface="Times New Roman" pitchFamily="18" charset="0"/>
              </a:rPr>
              <a:t> графіка.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Мірні колби з пробою та з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градуювальними</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розчинами поміщають на водяну баню, витримують 10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хв</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при 60 </a:t>
            </a:r>
            <a:r>
              <a:rPr kumimoji="0" lang="uk-UA" sz="1200" b="0" i="0" u="none" strike="noStrike" cap="none" normalizeH="0" baseline="30000" dirty="0" smtClean="0">
                <a:ln>
                  <a:noFill/>
                </a:ln>
                <a:effectLst/>
                <a:latin typeface="Arial" pitchFamily="34" charset="0"/>
                <a:ea typeface="Calibri" pitchFamily="34" charset="0"/>
                <a:cs typeface="Times New Roman" pitchFamily="18" charset="0"/>
              </a:rPr>
              <a:t>0</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С. Перемішують, охолоджують,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фотометрують</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за довжини хвилі 520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нм</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відносно розчину порівняння (без вмісту нітритів).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Результати вимірювань записують у таблицю 13.1. Будують </a:t>
            </a:r>
            <a:r>
              <a:rPr kumimoji="0" lang="uk-UA" sz="1200" b="0" i="0" u="none" strike="noStrike" cap="none" normalizeH="0" baseline="0" dirty="0" err="1" smtClean="0">
                <a:ln>
                  <a:noFill/>
                </a:ln>
                <a:effectLst/>
                <a:latin typeface="Arial" pitchFamily="34" charset="0"/>
                <a:ea typeface="Calibri" pitchFamily="34" charset="0"/>
                <a:cs typeface="Times New Roman" pitchFamily="18" charset="0"/>
              </a:rPr>
              <a:t>градуювальний</a:t>
            </a: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 графік. Визначають концентрацію нітритів в досліджуваному розчині. </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Таблиця 13.1</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r>
              <a:rPr kumimoji="0" lang="uk-UA" sz="1200" b="0" i="0" u="none" strike="noStrike" cap="none" normalizeH="0" baseline="0" dirty="0" smtClean="0">
                <a:ln>
                  <a:noFill/>
                </a:ln>
                <a:effectLst/>
                <a:latin typeface="Arial" pitchFamily="34" charset="0"/>
                <a:ea typeface="Calibri" pitchFamily="34" charset="0"/>
                <a:cs typeface="Times New Roman" pitchFamily="18" charset="0"/>
              </a:rPr>
              <a:t>Результати визначення вмісту нітритів у ковбасних виробах та м’ясопродуктах</a:t>
            </a:r>
            <a:endParaRPr kumimoji="0" lang="ru-RU" sz="12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tab pos="630238" algn="l"/>
              </a:tabLst>
            </a:pPr>
            <a:endParaRPr kumimoji="0" lang="ru-RU" sz="12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396552" y="76470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Масову частку нітритів розраховують за формулою 13.1: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608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91680" y="1484784"/>
            <a:ext cx="1032112" cy="539874"/>
          </a:xfrm>
          <a:prstGeom prst="rect">
            <a:avLst/>
          </a:prstGeom>
          <a:noFill/>
        </p:spPr>
      </p:pic>
      <p:sp>
        <p:nvSpPr>
          <p:cNvPr id="46083" name="Rectangle 3"/>
          <p:cNvSpPr>
            <a:spLocks noChangeArrowheads="1"/>
          </p:cNvSpPr>
          <p:nvPr/>
        </p:nvSpPr>
        <p:spPr bwMode="auto">
          <a:xfrm>
            <a:off x="0" y="1871826"/>
            <a:ext cx="914400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Times New Roman" pitchFamily="18" charset="0"/>
                <a:cs typeface="Times New Roman" pitchFamily="18" charset="0"/>
              </a:rPr>
              <a:t>                                                     (13.1)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де m – наважка </a:t>
            </a:r>
            <a:r>
              <a:rPr kumimoji="0" lang="uk-UA" sz="1400" b="0" i="0" u="none" strike="noStrike" cap="none" normalizeH="0" baseline="0" dirty="0" err="1" smtClean="0">
                <a:ln>
                  <a:noFill/>
                </a:ln>
                <a:solidFill>
                  <a:srgbClr val="000000"/>
                </a:solidFill>
                <a:effectLst/>
                <a:latin typeface="Arial" pitchFamily="34" charset="0"/>
                <a:ea typeface="Calibri" pitchFamily="34" charset="0"/>
                <a:cs typeface="Times New Roman" pitchFamily="18" charset="0"/>
              </a:rPr>
              <a:t>м’ясопродукту</a:t>
            </a: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 г;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С – вміст нітратів в мг (розраховується за калібрувальним графіком).</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Результати отримують в мг на 100 г </a:t>
            </a:r>
            <a:r>
              <a:rPr kumimoji="0" lang="uk-UA" sz="1400" b="0" i="0" u="none" strike="noStrike" cap="none" normalizeH="0" baseline="0" dirty="0" err="1" smtClean="0">
                <a:ln>
                  <a:noFill/>
                </a:ln>
                <a:solidFill>
                  <a:srgbClr val="000000"/>
                </a:solidFill>
                <a:effectLst/>
                <a:latin typeface="Arial" pitchFamily="34" charset="0"/>
                <a:ea typeface="Calibri" pitchFamily="34" charset="0"/>
                <a:cs typeface="Times New Roman" pitchFamily="18" charset="0"/>
              </a:rPr>
              <a:t>м’ясопродукту</a:t>
            </a:r>
            <a:r>
              <a:rPr kumimoji="0" lang="uk-UA" sz="1400"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Таблица 4"/>
          <p:cNvGraphicFramePr>
            <a:graphicFrameLocks noGrp="1"/>
          </p:cNvGraphicFramePr>
          <p:nvPr/>
        </p:nvGraphicFramePr>
        <p:xfrm>
          <a:off x="2267744" y="3212976"/>
          <a:ext cx="4535170" cy="2511113"/>
        </p:xfrm>
        <a:graphic>
          <a:graphicData uri="http://schemas.openxmlformats.org/drawingml/2006/table">
            <a:tbl>
              <a:tblPr/>
              <a:tblGrid>
                <a:gridCol w="878840"/>
                <a:gridCol w="1530350"/>
                <a:gridCol w="2125980"/>
              </a:tblGrid>
              <a:tr h="216024">
                <a:tc>
                  <a:txBody>
                    <a:bodyPr/>
                    <a:lstStyle/>
                    <a:p>
                      <a:pPr algn="ctr">
                        <a:lnSpc>
                          <a:spcPct val="107000"/>
                        </a:lnSpc>
                        <a:spcAft>
                          <a:spcPts val="0"/>
                        </a:spcAft>
                      </a:pPr>
                      <a:r>
                        <a:rPr lang="uk-UA" sz="1400" dirty="0">
                          <a:latin typeface="Times New Roman"/>
                          <a:ea typeface="Calibri"/>
                          <a:cs typeface="Times New Roman"/>
                        </a:rPr>
                        <a:t>Продукт</a:t>
                      </a:r>
                      <a:endParaRPr lang="ru-RU"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a:solidFill>
                            <a:srgbClr val="000000"/>
                          </a:solidFill>
                          <a:latin typeface="Times New Roman"/>
                          <a:ea typeface="Calibri"/>
                          <a:cs typeface="Times New Roman"/>
                        </a:rPr>
                        <a:t>Оптична густина</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a:solidFill>
                            <a:srgbClr val="000000"/>
                          </a:solidFill>
                          <a:latin typeface="Times New Roman"/>
                          <a:ea typeface="Calibri"/>
                          <a:cs typeface="Times New Roman"/>
                        </a:rPr>
                        <a:t>Концентрація NO</a:t>
                      </a:r>
                      <a:r>
                        <a:rPr lang="uk-UA" sz="1400" baseline="-25000">
                          <a:solidFill>
                            <a:srgbClr val="000000"/>
                          </a:solidFill>
                          <a:latin typeface="Times New Roman"/>
                          <a:ea typeface="Calibri"/>
                          <a:cs typeface="Times New Roman"/>
                        </a:rPr>
                        <a:t>2</a:t>
                      </a:r>
                      <a:r>
                        <a:rPr lang="uk-UA" sz="1400" baseline="30000">
                          <a:solidFill>
                            <a:srgbClr val="000000"/>
                          </a:solidFill>
                          <a:latin typeface="Times New Roman"/>
                          <a:ea typeface="Calibri"/>
                          <a:cs typeface="Times New Roman"/>
                        </a:rPr>
                        <a:t>-</a:t>
                      </a:r>
                      <a:r>
                        <a:rPr lang="uk-UA" sz="1400">
                          <a:solidFill>
                            <a:srgbClr val="000000"/>
                          </a:solidFill>
                          <a:latin typeface="Times New Roman"/>
                          <a:ea typeface="Calibri"/>
                          <a:cs typeface="Times New Roman"/>
                        </a:rPr>
                        <a:t>, мг/мл</a:t>
                      </a:r>
                      <a:endParaRPr lang="ru-RU"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smtClean="0">
                          <a:latin typeface="Times New Roman"/>
                          <a:ea typeface="Calibri"/>
                          <a:cs typeface="Times New Roman"/>
                        </a:rPr>
                        <a:t>0,9</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0,5</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1,4</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0,9</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0,5</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0,00002</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0,9</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0,5</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0,7</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0,7</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0,0001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1,4</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1,0</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0,6</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7000"/>
                        </a:lnSpc>
                        <a:spcAft>
                          <a:spcPts val="0"/>
                        </a:spcAft>
                      </a:pPr>
                      <a:endParaRPr lang="uk-UA" sz="140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0,7</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1400" dirty="0" smtClean="0">
                          <a:latin typeface="Times New Roman"/>
                          <a:ea typeface="Calibri"/>
                          <a:cs typeface="Times New Roman"/>
                        </a:rPr>
                        <a:t>0,0001</a:t>
                      </a:r>
                      <a:endParaRPr lang="uk-UA" sz="14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0" y="415451"/>
            <a:ext cx="9144000"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Іони важких металів зв’язуються з поверхнею клітин кореня рослини і проникають усередину клітин, оскільки останні можуть поглинати позитивно заряджені іони. Такі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комплексони</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як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динатрієва</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сіль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етилендіамінтетра</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оцтової </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кислоти (ЕДТА) або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Трилон</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 здатні утворювати міцні комплекси з катіонами, і тим самим знижувати їхню концентрацію у вільному стані. Тобто,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Трилон</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 (рис. 7.1) належить до антидотів з хімічним механізмом дії. Так як ці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комплексони</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мають значно більші розміри, ніж самі катіони, вони не здатні проникнути всередину клітин, а отже, негативна дія іонів важких металів сильно зменшується.</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7649" name="Object 1"/>
          <p:cNvGraphicFramePr>
            <a:graphicFrameLocks noChangeAspect="1"/>
          </p:cNvGraphicFramePr>
          <p:nvPr/>
        </p:nvGraphicFramePr>
        <p:xfrm>
          <a:off x="2915816" y="2132856"/>
          <a:ext cx="3333750" cy="1276350"/>
        </p:xfrm>
        <a:graphic>
          <a:graphicData uri="http://schemas.openxmlformats.org/presentationml/2006/ole">
            <p:oleObj spid="_x0000_s27649" r:id="rId3" imgW="2859480" imgH="1101600" progId="">
              <p:embed/>
            </p:oleObj>
          </a:graphicData>
        </a:graphic>
      </p:graphicFrame>
      <p:sp>
        <p:nvSpPr>
          <p:cNvPr id="27651" name="Rectangle 3"/>
          <p:cNvSpPr>
            <a:spLocks noChangeArrowheads="1"/>
          </p:cNvSpPr>
          <p:nvPr/>
        </p:nvSpPr>
        <p:spPr bwMode="auto">
          <a:xfrm>
            <a:off x="0" y="393305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uk-UA" sz="1400" b="0"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Рис. 7.1 – Хімічна будова комплексону III (трилон Б)</a:t>
            </a:r>
            <a:endParaRPr kumimoji="0" lang="uk-UA"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648142" y="3108960"/>
          <a:ext cx="5847715" cy="2133600"/>
        </p:xfrm>
        <a:graphic>
          <a:graphicData uri="http://schemas.openxmlformats.org/drawingml/2006/table">
            <a:tbl>
              <a:tblPr/>
              <a:tblGrid>
                <a:gridCol w="1275521"/>
                <a:gridCol w="1890075"/>
                <a:gridCol w="1890075"/>
                <a:gridCol w="792044"/>
              </a:tblGrid>
              <a:tr h="0">
                <a:tc>
                  <a:txBody>
                    <a:bodyPr/>
                    <a:lstStyle/>
                    <a:p>
                      <a:pPr algn="ctr">
                        <a:spcAft>
                          <a:spcPts val="0"/>
                        </a:spcAft>
                      </a:pPr>
                      <a:r>
                        <a:rPr lang="uk-UA" sz="1400" dirty="0">
                          <a:solidFill>
                            <a:srgbClr val="000000"/>
                          </a:solidFill>
                          <a:latin typeface="Times New Roman"/>
                          <a:ea typeface="Calibri"/>
                          <a:cs typeface="Times New Roman"/>
                        </a:rPr>
                        <a:t>Концентрація розчину</a:t>
                      </a:r>
                      <a:endParaRPr lang="ru-RU" sz="12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200" dirty="0" err="1" smtClean="0">
                          <a:solidFill>
                            <a:srgbClr val="000000"/>
                          </a:solidFill>
                          <a:latin typeface="Times New Roman"/>
                          <a:ea typeface="Calibri"/>
                          <a:cs typeface="Times New Roman"/>
                        </a:rPr>
                        <a:t>Трилон</a:t>
                      </a:r>
                      <a:r>
                        <a:rPr lang="uk-UA" sz="1200" dirty="0" smtClean="0">
                          <a:solidFill>
                            <a:srgbClr val="000000"/>
                          </a:solidFill>
                          <a:latin typeface="Times New Roman"/>
                          <a:ea typeface="Calibri"/>
                          <a:cs typeface="Times New Roman"/>
                        </a:rPr>
                        <a:t> Б</a:t>
                      </a:r>
                      <a:endParaRPr lang="ru-RU" sz="12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0000"/>
                          </a:solidFill>
                          <a:latin typeface="Times New Roman"/>
                          <a:ea typeface="Calibri"/>
                          <a:cs typeface="Times New Roman"/>
                        </a:rPr>
                        <a:t>Кількість пророслого насіння, шт</a:t>
                      </a:r>
                      <a:r>
                        <a:rPr lang="uk-UA" sz="1400" dirty="0" smtClean="0">
                          <a:solidFill>
                            <a:srgbClr val="000000"/>
                          </a:solidFill>
                          <a:latin typeface="Times New Roman"/>
                          <a:ea typeface="Calibri"/>
                          <a:cs typeface="Times New Roman"/>
                        </a:rPr>
                        <a:t>. ДО/ПІСЛЯ</a:t>
                      </a:r>
                      <a:endParaRPr lang="ru-RU" sz="12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solidFill>
                            <a:srgbClr val="000000"/>
                          </a:solidFill>
                          <a:latin typeface="Times New Roman"/>
                          <a:ea typeface="Calibri"/>
                          <a:cs typeface="Times New Roman"/>
                        </a:rPr>
                        <a:t>Схожість, %</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0,1</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1/16</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0,002</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9/18</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0,004</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12/17</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0,0008</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16/18</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0,00016</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17/20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0,000032</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19/21</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ВОДА</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10</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24</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673" name="Rectangle 1"/>
          <p:cNvSpPr>
            <a:spLocks noChangeArrowheads="1"/>
          </p:cNvSpPr>
          <p:nvPr/>
        </p:nvSpPr>
        <p:spPr bwMode="auto">
          <a:xfrm>
            <a:off x="0" y="0"/>
            <a:ext cx="9144000" cy="23488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Практична частина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З первинного розчину солі важкого металу методом послідовних розведень у п’ять разів готують розчини з концентраціями 0,1 М; 0,002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0,004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0,0008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0,00016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0,000032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та води в якості контролю.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По 8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мл</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цих розчинів додають в чашки Петрі, що містять по 25-50 насінин обраної рослини. Одночасно в ці чашки Петрі додають розчин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Трилону</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 до концентрації 10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мМ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Чашки Петрі встановлюють в темне місце, і через 7 днів проводять підрахунок пророслого насіння. Результати заносять в таблицю 7.1. Роблять висновок про нейтралізуючу дію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Трилону</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 залежно від концентрації солі важкого металу.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Таблиця 7.1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Результати проростання насіння на середовищі з солями важких металів та </a:t>
            </a:r>
            <a:r>
              <a:rPr kumimoji="0" lang="uk-UA" sz="1400" b="0" i="0" u="none" strike="noStrike" cap="none" normalizeH="0" baseline="0" dirty="0" err="1" smtClean="0">
                <a:ln>
                  <a:noFill/>
                </a:ln>
                <a:solidFill>
                  <a:srgbClr val="000000"/>
                </a:solidFill>
                <a:effectLst/>
                <a:latin typeface="Times New Roman" pitchFamily="18" charset="0"/>
                <a:ea typeface="Calibri" pitchFamily="34" charset="0"/>
                <a:cs typeface="Times New Roman" pitchFamily="18" charset="0"/>
              </a:rPr>
              <a:t>Трилоном</a:t>
            </a:r>
            <a:r>
              <a:rPr kumimoji="0" lang="uk-UA" sz="1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Б</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38610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Тема: НЕЙТРАЛІЗАЦІЯ ТОКСИЧНОЇ ДІЇ ФЕНОЛУ БУРШТИНОВОЮ КИСЛОТОЮ</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Мета: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ознайомитися з фармакологічними ефектами застосування бурштинової кислоти, навчитися визначати захисний вплив бурштинової кислоти в залежності від концентрації фенолу.</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Обладнання та реактиви: </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чашки Петрі, циліндри, пробірки, розчин фенолу з концентрацією 5%, розчин бурштинової кислоти з концентрацією 0,5%, насіння рослин.</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Основні</a:t>
            </a: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uk-UA" sz="1400" b="1" i="0" u="none" strike="noStrike" cap="none" normalizeH="0" baseline="0" dirty="0" smtClean="0">
                <a:ln>
                  <a:noFill/>
                </a:ln>
                <a:effectLst/>
                <a:latin typeface="Times New Roman" pitchFamily="18" charset="0"/>
                <a:ea typeface="Calibri" pitchFamily="34" charset="0"/>
                <a:cs typeface="Times New Roman" pitchFamily="18" charset="0"/>
              </a:rPr>
              <a:t>теоретичні положення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Одним із методів подолання токсичної дії шкідливої ​​речовини є мобілізація внутрішніх резервів організму для того, щоб компенсувати негативну дію токсиканту.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Проростання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насіння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відповідальний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етап</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розвитку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рослин</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цей</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момент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починається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зростання</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паростку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дуже</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нечисленних</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клітин</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зародка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причому</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початкові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можливості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рослини</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невеликі</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Тому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будь-яка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effectLst/>
                <a:latin typeface="Times New Roman" pitchFamily="18" charset="0"/>
                <a:ea typeface="Calibri" pitchFamily="34" charset="0"/>
                <a:cs typeface="Times New Roman" pitchFamily="18" charset="0"/>
              </a:rPr>
              <a:t>несприятлива</a:t>
            </a:r>
            <a:r>
              <a:rPr kumimoji="0" lang="ru-RU" sz="14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виявитися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летальною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нестачу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наприклад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енергетичних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ресурсів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рослини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оскільки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розвинені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шляхи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подачі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поживних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речовин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ендосперму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основних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субстратів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дихання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клітинами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внаслідок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мітохондріального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дихання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Тому проростки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більшою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мірою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здатні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протистояти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токсичній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фенолу.</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бутандіова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етан-1,2-дикарбонова кислота) (рис. 8.1)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універсальним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джерелом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людини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9697" name="Рисунок 12"/>
          <p:cNvPicPr>
            <a:picLocks noChangeAspect="1" noChangeArrowheads="1"/>
          </p:cNvPicPr>
          <p:nvPr/>
        </p:nvPicPr>
        <p:blipFill>
          <a:blip r:embed="rId2" cstate="print"/>
          <a:srcRect/>
          <a:stretch>
            <a:fillRect/>
          </a:stretch>
        </p:blipFill>
        <p:spPr bwMode="auto">
          <a:xfrm>
            <a:off x="3491880" y="4365104"/>
            <a:ext cx="1657350" cy="876300"/>
          </a:xfrm>
          <a:prstGeom prst="rect">
            <a:avLst/>
          </a:prstGeom>
          <a:noFill/>
        </p:spPr>
      </p:pic>
      <p:sp>
        <p:nvSpPr>
          <p:cNvPr id="29699" name="Rectangle 3"/>
          <p:cNvSpPr>
            <a:spLocks noChangeArrowheads="1"/>
          </p:cNvSpPr>
          <p:nvPr/>
        </p:nvSpPr>
        <p:spPr bwMode="auto">
          <a:xfrm>
            <a:off x="0" y="5733256"/>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Рисунок 8.1. –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Хімічна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структура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160518"/>
            <a:ext cx="9144000"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Будучи природною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біогенною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речовиною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яка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постійно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організмі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окиснюється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цитратному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циклі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виділенням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великої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кількості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запасається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АТФ.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кислота – продукт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п’ятої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субстрат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шостої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циклу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трикарбонових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окиснення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шостій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циклу Кребса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здійснюється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допомогою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сукцинатдегідрогенази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локалізується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внутрішній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поверхні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мембран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мітохондрій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активність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її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не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залежить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концентрації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окисненої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відновленої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форми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НАД(Ф)Н</a:t>
            </a:r>
            <a:r>
              <a:rPr kumimoji="0" lang="ru-RU"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2</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дозволяє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зберегти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енергосинтезуючу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мітохондрій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гіпоксії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при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порушенні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НАД-залежного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дихання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Виконуючи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каталітичну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стосовно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циклу Кребса,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знижує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крові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концентрацію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інших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інтермедіатів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даного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циклу –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лактату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пірувату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цитрату,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накопичуються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клітині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ранніх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стадіях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гіпоксії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Феномен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окиснення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сукцинатдегідрогеназою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супроводжується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АТФ-залежним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відновленням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пулу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піримідинових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динуклеотидів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назву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монополізація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дихального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ланцюга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Біологічне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значення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його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полягає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швидкому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ресинтезі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АТФ.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нервовій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тканині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функціонує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так званий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гама-амінобутиратний</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шунт (цикл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Робертса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час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якого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бурштинова</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утворюється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γ-аміномасляної 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проміжну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стадію</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альдегіду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умовах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стресу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гіпоксії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утворення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можливе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окисного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дезамінування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α-кетоглутарової 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печінці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Екзогенне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введення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лише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одного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сукцинату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є</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достатнім</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поповнення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пулу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всіх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органічних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кислот циклу Кребса.</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648142" y="3108960"/>
          <a:ext cx="5847715" cy="1920240"/>
        </p:xfrm>
        <a:graphic>
          <a:graphicData uri="http://schemas.openxmlformats.org/drawingml/2006/table">
            <a:tbl>
              <a:tblPr/>
              <a:tblGrid>
                <a:gridCol w="1887220"/>
                <a:gridCol w="2790190"/>
                <a:gridCol w="1170305"/>
              </a:tblGrid>
              <a:tr h="0">
                <a:tc>
                  <a:txBody>
                    <a:bodyPr/>
                    <a:lstStyle/>
                    <a:p>
                      <a:pPr algn="ctr">
                        <a:spcAft>
                          <a:spcPts val="0"/>
                        </a:spcAft>
                      </a:pPr>
                      <a:r>
                        <a:rPr lang="uk-UA" sz="1400" dirty="0">
                          <a:solidFill>
                            <a:srgbClr val="000000"/>
                          </a:solidFill>
                          <a:latin typeface="Times New Roman"/>
                          <a:ea typeface="Calibri"/>
                          <a:cs typeface="Times New Roman"/>
                        </a:rPr>
                        <a:t>Концентрація розчину</a:t>
                      </a:r>
                      <a:endParaRPr lang="ru-RU" sz="12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a:solidFill>
                            <a:srgbClr val="000000"/>
                          </a:solidFill>
                          <a:latin typeface="Times New Roman"/>
                          <a:ea typeface="Calibri"/>
                          <a:cs typeface="Times New Roman"/>
                        </a:rPr>
                        <a:t>Кількість пророслого насіння, шт</a:t>
                      </a:r>
                      <a:r>
                        <a:rPr lang="uk-UA" sz="1400" dirty="0" smtClean="0">
                          <a:solidFill>
                            <a:srgbClr val="000000"/>
                          </a:solidFill>
                          <a:latin typeface="Times New Roman"/>
                          <a:ea typeface="Calibri"/>
                          <a:cs typeface="Times New Roman"/>
                        </a:rPr>
                        <a:t>. ДО/ПІСЛЯ</a:t>
                      </a:r>
                      <a:endParaRPr lang="ru-RU" sz="12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a:solidFill>
                            <a:srgbClr val="000000"/>
                          </a:solidFill>
                          <a:latin typeface="Times New Roman"/>
                          <a:ea typeface="Calibri"/>
                          <a:cs typeface="Times New Roman"/>
                        </a:rPr>
                        <a:t>Схожість, %</a:t>
                      </a:r>
                      <a:endParaRPr lang="ru-RU" sz="12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0,1</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2/23</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0,02</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9/26</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0,004</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13/24</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0,0008</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17/25</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0,00016</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19/24</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0,000032</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22/26</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spcAft>
                          <a:spcPts val="0"/>
                        </a:spcAft>
                      </a:pPr>
                      <a:r>
                        <a:rPr lang="uk-UA" sz="1400" dirty="0" smtClean="0">
                          <a:solidFill>
                            <a:srgbClr val="000000"/>
                          </a:solidFill>
                          <a:latin typeface="Times New Roman"/>
                          <a:ea typeface="Calibri"/>
                          <a:cs typeface="Times New Roman"/>
                        </a:rPr>
                        <a:t>ВОДА</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400" dirty="0" smtClean="0">
                          <a:solidFill>
                            <a:srgbClr val="000000"/>
                          </a:solidFill>
                          <a:latin typeface="Times New Roman"/>
                          <a:ea typeface="Calibri"/>
                          <a:cs typeface="Times New Roman"/>
                        </a:rPr>
                        <a:t>29</a:t>
                      </a: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uk-UA" sz="1400" dirty="0">
                        <a:solidFill>
                          <a:srgbClr val="000000"/>
                        </a:solidFill>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1745" name="Rectangle 1"/>
          <p:cNvSpPr>
            <a:spLocks noChangeArrowheads="1"/>
          </p:cNvSpPr>
          <p:nvPr/>
        </p:nvSpPr>
        <p:spPr bwMode="auto">
          <a:xfrm>
            <a:off x="0" y="524334"/>
            <a:ext cx="91440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Практична </a:t>
            </a:r>
            <a:r>
              <a:rPr kumimoji="0" lang="ru-RU" sz="14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частина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З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початкового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розчину</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фенолу методом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послідовних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розведень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разів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готують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розчини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концентраціями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0,1 %, 0,02 %, 0,004 %, 0,0008 %, 0,00016 %, 0,000032 % та воду як контроль.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мл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розчинів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чашки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Петрі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містять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 25-50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насінин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обраної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рослини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Одночасно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ці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чашки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Петрі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додається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розчин</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концентрації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0,005 мг/мл. Чашки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Петрі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встановлюють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темне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місце</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через 7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днів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проводять</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підрахунок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пророслого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Результати заносять в таблицю 8.1. </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Таблиця 8.1</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Times New Roman" pitchFamily="18" charset="0"/>
                <a:ea typeface="Calibri" pitchFamily="34" charset="0"/>
                <a:cs typeface="Times New Roman" pitchFamily="18" charset="0"/>
              </a:rPr>
              <a:t>Результати проростання насіння на середовищі з фенолом та бурштиновою кислотою</a:t>
            </a:r>
            <a:endParaRPr kumimoji="0" lang="ru-RU" sz="800" b="0" i="0" u="none" strike="noStrike" cap="none" normalizeH="0" baseline="0" dirty="0" smtClean="0">
              <a:ln>
                <a:noFill/>
              </a:ln>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effectLst/>
              <a:latin typeface="Arial" pitchFamily="34" charset="0"/>
              <a:cs typeface="Arial" pitchFamily="34" charset="0"/>
            </a:endParaRPr>
          </a:p>
        </p:txBody>
      </p:sp>
      <p:sp>
        <p:nvSpPr>
          <p:cNvPr id="31746" name="Rectangle 2"/>
          <p:cNvSpPr>
            <a:spLocks noChangeArrowheads="1"/>
          </p:cNvSpPr>
          <p:nvPr/>
        </p:nvSpPr>
        <p:spPr bwMode="auto">
          <a:xfrm>
            <a:off x="0" y="5445224"/>
            <a:ext cx="914400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підставі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отриманих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результатів</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складається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графік</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залежності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проростання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насіння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від</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концентрації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фенолу, та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дія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нього</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бурштинової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кислоти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547664" y="4941168"/>
          <a:ext cx="6096001" cy="1682496"/>
        </p:xfrm>
        <a:graphic>
          <a:graphicData uri="http://schemas.openxmlformats.org/drawingml/2006/table">
            <a:tbl>
              <a:tblPr/>
              <a:tblGrid>
                <a:gridCol w="1094182"/>
                <a:gridCol w="1673391"/>
                <a:gridCol w="1664214"/>
                <a:gridCol w="1664214"/>
              </a:tblGrid>
              <a:tr h="208580">
                <a:tc rowSpan="2">
                  <a:txBody>
                    <a:bodyPr/>
                    <a:lstStyle/>
                    <a:p>
                      <a:pPr algn="ctr">
                        <a:lnSpc>
                          <a:spcPct val="115000"/>
                        </a:lnSpc>
                        <a:spcAft>
                          <a:spcPts val="0"/>
                        </a:spcAft>
                      </a:pPr>
                      <a:r>
                        <a:rPr lang="ru-RU" sz="1200" dirty="0" err="1">
                          <a:latin typeface="Times New Roman"/>
                          <a:ea typeface="Calibri"/>
                          <a:cs typeface="Times New Roman"/>
                        </a:rPr>
                        <a:t>Клас</a:t>
                      </a:r>
                      <a:r>
                        <a:rPr lang="ru-RU" sz="1200" dirty="0">
                          <a:latin typeface="Times New Roman"/>
                          <a:ea typeface="Calibri"/>
                          <a:cs typeface="Times New Roman"/>
                        </a:rPr>
                        <a:t> </a:t>
                      </a:r>
                      <a:r>
                        <a:rPr lang="ru-RU" sz="1200" dirty="0" err="1">
                          <a:latin typeface="Times New Roman"/>
                          <a:ea typeface="Calibri"/>
                          <a:cs typeface="Times New Roman"/>
                        </a:rPr>
                        <a:t>токсичності</a:t>
                      </a:r>
                      <a:endParaRPr lang="ru-RU" sz="900" dirty="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r>
                        <a:rPr lang="ru-RU" sz="1200">
                          <a:latin typeface="Times New Roman"/>
                          <a:ea typeface="Calibri"/>
                          <a:cs typeface="Times New Roman"/>
                        </a:rPr>
                        <a:t>Ступінь токсичності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ru-RU" sz="1200">
                          <a:latin typeface="Times New Roman"/>
                          <a:ea typeface="Calibri"/>
                          <a:cs typeface="Times New Roman"/>
                        </a:rPr>
                        <a:t>Середня летальна доза (мг/кг) при введенні </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08580">
                <a:tc vMerge="1">
                  <a:txBody>
                    <a:bodyPr/>
                    <a:lstStyle/>
                    <a:p>
                      <a:endParaRPr lang="ru-RU"/>
                    </a:p>
                  </a:txBody>
                  <a:tcPr/>
                </a:tc>
                <a:tc vMerge="1">
                  <a:txBody>
                    <a:bodyPr/>
                    <a:lstStyle/>
                    <a:p>
                      <a:endParaRPr lang="ru-RU"/>
                    </a:p>
                  </a:txBody>
                  <a:tcPr/>
                </a:tc>
                <a:tc>
                  <a:txBody>
                    <a:bodyPr/>
                    <a:lstStyle/>
                    <a:p>
                      <a:pPr algn="ctr">
                        <a:lnSpc>
                          <a:spcPct val="115000"/>
                        </a:lnSpc>
                        <a:spcAft>
                          <a:spcPts val="0"/>
                        </a:spcAft>
                      </a:pPr>
                      <a:r>
                        <a:rPr lang="ru-RU" sz="1200">
                          <a:latin typeface="Times New Roman"/>
                          <a:ea typeface="Calibri"/>
                          <a:cs typeface="Times New Roman"/>
                        </a:rPr>
                        <a:t>під шкіру</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внутрішньочеревно</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1</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надзвичайно токсичні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dirty="0">
                          <a:latin typeface="Times New Roman"/>
                          <a:ea typeface="Calibri"/>
                          <a:cs typeface="Times New Roman"/>
                        </a:rPr>
                        <a:t>≤0,3</a:t>
                      </a:r>
                      <a:endParaRPr lang="ru-RU" sz="900" dirty="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≤0,2</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2</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високо токсичні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0,4-15,0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0,3-10,0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3</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помірно токсичні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16-150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11-100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4</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мало токсичні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151-1500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101-1000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5</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практично нетоксичні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1501-4500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1001-3000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580">
                <a:tc>
                  <a:txBody>
                    <a:bodyPr/>
                    <a:lstStyle/>
                    <a:p>
                      <a:pPr algn="ctr">
                        <a:lnSpc>
                          <a:spcPct val="115000"/>
                        </a:lnSpc>
                        <a:spcAft>
                          <a:spcPts val="0"/>
                        </a:spcAft>
                      </a:pPr>
                      <a:r>
                        <a:rPr lang="ru-RU" sz="1200">
                          <a:latin typeface="Times New Roman"/>
                          <a:ea typeface="Calibri"/>
                          <a:cs typeface="Times New Roman"/>
                        </a:rPr>
                        <a:t>6</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відносно нешкідливі</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a:latin typeface="Times New Roman"/>
                          <a:ea typeface="Calibri"/>
                          <a:cs typeface="Times New Roman"/>
                        </a:rPr>
                        <a:t>&gt;4500</a:t>
                      </a:r>
                      <a:endParaRPr lang="ru-RU" sz="90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dirty="0">
                          <a:latin typeface="Times New Roman"/>
                          <a:ea typeface="Calibri"/>
                          <a:cs typeface="Times New Roman"/>
                        </a:rPr>
                        <a:t>&gt;3000</a:t>
                      </a:r>
                      <a:endParaRPr lang="ru-RU" sz="900" dirty="0">
                        <a:latin typeface="Calibri"/>
                        <a:ea typeface="Calibri"/>
                        <a:cs typeface="Times New Roman"/>
                      </a:endParaRPr>
                    </a:p>
                  </a:txBody>
                  <a:tcPr marL="58299" marR="582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2769" name="Rectangle 1"/>
          <p:cNvSpPr>
            <a:spLocks noChangeArrowheads="1"/>
          </p:cNvSpPr>
          <p:nvPr/>
        </p:nvSpPr>
        <p:spPr bwMode="auto">
          <a:xfrm>
            <a:off x="0" y="0"/>
            <a:ext cx="9144000" cy="4893647"/>
          </a:xfrm>
          <a:prstGeom prst="rect">
            <a:avLst/>
          </a:prstGeom>
          <a:solidFill>
            <a:srgbClr val="FFFFFF">
              <a:alpha val="0"/>
            </a:srgb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8150" algn="l" defTabSz="914400" rtl="0" eaLnBrk="1" fontAlgn="base" latinLnBrk="0" hangingPunct="1">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Arial" pitchFamily="34" charset="0"/>
                <a:ea typeface="Times New Roman" pitchFamily="18" charset="0"/>
                <a:cs typeface="Arial" pitchFamily="34" charset="0"/>
              </a:rPr>
              <a:t>Тема:</a:t>
            </a:r>
            <a:r>
              <a:rPr kumimoji="0" lang="uk-UA" sz="1400" b="0" i="0" u="none" strike="noStrike" cap="none" normalizeH="0" baseline="0" dirty="0" smtClean="0">
                <a:ln>
                  <a:noFill/>
                </a:ln>
                <a:effectLst/>
                <a:latin typeface="Arial" pitchFamily="34" charset="0"/>
                <a:ea typeface="Times New Roman" pitchFamily="18" charset="0"/>
                <a:cs typeface="Arial" pitchFamily="34" charset="0"/>
              </a:rPr>
              <a:t> </a:t>
            </a:r>
            <a:r>
              <a:rPr kumimoji="0" lang="uk-UA" sz="1400" b="1" i="0" u="none" strike="noStrike" cap="none" normalizeH="0" baseline="0" dirty="0" smtClean="0">
                <a:ln>
                  <a:noFill/>
                </a:ln>
                <a:effectLst/>
                <a:latin typeface="Arial" pitchFamily="34" charset="0"/>
                <a:ea typeface="Times New Roman" pitchFamily="18" charset="0"/>
                <a:cs typeface="Arial" pitchFamily="34" charset="0"/>
              </a:rPr>
              <a:t>ВИЗНАЧЕННЯ ГОСТРОЇ ТОКСИЧНОСТІ СПОЛУК</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Times New Roman" pitchFamily="18" charset="0"/>
                <a:ea typeface="Times New Roman" pitchFamily="18" charset="0"/>
                <a:cs typeface="Times New Roman" pitchFamily="18" charset="0"/>
              </a:rPr>
              <a:t>Мета:</a:t>
            </a:r>
            <a:r>
              <a:rPr kumimoji="0" lang="uk-UA" sz="1400" b="0" i="0" u="none" strike="noStrike" cap="none" normalizeH="0" baseline="0" dirty="0" smtClean="0">
                <a:ln>
                  <a:noFill/>
                </a:ln>
                <a:effectLst/>
                <a:latin typeface="Arial" pitchFamily="34" charset="0"/>
                <a:ea typeface="Times New Roman" pitchFamily="18" charset="0"/>
                <a:cs typeface="Arial" pitchFamily="34" charset="0"/>
              </a:rPr>
              <a:t> навчитися визначати гостру токсичність хімічних сполук.</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Calibri" pitchFamily="34" charset="0"/>
                <a:ea typeface="Calibri" pitchFamily="34" charset="0"/>
                <a:cs typeface="Times New Roman" pitchFamily="18" charset="0"/>
              </a:rPr>
              <a:t>Обладнання та реактиви:</a:t>
            </a:r>
            <a:r>
              <a:rPr kumimoji="0" lang="uk-UA" sz="1400" b="0" i="0" u="none" strike="noStrike" cap="none" normalizeH="0" baseline="0" dirty="0" smtClean="0">
                <a:ln>
                  <a:noFill/>
                </a:ln>
                <a:effectLst/>
                <a:latin typeface="Calibri" pitchFamily="34" charset="0"/>
                <a:ea typeface="Calibri" pitchFamily="34" charset="0"/>
                <a:cs typeface="Times New Roman" pitchFamily="18" charset="0"/>
              </a:rPr>
              <a:t> піддослідні тварини (миші), твін-80, досліджувані сполуки, ступка з товкачиком, шприці інсулінові, торсіонні ваги, дистильована вода, шпатель.</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1" i="0" u="none" strike="noStrike" cap="none" normalizeH="0" baseline="0" dirty="0" smtClean="0">
                <a:ln>
                  <a:noFill/>
                </a:ln>
                <a:effectLst/>
                <a:latin typeface="Calibri" pitchFamily="34" charset="0"/>
                <a:ea typeface="Calibri" pitchFamily="34" charset="0"/>
                <a:cs typeface="Times New Roman" pitchFamily="18" charset="0"/>
              </a:rPr>
              <a:t>Основні</a:t>
            </a:r>
            <a:r>
              <a:rPr kumimoji="0" lang="uk-UA"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uk-UA" sz="1400" b="1" i="0" u="none" strike="noStrike" cap="none" normalizeH="0" baseline="0" dirty="0" smtClean="0">
                <a:ln>
                  <a:noFill/>
                </a:ln>
                <a:effectLst/>
                <a:latin typeface="Calibri" pitchFamily="34" charset="0"/>
                <a:ea typeface="Calibri" pitchFamily="34" charset="0"/>
                <a:cs typeface="Times New Roman" pitchFamily="18" charset="0"/>
              </a:rPr>
              <a:t>теоретичні положення</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sz="1400" b="0" i="0" u="none" strike="noStrike" cap="none" normalizeH="0" baseline="0" dirty="0" smtClean="0">
                <a:ln>
                  <a:noFill/>
                </a:ln>
                <a:effectLst/>
                <a:latin typeface="Calibri" pitchFamily="34" charset="0"/>
                <a:ea typeface="Calibri" pitchFamily="34" charset="0"/>
                <a:cs typeface="Times New Roman" pitchFamily="18" charset="0"/>
              </a:rPr>
              <a:t>Вивчення гострої та хронічної токсичності нових сполук є обов’язковим етапом дослідження при створенні лікарських засобів, що дозволяє оцінити небезпечність речовин для здоров’я за умов короткотривалої дії та визначити клас токсичності й широту терапевтичної дії. Вивчення токсичності за одноразового введення (гостра токсичність) дає можливість отримати інформацію щодо взаємозв’язку між дозою та системною та/або локальною токсичністю.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Такі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дані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також</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можуть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бути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використані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при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визначенні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доз при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проведенні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досліджень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токсичності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повторних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уведеннях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Відомо</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що</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реакція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організму</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на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чужорідні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речовини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залежить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від</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їх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хімічної</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структури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отже</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гостра</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токсичність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будь-яких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сполук</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пов’язана</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з</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присутністю</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в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їх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молекулах тих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чи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інших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функціональних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груп</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Гостру</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токсичність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найчастіше</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визначають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за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допомогою</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табличного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експрес-методу</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визначення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середніх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ефективних</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мір</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впливу</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на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біологічні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об’єкти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за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Прозоровським</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В.Б., в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основі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якого</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пропозиція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використовувати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досліджувані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сполуки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дозах,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котрі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розміщені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по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логарифмічній</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шкалі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з</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інтервалом</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0,1, 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всі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можливі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вірогідні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результати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LD</a:t>
            </a:r>
            <a:r>
              <a:rPr kumimoji="0" lang="ru-RU" sz="1400" b="0" i="0" u="none" strike="noStrike" cap="none" normalizeH="0" baseline="-30000" dirty="0" smtClean="0">
                <a:ln>
                  <a:noFill/>
                </a:ln>
                <a:effectLst/>
                <a:latin typeface="Calibri" pitchFamily="34" charset="0"/>
                <a:ea typeface="Calibri" pitchFamily="34" charset="0"/>
                <a:cs typeface="Times New Roman" pitchFamily="18" charset="0"/>
              </a:rPr>
              <a:t>50</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та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їхні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похибки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були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попередньо</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розраховані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за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програмою</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пробіт-аналізу</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За результатами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визначення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гострої</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токсичності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речовини</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відносять</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до одного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з</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6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класів</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токсичності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за К.К.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Сидоровим</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залежно</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від</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шляху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введення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(табл. 9.1).</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Таблиця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9.1</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Класифікація</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токсичності</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сполук</a:t>
            </a:r>
            <a:r>
              <a:rPr kumimoji="0" lang="ru-RU" sz="1400" b="0" i="0" u="none" strike="noStrike" cap="none" normalizeH="0" baseline="0" dirty="0" smtClean="0">
                <a:ln>
                  <a:noFill/>
                </a:ln>
                <a:effectLst/>
                <a:latin typeface="Calibri" pitchFamily="34" charset="0"/>
                <a:ea typeface="Calibri" pitchFamily="34" charset="0"/>
                <a:cs typeface="Times New Roman" pitchFamily="18" charset="0"/>
              </a:rPr>
              <a:t> за К.К. </a:t>
            </a:r>
            <a:r>
              <a:rPr kumimoji="0" lang="ru-RU" sz="1400" b="0" i="0" u="none" strike="noStrike" cap="none" normalizeH="0" baseline="0" dirty="0" err="1" smtClean="0">
                <a:ln>
                  <a:noFill/>
                </a:ln>
                <a:effectLst/>
                <a:latin typeface="Calibri" pitchFamily="34" charset="0"/>
                <a:ea typeface="Calibri" pitchFamily="34" charset="0"/>
                <a:cs typeface="Times New Roman" pitchFamily="18" charset="0"/>
              </a:rPr>
              <a:t>Сидоровим</a:t>
            </a:r>
            <a:endParaRPr kumimoji="0" lang="ru-RU" sz="800" b="0" i="0" u="none" strike="noStrike" cap="none" normalizeH="0" baseline="0" dirty="0" smtClean="0">
              <a:ln>
                <a:noFill/>
              </a:ln>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116235"/>
            <a:ext cx="9144000"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Практична </a:t>
            </a:r>
            <a:r>
              <a:rPr kumimoji="0" lang="ru-RU" sz="1400" b="1"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частина</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Вивчення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гострої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токсичності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проводять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білих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інтактних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дорослих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двостатевих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мишах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вагою 20±3,0 г. </a:t>
            </a:r>
            <a:r>
              <a:rPr lang="ru-RU" sz="1400" dirty="0" err="1">
                <a:latin typeface="Calibri" pitchFamily="34" charset="0"/>
                <a:ea typeface="Calibri" pitchFamily="34" charset="0"/>
                <a:cs typeface="Times New Roman" pitchFamily="18" charset="0"/>
              </a:rPr>
              <a:t>а</a:t>
            </a:r>
            <a:r>
              <a:rPr lang="ru-RU" sz="1400" dirty="0" err="1" smtClean="0">
                <a:latin typeface="Calibri" pitchFamily="34" charset="0"/>
                <a:ea typeface="Calibri" pitchFamily="34" charset="0"/>
                <a:cs typeface="Times New Roman" pitchFamily="18" charset="0"/>
              </a:rPr>
              <a:t>бо</a:t>
            </a:r>
            <a:r>
              <a:rPr lang="ru-RU" sz="1400" dirty="0" smtClean="0">
                <a:latin typeface="Calibri" pitchFamily="34" charset="0"/>
                <a:ea typeface="Calibri" pitchFamily="34" charset="0"/>
                <a:cs typeface="Times New Roman" pitchFamily="18" charset="0"/>
              </a:rPr>
              <a:t> щурах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Для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визначення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середньої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летальної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дози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(LD</a:t>
            </a:r>
            <a:r>
              <a:rPr kumimoji="0" lang="ru-RU" sz="14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50</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ru-RU" sz="14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використовують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4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групи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по 2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спостереження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кожній</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Кількість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речовини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водиться,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розраховують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за формулою 9.1: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3793" name="Object 1"/>
          <p:cNvGraphicFramePr>
            <a:graphicFrameLocks noChangeAspect="1"/>
          </p:cNvGraphicFramePr>
          <p:nvPr/>
        </p:nvGraphicFramePr>
        <p:xfrm>
          <a:off x="2555776" y="1133500"/>
          <a:ext cx="1971675" cy="495300"/>
        </p:xfrm>
        <a:graphic>
          <a:graphicData uri="http://schemas.openxmlformats.org/presentationml/2006/ole">
            <p:oleObj spid="_x0000_s33793" name="Формула" r:id="rId3" imgW="1574800" imgH="393700" progId="Equation.3">
              <p:embed/>
            </p:oleObj>
          </a:graphicData>
        </a:graphic>
      </p:graphicFrame>
      <p:sp>
        <p:nvSpPr>
          <p:cNvPr id="33795" name="Rectangle 3"/>
          <p:cNvSpPr>
            <a:spLocks noChangeArrowheads="1"/>
          </p:cNvSpPr>
          <p:nvPr/>
        </p:nvSpPr>
        <p:spPr bwMode="auto">
          <a:xfrm>
            <a:off x="4499992" y="836712"/>
            <a:ext cx="6119664"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(9.1)</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де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a:t>
            </a:r>
            <a:r>
              <a:rPr kumimoji="0" lang="ru-RU" sz="1400" b="0"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mв</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вага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дослідної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г;</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1400" b="0"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Dх</a:t>
            </a:r>
            <a:r>
              <a:rPr kumimoji="0" lang="ru-RU" sz="14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ru-RU" sz="14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доза, яка вводиться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мг/кг.</a:t>
            </a:r>
            <a:r>
              <a:rPr kumimoji="0" lang="ru-RU" sz="1400" b="0"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3796" name="Rectangle 4"/>
          <p:cNvSpPr>
            <a:spLocks noChangeArrowheads="1"/>
          </p:cNvSpPr>
          <p:nvPr/>
        </p:nvSpPr>
        <p:spPr bwMode="auto">
          <a:xfrm>
            <a:off x="0" y="1556792"/>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Речовини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вводять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тваринам</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внутрішньочеревно</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дотриманням</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правил асептики та антисептики у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вигляді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водної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суспензії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у</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випадку</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нерозчинних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сполук</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стабілізованої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твіном-80).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Контрольній</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групі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уводять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фізіологічний</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розчин</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у тому ж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обсязі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й</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основній</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групі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Спостереження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тваринами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проводять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2-х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тижнів</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після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одноразового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введення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сполук</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що</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вивчаються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Протягом</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всього</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часу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звертають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увагу</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на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поведінкові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реакції</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нервову</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м’язову</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збудженість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стан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шкіри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і</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слизових</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оболонок</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Також</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спостерігають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за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зміною</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маси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тіла</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характером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виділення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та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продовження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життя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Результати</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заносять</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в </a:t>
            </a: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таблицю</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9.2:</a:t>
            </a:r>
            <a:endParaRPr kumimoji="0" lang="ru-RU"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Таблиця</a:t>
            </a:r>
            <a:r>
              <a:rPr kumimoji="0" lang="ru-RU"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9.2</a:t>
            </a:r>
            <a:endPar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Результати</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дослідження</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гострої</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токсичності</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нових</a:t>
            </a:r>
            <a:r>
              <a:rPr kumimoji="0" lang="ru-RU"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ru-RU" sz="1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сполук</a:t>
            </a:r>
            <a:r>
              <a:rPr kumimoji="0" lang="ru-RU" sz="8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Таблица 5"/>
          <p:cNvGraphicFramePr>
            <a:graphicFrameLocks noGrp="1"/>
          </p:cNvGraphicFramePr>
          <p:nvPr/>
        </p:nvGraphicFramePr>
        <p:xfrm>
          <a:off x="251520" y="3707510"/>
          <a:ext cx="8208913" cy="3416122"/>
        </p:xfrm>
        <a:graphic>
          <a:graphicData uri="http://schemas.openxmlformats.org/drawingml/2006/table">
            <a:tbl>
              <a:tblPr/>
              <a:tblGrid>
                <a:gridCol w="1082137"/>
                <a:gridCol w="654781"/>
                <a:gridCol w="987169"/>
                <a:gridCol w="1144616"/>
                <a:gridCol w="827222"/>
                <a:gridCol w="1430353"/>
                <a:gridCol w="1082971"/>
                <a:gridCol w="999664"/>
              </a:tblGrid>
              <a:tr h="717118">
                <a:tc>
                  <a:txBody>
                    <a:bodyPr/>
                    <a:lstStyle/>
                    <a:p>
                      <a:pPr algn="ctr">
                        <a:lnSpc>
                          <a:spcPct val="115000"/>
                        </a:lnSpc>
                        <a:spcAft>
                          <a:spcPts val="1000"/>
                        </a:spcAft>
                      </a:pPr>
                      <a:r>
                        <a:rPr lang="ru-RU" sz="1400" dirty="0">
                          <a:latin typeface="Times New Roman"/>
                          <a:ea typeface="Calibri"/>
                          <a:cs typeface="Times New Roman"/>
                        </a:rPr>
                        <a:t>Формула </a:t>
                      </a:r>
                      <a:r>
                        <a:rPr lang="ru-RU" sz="1400" dirty="0" err="1">
                          <a:latin typeface="Times New Roman"/>
                          <a:ea typeface="Calibri"/>
                          <a:cs typeface="Times New Roman"/>
                        </a:rPr>
                        <a:t>сполуки</a:t>
                      </a:r>
                      <a:endParaRPr lang="ru-RU" sz="1100" dirty="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Доза</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Номер тварини</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Вага тварин, г</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Стать тварин</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V речовини, мл</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Час введення</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ru-RU" sz="1400">
                          <a:latin typeface="Times New Roman"/>
                          <a:ea typeface="Calibri"/>
                          <a:cs typeface="Times New Roman"/>
                        </a:rPr>
                        <a:t>Час загибелі</a:t>
                      </a: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ПЕНІЦІЛІН</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2</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dirty="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200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АНАЛГІН</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1</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dirty="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300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ЕТАНОЛ</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3</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150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ЦЕФТРІАКСОН</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4</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400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ТЕТРАЦИКЛІН</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5</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300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r>
                        <a:rPr lang="uk-UA" sz="1400" dirty="0" smtClean="0">
                          <a:latin typeface="Times New Roman"/>
                          <a:ea typeface="Calibri"/>
                          <a:cs typeface="Times New Roman"/>
                        </a:rPr>
                        <a:t>ДРОТАВЕРІН</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3</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r>
                        <a:rPr lang="uk-UA" sz="1400" dirty="0" smtClean="0">
                          <a:latin typeface="Times New Roman"/>
                          <a:ea typeface="Calibri"/>
                          <a:cs typeface="Times New Roman"/>
                        </a:rPr>
                        <a:t>250</a:t>
                      </a: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9039">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100">
                        <a:latin typeface="Calibri"/>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1000"/>
                        </a:spcAft>
                      </a:pPr>
                      <a:endParaRPr lang="ru-RU" sz="1400" dirty="0">
                        <a:latin typeface="Times New Roman"/>
                        <a:ea typeface="Calibri"/>
                        <a:cs typeface="Times New Roman"/>
                      </a:endParaRPr>
                    </a:p>
                  </a:txBody>
                  <a:tcPr marL="66812" marR="6681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92</TotalTime>
  <Words>4542</Words>
  <Application>Microsoft Office PowerPoint</Application>
  <PresentationFormat>Экран (4:3)</PresentationFormat>
  <Paragraphs>265</Paragraphs>
  <Slides>21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21</vt:i4>
      </vt:variant>
    </vt:vector>
  </HeadingPairs>
  <TitlesOfParts>
    <vt:vector size="23" baseType="lpstr">
      <vt:lpstr>Бумажная</vt:lpstr>
      <vt:lpstr>Формула</vt:lpstr>
      <vt:lpstr>Практична робота 3</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Практична робота 3</dc:title>
  <dc:creator>Руслан Аминов</dc:creator>
  <cp:lastModifiedBy>Руслан Аминов</cp:lastModifiedBy>
  <cp:revision>19</cp:revision>
  <dcterms:created xsi:type="dcterms:W3CDTF">2024-03-11T19:55:02Z</dcterms:created>
  <dcterms:modified xsi:type="dcterms:W3CDTF">2024-03-12T07:06:02Z</dcterms:modified>
</cp:coreProperties>
</file>