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5B106E36-FD25-4E2D-B0AA-010F637433A0}" type="datetimeFigureOut">
              <a:rPr lang="ru-RU" smtClean="0"/>
              <a:pPr/>
              <a:t>17.03.2019</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725C68B6-61C2-468F-89AB-4B9F7531AA68}"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5B106E36-FD25-4E2D-B0AA-010F637433A0}" type="datetimeFigureOut">
              <a:rPr lang="ru-RU" smtClean="0"/>
              <a:pPr/>
              <a:t>17.03.2019</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725C68B6-61C2-468F-89AB-4B9F7531AA68}"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17.03.2019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106E36-FD25-4E2D-B0AA-010F637433A0}" type="datetimeFigureOut">
              <a:rPr lang="ru-RU" smtClean="0"/>
              <a:pPr/>
              <a:t>17.03.2019</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25C68B6-61C2-468F-89AB-4B9F7531AA68}"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latin typeface="Times New Roman" pitchFamily="18" charset="0"/>
                <a:cs typeface="Times New Roman" pitchFamily="18" charset="0"/>
              </a:rPr>
              <a:t>АДВОКАТСЬКЕ САМОВРЯДУВАННЯ</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332656"/>
            <a:ext cx="8183880" cy="6192688"/>
          </a:xfrm>
        </p:spPr>
        <p:txBody>
          <a:bodyPr>
            <a:noAutofit/>
          </a:bodyPr>
          <a:lstStyle/>
          <a:p>
            <a:pPr marL="0" indent="0" algn="ctr">
              <a:buNone/>
            </a:pPr>
            <a:r>
              <a:rPr lang="uk-UA" sz="1400" b="1" dirty="0" smtClean="0">
                <a:latin typeface="Times New Roman" pitchFamily="18" charset="0"/>
                <a:cs typeface="Times New Roman" pitchFamily="18" charset="0"/>
              </a:rPr>
              <a:t>4. Рада адвокатів </a:t>
            </a:r>
            <a:r>
              <a:rPr lang="uk-UA" sz="1400" b="1" dirty="0" smtClean="0">
                <a:latin typeface="Times New Roman" pitchFamily="18" charset="0"/>
                <a:cs typeface="Times New Roman" pitchFamily="18" charset="0"/>
              </a:rPr>
              <a:t>регіону:</a:t>
            </a:r>
          </a:p>
          <a:p>
            <a:pPr marL="0" indent="0" algn="just">
              <a:buNone/>
            </a:pPr>
            <a:r>
              <a:rPr lang="uk-UA" sz="1400" dirty="0" smtClean="0">
                <a:latin typeface="Times New Roman" pitchFamily="18" charset="0"/>
                <a:cs typeface="Times New Roman" pitchFamily="18" charset="0"/>
              </a:rPr>
              <a:t>1) представляє </a:t>
            </a:r>
            <a:r>
              <a:rPr lang="uk-UA" sz="1400" dirty="0" smtClean="0">
                <a:latin typeface="Times New Roman" pitchFamily="18" charset="0"/>
                <a:cs typeface="Times New Roman" pitchFamily="18" charset="0"/>
              </a:rPr>
              <a:t>адвокатів регіону;</a:t>
            </a:r>
          </a:p>
          <a:p>
            <a:pPr marL="342900" indent="-342900" algn="just">
              <a:buNone/>
            </a:pPr>
            <a:r>
              <a:rPr lang="uk-UA" sz="1400" dirty="0" smtClean="0">
                <a:latin typeface="Times New Roman" pitchFamily="18" charset="0"/>
                <a:cs typeface="Times New Roman" pitchFamily="18" charset="0"/>
              </a:rPr>
              <a:t>2</a:t>
            </a:r>
            <a:r>
              <a:rPr lang="uk-UA" sz="1400" dirty="0" smtClean="0">
                <a:latin typeface="Times New Roman" pitchFamily="18" charset="0"/>
                <a:cs typeface="Times New Roman" pitchFamily="18" charset="0"/>
              </a:rPr>
              <a:t>) складає порядок денний, скликає та забезпечує проведення конференції адвокатів регіону;</a:t>
            </a:r>
          </a:p>
          <a:p>
            <a:pPr marL="0" indent="0" algn="just">
              <a:buNone/>
            </a:pPr>
            <a:r>
              <a:rPr lang="uk-UA" sz="1400" dirty="0" smtClean="0">
                <a:latin typeface="Times New Roman" pitchFamily="18" charset="0"/>
                <a:cs typeface="Times New Roman" pitchFamily="18" charset="0"/>
              </a:rPr>
              <a:t>3</a:t>
            </a:r>
            <a:r>
              <a:rPr lang="uk-UA" sz="1400" dirty="0" smtClean="0">
                <a:latin typeface="Times New Roman" pitchFamily="18" charset="0"/>
                <a:cs typeface="Times New Roman" pitchFamily="18" charset="0"/>
              </a:rPr>
              <a:t>) забезпечує виконання рішень конференції адвокатів регіону, здійснює контроль за їх виконанням;</a:t>
            </a:r>
          </a:p>
          <a:p>
            <a:pPr marL="0" indent="0" algn="just">
              <a:buNone/>
            </a:pPr>
            <a:r>
              <a:rPr lang="uk-UA" sz="1400" dirty="0" smtClean="0">
                <a:latin typeface="Times New Roman" pitchFamily="18" charset="0"/>
                <a:cs typeface="Times New Roman" pitchFamily="18" charset="0"/>
              </a:rPr>
              <a:t>4</a:t>
            </a:r>
            <a:r>
              <a:rPr lang="uk-UA" sz="1400" dirty="0" smtClean="0">
                <a:latin typeface="Times New Roman" pitchFamily="18" charset="0"/>
                <a:cs typeface="Times New Roman" pitchFamily="18" charset="0"/>
              </a:rPr>
              <a:t>) здійснює інформаційно-методичне забезпечення адвокатів регіону, сприяє підвищенню їх кваліфікації;</a:t>
            </a:r>
          </a:p>
          <a:p>
            <a:pPr marL="0" indent="0" algn="just">
              <a:buNone/>
            </a:pPr>
            <a:r>
              <a:rPr lang="uk-UA" sz="1400" dirty="0" smtClean="0">
                <a:latin typeface="Times New Roman" pitchFamily="18" charset="0"/>
                <a:cs typeface="Times New Roman" pitchFamily="18" charset="0"/>
              </a:rPr>
              <a:t>5</a:t>
            </a:r>
            <a:r>
              <a:rPr lang="uk-UA" sz="1400" dirty="0" smtClean="0">
                <a:latin typeface="Times New Roman" pitchFamily="18" charset="0"/>
                <a:cs typeface="Times New Roman" pitchFamily="18" charset="0"/>
              </a:rPr>
              <a:t>) приймає присягу адвоката України;</a:t>
            </a:r>
          </a:p>
          <a:p>
            <a:pPr marL="0" indent="0" algn="just">
              <a:buNone/>
            </a:pPr>
            <a:r>
              <a:rPr lang="uk-UA" sz="1400" dirty="0" smtClean="0">
                <a:latin typeface="Times New Roman" pitchFamily="18" charset="0"/>
                <a:cs typeface="Times New Roman" pitchFamily="18" charset="0"/>
              </a:rPr>
              <a:t>6</a:t>
            </a:r>
            <a:r>
              <a:rPr lang="uk-UA" sz="1400" dirty="0" smtClean="0">
                <a:latin typeface="Times New Roman" pitchFamily="18" charset="0"/>
                <a:cs typeface="Times New Roman" pitchFamily="18" charset="0"/>
              </a:rPr>
              <a:t>) визначає представників </a:t>
            </a:r>
            <a:r>
              <a:rPr lang="uk-UA" sz="1400" dirty="0" smtClean="0">
                <a:latin typeface="Times New Roman" pitchFamily="18" charset="0"/>
                <a:cs typeface="Times New Roman" pitchFamily="18" charset="0"/>
              </a:rPr>
              <a:t>адвокатури до </a:t>
            </a:r>
            <a:r>
              <a:rPr lang="uk-UA" sz="1400" dirty="0" smtClean="0">
                <a:latin typeface="Times New Roman" pitchFamily="18" charset="0"/>
                <a:cs typeface="Times New Roman" pitchFamily="18" charset="0"/>
              </a:rPr>
              <a:t>складу конкурсної комісії з відбору адвокатів для надання безоплатної вторинної правової допомоги;</a:t>
            </a:r>
          </a:p>
          <a:p>
            <a:pPr marL="0" indent="0" algn="just">
              <a:buNone/>
            </a:pPr>
            <a:r>
              <a:rPr lang="uk-UA" sz="1400" dirty="0" smtClean="0">
                <a:latin typeface="Times New Roman" pitchFamily="18" charset="0"/>
                <a:cs typeface="Times New Roman" pitchFamily="18" charset="0"/>
              </a:rPr>
              <a:t>7</a:t>
            </a:r>
            <a:r>
              <a:rPr lang="uk-UA" sz="1400" dirty="0" smtClean="0">
                <a:latin typeface="Times New Roman" pitchFamily="18" charset="0"/>
                <a:cs typeface="Times New Roman" pitchFamily="18" charset="0"/>
              </a:rPr>
              <a:t>) сприяє забезпеченню гарантій адвокатської діяльності, захисту професійних і соціальних прав адвокатів;</a:t>
            </a:r>
          </a:p>
          <a:p>
            <a:pPr marL="0" indent="0" algn="just">
              <a:buNone/>
            </a:pPr>
            <a:r>
              <a:rPr lang="uk-UA" sz="1400" dirty="0" smtClean="0">
                <a:latin typeface="Times New Roman" pitchFamily="18" charset="0"/>
                <a:cs typeface="Times New Roman" pitchFamily="18" charset="0"/>
              </a:rPr>
              <a:t>8</a:t>
            </a:r>
            <a:r>
              <a:rPr lang="uk-UA" sz="1400" dirty="0" smtClean="0">
                <a:latin typeface="Times New Roman" pitchFamily="18" charset="0"/>
                <a:cs typeface="Times New Roman" pitchFamily="18" charset="0"/>
              </a:rPr>
              <a:t>) розпоряджається коштами та майном відповідно до затвердженого кошторису;</a:t>
            </a:r>
          </a:p>
          <a:p>
            <a:pPr marL="0" indent="0" algn="just">
              <a:buNone/>
            </a:pPr>
            <a:r>
              <a:rPr lang="uk-UA" sz="1400" dirty="0" smtClean="0">
                <a:latin typeface="Times New Roman" pitchFamily="18" charset="0"/>
                <a:cs typeface="Times New Roman" pitchFamily="18" charset="0"/>
              </a:rPr>
              <a:t>9</a:t>
            </a:r>
            <a:r>
              <a:rPr lang="uk-UA" sz="1400" dirty="0" smtClean="0">
                <a:latin typeface="Times New Roman" pitchFamily="18" charset="0"/>
                <a:cs typeface="Times New Roman" pitchFamily="18" charset="0"/>
              </a:rPr>
              <a:t>) забезпечує в установленому порядку внесення відомостей до Єдиного реєстру адвокатів України;</a:t>
            </a:r>
          </a:p>
          <a:p>
            <a:pPr marL="0" indent="0" algn="just">
              <a:buNone/>
            </a:pPr>
            <a:r>
              <a:rPr lang="uk-UA" sz="1400" dirty="0" smtClean="0">
                <a:latin typeface="Times New Roman" pitchFamily="18" charset="0"/>
                <a:cs typeface="Times New Roman" pitchFamily="18" charset="0"/>
              </a:rPr>
              <a:t>10</a:t>
            </a:r>
            <a:r>
              <a:rPr lang="uk-UA" sz="1400" dirty="0" smtClean="0">
                <a:latin typeface="Times New Roman" pitchFamily="18" charset="0"/>
                <a:cs typeface="Times New Roman" pitchFamily="18" charset="0"/>
              </a:rPr>
              <a:t>) утворює комісію з оцінювання якості, повноти та своєчасності надання адвокатами безоплатної правової допомоги;</a:t>
            </a:r>
          </a:p>
          <a:p>
            <a:pPr marL="0" indent="0" algn="just">
              <a:buNone/>
            </a:pPr>
            <a:r>
              <a:rPr lang="uk-UA" sz="1400" dirty="0" smtClean="0">
                <a:latin typeface="Times New Roman" pitchFamily="18" charset="0"/>
                <a:cs typeface="Times New Roman" pitchFamily="18" charset="0"/>
              </a:rPr>
              <a:t>11</a:t>
            </a:r>
            <a:r>
              <a:rPr lang="uk-UA" sz="1400" dirty="0" smtClean="0">
                <a:latin typeface="Times New Roman" pitchFamily="18" charset="0"/>
                <a:cs typeface="Times New Roman" pitchFamily="18" charset="0"/>
              </a:rPr>
              <a:t>) виконує інші функції відповідно до цього Закону, рішень конференції адвокатів регіону, Ради адвокатів України, з’їзду адвокатів України.</a:t>
            </a:r>
          </a:p>
          <a:p>
            <a:pPr marL="0" indent="0" algn="just">
              <a:buNone/>
            </a:pPr>
            <a:r>
              <a:rPr lang="uk-UA" sz="1400" dirty="0" smtClean="0">
                <a:latin typeface="Times New Roman" pitchFamily="18" charset="0"/>
                <a:cs typeface="Times New Roman" pitchFamily="18" charset="0"/>
              </a:rPr>
              <a:t>5</a:t>
            </a:r>
            <a:r>
              <a:rPr lang="uk-UA" sz="1400" dirty="0" smtClean="0">
                <a:latin typeface="Times New Roman" pitchFamily="18" charset="0"/>
                <a:cs typeface="Times New Roman" pitchFamily="18" charset="0"/>
              </a:rPr>
              <a:t>. Засідання ради адвокатів регіону є повноважним, якщо в його роботі бере участь більше половини її членів. Рада адвокатів регіону приймає рішення шляхом голосування більшістю голосів від загальної кількості її членів.</a:t>
            </a:r>
          </a:p>
          <a:p>
            <a:pPr marL="0" indent="0" algn="just">
              <a:buNone/>
            </a:pPr>
            <a:r>
              <a:rPr lang="uk-UA" sz="1400" dirty="0" smtClean="0">
                <a:latin typeface="Times New Roman" pitchFamily="18" charset="0"/>
                <a:cs typeface="Times New Roman" pitchFamily="18" charset="0"/>
              </a:rPr>
              <a:t>6</a:t>
            </a:r>
            <a:r>
              <a:rPr lang="uk-UA" sz="1400" dirty="0" smtClean="0">
                <a:latin typeface="Times New Roman" pitchFamily="18" charset="0"/>
                <a:cs typeface="Times New Roman" pitchFamily="18" charset="0"/>
              </a:rPr>
              <a:t>. Голова, заступник голови, секретар ради адвокатів регіону можуть отримувати винагороду за свою роботу, розмір та порядок виплати якої встановлюються конференцією адвокатів регіону.</a:t>
            </a:r>
          </a:p>
          <a:p>
            <a:pPr marL="0" indent="0" algn="just">
              <a:buNone/>
            </a:pPr>
            <a:r>
              <a:rPr lang="uk-UA" sz="1400" dirty="0" smtClean="0">
                <a:latin typeface="Times New Roman" pitchFamily="18" charset="0"/>
                <a:cs typeface="Times New Roman" pitchFamily="18" charset="0"/>
              </a:rPr>
              <a:t>7</a:t>
            </a:r>
            <a:r>
              <a:rPr lang="uk-UA" sz="1400" dirty="0" smtClean="0">
                <a:latin typeface="Times New Roman" pitchFamily="18" charset="0"/>
                <a:cs typeface="Times New Roman" pitchFamily="18" charset="0"/>
              </a:rPr>
              <a:t>. Рада адвокатів регіону є юридичною особою. Повноваження і порядок роботи ради адвокатів регіону визначаються цим Законом та положенням про раду адвокатів регіону.</a:t>
            </a:r>
          </a:p>
          <a:p>
            <a:pPr marL="0" indent="0" algn="just">
              <a:buNone/>
            </a:pPr>
            <a:r>
              <a:rPr lang="uk-UA" sz="1400" dirty="0" smtClean="0">
                <a:latin typeface="Times New Roman" pitchFamily="18" charset="0"/>
                <a:cs typeface="Times New Roman" pitchFamily="18" charset="0"/>
              </a:rPr>
              <a:t>8</a:t>
            </a:r>
            <a:r>
              <a:rPr lang="uk-UA" sz="1400" dirty="0" smtClean="0">
                <a:latin typeface="Times New Roman" pitchFamily="18" charset="0"/>
                <a:cs typeface="Times New Roman" pitchFamily="18" charset="0"/>
              </a:rPr>
              <a:t>. Установчим документом ради адвокатів регіону є положення про раду адвокатів регіону, яке затверджується Радою адвокатів України.</a:t>
            </a:r>
            <a:endParaRPr lang="uk-UA" sz="1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332656"/>
            <a:ext cx="8183880" cy="5976664"/>
          </a:xfrm>
        </p:spPr>
        <p:txBody>
          <a:bodyPr>
            <a:noAutofit/>
          </a:bodyPr>
          <a:lstStyle/>
          <a:p>
            <a:pPr marL="0" indent="0" algn="ctr">
              <a:buNone/>
            </a:pPr>
            <a:r>
              <a:rPr lang="uk-UA" sz="1400" b="1" dirty="0" smtClean="0">
                <a:latin typeface="Times New Roman" pitchFamily="18" charset="0"/>
                <a:cs typeface="Times New Roman" pitchFamily="18" charset="0"/>
              </a:rPr>
              <a:t>Голова ради адвокатів регіону</a:t>
            </a:r>
          </a:p>
          <a:p>
            <a:pPr marL="0" indent="0" algn="just">
              <a:buNone/>
            </a:pPr>
            <a:r>
              <a:rPr lang="uk-UA" sz="1400" dirty="0" smtClean="0">
                <a:latin typeface="Times New Roman" pitchFamily="18" charset="0"/>
                <a:cs typeface="Times New Roman" pitchFamily="18" charset="0"/>
              </a:rPr>
              <a:t>1. Голова </a:t>
            </a:r>
            <a:r>
              <a:rPr lang="uk-UA" sz="1400" dirty="0" smtClean="0">
                <a:latin typeface="Times New Roman" pitchFamily="18" charset="0"/>
                <a:cs typeface="Times New Roman" pitchFamily="18" charset="0"/>
              </a:rPr>
              <a:t>ради адвокатів регіону представляє раду в органах державної влади, органах місцевого самоврядування, на підприємствах, в установах, організаціях, перед громадянами.</a:t>
            </a:r>
          </a:p>
          <a:p>
            <a:pPr marL="0" indent="0" algn="just">
              <a:buNone/>
            </a:pPr>
            <a:r>
              <a:rPr lang="uk-UA" sz="1400" dirty="0" smtClean="0">
                <a:latin typeface="Times New Roman" pitchFamily="18" charset="0"/>
                <a:cs typeface="Times New Roman" pitchFamily="18" charset="0"/>
              </a:rPr>
              <a:t>2</a:t>
            </a:r>
            <a:r>
              <a:rPr lang="uk-UA" sz="1400" dirty="0" smtClean="0">
                <a:latin typeface="Times New Roman" pitchFamily="18" charset="0"/>
                <a:cs typeface="Times New Roman" pitchFamily="18" charset="0"/>
              </a:rPr>
              <a:t>. Голова ради адвокатів регіону забезпечує скликання та проведення засідань ради адвокатів регіону, організовує і забезпечує ведення діловодства ради адвокатів регіону, вчиняє інші дії, передбачені положенням про раду адвокатів регіону, рішеннями конференції адвокатів регіону, ради адвокатів регіону, Ради адвокатів України, з’їзду адвокатів України.</a:t>
            </a:r>
          </a:p>
          <a:p>
            <a:pPr marL="0" indent="0" algn="just">
              <a:buNone/>
            </a:pPr>
            <a:r>
              <a:rPr lang="uk-UA" sz="1400" dirty="0" smtClean="0">
                <a:latin typeface="Times New Roman" pitchFamily="18" charset="0"/>
                <a:cs typeface="Times New Roman" pitchFamily="18" charset="0"/>
              </a:rPr>
              <a:t>3</a:t>
            </a:r>
            <a:r>
              <a:rPr lang="uk-UA" sz="1400" dirty="0" smtClean="0">
                <a:latin typeface="Times New Roman" pitchFamily="18" charset="0"/>
                <a:cs typeface="Times New Roman" pitchFamily="18" charset="0"/>
              </a:rPr>
              <a:t>. Голова ради адвокатів регіону може одержувати винагороду за роботу в розмірі, встановленому конференцією адвокатів регіону</a:t>
            </a:r>
            <a:r>
              <a:rPr lang="uk-UA" sz="1400" dirty="0" smtClean="0">
                <a:latin typeface="Times New Roman" pitchFamily="18" charset="0"/>
                <a:cs typeface="Times New Roman" pitchFamily="18" charset="0"/>
              </a:rPr>
              <a:t>.</a:t>
            </a:r>
          </a:p>
          <a:p>
            <a:pPr marL="0" indent="0" algn="ctr">
              <a:buNone/>
            </a:pPr>
            <a:r>
              <a:rPr lang="uk-UA" sz="1400" b="1" dirty="0" smtClean="0">
                <a:latin typeface="Times New Roman" pitchFamily="18" charset="0"/>
                <a:cs typeface="Times New Roman" pitchFamily="18" charset="0"/>
              </a:rPr>
              <a:t>Кваліфікаційно-дисциплінарна комісія адвокатури</a:t>
            </a:r>
          </a:p>
          <a:p>
            <a:pPr marL="342900" indent="-342900" algn="just">
              <a:buNone/>
            </a:pPr>
            <a:r>
              <a:rPr lang="uk-UA" sz="1400" dirty="0" smtClean="0">
                <a:latin typeface="Times New Roman" pitchFamily="18" charset="0"/>
                <a:cs typeface="Times New Roman" pitchFamily="18" charset="0"/>
              </a:rPr>
              <a:t>1. Кваліфікаційно-дисциплінарна </a:t>
            </a:r>
            <a:r>
              <a:rPr lang="uk-UA" sz="1400" dirty="0" smtClean="0">
                <a:latin typeface="Times New Roman" pitchFamily="18" charset="0"/>
                <a:cs typeface="Times New Roman" pitchFamily="18" charset="0"/>
              </a:rPr>
              <a:t>комісія адвокатури утворюється з метою визначення рівня фахової підготовленості осіб, які виявили намір отримати право на заняття адвокатською діяльністю, та вирішення питань щодо дисциплінарної відповідальності адвокатів.</a:t>
            </a:r>
          </a:p>
          <a:p>
            <a:pPr marL="342900" indent="-342900" algn="just">
              <a:buNone/>
            </a:pPr>
            <a:r>
              <a:rPr lang="uk-UA" sz="1400" dirty="0" smtClean="0">
                <a:latin typeface="Times New Roman" pitchFamily="18" charset="0"/>
                <a:cs typeface="Times New Roman" pitchFamily="18" charset="0"/>
              </a:rPr>
              <a:t>2. Кваліфікаційно-дисциплінарна </a:t>
            </a:r>
            <a:r>
              <a:rPr lang="uk-UA" sz="1400" dirty="0" smtClean="0">
                <a:latin typeface="Times New Roman" pitchFamily="18" charset="0"/>
                <a:cs typeface="Times New Roman" pitchFamily="18" charset="0"/>
              </a:rPr>
              <a:t>комісія адвокатури підконтрольна та підзвітна конференції адвокатів регіону.</a:t>
            </a:r>
          </a:p>
          <a:p>
            <a:pPr marL="0" indent="0" algn="just">
              <a:buNone/>
            </a:pPr>
            <a:r>
              <a:rPr lang="uk-UA" sz="1400" dirty="0" smtClean="0">
                <a:latin typeface="Times New Roman" pitchFamily="18" charset="0"/>
                <a:cs typeface="Times New Roman" pitchFamily="18" charset="0"/>
              </a:rPr>
              <a:t>2</a:t>
            </a:r>
            <a:r>
              <a:rPr lang="uk-UA" sz="1400" dirty="0" smtClean="0">
                <a:latin typeface="Times New Roman" pitchFamily="18" charset="0"/>
                <a:cs typeface="Times New Roman" pitchFamily="18" charset="0"/>
              </a:rPr>
              <a:t>. Голова та члени кваліфікаційно-дисциплінарної комісії адвокатури обираються конференцією адвокатів регіону з числа адвокатів, стаж адвокатської діяльності яких становить не менше п’яти років та адреса робочого місця яких знаходиться відповідно в Автономній Республіці Крим, області, місті Києві, місті Севастополі і відомості про яких включено до Єдиного реєстру адвокатів України, строком на п’ять років. Одна й та сама особа не може бути головою або членом кваліфікаційно-дисциплінарної комісії адвокатури більше ніж два строки підряд.</a:t>
            </a:r>
          </a:p>
          <a:p>
            <a:pPr marL="0" indent="0" algn="just">
              <a:buNone/>
            </a:pPr>
            <a:r>
              <a:rPr lang="uk-UA" sz="1400" dirty="0" smtClean="0">
                <a:latin typeface="Times New Roman" pitchFamily="18" charset="0"/>
                <a:cs typeface="Times New Roman" pitchFamily="18" charset="0"/>
              </a:rPr>
              <a:t>Голова </a:t>
            </a:r>
            <a:r>
              <a:rPr lang="uk-UA" sz="1400" dirty="0" smtClean="0">
                <a:latin typeface="Times New Roman" pitchFamily="18" charset="0"/>
                <a:cs typeface="Times New Roman" pitchFamily="18" charset="0"/>
              </a:rPr>
              <a:t>кваліфікаційно-дисциплінарної комісії адвокатури організовує і забезпечує ведення діловодства кваліфікаційно-дисциплінарної комісії адвокатури.</a:t>
            </a:r>
          </a:p>
          <a:p>
            <a:pPr marL="0" indent="0" algn="just">
              <a:buNone/>
            </a:pPr>
            <a:r>
              <a:rPr lang="uk-UA" sz="1400" dirty="0" smtClean="0">
                <a:latin typeface="Times New Roman" pitchFamily="18" charset="0"/>
                <a:cs typeface="Times New Roman" pitchFamily="18" charset="0"/>
              </a:rPr>
              <a:t>Голова</a:t>
            </a:r>
            <a:r>
              <a:rPr lang="uk-UA" sz="1400" dirty="0" smtClean="0">
                <a:latin typeface="Times New Roman" pitchFamily="18" charset="0"/>
                <a:cs typeface="Times New Roman" pitchFamily="18" charset="0"/>
              </a:rPr>
              <a:t>, член кваліфікаційно-дисциплінарної комісії адвокатури може бути достроково відкликаний з посади за рішенням конференції адвокатів регіону, яка обрала його на посаду.</a:t>
            </a:r>
            <a:endParaRPr lang="uk-UA" sz="1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332656"/>
            <a:ext cx="8183880" cy="5976664"/>
          </a:xfrm>
        </p:spPr>
        <p:txBody>
          <a:bodyPr>
            <a:noAutofit/>
          </a:bodyPr>
          <a:lstStyle/>
          <a:p>
            <a:pPr marL="0" indent="0" algn="just">
              <a:buNone/>
            </a:pPr>
            <a:r>
              <a:rPr lang="uk-UA" sz="1400" dirty="0" smtClean="0">
                <a:latin typeface="Times New Roman" pitchFamily="18" charset="0"/>
                <a:cs typeface="Times New Roman" pitchFamily="18" charset="0"/>
              </a:rPr>
              <a:t>3. Кваліфікаційно-дисциплінарна комісія адвокатури діє у складі кваліфікаційної та дисциплінарної палат. Кваліфікаційна палата утворюється у складі не більше дев’яти членів, дисциплінарна - не більше одинадцяти членів палати.</a:t>
            </a:r>
          </a:p>
          <a:p>
            <a:pPr marL="0" indent="0" algn="just">
              <a:buNone/>
            </a:pPr>
            <a:r>
              <a:rPr lang="uk-UA" sz="1400" dirty="0" smtClean="0">
                <a:latin typeface="Times New Roman" pitchFamily="18" charset="0"/>
                <a:cs typeface="Times New Roman" pitchFamily="18" charset="0"/>
              </a:rPr>
              <a:t>Кваліфікаційно-дисциплінарна </a:t>
            </a:r>
            <a:r>
              <a:rPr lang="uk-UA" sz="1400" dirty="0" smtClean="0">
                <a:latin typeface="Times New Roman" pitchFamily="18" charset="0"/>
                <a:cs typeface="Times New Roman" pitchFamily="18" charset="0"/>
              </a:rPr>
              <a:t>комісія адвокатури є повноважною за умови обрання не менше двох третин від кількісного складу кожної з її палат, затвердженого конференцією адвокатів регіону.</a:t>
            </a:r>
          </a:p>
          <a:p>
            <a:pPr marL="0" indent="0" algn="just">
              <a:buNone/>
            </a:pPr>
            <a:r>
              <a:rPr lang="uk-UA" sz="1400" dirty="0" smtClean="0">
                <a:latin typeface="Times New Roman" pitchFamily="18" charset="0"/>
                <a:cs typeface="Times New Roman" pitchFamily="18" charset="0"/>
              </a:rPr>
              <a:t>Кожна </a:t>
            </a:r>
            <a:r>
              <a:rPr lang="uk-UA" sz="1400" dirty="0" smtClean="0">
                <a:latin typeface="Times New Roman" pitchFamily="18" charset="0"/>
                <a:cs typeface="Times New Roman" pitchFamily="18" charset="0"/>
              </a:rPr>
              <a:t>палата на своєму першому засіданні шляхом голосування більшістю голосів від загальної кількості членів палати обирає з числа членів палати голову та секретаря палати. Голова палати за посадою є заступником голови кваліфікаційно-дисциплінарної комісії адвокатури.</a:t>
            </a:r>
          </a:p>
          <a:p>
            <a:pPr marL="0" indent="0" algn="just">
              <a:buNone/>
            </a:pPr>
            <a:r>
              <a:rPr lang="uk-UA" sz="1400" dirty="0" smtClean="0">
                <a:latin typeface="Times New Roman" pitchFamily="18" charset="0"/>
                <a:cs typeface="Times New Roman" pitchFamily="18" charset="0"/>
              </a:rPr>
              <a:t>Голова </a:t>
            </a:r>
            <a:r>
              <a:rPr lang="uk-UA" sz="1400" dirty="0" smtClean="0">
                <a:latin typeface="Times New Roman" pitchFamily="18" charset="0"/>
                <a:cs typeface="Times New Roman" pitchFamily="18" charset="0"/>
              </a:rPr>
              <a:t>палати, секретар палати за рішенням відповідної палати може бути достроково відкликаний з посади.</a:t>
            </a:r>
          </a:p>
          <a:p>
            <a:pPr marL="0" indent="0" algn="just">
              <a:buNone/>
            </a:pPr>
            <a:r>
              <a:rPr lang="uk-UA" sz="1400" dirty="0" smtClean="0">
                <a:latin typeface="Times New Roman" pitchFamily="18" charset="0"/>
                <a:cs typeface="Times New Roman" pitchFamily="18" charset="0"/>
              </a:rPr>
              <a:t>4</a:t>
            </a:r>
            <a:r>
              <a:rPr lang="uk-UA" sz="1400" dirty="0" smtClean="0">
                <a:latin typeface="Times New Roman" pitchFamily="18" charset="0"/>
                <a:cs typeface="Times New Roman" pitchFamily="18" charset="0"/>
              </a:rPr>
              <a:t>. Голова, заступник голови, секретар палати, член кваліфікаційно-дисциплінарної комісії адвокатури не можуть одночасно входити до складу Вищої кваліфікаційно-дисциплінарної комісії адвокатури, ревізійної комісії адвокатів регіону, Вищої ревізійної комісії адвокатури, ради адвокатів регіону, Ради адвокатів України, комісії з оцінювання якості, повноти та своєчасності надання адвокатами безоплатної правової допомоги.</a:t>
            </a:r>
          </a:p>
          <a:p>
            <a:pPr marL="0" indent="0" algn="just">
              <a:buNone/>
            </a:pPr>
            <a:r>
              <a:rPr lang="uk-UA" sz="1400" dirty="0" smtClean="0">
                <a:latin typeface="Times New Roman" pitchFamily="18" charset="0"/>
                <a:cs typeface="Times New Roman" pitchFamily="18" charset="0"/>
              </a:rPr>
              <a:t>5</a:t>
            </a:r>
            <a:r>
              <a:rPr lang="uk-UA" sz="1400" dirty="0" smtClean="0">
                <a:latin typeface="Times New Roman" pitchFamily="18" charset="0"/>
                <a:cs typeface="Times New Roman" pitchFamily="18" charset="0"/>
              </a:rPr>
              <a:t>. До повноважень кваліфікаційно-дисциплінарної комісії адвокатури належать:</a:t>
            </a:r>
          </a:p>
          <a:p>
            <a:pPr marL="228600" indent="-228600" algn="just">
              <a:buNone/>
            </a:pPr>
            <a:r>
              <a:rPr lang="uk-UA" sz="1400" dirty="0" smtClean="0">
                <a:latin typeface="Times New Roman" pitchFamily="18" charset="0"/>
                <a:cs typeface="Times New Roman" pitchFamily="18" charset="0"/>
              </a:rPr>
              <a:t>1) організація </a:t>
            </a:r>
            <a:r>
              <a:rPr lang="uk-UA" sz="1400" dirty="0" smtClean="0">
                <a:latin typeface="Times New Roman" pitchFamily="18" charset="0"/>
                <a:cs typeface="Times New Roman" pitchFamily="18" charset="0"/>
              </a:rPr>
              <a:t>та проведення кваліфікаційних іспитів;</a:t>
            </a:r>
          </a:p>
          <a:p>
            <a:pPr marL="228600" indent="-228600" algn="just">
              <a:buNone/>
            </a:pPr>
            <a:r>
              <a:rPr lang="uk-UA" sz="1400" dirty="0" smtClean="0">
                <a:latin typeface="Times New Roman" pitchFamily="18" charset="0"/>
                <a:cs typeface="Times New Roman" pitchFamily="18" charset="0"/>
              </a:rPr>
              <a:t>2</a:t>
            </a:r>
            <a:r>
              <a:rPr lang="uk-UA" sz="1400" dirty="0" smtClean="0">
                <a:latin typeface="Times New Roman" pitchFamily="18" charset="0"/>
                <a:cs typeface="Times New Roman" pitchFamily="18" charset="0"/>
              </a:rPr>
              <a:t>) прийняття рішень щодо видачі свідоцтва про складення кваліфікаційного іспиту;</a:t>
            </a:r>
          </a:p>
          <a:p>
            <a:pPr marL="0" indent="0" algn="just">
              <a:buNone/>
            </a:pPr>
            <a:r>
              <a:rPr lang="uk-UA" sz="1400" dirty="0" smtClean="0">
                <a:latin typeface="Times New Roman" pitchFamily="18" charset="0"/>
                <a:cs typeface="Times New Roman" pitchFamily="18" charset="0"/>
              </a:rPr>
              <a:t>3</a:t>
            </a:r>
            <a:r>
              <a:rPr lang="uk-UA" sz="1400" dirty="0" smtClean="0">
                <a:latin typeface="Times New Roman" pitchFamily="18" charset="0"/>
                <a:cs typeface="Times New Roman" pitchFamily="18" charset="0"/>
              </a:rPr>
              <a:t>) прийняття рішень про зупинення або припинення права на заняття адвокатською діяльністю;</a:t>
            </a:r>
          </a:p>
          <a:p>
            <a:pPr marL="0" indent="0" algn="just">
              <a:buNone/>
            </a:pPr>
            <a:r>
              <a:rPr lang="uk-UA" sz="1400" dirty="0" smtClean="0">
                <a:latin typeface="Times New Roman" pitchFamily="18" charset="0"/>
                <a:cs typeface="Times New Roman" pitchFamily="18" charset="0"/>
              </a:rPr>
              <a:t>4</a:t>
            </a:r>
            <a:r>
              <a:rPr lang="uk-UA" sz="1400" dirty="0" smtClean="0">
                <a:latin typeface="Times New Roman" pitchFamily="18" charset="0"/>
                <a:cs typeface="Times New Roman" pitchFamily="18" charset="0"/>
              </a:rPr>
              <a:t>) здійснення дисциплінарного провадження стосовно адвокатів;</a:t>
            </a:r>
          </a:p>
          <a:p>
            <a:pPr marL="0" indent="0" algn="just">
              <a:buNone/>
            </a:pPr>
            <a:r>
              <a:rPr lang="uk-UA" sz="1400" dirty="0" smtClean="0">
                <a:latin typeface="Times New Roman" pitchFamily="18" charset="0"/>
                <a:cs typeface="Times New Roman" pitchFamily="18" charset="0"/>
              </a:rPr>
              <a:t>5</a:t>
            </a:r>
            <a:r>
              <a:rPr lang="uk-UA" sz="1400" dirty="0" smtClean="0">
                <a:latin typeface="Times New Roman" pitchFamily="18" charset="0"/>
                <a:cs typeface="Times New Roman" pitchFamily="18" charset="0"/>
              </a:rPr>
              <a:t>) вирішення інших питань, віднесених до повноважень кваліфікаційно-дисциплінарної комісії адвокатури цим Законом, рішеннями конференції адвокатів регіону, Вищої кваліфікаційно-дисциплінарної комісії адвокатури, Ради адвокатів України, з’їзду адвокатів України.</a:t>
            </a:r>
          </a:p>
          <a:p>
            <a:pPr marL="0" indent="0" algn="just">
              <a:buNone/>
            </a:pPr>
            <a:r>
              <a:rPr lang="uk-UA" sz="1400" dirty="0" smtClean="0">
                <a:latin typeface="Times New Roman" pitchFamily="18" charset="0"/>
                <a:cs typeface="Times New Roman" pitchFamily="18" charset="0"/>
              </a:rPr>
              <a:t>У </a:t>
            </a:r>
            <a:r>
              <a:rPr lang="uk-UA" sz="1400" dirty="0" smtClean="0">
                <a:latin typeface="Times New Roman" pitchFamily="18" charset="0"/>
                <a:cs typeface="Times New Roman" pitchFamily="18" charset="0"/>
              </a:rPr>
              <a:t>передбачених цим Законом випадках повноваження кваліфікаційно-дисциплінарної комісії адвокатури здійснює її кваліфікаційна або дисциплінарна палата.</a:t>
            </a:r>
            <a:endParaRPr lang="uk-UA" sz="1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04664"/>
            <a:ext cx="8183880" cy="5688632"/>
          </a:xfrm>
        </p:spPr>
        <p:txBody>
          <a:bodyPr>
            <a:noAutofit/>
          </a:bodyPr>
          <a:lstStyle/>
          <a:p>
            <a:pPr marL="0" indent="0" algn="just">
              <a:buNone/>
            </a:pPr>
            <a:r>
              <a:rPr lang="uk-UA" sz="1100" dirty="0" smtClean="0">
                <a:latin typeface="Times New Roman" pitchFamily="18" charset="0"/>
                <a:cs typeface="Times New Roman" pitchFamily="18" charset="0"/>
              </a:rPr>
              <a:t>6. Засідання кваліфікаційно-дисциплінарної комісії адвокатури вважається правомочним, якщо на ньому присутні більше половини членів її палат. Засідання палати вважається правомочним, якщо на ньому присутні більше половини її членів.</a:t>
            </a:r>
          </a:p>
          <a:p>
            <a:pPr marL="0" indent="0" algn="just">
              <a:buNone/>
            </a:pPr>
            <a:r>
              <a:rPr lang="uk-UA" sz="1100" dirty="0" smtClean="0">
                <a:latin typeface="Times New Roman" pitchFamily="18" charset="0"/>
                <a:cs typeface="Times New Roman" pitchFamily="18" charset="0"/>
              </a:rPr>
              <a:t>7</a:t>
            </a:r>
            <a:r>
              <a:rPr lang="uk-UA" sz="1100" dirty="0" smtClean="0">
                <a:latin typeface="Times New Roman" pitchFamily="18" charset="0"/>
                <a:cs typeface="Times New Roman" pitchFamily="18" charset="0"/>
              </a:rPr>
              <a:t>. Рішення кваліфікаційно-дисциплінарної комісії адвокатури приймається шляхом голосування більшістю голосів від загальної кількості членів її палат. Рішення палати приймається шляхом голосування більшістю голосів від загальної кількості її членів, крім випадків, передбачених цим Законом.</a:t>
            </a:r>
          </a:p>
          <a:p>
            <a:pPr marL="0" indent="0" algn="just">
              <a:buNone/>
            </a:pPr>
            <a:r>
              <a:rPr lang="uk-UA" sz="1100" dirty="0" smtClean="0">
                <a:latin typeface="Times New Roman" pitchFamily="18" charset="0"/>
                <a:cs typeface="Times New Roman" pitchFamily="18" charset="0"/>
              </a:rPr>
              <a:t>8</a:t>
            </a:r>
            <a:r>
              <a:rPr lang="uk-UA" sz="1100" dirty="0" smtClean="0">
                <a:latin typeface="Times New Roman" pitchFamily="18" charset="0"/>
                <a:cs typeface="Times New Roman" pitchFamily="18" charset="0"/>
              </a:rPr>
              <a:t>. Рішення кваліфікаційно-дисциплінарної комісії адвокатури може бути оскаржено протягом тридцяти днів з дня його прийняття до Вищої кваліфікаційно-дисциплінарної комісії адвокатури або до суду.</a:t>
            </a:r>
          </a:p>
          <a:p>
            <a:pPr marL="0" indent="0" algn="just">
              <a:buNone/>
            </a:pPr>
            <a:r>
              <a:rPr lang="uk-UA" sz="1100" dirty="0" smtClean="0">
                <a:latin typeface="Times New Roman" pitchFamily="18" charset="0"/>
                <a:cs typeface="Times New Roman" pitchFamily="18" charset="0"/>
              </a:rPr>
              <a:t>9</a:t>
            </a:r>
            <a:r>
              <a:rPr lang="uk-UA" sz="1100" dirty="0" smtClean="0">
                <a:latin typeface="Times New Roman" pitchFamily="18" charset="0"/>
                <a:cs typeface="Times New Roman" pitchFamily="18" charset="0"/>
              </a:rPr>
              <a:t>. Голова, заступник голови, секретар палати та члени кваліфікаційно-дисциплінарної комісії адвокатури можуть отримувати винагороду за свою роботу, розмір та порядок виплати якої встановлюються конференцією адвокатів регіону.</a:t>
            </a:r>
          </a:p>
          <a:p>
            <a:pPr marL="0" indent="0" algn="just">
              <a:buNone/>
            </a:pPr>
            <a:r>
              <a:rPr lang="uk-UA" sz="1100" dirty="0" smtClean="0">
                <a:latin typeface="Times New Roman" pitchFamily="18" charset="0"/>
                <a:cs typeface="Times New Roman" pitchFamily="18" charset="0"/>
              </a:rPr>
              <a:t>10</a:t>
            </a:r>
            <a:r>
              <a:rPr lang="uk-UA" sz="1100" dirty="0" smtClean="0">
                <a:latin typeface="Times New Roman" pitchFamily="18" charset="0"/>
                <a:cs typeface="Times New Roman" pitchFamily="18" charset="0"/>
              </a:rPr>
              <a:t>. Кваліфікаційно-дисциплінарна комісія адвокатури є юридичною особою і діє відповідно до цього Закону, інших законів України та положення про кваліфікаційно-дисциплінарну комісію адвокатури.</a:t>
            </a:r>
          </a:p>
          <a:p>
            <a:pPr marL="0" indent="0" algn="just">
              <a:buNone/>
            </a:pPr>
            <a:r>
              <a:rPr lang="uk-UA" sz="1100" dirty="0" smtClean="0">
                <a:latin typeface="Times New Roman" pitchFamily="18" charset="0"/>
                <a:cs typeface="Times New Roman" pitchFamily="18" charset="0"/>
              </a:rPr>
              <a:t>11</a:t>
            </a:r>
            <a:r>
              <a:rPr lang="uk-UA" sz="1100" dirty="0" smtClean="0">
                <a:latin typeface="Times New Roman" pitchFamily="18" charset="0"/>
                <a:cs typeface="Times New Roman" pitchFamily="18" charset="0"/>
              </a:rPr>
              <a:t>. Установчим документом кваліфікаційно-дисциплінарної комісії адвокатури є положення про кваліфікаційно-дисциплінарну комісію адвокатури, яке затверджується Радою адвокатів України</a:t>
            </a:r>
            <a:r>
              <a:rPr lang="uk-UA" sz="1100" dirty="0" smtClean="0">
                <a:latin typeface="Times New Roman" pitchFamily="18" charset="0"/>
                <a:cs typeface="Times New Roman" pitchFamily="18" charset="0"/>
              </a:rPr>
              <a:t>.</a:t>
            </a:r>
          </a:p>
          <a:p>
            <a:pPr marL="0" indent="0" algn="ctr">
              <a:buNone/>
            </a:pPr>
            <a:r>
              <a:rPr lang="uk-UA" sz="1100" b="1" dirty="0" smtClean="0">
                <a:latin typeface="Times New Roman" pitchFamily="18" charset="0"/>
                <a:cs typeface="Times New Roman" pitchFamily="18" charset="0"/>
              </a:rPr>
              <a:t>Ревізійна комісія адвокатів </a:t>
            </a:r>
            <a:r>
              <a:rPr lang="uk-UA" sz="1100" b="1" dirty="0" smtClean="0">
                <a:latin typeface="Times New Roman" pitchFamily="18" charset="0"/>
                <a:cs typeface="Times New Roman" pitchFamily="18" charset="0"/>
              </a:rPr>
              <a:t>регіону</a:t>
            </a:r>
          </a:p>
          <a:p>
            <a:pPr marL="0" indent="0" algn="just">
              <a:buNone/>
            </a:pPr>
            <a:r>
              <a:rPr lang="uk-UA" sz="1100" dirty="0" smtClean="0">
                <a:latin typeface="Times New Roman" pitchFamily="18" charset="0"/>
                <a:cs typeface="Times New Roman" pitchFamily="18" charset="0"/>
              </a:rPr>
              <a:t>Для </a:t>
            </a:r>
            <a:r>
              <a:rPr lang="uk-UA" sz="1100" dirty="0" smtClean="0">
                <a:latin typeface="Times New Roman" pitchFamily="18" charset="0"/>
                <a:cs typeface="Times New Roman" pitchFamily="18" charset="0"/>
              </a:rPr>
              <a:t>здійснення контролю за фінансово-господарською діяльністю ради адвокатів регіону та кваліфікаційно-дисциплінарною комісією адвокатури утворюється і діє ревізійна комісія адвокатів </a:t>
            </a:r>
            <a:r>
              <a:rPr lang="uk-UA" sz="1100" dirty="0" smtClean="0">
                <a:latin typeface="Times New Roman" pitchFamily="18" charset="0"/>
                <a:cs typeface="Times New Roman" pitchFamily="18" charset="0"/>
              </a:rPr>
              <a:t>регіону.</a:t>
            </a:r>
          </a:p>
          <a:p>
            <a:pPr marL="0" indent="0" algn="just">
              <a:buNone/>
            </a:pPr>
            <a:r>
              <a:rPr lang="uk-UA" sz="1100" dirty="0" smtClean="0">
                <a:latin typeface="Times New Roman" pitchFamily="18" charset="0"/>
                <a:cs typeface="Times New Roman" pitchFamily="18" charset="0"/>
              </a:rPr>
              <a:t>Ревізійна </a:t>
            </a:r>
            <a:r>
              <a:rPr lang="uk-UA" sz="1100" dirty="0" smtClean="0">
                <a:latin typeface="Times New Roman" pitchFamily="18" charset="0"/>
                <a:cs typeface="Times New Roman" pitchFamily="18" charset="0"/>
              </a:rPr>
              <a:t>комісія адвокатів регіону підконтрольна і підзвітна конференції адвокатів регіону.</a:t>
            </a:r>
          </a:p>
          <a:p>
            <a:pPr marL="0" indent="0" algn="just">
              <a:buNone/>
            </a:pPr>
            <a:r>
              <a:rPr lang="uk-UA" sz="1100" dirty="0" smtClean="0">
                <a:latin typeface="Times New Roman" pitchFamily="18" charset="0"/>
                <a:cs typeface="Times New Roman" pitchFamily="18" charset="0"/>
              </a:rPr>
              <a:t>2</a:t>
            </a:r>
            <a:r>
              <a:rPr lang="uk-UA" sz="1100" dirty="0" smtClean="0">
                <a:latin typeface="Times New Roman" pitchFamily="18" charset="0"/>
                <a:cs typeface="Times New Roman" pitchFamily="18" charset="0"/>
              </a:rPr>
              <a:t>. Голова та члени ревізійної комісії адвокатів регіону обираються конференцією адвокатів регіону з числа адвокатів, стаж адвокатської діяльності яких становить не менше п’яти років та адреса робочого місця яких знаходиться в Автономній Республіці Крим, областях, містах Києві та Севастополі і відомості про яких включено до Єдиного реєстру адвокатів України, строком на п’ять років. Кількість членів ревізійної комісії адвокатів регіону визначається конференцією адвокатів регіону.</a:t>
            </a:r>
          </a:p>
          <a:p>
            <a:pPr marL="0" indent="0" algn="just">
              <a:buNone/>
            </a:pPr>
            <a:r>
              <a:rPr lang="uk-UA" sz="1100" dirty="0" smtClean="0">
                <a:latin typeface="Times New Roman" pitchFamily="18" charset="0"/>
                <a:cs typeface="Times New Roman" pitchFamily="18" charset="0"/>
              </a:rPr>
              <a:t>Голова, член </a:t>
            </a:r>
            <a:r>
              <a:rPr lang="uk-UA" sz="1100" dirty="0" smtClean="0">
                <a:latin typeface="Times New Roman" pitchFamily="18" charset="0"/>
                <a:cs typeface="Times New Roman" pitchFamily="18" charset="0"/>
              </a:rPr>
              <a:t>ревізійної комісії адвокатів регіону можуть бути достроково відкликані з посади за рішенням конференції адвокатів регіону, яка обрала їх на посаду.</a:t>
            </a:r>
          </a:p>
          <a:p>
            <a:pPr marL="0" indent="0" algn="just">
              <a:buNone/>
            </a:pPr>
            <a:r>
              <a:rPr lang="uk-UA" sz="1100" dirty="0" smtClean="0">
                <a:latin typeface="Times New Roman" pitchFamily="18" charset="0"/>
                <a:cs typeface="Times New Roman" pitchFamily="18" charset="0"/>
              </a:rPr>
              <a:t>Голова</a:t>
            </a:r>
            <a:r>
              <a:rPr lang="uk-UA" sz="1100" dirty="0" smtClean="0">
                <a:latin typeface="Times New Roman" pitchFamily="18" charset="0"/>
                <a:cs typeface="Times New Roman" pitchFamily="18" charset="0"/>
              </a:rPr>
              <a:t>, член ревізійної комісії адвокатів регіону не можуть одночасно входити до складу Вищої ревізійної комісії адвокатури, кваліфікаційно-дисциплінарної комісії адвокатури, Вищої кваліфікаційно-дисциплінарної комісії адвокатури, ради адвокатів регіону, Ради адвокатів України, комісії з оцінювання якості, повноти та своєчасності надання адвокатами безоплатної правової допомоги.</a:t>
            </a:r>
          </a:p>
          <a:p>
            <a:pPr marL="0" indent="0" algn="just">
              <a:buNone/>
            </a:pPr>
            <a:r>
              <a:rPr lang="uk-UA" sz="1100" dirty="0" smtClean="0">
                <a:latin typeface="Times New Roman" pitchFamily="18" charset="0"/>
                <a:cs typeface="Times New Roman" pitchFamily="18" charset="0"/>
              </a:rPr>
              <a:t>3</a:t>
            </a:r>
            <a:r>
              <a:rPr lang="uk-UA" sz="1100" dirty="0" smtClean="0">
                <a:latin typeface="Times New Roman" pitchFamily="18" charset="0"/>
                <a:cs typeface="Times New Roman" pitchFamily="18" charset="0"/>
              </a:rPr>
              <a:t>. За результатами перевірок ревізійна комісія адвокатів регіону складає висновки, які подає на розгляд та затвердження конференції адвокатів регіону. Ревізійна комісія адвокатів регіону може подавати результати перевірок Раді адвокатів України та з’їзду адвокатів України.</a:t>
            </a:r>
            <a:endParaRPr lang="uk-UA" sz="11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16632"/>
            <a:ext cx="8183880" cy="6336704"/>
          </a:xfrm>
        </p:spPr>
        <p:txBody>
          <a:bodyPr>
            <a:noAutofit/>
          </a:bodyPr>
          <a:lstStyle/>
          <a:p>
            <a:pPr marL="0" indent="0" algn="ctr">
              <a:buNone/>
            </a:pPr>
            <a:r>
              <a:rPr lang="uk-UA" sz="1200" b="1" dirty="0" smtClean="0">
                <a:latin typeface="Times New Roman" pitchFamily="18" charset="0"/>
                <a:cs typeface="Times New Roman" pitchFamily="18" charset="0"/>
              </a:rPr>
              <a:t>Вища кваліфікаційно-дисциплінарна комісія адвокатури</a:t>
            </a:r>
          </a:p>
          <a:p>
            <a:pPr marL="228600" indent="-228600" algn="just">
              <a:buNone/>
            </a:pPr>
            <a:r>
              <a:rPr lang="uk-UA" sz="1200" dirty="0" smtClean="0">
                <a:latin typeface="Times New Roman" pitchFamily="18" charset="0"/>
                <a:cs typeface="Times New Roman" pitchFamily="18" charset="0"/>
              </a:rPr>
              <a:t>1. Вища </a:t>
            </a:r>
            <a:r>
              <a:rPr lang="uk-UA" sz="1200" dirty="0" smtClean="0">
                <a:latin typeface="Times New Roman" pitchFamily="18" charset="0"/>
                <a:cs typeface="Times New Roman" pitchFamily="18" charset="0"/>
              </a:rPr>
              <a:t>кваліфікаційно-дисциплінарна комісія адвокатури є колегіальним органом, завданням якого є розгляд скарг на рішення, дії чи бездіяльність кваліфікаційно-дисциплінарних комісій адвокатури.</a:t>
            </a:r>
          </a:p>
          <a:p>
            <a:pPr marL="228600" indent="-228600" algn="just">
              <a:buNone/>
            </a:pPr>
            <a:r>
              <a:rPr lang="uk-UA" sz="1200" dirty="0" smtClean="0">
                <a:latin typeface="Times New Roman" pitchFamily="18" charset="0"/>
                <a:cs typeface="Times New Roman" pitchFamily="18" charset="0"/>
              </a:rPr>
              <a:t>Вища </a:t>
            </a:r>
            <a:r>
              <a:rPr lang="uk-UA" sz="1200" dirty="0" smtClean="0">
                <a:latin typeface="Times New Roman" pitchFamily="18" charset="0"/>
                <a:cs typeface="Times New Roman" pitchFamily="18" charset="0"/>
              </a:rPr>
              <a:t>кваліфікаційно-дисциплінарна комісія адвокатури підконтрольна і підзвітна з’їзду адвокатів України та Раді адвокатів України.</a:t>
            </a:r>
          </a:p>
          <a:p>
            <a:pPr marL="0" indent="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До складу Вищої кваліфікаційно-дисциплінарної комісії адвокатури входять тридцять членів, стаж адвокатської діяльності яких становить не менше п’яти років: по одному представнику від кожного регіону, які обираються конференцією адвокатів регіону, голова і два заступники голови, які обираються шляхом голосування з’їздом адвокатів України. Секретар Вищої кваліфікаційно-дисциплінарної комісії адвокатури обирається членами комісії шляхом голосування зі складу членів Вищої кваліфікаційно-дисциплінарної комісії адвокатури.</a:t>
            </a:r>
          </a:p>
          <a:p>
            <a:pPr marL="0" indent="0" algn="just">
              <a:buNone/>
            </a:pPr>
            <a:r>
              <a:rPr lang="uk-UA" sz="1200" dirty="0" smtClean="0">
                <a:latin typeface="Times New Roman" pitchFamily="18" charset="0"/>
                <a:cs typeface="Times New Roman" pitchFamily="18" charset="0"/>
              </a:rPr>
              <a:t>Вища </a:t>
            </a:r>
            <a:r>
              <a:rPr lang="uk-UA" sz="1200" dirty="0" smtClean="0">
                <a:latin typeface="Times New Roman" pitchFamily="18" charset="0"/>
                <a:cs typeface="Times New Roman" pitchFamily="18" charset="0"/>
              </a:rPr>
              <a:t>кваліфікаційно-дисциплінарна комісія адвокатури є повноважною за умови обрання не менше двох третин її складу.</a:t>
            </a:r>
          </a:p>
          <a:p>
            <a:pPr marL="0" indent="0" algn="just">
              <a:buNone/>
            </a:pPr>
            <a:r>
              <a:rPr lang="uk-UA" sz="1200" dirty="0" smtClean="0">
                <a:latin typeface="Times New Roman" pitchFamily="18" charset="0"/>
                <a:cs typeface="Times New Roman" pitchFamily="18" charset="0"/>
              </a:rPr>
              <a:t>3</a:t>
            </a:r>
            <a:r>
              <a:rPr lang="uk-UA" sz="1200" dirty="0" smtClean="0">
                <a:latin typeface="Times New Roman" pitchFamily="18" charset="0"/>
                <a:cs typeface="Times New Roman" pitchFamily="18" charset="0"/>
              </a:rPr>
              <a:t>. Строк повноважень голови, заступників голови, секретаря і членів Вищої кваліфікаційно-дисциплінарної комісії адвокатури становить п’ять років. Одна й та сама особа не може бути головою, заступником голови, секретарем або членом Вищої кваліфікаційно-дисциплінарної комісії адвокатури більше ніж два строки підряд.</a:t>
            </a:r>
          </a:p>
          <a:p>
            <a:pPr marL="0" indent="0" algn="just">
              <a:buNone/>
            </a:pPr>
            <a:r>
              <a:rPr lang="uk-UA" sz="1200" dirty="0" smtClean="0">
                <a:latin typeface="Times New Roman" pitchFamily="18" charset="0"/>
                <a:cs typeface="Times New Roman" pitchFamily="18" charset="0"/>
              </a:rPr>
              <a:t>Голова</a:t>
            </a:r>
            <a:r>
              <a:rPr lang="uk-UA" sz="1200" dirty="0" smtClean="0">
                <a:latin typeface="Times New Roman" pitchFamily="18" charset="0"/>
                <a:cs typeface="Times New Roman" pitchFamily="18" charset="0"/>
              </a:rPr>
              <a:t>, заступник голови, секретар, член Вищої кваліфікаційно-дисциплінарної комісії адвокатури можуть бути достроково відкликані з посади за рішенням органу адвокатського самоврядування, який обрав їх на посаду.</a:t>
            </a:r>
          </a:p>
          <a:p>
            <a:pPr marL="0" indent="0" algn="just">
              <a:buNone/>
            </a:pPr>
            <a:r>
              <a:rPr lang="uk-UA" sz="1200" dirty="0" smtClean="0">
                <a:latin typeface="Times New Roman" pitchFamily="18" charset="0"/>
                <a:cs typeface="Times New Roman" pitchFamily="18" charset="0"/>
              </a:rPr>
              <a:t>Голова</a:t>
            </a:r>
            <a:r>
              <a:rPr lang="uk-UA" sz="1200" dirty="0" smtClean="0">
                <a:latin typeface="Times New Roman" pitchFamily="18" charset="0"/>
                <a:cs typeface="Times New Roman" pitchFamily="18" charset="0"/>
              </a:rPr>
              <a:t>, заступник голови, секретар, член Вищої кваліфікаційно-дисциплінарної комісії адвокатури не можуть одночасно входити до складу кваліфікаційно-дисциплінарної комісії адвокатури, ревізійної комісії адвокатів регіону, Вищої ревізійної комісії адвокатури, ради адвокатів регіону, Ради адвокатів України, комісії з оцінювання якості, повноти та своєчасності надання адвокатами безоплатної правової допомоги.</a:t>
            </a:r>
          </a:p>
          <a:p>
            <a:pPr marL="0" indent="0" algn="just">
              <a:buNone/>
            </a:pPr>
            <a:r>
              <a:rPr lang="uk-UA" sz="1200" dirty="0" smtClean="0">
                <a:latin typeface="Times New Roman" pitchFamily="18" charset="0"/>
                <a:cs typeface="Times New Roman" pitchFamily="18" charset="0"/>
              </a:rPr>
              <a:t>4</a:t>
            </a:r>
            <a:r>
              <a:rPr lang="uk-UA" sz="1200" dirty="0" smtClean="0">
                <a:latin typeface="Times New Roman" pitchFamily="18" charset="0"/>
                <a:cs typeface="Times New Roman" pitchFamily="18" charset="0"/>
              </a:rPr>
              <a:t>. Вища кваліфікаційно-дисциплінарна комісія адвокатури:</a:t>
            </a:r>
          </a:p>
          <a:p>
            <a:pPr marL="228600" indent="-228600" algn="just">
              <a:buNone/>
            </a:pPr>
            <a:r>
              <a:rPr lang="uk-UA" sz="1200" dirty="0" smtClean="0">
                <a:latin typeface="Times New Roman" pitchFamily="18" charset="0"/>
                <a:cs typeface="Times New Roman" pitchFamily="18" charset="0"/>
              </a:rPr>
              <a:t>1) розглядає </a:t>
            </a:r>
            <a:r>
              <a:rPr lang="uk-UA" sz="1200" dirty="0" smtClean="0">
                <a:latin typeface="Times New Roman" pitchFamily="18" charset="0"/>
                <a:cs typeface="Times New Roman" pitchFamily="18" charset="0"/>
              </a:rPr>
              <a:t>скарги на рішення, дії чи бездіяльність кваліфікаційно-дисциплінарних комісій адвокатури;</a:t>
            </a:r>
          </a:p>
          <a:p>
            <a:pPr marL="228600" indent="-22860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узагальнює дисциплінарну практику кваліфікаційно-дисциплінарних комісій адвокатури;</a:t>
            </a:r>
          </a:p>
          <a:p>
            <a:pPr marL="0" indent="0" algn="just">
              <a:buNone/>
            </a:pPr>
            <a:r>
              <a:rPr lang="uk-UA" sz="1200" dirty="0" smtClean="0">
                <a:latin typeface="Times New Roman" pitchFamily="18" charset="0"/>
                <a:cs typeface="Times New Roman" pitchFamily="18" charset="0"/>
              </a:rPr>
              <a:t>3</a:t>
            </a:r>
            <a:r>
              <a:rPr lang="uk-UA" sz="1200" dirty="0" smtClean="0">
                <a:latin typeface="Times New Roman" pitchFamily="18" charset="0"/>
                <a:cs typeface="Times New Roman" pitchFamily="18" charset="0"/>
              </a:rPr>
              <a:t>) виконує інші функції відповідно до цього Закону.</a:t>
            </a:r>
          </a:p>
          <a:p>
            <a:pPr marL="0" indent="0" algn="just">
              <a:buNone/>
            </a:pPr>
            <a:r>
              <a:rPr lang="uk-UA" sz="1200" dirty="0" smtClean="0">
                <a:latin typeface="Times New Roman" pitchFamily="18" charset="0"/>
                <a:cs typeface="Times New Roman" pitchFamily="18" charset="0"/>
              </a:rPr>
              <a:t>5</a:t>
            </a:r>
            <a:r>
              <a:rPr lang="uk-UA" sz="1200" dirty="0" smtClean="0">
                <a:latin typeface="Times New Roman" pitchFamily="18" charset="0"/>
                <a:cs typeface="Times New Roman" pitchFamily="18" charset="0"/>
              </a:rPr>
              <a:t>. Вища кваліфікаційно-дисциплінарна комісія адвокатури за результатами розгляду скарги на рішення, дії чи бездіяльність кваліфікаційно-дисциплінарної комісії адвокатури має право:</a:t>
            </a:r>
          </a:p>
          <a:p>
            <a:pPr marL="228600" indent="-228600" algn="just">
              <a:buNone/>
            </a:pPr>
            <a:r>
              <a:rPr lang="uk-UA" sz="1200" dirty="0" smtClean="0">
                <a:latin typeface="Times New Roman" pitchFamily="18" charset="0"/>
                <a:cs typeface="Times New Roman" pitchFamily="18" charset="0"/>
              </a:rPr>
              <a:t>1) залишити </a:t>
            </a:r>
            <a:r>
              <a:rPr lang="uk-UA" sz="1200" dirty="0" smtClean="0">
                <a:latin typeface="Times New Roman" pitchFamily="18" charset="0"/>
                <a:cs typeface="Times New Roman" pitchFamily="18" charset="0"/>
              </a:rPr>
              <a:t>скаргу без задоволення, а рішення кваліфікаційно-дисциплінарної комісії адвокатури без змін;</a:t>
            </a:r>
          </a:p>
          <a:p>
            <a:pPr marL="228600" indent="-22860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змінити рішення кваліфікаційно-дисциплінарної комісії адвокатури;</a:t>
            </a:r>
          </a:p>
          <a:p>
            <a:pPr marL="0" indent="0" algn="just">
              <a:buNone/>
            </a:pPr>
            <a:endParaRPr lang="uk-UA"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04664"/>
            <a:ext cx="8183880" cy="6264696"/>
          </a:xfrm>
        </p:spPr>
        <p:txBody>
          <a:bodyPr>
            <a:noAutofit/>
          </a:bodyPr>
          <a:lstStyle/>
          <a:p>
            <a:pPr marL="0" indent="0" algn="just">
              <a:buNone/>
            </a:pPr>
            <a:r>
              <a:rPr lang="uk-UA" sz="1100" dirty="0" smtClean="0">
                <a:latin typeface="Times New Roman" pitchFamily="18" charset="0"/>
                <a:cs typeface="Times New Roman" pitchFamily="18" charset="0"/>
              </a:rPr>
              <a:t>3) скасувати рішення кваліфікаційно-дисциплінарної комісії адвокатури та ухвалити нове рішення;</a:t>
            </a:r>
          </a:p>
          <a:p>
            <a:pPr marL="0" indent="0" algn="just">
              <a:buNone/>
            </a:pPr>
            <a:r>
              <a:rPr lang="uk-UA" sz="1100" dirty="0" smtClean="0">
                <a:latin typeface="Times New Roman" pitchFamily="18" charset="0"/>
                <a:cs typeface="Times New Roman" pitchFamily="18" charset="0"/>
              </a:rPr>
              <a:t>4) направити справу для нового розгляду до відповідної кваліфікаційно-дисциплінарної комісії адвокатури та зобов’язати кваліфікаційно-дисциплінарну комісію адвокатури вчинити певні дії.</a:t>
            </a:r>
          </a:p>
          <a:p>
            <a:pPr marL="0" indent="0" algn="just">
              <a:buNone/>
            </a:pPr>
            <a:r>
              <a:rPr lang="uk-UA" sz="1100" dirty="0" smtClean="0">
                <a:latin typeface="Times New Roman" pitchFamily="18" charset="0"/>
                <a:cs typeface="Times New Roman" pitchFamily="18" charset="0"/>
              </a:rPr>
              <a:t>6. Засідання Вищої кваліфікаційно-дисциплінарної комісії адвокатури вважається правомочним, якщо на ньому присутні більше половини від загальної кількості членів комісії. Рішення Вищої кваліфікаційно-дисциплінарної комісії адвокатури приймаються шляхом голосування більшістю голосів від загальної кількості членів комісії.</a:t>
            </a:r>
          </a:p>
          <a:p>
            <a:pPr marL="0" indent="0" algn="just">
              <a:buNone/>
            </a:pPr>
            <a:r>
              <a:rPr lang="uk-UA" sz="1100" dirty="0" smtClean="0">
                <a:latin typeface="Times New Roman" pitchFamily="18" charset="0"/>
                <a:cs typeface="Times New Roman" pitchFamily="18" charset="0"/>
              </a:rPr>
              <a:t>7</a:t>
            </a:r>
            <a:r>
              <a:rPr lang="uk-UA" sz="1100" dirty="0" smtClean="0">
                <a:latin typeface="Times New Roman" pitchFamily="18" charset="0"/>
                <a:cs typeface="Times New Roman" pitchFamily="18" charset="0"/>
              </a:rPr>
              <a:t>. Рішення Вищої кваліфікаційно-дисциплінарної комісії адвокатури може бути оскаржено до суду протягом тридцяти днів з дня його прийняття.</a:t>
            </a:r>
          </a:p>
          <a:p>
            <a:pPr marL="0" indent="0" algn="just">
              <a:buNone/>
            </a:pPr>
            <a:r>
              <a:rPr lang="uk-UA" sz="1100" dirty="0" smtClean="0">
                <a:latin typeface="Times New Roman" pitchFamily="18" charset="0"/>
                <a:cs typeface="Times New Roman" pitchFamily="18" charset="0"/>
              </a:rPr>
              <a:t>8</a:t>
            </a:r>
            <a:r>
              <a:rPr lang="uk-UA" sz="1100" dirty="0" smtClean="0">
                <a:latin typeface="Times New Roman" pitchFamily="18" charset="0"/>
                <a:cs typeface="Times New Roman" pitchFamily="18" charset="0"/>
              </a:rPr>
              <a:t>. Голова Вищої кваліфікаційно-дисциплінарної комісії адвокатури представляє Вищу кваліфікаційно-дисциплінарну комісію адвокатури в органах державної влади, органах місцевого самоврядування, на підприємствах, в установах, організаціях, перед громадянами.</a:t>
            </a:r>
          </a:p>
          <a:p>
            <a:pPr marL="0" indent="0" algn="just">
              <a:buNone/>
            </a:pPr>
            <a:r>
              <a:rPr lang="uk-UA" sz="1100" dirty="0" smtClean="0">
                <a:latin typeface="Times New Roman" pitchFamily="18" charset="0"/>
                <a:cs typeface="Times New Roman" pitchFamily="18" charset="0"/>
              </a:rPr>
              <a:t>Голова </a:t>
            </a:r>
            <a:r>
              <a:rPr lang="uk-UA" sz="1100" dirty="0" smtClean="0">
                <a:latin typeface="Times New Roman" pitchFamily="18" charset="0"/>
                <a:cs typeface="Times New Roman" pitchFamily="18" charset="0"/>
              </a:rPr>
              <a:t>Вищої кваліфікаційно-дисциплінарної комісії адвокатури забезпечує скликання та проведення засідань Вищої кваліфікаційно-дисциплінарної комісії адвокатури, розподіляє обов’язки між своїми заступниками, організовує і забезпечує ведення діловодства у Вищій кваліфікаційно-дисциплінарній комісії адвокатури, розпоряджається коштами і майном Вищої кваліфікаційно-дисциплінарної комісії адвокатури відповідно до затвердженого кошторису, вчиняє інші дії, передбачені цим Законом, положенням про Вищу кваліфікаційно-дисциплінарну комісію адвокатури, рішеннями Ради адвокатів України і з’їзду адвокатів України.</a:t>
            </a:r>
          </a:p>
          <a:p>
            <a:pPr marL="0" indent="0" algn="just">
              <a:buNone/>
            </a:pPr>
            <a:r>
              <a:rPr lang="uk-UA" sz="1100" dirty="0" smtClean="0">
                <a:latin typeface="Times New Roman" pitchFamily="18" charset="0"/>
                <a:cs typeface="Times New Roman" pitchFamily="18" charset="0"/>
              </a:rPr>
              <a:t>Голова </a:t>
            </a:r>
            <a:r>
              <a:rPr lang="uk-UA" sz="1100" dirty="0" smtClean="0">
                <a:latin typeface="Times New Roman" pitchFamily="18" charset="0"/>
                <a:cs typeface="Times New Roman" pitchFamily="18" charset="0"/>
              </a:rPr>
              <a:t>Вищої кваліфікаційно-дисциплінарної комісії адвокатури може отримувати винагороду у розмірі, встановленому з’їздом адвокатів України або Радою адвокатів України.</a:t>
            </a:r>
          </a:p>
          <a:p>
            <a:pPr marL="0" indent="0" algn="just">
              <a:buNone/>
            </a:pPr>
            <a:r>
              <a:rPr lang="uk-UA" sz="1100" dirty="0" smtClean="0">
                <a:latin typeface="Times New Roman" pitchFamily="18" charset="0"/>
                <a:cs typeface="Times New Roman" pitchFamily="18" charset="0"/>
              </a:rPr>
              <a:t>9</a:t>
            </a:r>
            <a:r>
              <a:rPr lang="uk-UA" sz="1100" dirty="0" smtClean="0">
                <a:latin typeface="Times New Roman" pitchFamily="18" charset="0"/>
                <a:cs typeface="Times New Roman" pitchFamily="18" charset="0"/>
              </a:rPr>
              <a:t>. Вища кваліфікаційно-дисциплінарна комісія адвокатури є юридичною особою і діє відповідно до цього Закону, інших законів України та положення про Вищу кваліфікаційно-дисциплінарну комісію адвокатури.</a:t>
            </a:r>
          </a:p>
          <a:p>
            <a:pPr marL="0" indent="0" algn="just">
              <a:buNone/>
            </a:pPr>
            <a:r>
              <a:rPr lang="uk-UA" sz="1100" dirty="0" smtClean="0">
                <a:latin typeface="Times New Roman" pitchFamily="18" charset="0"/>
                <a:cs typeface="Times New Roman" pitchFamily="18" charset="0"/>
              </a:rPr>
              <a:t>10</a:t>
            </a:r>
            <a:r>
              <a:rPr lang="uk-UA" sz="1100" dirty="0" smtClean="0">
                <a:latin typeface="Times New Roman" pitchFamily="18" charset="0"/>
                <a:cs typeface="Times New Roman" pitchFamily="18" charset="0"/>
              </a:rPr>
              <a:t>. Установчим документом Вищої кваліфікаційно-дисциплінарної комісії адвокатури є положення про Вищу кваліфікаційно-дисциплінарну комісію адвокатури, яке затверджується з’їздом адвокатів України</a:t>
            </a:r>
            <a:r>
              <a:rPr lang="uk-UA" sz="1100" dirty="0" smtClean="0">
                <a:latin typeface="Times New Roman" pitchFamily="18" charset="0"/>
                <a:cs typeface="Times New Roman" pitchFamily="18" charset="0"/>
              </a:rPr>
              <a:t>.</a:t>
            </a:r>
          </a:p>
          <a:p>
            <a:pPr marL="0" indent="0" algn="ctr">
              <a:buNone/>
            </a:pPr>
            <a:r>
              <a:rPr lang="uk-UA" sz="1100" b="1" dirty="0" smtClean="0">
                <a:latin typeface="Times New Roman" pitchFamily="18" charset="0"/>
                <a:cs typeface="Times New Roman" pitchFamily="18" charset="0"/>
              </a:rPr>
              <a:t>Вища ревізійна комісія адвокатури</a:t>
            </a:r>
          </a:p>
          <a:p>
            <a:pPr marL="228600" indent="-228600" algn="just">
              <a:buNone/>
            </a:pPr>
            <a:r>
              <a:rPr lang="uk-UA" sz="1100" dirty="0" smtClean="0">
                <a:latin typeface="Times New Roman" pitchFamily="18" charset="0"/>
                <a:cs typeface="Times New Roman" pitchFamily="18" charset="0"/>
              </a:rPr>
              <a:t>Для </a:t>
            </a:r>
            <a:r>
              <a:rPr lang="uk-UA" sz="1100" dirty="0" smtClean="0">
                <a:latin typeface="Times New Roman" pitchFamily="18" charset="0"/>
                <a:cs typeface="Times New Roman" pitchFamily="18" charset="0"/>
              </a:rPr>
              <a:t>здійснення контролю за фінансово-господарською діяльністю Національної асоціації адвокатів України, її органів, рад адвокатів регіонів, Ради адвокатів України, кваліфікаційно-дисциплінарних комісій адвокатури, Вищої кваліфікаційно-дисциплінарної комісії адвокатури, діяльністю ревізійних комісій адвокатів регіонів утворюється і діє Вища ревізійна комісія адвокатури.</a:t>
            </a:r>
          </a:p>
          <a:p>
            <a:pPr marL="228600" indent="-228600" algn="just">
              <a:buNone/>
            </a:pPr>
            <a:r>
              <a:rPr lang="uk-UA" sz="1100" dirty="0" smtClean="0">
                <a:latin typeface="Times New Roman" pitchFamily="18" charset="0"/>
                <a:cs typeface="Times New Roman" pitchFamily="18" charset="0"/>
              </a:rPr>
              <a:t>Вища ревізійна </a:t>
            </a:r>
            <a:r>
              <a:rPr lang="uk-UA" sz="1100" dirty="0" smtClean="0">
                <a:latin typeface="Times New Roman" pitchFamily="18" charset="0"/>
                <a:cs typeface="Times New Roman" pitchFamily="18" charset="0"/>
              </a:rPr>
              <a:t>комісія адвокатури підконтрольна і підзвітна з’їзду адвокатів України.</a:t>
            </a:r>
          </a:p>
          <a:p>
            <a:pPr marL="0" indent="0" algn="just">
              <a:buNone/>
            </a:pPr>
            <a:r>
              <a:rPr lang="uk-UA" sz="1100" dirty="0" smtClean="0">
                <a:latin typeface="Times New Roman" pitchFamily="18" charset="0"/>
                <a:cs typeface="Times New Roman" pitchFamily="18" charset="0"/>
              </a:rPr>
              <a:t>2</a:t>
            </a:r>
            <a:r>
              <a:rPr lang="uk-UA" sz="1100" dirty="0" smtClean="0">
                <a:latin typeface="Times New Roman" pitchFamily="18" charset="0"/>
                <a:cs typeface="Times New Roman" pitchFamily="18" charset="0"/>
              </a:rPr>
              <a:t>. Голова та члени Вищої ревізійної комісії адвокатури обираються з’їздом адвокатів України строком на п’ять років з числа адвокатів, стаж адвокатської діяльності яких становить не менше п’яти років. Кількість членів Вищої ревізійної комісії адвокатури визначається з’їздом адвокатів України.</a:t>
            </a:r>
          </a:p>
          <a:p>
            <a:pPr marL="0" indent="0" algn="just">
              <a:buNone/>
            </a:pPr>
            <a:r>
              <a:rPr lang="uk-UA" sz="1100" dirty="0" smtClean="0">
                <a:latin typeface="Times New Roman" pitchFamily="18" charset="0"/>
                <a:cs typeface="Times New Roman" pitchFamily="18" charset="0"/>
              </a:rPr>
              <a:t>Голова</a:t>
            </a:r>
            <a:r>
              <a:rPr lang="uk-UA" sz="1100" dirty="0" smtClean="0">
                <a:latin typeface="Times New Roman" pitchFamily="18" charset="0"/>
                <a:cs typeface="Times New Roman" pitchFamily="18" charset="0"/>
              </a:rPr>
              <a:t>, член Вищої ревізійної комісії адвокатури можуть бути достроково відкликані з посади за рішенням з’їзду адвокатів України.</a:t>
            </a:r>
            <a:endParaRPr lang="uk-UA"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88640"/>
            <a:ext cx="8183880" cy="5904656"/>
          </a:xfrm>
        </p:spPr>
        <p:txBody>
          <a:bodyPr>
            <a:noAutofit/>
          </a:bodyPr>
          <a:lstStyle/>
          <a:p>
            <a:pPr marL="0" indent="0" algn="just">
              <a:buNone/>
            </a:pPr>
            <a:r>
              <a:rPr lang="uk-UA" sz="1200" dirty="0" smtClean="0">
                <a:latin typeface="Times New Roman" pitchFamily="18" charset="0"/>
                <a:cs typeface="Times New Roman" pitchFamily="18" charset="0"/>
              </a:rPr>
              <a:t>Голова, член Вищої ревізійної комісії адвокатури не можуть одночасно входити до складу ревізійної комісії адвокатів регіону, кваліфікаційно-дисциплінарної комісії адвокатури, Вищої кваліфікаційно-дисциплінарної комісії адвокатури, ради адвокатів регіону, Ради адвокатів України, комісії з оцінювання якості, повноти та своєчасності надання адвокатами безоплатної правової допомоги.</a:t>
            </a:r>
          </a:p>
          <a:p>
            <a:pPr marL="0" indent="0" algn="just">
              <a:buNone/>
            </a:pPr>
            <a:r>
              <a:rPr lang="uk-UA" sz="1200" dirty="0" smtClean="0">
                <a:latin typeface="Times New Roman" pitchFamily="18" charset="0"/>
                <a:cs typeface="Times New Roman" pitchFamily="18" charset="0"/>
              </a:rPr>
              <a:t>Голова </a:t>
            </a:r>
            <a:r>
              <a:rPr lang="uk-UA" sz="1200" dirty="0" smtClean="0">
                <a:latin typeface="Times New Roman" pitchFamily="18" charset="0"/>
                <a:cs typeface="Times New Roman" pitchFamily="18" charset="0"/>
              </a:rPr>
              <a:t>та члени Вищої ревізійної комісії адвокатури можуть отримувати винагороду за роботу в її складі у розмірі, встановленому з’їздом адвокатів України.</a:t>
            </a:r>
          </a:p>
          <a:p>
            <a:pPr marL="0" indent="0" algn="just">
              <a:buNone/>
            </a:pPr>
            <a:r>
              <a:rPr lang="uk-UA" sz="1200" dirty="0" smtClean="0">
                <a:latin typeface="Times New Roman" pitchFamily="18" charset="0"/>
                <a:cs typeface="Times New Roman" pitchFamily="18" charset="0"/>
              </a:rPr>
              <a:t>3</a:t>
            </a:r>
            <a:r>
              <a:rPr lang="uk-UA" sz="1200" dirty="0" smtClean="0">
                <a:latin typeface="Times New Roman" pitchFamily="18" charset="0"/>
                <a:cs typeface="Times New Roman" pitchFamily="18" charset="0"/>
              </a:rPr>
              <a:t>. За результатами перевірок Вища ревізійна комісія адвокатури складає висновки, які подає на розгляд та затвердження з’їзду адвокатів України. Вища ревізійна комісія адвокатури може подавати результати перевірок Раді адвокатів України, Вищій кваліфікаційно-дисциплінарній комісії адвокатури.</a:t>
            </a:r>
          </a:p>
          <a:p>
            <a:pPr marL="0" indent="0" algn="ctr">
              <a:buNone/>
            </a:pPr>
            <a:r>
              <a:rPr lang="uk-UA" sz="1200" b="1" dirty="0" smtClean="0">
                <a:latin typeface="Times New Roman" pitchFamily="18" charset="0"/>
                <a:cs typeface="Times New Roman" pitchFamily="18" charset="0"/>
              </a:rPr>
              <a:t>З’їзд </a:t>
            </a:r>
            <a:r>
              <a:rPr lang="uk-UA" sz="1200" b="1" dirty="0" smtClean="0">
                <a:latin typeface="Times New Roman" pitchFamily="18" charset="0"/>
                <a:cs typeface="Times New Roman" pitchFamily="18" charset="0"/>
              </a:rPr>
              <a:t>адвокатів України</a:t>
            </a:r>
          </a:p>
          <a:p>
            <a:pPr marL="228600" indent="-228600" algn="just">
              <a:buNone/>
            </a:pPr>
            <a:r>
              <a:rPr lang="uk-UA" sz="1200" dirty="0" smtClean="0">
                <a:latin typeface="Times New Roman" pitchFamily="18" charset="0"/>
                <a:cs typeface="Times New Roman" pitchFamily="18" charset="0"/>
              </a:rPr>
              <a:t>1. Вищим </a:t>
            </a:r>
            <a:r>
              <a:rPr lang="uk-UA" sz="1200" dirty="0" smtClean="0">
                <a:latin typeface="Times New Roman" pitchFamily="18" charset="0"/>
                <a:cs typeface="Times New Roman" pitchFamily="18" charset="0"/>
              </a:rPr>
              <a:t>органом адвокатського самоврядування України є з’їзд адвокатів України.</a:t>
            </a:r>
          </a:p>
          <a:p>
            <a:pPr marL="228600" indent="-22860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До складу з’їзду адвокатів України входять делегати, які обираються конференціями адвокатів регіонів шляхом голосування відносною більшістю голосів делегатів, які беруть участь у конференції.</a:t>
            </a:r>
          </a:p>
          <a:p>
            <a:pPr marL="0" indent="0" algn="just">
              <a:buNone/>
            </a:pPr>
            <a:r>
              <a:rPr lang="uk-UA" sz="1200" dirty="0" smtClean="0">
                <a:latin typeface="Times New Roman" pitchFamily="18" charset="0"/>
                <a:cs typeface="Times New Roman" pitchFamily="18" charset="0"/>
              </a:rPr>
              <a:t>3</a:t>
            </a:r>
            <a:r>
              <a:rPr lang="uk-UA" sz="1200" dirty="0" smtClean="0">
                <a:latin typeface="Times New Roman" pitchFamily="18" charset="0"/>
                <a:cs typeface="Times New Roman" pitchFamily="18" charset="0"/>
              </a:rPr>
              <a:t>. Квота представництва, порядок висування та обрання делегатів з’їзду адвокатів України, порядок проведення з’їзду адвокатів України встановлюються Радою адвокатів України.</a:t>
            </a:r>
          </a:p>
          <a:p>
            <a:pPr marL="0" indent="0" algn="just">
              <a:buNone/>
            </a:pPr>
            <a:r>
              <a:rPr lang="uk-UA" sz="1200" dirty="0" smtClean="0">
                <a:latin typeface="Times New Roman" pitchFamily="18" charset="0"/>
                <a:cs typeface="Times New Roman" pitchFamily="18" charset="0"/>
              </a:rPr>
              <a:t>4</a:t>
            </a:r>
            <a:r>
              <a:rPr lang="uk-UA" sz="1200" dirty="0" smtClean="0">
                <a:latin typeface="Times New Roman" pitchFamily="18" charset="0"/>
                <a:cs typeface="Times New Roman" pitchFamily="18" charset="0"/>
              </a:rPr>
              <a:t>. З’їзд адвокатів України скликається Радою адвокатів України не рідше одного разу на три роки. З’їзд адвокатів України скликається у шістдесятиденний строк за ініціативою Ради адвокатів України або на вимогу не менш як однієї десятої від загальної кількості адвокатів, включених до Єдиного реєстру адвокатів України, або не менш як однієї третини рад адвокатів регіонів.</a:t>
            </a:r>
          </a:p>
          <a:p>
            <a:pPr marL="0" indent="0" algn="just">
              <a:buNone/>
            </a:pPr>
            <a:r>
              <a:rPr lang="uk-UA" sz="1200" dirty="0" smtClean="0">
                <a:latin typeface="Times New Roman" pitchFamily="18" charset="0"/>
                <a:cs typeface="Times New Roman" pitchFamily="18" charset="0"/>
              </a:rPr>
              <a:t>У </a:t>
            </a:r>
            <a:r>
              <a:rPr lang="uk-UA" sz="1200" dirty="0" smtClean="0">
                <a:latin typeface="Times New Roman" pitchFamily="18" charset="0"/>
                <a:cs typeface="Times New Roman" pitchFamily="18" charset="0"/>
              </a:rPr>
              <a:t>разі якщо Рада адвокатів України не скликає з’їзд адвокатів України протягом шістдесяти днів з дня надходження пропозиції про скликання з’їзду, адвокати або представники рад адвокатів регіонів, які підписали таку пропозицію, приймають рішення про утворення організаційного бюро зі скликання з’їзду адвокатів України. Організаційне бюро має право скликати та забезпечувати проведення з’їзду адвокатів України, визначати особу, яка головує на засіданні з’їзду.</a:t>
            </a:r>
          </a:p>
          <a:p>
            <a:pPr marL="0" indent="0" algn="just">
              <a:buNone/>
            </a:pPr>
            <a:r>
              <a:rPr lang="uk-UA" sz="1200" dirty="0" smtClean="0">
                <a:latin typeface="Times New Roman" pitchFamily="18" charset="0"/>
                <a:cs typeface="Times New Roman" pitchFamily="18" charset="0"/>
              </a:rPr>
              <a:t>5</a:t>
            </a:r>
            <a:r>
              <a:rPr lang="uk-UA" sz="1200" dirty="0" smtClean="0">
                <a:latin typeface="Times New Roman" pitchFamily="18" charset="0"/>
                <a:cs typeface="Times New Roman" pitchFamily="18" charset="0"/>
              </a:rPr>
              <a:t>. Про день, час і місце початку роботи з’їзду адвокатів України та питання, що вносяться на його обговорення, адвокати повідомляються не пізніш як за двадцять днів до дня початку роботи з’їзду.</a:t>
            </a:r>
          </a:p>
          <a:p>
            <a:pPr marL="0" indent="0" algn="just">
              <a:buNone/>
            </a:pPr>
            <a:r>
              <a:rPr lang="uk-UA" sz="1200" dirty="0" smtClean="0">
                <a:latin typeface="Times New Roman" pitchFamily="18" charset="0"/>
                <a:cs typeface="Times New Roman" pitchFamily="18" charset="0"/>
              </a:rPr>
              <a:t>6</a:t>
            </a:r>
            <a:r>
              <a:rPr lang="uk-UA" sz="1200" dirty="0" smtClean="0">
                <a:latin typeface="Times New Roman" pitchFamily="18" charset="0"/>
                <a:cs typeface="Times New Roman" pitchFamily="18" charset="0"/>
              </a:rPr>
              <a:t>. З’їзд адвокатів України є правомочним, якщо в ньому бере участь більше половини обраних делегатів, які представляють більшість конференцій адвокатів регіонів.</a:t>
            </a:r>
            <a:endParaRPr lang="uk-UA"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88640"/>
            <a:ext cx="8183880" cy="6669360"/>
          </a:xfrm>
        </p:spPr>
        <p:txBody>
          <a:bodyPr>
            <a:noAutofit/>
          </a:bodyPr>
          <a:lstStyle/>
          <a:p>
            <a:pPr marL="0" indent="0" algn="just">
              <a:buNone/>
            </a:pPr>
            <a:r>
              <a:rPr lang="uk-UA" sz="1200" dirty="0" smtClean="0">
                <a:latin typeface="Times New Roman" pitchFamily="18" charset="0"/>
                <a:cs typeface="Times New Roman" pitchFamily="18" charset="0"/>
              </a:rPr>
              <a:t>7</a:t>
            </a:r>
            <a:r>
              <a:rPr lang="uk-UA" sz="1200" b="1" dirty="0" smtClean="0">
                <a:latin typeface="Times New Roman" pitchFamily="18" charset="0"/>
                <a:cs typeface="Times New Roman" pitchFamily="18" charset="0"/>
              </a:rPr>
              <a:t>. З’їзд адвокатів України:</a:t>
            </a:r>
          </a:p>
          <a:p>
            <a:pPr marL="0" indent="0" algn="just">
              <a:buNone/>
            </a:pPr>
            <a:r>
              <a:rPr lang="uk-UA" sz="1200" dirty="0" smtClean="0">
                <a:latin typeface="Times New Roman" pitchFamily="18" charset="0"/>
                <a:cs typeface="Times New Roman" pitchFamily="18" charset="0"/>
              </a:rPr>
              <a:t>1) обирає </a:t>
            </a:r>
            <a:r>
              <a:rPr lang="uk-UA" sz="1200" dirty="0" smtClean="0">
                <a:latin typeface="Times New Roman" pitchFamily="18" charset="0"/>
                <a:cs typeface="Times New Roman" pitchFamily="18" charset="0"/>
              </a:rPr>
              <a:t>голову і заступників голови Ради адвокатів України, голову і заступників голови Вищої кваліфікаційно-дисциплінарної комісії адвокатури, голову і членів Вищої ревізійної комісії адвокатури та достроково відкликає їх з посад;</a:t>
            </a:r>
          </a:p>
          <a:p>
            <a:pPr marL="0" indent="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затверджує статут Національної асоціації адвокатів України та вносить до нього зміни;</a:t>
            </a:r>
          </a:p>
          <a:p>
            <a:pPr marL="0" indent="0" algn="just">
              <a:buNone/>
            </a:pPr>
            <a:r>
              <a:rPr lang="uk-UA" sz="1200" dirty="0" smtClean="0">
                <a:latin typeface="Times New Roman" pitchFamily="18" charset="0"/>
                <a:cs typeface="Times New Roman" pitchFamily="18" charset="0"/>
              </a:rPr>
              <a:t>3</a:t>
            </a:r>
            <a:r>
              <a:rPr lang="uk-UA" sz="1200" dirty="0" smtClean="0">
                <a:latin typeface="Times New Roman" pitchFamily="18" charset="0"/>
                <a:cs typeface="Times New Roman" pitchFamily="18" charset="0"/>
              </a:rPr>
              <a:t>) затверджує правила адвокатської етики;</a:t>
            </a:r>
          </a:p>
          <a:p>
            <a:pPr marL="0" indent="0" algn="just">
              <a:buNone/>
            </a:pPr>
            <a:r>
              <a:rPr lang="uk-UA" sz="1200" dirty="0" smtClean="0">
                <a:latin typeface="Times New Roman" pitchFamily="18" charset="0"/>
                <a:cs typeface="Times New Roman" pitchFamily="18" charset="0"/>
              </a:rPr>
              <a:t>4</a:t>
            </a:r>
            <a:r>
              <a:rPr lang="uk-UA" sz="1200" dirty="0" smtClean="0">
                <a:latin typeface="Times New Roman" pitchFamily="18" charset="0"/>
                <a:cs typeface="Times New Roman" pitchFamily="18" charset="0"/>
              </a:rPr>
              <a:t>) затверджує положення про Раду адвокатів України, положення про Вищу кваліфікаційно-дисциплінарну комісію адвокатури, положення про Вищу ревізійну комісію адвокатури;</a:t>
            </a:r>
          </a:p>
          <a:p>
            <a:pPr marL="0" indent="0" algn="just">
              <a:buNone/>
            </a:pPr>
            <a:r>
              <a:rPr lang="uk-UA" sz="1200" dirty="0" smtClean="0">
                <a:latin typeface="Times New Roman" pitchFamily="18" charset="0"/>
                <a:cs typeface="Times New Roman" pitchFamily="18" charset="0"/>
              </a:rPr>
              <a:t>5</a:t>
            </a:r>
            <a:r>
              <a:rPr lang="uk-UA" sz="1200" dirty="0" smtClean="0">
                <a:latin typeface="Times New Roman" pitchFamily="18" charset="0"/>
                <a:cs typeface="Times New Roman" pitchFamily="18" charset="0"/>
              </a:rPr>
              <a:t>) розглядає та затверджує звіти Ради адвокатів України, Вищої кваліфікаційно-дисциплінарної комісії адвокатури, висновки Вищої ревізійної комісії адвокатури;</a:t>
            </a:r>
          </a:p>
          <a:p>
            <a:pPr marL="0" indent="0" algn="just">
              <a:buNone/>
            </a:pPr>
            <a:r>
              <a:rPr lang="uk-UA" sz="1200" dirty="0" smtClean="0">
                <a:latin typeface="Times New Roman" pitchFamily="18" charset="0"/>
                <a:cs typeface="Times New Roman" pitchFamily="18" charset="0"/>
              </a:rPr>
              <a:t>6</a:t>
            </a:r>
            <a:r>
              <a:rPr lang="uk-UA" sz="1200" dirty="0" smtClean="0">
                <a:latin typeface="Times New Roman" pitchFamily="18" charset="0"/>
                <a:cs typeface="Times New Roman" pitchFamily="18" charset="0"/>
              </a:rPr>
              <a:t>) обирає двох членів Вищої ради правосуддя;</a:t>
            </a:r>
          </a:p>
          <a:p>
            <a:pPr marL="0" indent="0" algn="just">
              <a:buNone/>
            </a:pPr>
            <a:r>
              <a:rPr lang="uk-UA" sz="1200" dirty="0" smtClean="0">
                <a:latin typeface="Times New Roman" pitchFamily="18" charset="0"/>
                <a:cs typeface="Times New Roman" pitchFamily="18" charset="0"/>
              </a:rPr>
              <a:t>7</a:t>
            </a:r>
            <a:r>
              <a:rPr lang="uk-UA" sz="1200" dirty="0" smtClean="0">
                <a:latin typeface="Times New Roman" pitchFamily="18" charset="0"/>
                <a:cs typeface="Times New Roman" pitchFamily="18" charset="0"/>
              </a:rPr>
              <a:t>) затверджує кошторис Ради адвокатів України, кошторис Вищої кваліфікаційно-дисциплінарної комісії адвокатури, затверджує звіт про їх виконання;</a:t>
            </a:r>
          </a:p>
          <a:p>
            <a:pPr marL="0" indent="0" algn="just">
              <a:buNone/>
            </a:pPr>
            <a:r>
              <a:rPr lang="uk-UA" sz="1200" dirty="0" smtClean="0">
                <a:latin typeface="Times New Roman" pitchFamily="18" charset="0"/>
                <a:cs typeface="Times New Roman" pitchFamily="18" charset="0"/>
              </a:rPr>
              <a:t>8</a:t>
            </a:r>
            <a:r>
              <a:rPr lang="uk-UA" sz="1200" dirty="0" smtClean="0">
                <a:latin typeface="Times New Roman" pitchFamily="18" charset="0"/>
                <a:cs typeface="Times New Roman" pitchFamily="18" charset="0"/>
              </a:rPr>
              <a:t>) здійснює інші повноваження відповідно до цього Закону.</a:t>
            </a:r>
          </a:p>
          <a:p>
            <a:pPr marL="0" indent="0" algn="just">
              <a:buNone/>
            </a:pPr>
            <a:r>
              <a:rPr lang="uk-UA" sz="1200" dirty="0" smtClean="0">
                <a:latin typeface="Times New Roman" pitchFamily="18" charset="0"/>
                <a:cs typeface="Times New Roman" pitchFamily="18" charset="0"/>
              </a:rPr>
              <a:t>З’їзд </a:t>
            </a:r>
            <a:r>
              <a:rPr lang="uk-UA" sz="1200" dirty="0" smtClean="0">
                <a:latin typeface="Times New Roman" pitchFamily="18" charset="0"/>
                <a:cs typeface="Times New Roman" pitchFamily="18" charset="0"/>
              </a:rPr>
              <a:t>адвокатів України може прийняти рішення про сплату щорічних внесків адвокатів на забезпечення реалізації адвокатського самоврядування, визначити напрями їх використання та відповідальність за несплату внесків.</a:t>
            </a:r>
          </a:p>
          <a:p>
            <a:pPr marL="0" indent="0" algn="just">
              <a:buNone/>
            </a:pPr>
            <a:r>
              <a:rPr lang="uk-UA" sz="1200" dirty="0" smtClean="0">
                <a:latin typeface="Times New Roman" pitchFamily="18" charset="0"/>
                <a:cs typeface="Times New Roman" pitchFamily="18" charset="0"/>
              </a:rPr>
              <a:t>8</a:t>
            </a:r>
            <a:r>
              <a:rPr lang="uk-UA" sz="1200" dirty="0" smtClean="0">
                <a:latin typeface="Times New Roman" pitchFamily="18" charset="0"/>
                <a:cs typeface="Times New Roman" pitchFamily="18" charset="0"/>
              </a:rPr>
              <a:t>. Рішення з’їзду адвокатів України приймаються шляхом голосування більшістю голосів делегатів, що беруть участь у з’їзді</a:t>
            </a:r>
            <a:r>
              <a:rPr lang="uk-UA" sz="1200" dirty="0" smtClean="0">
                <a:latin typeface="Times New Roman" pitchFamily="18" charset="0"/>
                <a:cs typeface="Times New Roman" pitchFamily="18" charset="0"/>
              </a:rPr>
              <a:t>.</a:t>
            </a:r>
          </a:p>
          <a:p>
            <a:pPr marL="0" indent="0" algn="ctr">
              <a:buNone/>
            </a:pPr>
            <a:r>
              <a:rPr lang="uk-UA" sz="1200" b="1" dirty="0" smtClean="0">
                <a:latin typeface="Times New Roman" pitchFamily="18" charset="0"/>
                <a:cs typeface="Times New Roman" pitchFamily="18" charset="0"/>
              </a:rPr>
              <a:t>Рада адвокатів України</a:t>
            </a:r>
          </a:p>
          <a:p>
            <a:pPr marL="0" indent="0" algn="just">
              <a:buNone/>
            </a:pPr>
            <a:r>
              <a:rPr lang="uk-UA" sz="1200" dirty="0" smtClean="0">
                <a:latin typeface="Times New Roman" pitchFamily="18" charset="0"/>
                <a:cs typeface="Times New Roman" pitchFamily="18" charset="0"/>
              </a:rPr>
              <a:t>1. У </a:t>
            </a:r>
            <a:r>
              <a:rPr lang="uk-UA" sz="1200" dirty="0" smtClean="0">
                <a:latin typeface="Times New Roman" pitchFamily="18" charset="0"/>
                <a:cs typeface="Times New Roman" pitchFamily="18" charset="0"/>
              </a:rPr>
              <a:t>період між з’їздами адвокатів України функції адвокатського самоврядування виконує Рада адвокатів України.</a:t>
            </a:r>
          </a:p>
          <a:p>
            <a:pPr marL="0" indent="0" algn="just">
              <a:buNone/>
            </a:pPr>
            <a:r>
              <a:rPr lang="uk-UA" sz="1200" dirty="0" smtClean="0">
                <a:latin typeface="Times New Roman" pitchFamily="18" charset="0"/>
                <a:cs typeface="Times New Roman" pitchFamily="18" charset="0"/>
              </a:rPr>
              <a:t>Повноваження </a:t>
            </a:r>
            <a:r>
              <a:rPr lang="uk-UA" sz="1200" dirty="0" smtClean="0">
                <a:latin typeface="Times New Roman" pitchFamily="18" charset="0"/>
                <a:cs typeface="Times New Roman" pitchFamily="18" charset="0"/>
              </a:rPr>
              <a:t>і порядок роботи Ради адвокатів України визначаються цим Законом та положенням про Раду адвокатів України, що затверджується з’їздом адвокатів України.</a:t>
            </a:r>
          </a:p>
          <a:p>
            <a:pPr marL="0" indent="0" algn="just">
              <a:buNone/>
            </a:pPr>
            <a:r>
              <a:rPr lang="uk-UA" sz="1200" dirty="0" smtClean="0">
                <a:latin typeface="Times New Roman" pitchFamily="18" charset="0"/>
                <a:cs typeface="Times New Roman" pitchFamily="18" charset="0"/>
              </a:rPr>
              <a:t>Рада </a:t>
            </a:r>
            <a:r>
              <a:rPr lang="uk-UA" sz="1200" dirty="0" smtClean="0">
                <a:latin typeface="Times New Roman" pitchFamily="18" charset="0"/>
                <a:cs typeface="Times New Roman" pitchFamily="18" charset="0"/>
              </a:rPr>
              <a:t>адвокатів України підконтрольна і підзвітна з’їзду адвокатів України.</a:t>
            </a:r>
          </a:p>
          <a:p>
            <a:pPr marL="0" indent="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До складу Ради адвокатів України входять тридцять членів, стаж адвокатської діяльності яких становить не менше п’яти років: по одному представнику від кожного регіону, які обираються конференцією адвокатів регіону, та голова і два заступники голови, які обираються шляхом голосування з’їздом адвокатів України. Секретар Ради адвокатів України обирається Радою адвокатів України зі складу членів Ради адвокатів України. Рада адвокатів України може достроково відкликати з посади секретаря Ради.</a:t>
            </a:r>
          </a:p>
          <a:p>
            <a:pPr marL="0" indent="0" algn="just">
              <a:buNone/>
            </a:pPr>
            <a:r>
              <a:rPr lang="uk-UA" sz="1200" dirty="0" smtClean="0">
                <a:latin typeface="Times New Roman" pitchFamily="18" charset="0"/>
                <a:cs typeface="Times New Roman" pitchFamily="18" charset="0"/>
              </a:rPr>
              <a:t>Рада </a:t>
            </a:r>
            <a:r>
              <a:rPr lang="uk-UA" sz="1200" dirty="0" smtClean="0">
                <a:latin typeface="Times New Roman" pitchFamily="18" charset="0"/>
                <a:cs typeface="Times New Roman" pitchFamily="18" charset="0"/>
              </a:rPr>
              <a:t>адвокатів України є повноважною за умови обрання не менше двох третин від її складу.</a:t>
            </a:r>
            <a:endParaRPr lang="uk-UA"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88640"/>
            <a:ext cx="8183880" cy="6669360"/>
          </a:xfrm>
        </p:spPr>
        <p:txBody>
          <a:bodyPr>
            <a:noAutofit/>
          </a:bodyPr>
          <a:lstStyle/>
          <a:p>
            <a:pPr marL="0" indent="0" algn="just">
              <a:buNone/>
            </a:pPr>
            <a:r>
              <a:rPr lang="uk-UA" sz="1200" dirty="0" smtClean="0">
                <a:latin typeface="Times New Roman" pitchFamily="18" charset="0"/>
                <a:cs typeface="Times New Roman" pitchFamily="18" charset="0"/>
              </a:rPr>
              <a:t>3. Строк повноважень голови, заступників голови, секретаря і членів Ради адвокатів України становить п’ять років. Одна й та сама особа не може бути головою, заступником голови, секретарем або членом Ради адвокатів України більше ніж два строки підряд.</a:t>
            </a:r>
          </a:p>
          <a:p>
            <a:pPr marL="0" indent="0" algn="just">
              <a:buNone/>
            </a:pPr>
            <a:r>
              <a:rPr lang="uk-UA" sz="1200" dirty="0" smtClean="0">
                <a:latin typeface="Times New Roman" pitchFamily="18" charset="0"/>
                <a:cs typeface="Times New Roman" pitchFamily="18" charset="0"/>
              </a:rPr>
              <a:t>Голова</a:t>
            </a:r>
            <a:r>
              <a:rPr lang="uk-UA" sz="1200" dirty="0" smtClean="0">
                <a:latin typeface="Times New Roman" pitchFamily="18" charset="0"/>
                <a:cs typeface="Times New Roman" pitchFamily="18" charset="0"/>
              </a:rPr>
              <a:t>, заступник голови, секретар, член Ради адвокатів України можуть бути достроково відкликані з посади за рішенням органу адвокатського самоврядування, який обрав їх на посаду.</a:t>
            </a:r>
          </a:p>
          <a:p>
            <a:pPr marL="0" indent="0" algn="just">
              <a:buNone/>
            </a:pPr>
            <a:r>
              <a:rPr lang="uk-UA" sz="1200" dirty="0" smtClean="0">
                <a:latin typeface="Times New Roman" pitchFamily="18" charset="0"/>
                <a:cs typeface="Times New Roman" pitchFamily="18" charset="0"/>
              </a:rPr>
              <a:t>Голова</a:t>
            </a:r>
            <a:r>
              <a:rPr lang="uk-UA" sz="1200" dirty="0" smtClean="0">
                <a:latin typeface="Times New Roman" pitchFamily="18" charset="0"/>
                <a:cs typeface="Times New Roman" pitchFamily="18" charset="0"/>
              </a:rPr>
              <a:t>, заступник голови, секретар, член Ради адвокатів України не можуть одночасно входити до складу ради адвокатів регіону, кваліфікаційно-дисциплінарної комісії адвокатури, Вищої кваліфікаційно-дисциплінарної комісії адвокатури, ревізійної комісії адвокатів регіону, Вищої ревізійної комісії адвокатури, комісії з оцінювання якості, повноти та своєчасності надання адвокатами безоплатної правової допомоги.</a:t>
            </a:r>
          </a:p>
          <a:p>
            <a:pPr marL="0" indent="0" algn="just">
              <a:buNone/>
            </a:pPr>
            <a:r>
              <a:rPr lang="uk-UA" sz="1200" dirty="0" smtClean="0">
                <a:latin typeface="Times New Roman" pitchFamily="18" charset="0"/>
                <a:cs typeface="Times New Roman" pitchFamily="18" charset="0"/>
              </a:rPr>
              <a:t>4</a:t>
            </a:r>
            <a:r>
              <a:rPr lang="uk-UA" sz="1200" dirty="0" smtClean="0">
                <a:latin typeface="Times New Roman" pitchFamily="18" charset="0"/>
                <a:cs typeface="Times New Roman" pitchFamily="18" charset="0"/>
              </a:rPr>
              <a:t>. Рада адвокатів України:</a:t>
            </a:r>
          </a:p>
          <a:p>
            <a:pPr marL="0" indent="0" algn="just">
              <a:buNone/>
            </a:pPr>
            <a:r>
              <a:rPr lang="uk-UA" sz="1200" dirty="0" smtClean="0">
                <a:latin typeface="Times New Roman" pitchFamily="18" charset="0"/>
                <a:cs typeface="Times New Roman" pitchFamily="18" charset="0"/>
              </a:rPr>
              <a:t>1) складає </a:t>
            </a:r>
            <a:r>
              <a:rPr lang="uk-UA" sz="1200" dirty="0" smtClean="0">
                <a:latin typeface="Times New Roman" pitchFamily="18" charset="0"/>
                <a:cs typeface="Times New Roman" pitchFamily="18" charset="0"/>
              </a:rPr>
              <a:t>порядок денний, забезпечує скликання та проведення з’їзду адвокатів України;</a:t>
            </a:r>
          </a:p>
          <a:p>
            <a:pPr marL="0" indent="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визначає квоту представництва, порядок висування та обрання делегатів конференції адвокатів регіонів, з’їзду адвокатів України;</a:t>
            </a:r>
          </a:p>
          <a:p>
            <a:pPr marL="0" indent="0" algn="just">
              <a:buNone/>
            </a:pPr>
            <a:r>
              <a:rPr lang="uk-UA" sz="1200" dirty="0" smtClean="0">
                <a:latin typeface="Times New Roman" pitchFamily="18" charset="0"/>
                <a:cs typeface="Times New Roman" pitchFamily="18" charset="0"/>
              </a:rPr>
              <a:t>3</a:t>
            </a:r>
            <a:r>
              <a:rPr lang="uk-UA" sz="1200" dirty="0" smtClean="0">
                <a:latin typeface="Times New Roman" pitchFamily="18" charset="0"/>
                <a:cs typeface="Times New Roman" pitchFamily="18" charset="0"/>
              </a:rPr>
              <a:t>) забезпечує виконання рішень з’їзду адвокатів України;</a:t>
            </a:r>
          </a:p>
          <a:p>
            <a:pPr marL="0" indent="0" algn="just">
              <a:buNone/>
            </a:pPr>
            <a:r>
              <a:rPr lang="uk-UA" sz="1200" dirty="0" smtClean="0">
                <a:latin typeface="Times New Roman" pitchFamily="18" charset="0"/>
                <a:cs typeface="Times New Roman" pitchFamily="18" charset="0"/>
              </a:rPr>
              <a:t>4</a:t>
            </a:r>
            <a:r>
              <a:rPr lang="uk-UA" sz="1200" dirty="0" smtClean="0">
                <a:latin typeface="Times New Roman" pitchFamily="18" charset="0"/>
                <a:cs typeface="Times New Roman" pitchFamily="18" charset="0"/>
              </a:rPr>
              <a:t>) здійснює організаційне, методичне, інформаційне забезпечення ведення Єдиного реєстру адвокатів України, здійснює контроль за діяльністю рад адвокатів регіонів щодо внесення відомостей до Єдиного реєстру адвокатів України та надання витягів з нього;</a:t>
            </a:r>
          </a:p>
          <a:p>
            <a:pPr marL="0" indent="0" algn="just">
              <a:buNone/>
            </a:pPr>
            <a:r>
              <a:rPr lang="uk-UA" sz="1200" dirty="0" smtClean="0">
                <a:latin typeface="Times New Roman" pitchFamily="18" charset="0"/>
                <a:cs typeface="Times New Roman" pitchFamily="18" charset="0"/>
              </a:rPr>
              <a:t>5</a:t>
            </a:r>
            <a:r>
              <a:rPr lang="uk-UA" sz="1200" dirty="0" smtClean="0">
                <a:latin typeface="Times New Roman" pitchFamily="18" charset="0"/>
                <a:cs typeface="Times New Roman" pitchFamily="18" charset="0"/>
              </a:rPr>
              <a:t>) затверджує регламент конференції адвокатів регіону, положення про раду адвокатів регіону, положення про кваліфікаційно-дисциплінарну комісію адвокатури, положення про ревізійну комісію адвокатів регіону, положення про комісію з оцінювання якості, повноти та своєчасності надання адвокатами безоплатної правової допомоги;</a:t>
            </a:r>
          </a:p>
          <a:p>
            <a:pPr marL="0" indent="0" algn="just">
              <a:buNone/>
            </a:pPr>
            <a:r>
              <a:rPr lang="uk-UA" sz="1200" dirty="0" smtClean="0">
                <a:latin typeface="Times New Roman" pitchFamily="18" charset="0"/>
                <a:cs typeface="Times New Roman" pitchFamily="18" charset="0"/>
              </a:rPr>
              <a:t>6</a:t>
            </a:r>
            <a:r>
              <a:rPr lang="uk-UA" sz="1200" dirty="0" smtClean="0">
                <a:latin typeface="Times New Roman" pitchFamily="18" charset="0"/>
                <a:cs typeface="Times New Roman" pitchFamily="18" charset="0"/>
              </a:rPr>
              <a:t>) встановлює розмір та порядок сплати щорічних внесків адвокатів на забезпечення реалізації адвокатського самоврядування, забезпечує їх розподіл і використання (якщо з’їздом адвокатів України прийнято рішення про сплату щорічних внесків адвокатів на забезпечення реалізації адвокатського самоврядування та визначено напрями їх використання);</a:t>
            </a:r>
          </a:p>
          <a:p>
            <a:pPr marL="0" indent="0" algn="just">
              <a:buNone/>
            </a:pPr>
            <a:r>
              <a:rPr lang="uk-UA" sz="1200" dirty="0" smtClean="0">
                <a:latin typeface="Times New Roman" pitchFamily="18" charset="0"/>
                <a:cs typeface="Times New Roman" pitchFamily="18" charset="0"/>
              </a:rPr>
              <a:t>7</a:t>
            </a:r>
            <a:r>
              <a:rPr lang="uk-UA" sz="1200" dirty="0" smtClean="0">
                <a:latin typeface="Times New Roman" pitchFamily="18" charset="0"/>
                <a:cs typeface="Times New Roman" pitchFamily="18" charset="0"/>
              </a:rPr>
              <a:t>) визначає розмір відрахувань кваліфікаційно-дисциплінарних комісій адвокатури на забезпечення діяльності Вищої кваліфікаційно-дисциплінарної комісії адвокатури;</a:t>
            </a:r>
          </a:p>
          <a:p>
            <a:pPr marL="0" indent="0" algn="just">
              <a:buNone/>
            </a:pPr>
            <a:r>
              <a:rPr lang="uk-UA" sz="1200" dirty="0" smtClean="0">
                <a:latin typeface="Times New Roman" pitchFamily="18" charset="0"/>
                <a:cs typeface="Times New Roman" pitchFamily="18" charset="0"/>
              </a:rPr>
              <a:t>8</a:t>
            </a:r>
            <a:r>
              <a:rPr lang="uk-UA" sz="1200" dirty="0" smtClean="0">
                <a:latin typeface="Times New Roman" pitchFamily="18" charset="0"/>
                <a:cs typeface="Times New Roman" pitchFamily="18" charset="0"/>
              </a:rPr>
              <a:t>) сприяє діяльності рад адвокатів регіонів, координує їх діяльність;</a:t>
            </a:r>
          </a:p>
          <a:p>
            <a:pPr marL="0" indent="0" algn="just">
              <a:buNone/>
            </a:pPr>
            <a:r>
              <a:rPr lang="uk-UA" sz="1200" dirty="0" smtClean="0">
                <a:latin typeface="Times New Roman" pitchFamily="18" charset="0"/>
                <a:cs typeface="Times New Roman" pitchFamily="18" charset="0"/>
              </a:rPr>
              <a:t>9</a:t>
            </a:r>
            <a:r>
              <a:rPr lang="uk-UA" sz="1200" dirty="0" smtClean="0">
                <a:latin typeface="Times New Roman" pitchFamily="18" charset="0"/>
                <a:cs typeface="Times New Roman" pitchFamily="18" charset="0"/>
              </a:rPr>
              <a:t>) сприяє забезпеченню гарантій адвокатської діяльності, захисту професійних і соціальних прав адвокатів</a:t>
            </a:r>
            <a:r>
              <a:rPr lang="uk-UA" sz="1200" dirty="0" smtClean="0">
                <a:latin typeface="Times New Roman" pitchFamily="18" charset="0"/>
                <a:cs typeface="Times New Roman" pitchFamily="18" charset="0"/>
              </a:rPr>
              <a:t>;</a:t>
            </a:r>
            <a:endParaRPr lang="uk-UA"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88640"/>
            <a:ext cx="8183880" cy="6552728"/>
          </a:xfrm>
        </p:spPr>
        <p:txBody>
          <a:bodyPr>
            <a:noAutofit/>
          </a:bodyPr>
          <a:lstStyle/>
          <a:p>
            <a:pPr marL="0" indent="0" algn="just">
              <a:buNone/>
            </a:pPr>
            <a:r>
              <a:rPr lang="uk-UA" sz="1200" dirty="0" smtClean="0">
                <a:latin typeface="Times New Roman" pitchFamily="18" charset="0"/>
                <a:cs typeface="Times New Roman" pitchFamily="18" charset="0"/>
              </a:rPr>
              <a:t>10) приймає рішення про розпорядження коштами і майном Національної асоціації адвокатів України відповідно до призначень коштів і майна, визначених статутом Національної асоціації адвокатів України та рішеннями з’їзду адвокатів України;</a:t>
            </a:r>
          </a:p>
          <a:p>
            <a:pPr marL="0" indent="0" algn="just">
              <a:buNone/>
            </a:pPr>
            <a:r>
              <a:rPr lang="uk-UA" sz="1200" dirty="0" smtClean="0">
                <a:latin typeface="Times New Roman" pitchFamily="18" charset="0"/>
                <a:cs typeface="Times New Roman" pitchFamily="18" charset="0"/>
              </a:rPr>
              <a:t>11</a:t>
            </a:r>
            <a:r>
              <a:rPr lang="uk-UA" sz="1200" dirty="0" smtClean="0">
                <a:latin typeface="Times New Roman" pitchFamily="18" charset="0"/>
                <a:cs typeface="Times New Roman" pitchFamily="18" charset="0"/>
              </a:rPr>
              <a:t>) розглядає скарги на рішення, дії чи бездіяльність рад адвокатів регіонів, їх голів, скасовує рішення рад адвокатів регіонів;</a:t>
            </a:r>
          </a:p>
          <a:p>
            <a:pPr marL="0" indent="0" algn="just">
              <a:buNone/>
            </a:pPr>
            <a:r>
              <a:rPr lang="uk-UA" sz="1200" dirty="0" smtClean="0">
                <a:latin typeface="Times New Roman" pitchFamily="18" charset="0"/>
                <a:cs typeface="Times New Roman" pitchFamily="18" charset="0"/>
              </a:rPr>
              <a:t>12</a:t>
            </a:r>
            <a:r>
              <a:rPr lang="uk-UA" sz="1200" dirty="0" smtClean="0">
                <a:latin typeface="Times New Roman" pitchFamily="18" charset="0"/>
                <a:cs typeface="Times New Roman" pitchFamily="18" charset="0"/>
              </a:rPr>
              <a:t>) визначає друкований орган Національної асоціації адвокатів України;</a:t>
            </a:r>
          </a:p>
          <a:p>
            <a:pPr marL="0" indent="0" algn="just">
              <a:buNone/>
            </a:pPr>
            <a:r>
              <a:rPr lang="uk-UA" sz="1200" dirty="0" smtClean="0">
                <a:latin typeface="Times New Roman" pitchFamily="18" charset="0"/>
                <a:cs typeface="Times New Roman" pitchFamily="18" charset="0"/>
              </a:rPr>
              <a:t>13</a:t>
            </a:r>
            <a:r>
              <a:rPr lang="uk-UA" sz="1200" dirty="0" smtClean="0">
                <a:latin typeface="Times New Roman" pitchFamily="18" charset="0"/>
                <a:cs typeface="Times New Roman" pitchFamily="18" charset="0"/>
              </a:rPr>
              <a:t>) забезпечує ведення офіційного </a:t>
            </a:r>
            <a:r>
              <a:rPr lang="uk-UA" sz="1200" dirty="0" err="1" smtClean="0">
                <a:latin typeface="Times New Roman" pitchFamily="18" charset="0"/>
                <a:cs typeface="Times New Roman" pitchFamily="18" charset="0"/>
              </a:rPr>
              <a:t>веб-сайту</a:t>
            </a:r>
            <a:r>
              <a:rPr lang="uk-UA" sz="1200" dirty="0" smtClean="0">
                <a:latin typeface="Times New Roman" pitchFamily="18" charset="0"/>
                <a:cs typeface="Times New Roman" pitchFamily="18" charset="0"/>
              </a:rPr>
              <a:t> Національної асоціації адвокатів України;</a:t>
            </a:r>
          </a:p>
          <a:p>
            <a:pPr marL="0" indent="0" algn="just">
              <a:buNone/>
            </a:pPr>
            <a:r>
              <a:rPr lang="uk-UA" sz="1200" dirty="0" smtClean="0">
                <a:latin typeface="Times New Roman" pitchFamily="18" charset="0"/>
                <a:cs typeface="Times New Roman" pitchFamily="18" charset="0"/>
              </a:rPr>
              <a:t>14</a:t>
            </a:r>
            <a:r>
              <a:rPr lang="uk-UA" sz="1200" dirty="0" smtClean="0">
                <a:latin typeface="Times New Roman" pitchFamily="18" charset="0"/>
                <a:cs typeface="Times New Roman" pitchFamily="18" charset="0"/>
              </a:rPr>
              <a:t>) виконує інші функції відповідно до цього Закону та рішень з’їзду адвокатів України.</a:t>
            </a:r>
          </a:p>
          <a:p>
            <a:pPr marL="0" indent="0" algn="just">
              <a:buNone/>
            </a:pPr>
            <a:r>
              <a:rPr lang="uk-UA" sz="1200" dirty="0" smtClean="0">
                <a:latin typeface="Times New Roman" pitchFamily="18" charset="0"/>
                <a:cs typeface="Times New Roman" pitchFamily="18" charset="0"/>
              </a:rPr>
              <a:t>5</a:t>
            </a:r>
            <a:r>
              <a:rPr lang="uk-UA" sz="1200" dirty="0" smtClean="0">
                <a:latin typeface="Times New Roman" pitchFamily="18" charset="0"/>
                <a:cs typeface="Times New Roman" pitchFamily="18" charset="0"/>
              </a:rPr>
              <a:t>. Засідання Ради адвокатів України скликаються головою Ради адвокатів України, а в разі його відсутності - одним із заступників голови не рідше одного разу на два місяці. Засідання Ради адвокатів України може бути також скликане за пропозицією не менш як однієї п’ятої від загального складу членів Ради.</a:t>
            </a:r>
          </a:p>
          <a:p>
            <a:pPr marL="0" indent="0" algn="just">
              <a:buNone/>
            </a:pPr>
            <a:r>
              <a:rPr lang="uk-UA" sz="1200" dirty="0" smtClean="0">
                <a:latin typeface="Times New Roman" pitchFamily="18" charset="0"/>
                <a:cs typeface="Times New Roman" pitchFamily="18" charset="0"/>
              </a:rPr>
              <a:t>У </a:t>
            </a:r>
            <a:r>
              <a:rPr lang="uk-UA" sz="1200" dirty="0" smtClean="0">
                <a:latin typeface="Times New Roman" pitchFamily="18" charset="0"/>
                <a:cs typeface="Times New Roman" pitchFamily="18" charset="0"/>
              </a:rPr>
              <a:t>разі якщо голова Ради адвокатів України або його заступник не скликає засідання Ради протягом тридцяти днів з дня надходження пропозиції про скликання засідання, члени Ради адвокатів України, які підписали таку пропозицію, приймають рішення про утворення організаційного бюро зі скликання Ради адвокатів України. Організаційне бюро має право скликати та забезпечувати проведення засідань Ради, визначати особу, яка головує на засіданні Ради.</a:t>
            </a:r>
          </a:p>
          <a:p>
            <a:pPr marL="0" indent="0" algn="just">
              <a:buNone/>
            </a:pPr>
            <a:r>
              <a:rPr lang="uk-UA" sz="1200" dirty="0" smtClean="0">
                <a:latin typeface="Times New Roman" pitchFamily="18" charset="0"/>
                <a:cs typeface="Times New Roman" pitchFamily="18" charset="0"/>
              </a:rPr>
              <a:t>6</a:t>
            </a:r>
            <a:r>
              <a:rPr lang="uk-UA" sz="1200" dirty="0" smtClean="0">
                <a:latin typeface="Times New Roman" pitchFamily="18" charset="0"/>
                <a:cs typeface="Times New Roman" pitchFamily="18" charset="0"/>
              </a:rPr>
              <a:t>. Засідання Ради адвокатів України є повноважним, якщо на ньому присутні більше половини членів Ради. Рішення Ради адвокатів України приймаються більшістю голосів від загальної кількості її членів. У разі рівного розподілу голосів членів Ради голос головуючого на засіданні є вирішальним</a:t>
            </a:r>
            <a:r>
              <a:rPr lang="uk-UA" sz="1200" dirty="0" smtClean="0">
                <a:latin typeface="Times New Roman" pitchFamily="18" charset="0"/>
                <a:cs typeface="Times New Roman" pitchFamily="18" charset="0"/>
              </a:rPr>
              <a:t>.</a:t>
            </a:r>
          </a:p>
          <a:p>
            <a:pPr marL="0" indent="0" algn="ctr">
              <a:buNone/>
            </a:pPr>
            <a:r>
              <a:rPr lang="uk-UA" sz="1200" b="1" dirty="0" smtClean="0">
                <a:latin typeface="Times New Roman" pitchFamily="18" charset="0"/>
                <a:cs typeface="Times New Roman" pitchFamily="18" charset="0"/>
              </a:rPr>
              <a:t>Голова Ради адвокатів України</a:t>
            </a:r>
          </a:p>
          <a:p>
            <a:pPr marL="0" indent="0" algn="just">
              <a:buNone/>
            </a:pPr>
            <a:r>
              <a:rPr lang="uk-UA" sz="1200" dirty="0" smtClean="0">
                <a:latin typeface="Times New Roman" pitchFamily="18" charset="0"/>
                <a:cs typeface="Times New Roman" pitchFamily="18" charset="0"/>
              </a:rPr>
              <a:t>1. Голова </a:t>
            </a:r>
            <a:r>
              <a:rPr lang="uk-UA" sz="1200" dirty="0" smtClean="0">
                <a:latin typeface="Times New Roman" pitchFamily="18" charset="0"/>
                <a:cs typeface="Times New Roman" pitchFamily="18" charset="0"/>
              </a:rPr>
              <a:t>Ради адвокатів України за посадою є головою Національної асоціації адвокатів України.</a:t>
            </a:r>
          </a:p>
          <a:p>
            <a:pPr marL="0" indent="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Голова Ради адвокатів України представляє Раду адвокатів України та Національну асоціацію адвокатів України в органах державної влади, органах місцевого самоврядування, на підприємствах, в установах, організаціях, перед громадянами.</a:t>
            </a:r>
          </a:p>
          <a:p>
            <a:pPr marL="0" indent="0" algn="just">
              <a:buNone/>
            </a:pPr>
            <a:r>
              <a:rPr lang="uk-UA" sz="1200" dirty="0" smtClean="0">
                <a:latin typeface="Times New Roman" pitchFamily="18" charset="0"/>
                <a:cs typeface="Times New Roman" pitchFamily="18" charset="0"/>
              </a:rPr>
              <a:t>3</a:t>
            </a:r>
            <a:r>
              <a:rPr lang="uk-UA" sz="1200" dirty="0" smtClean="0">
                <a:latin typeface="Times New Roman" pitchFamily="18" charset="0"/>
                <a:cs typeface="Times New Roman" pitchFamily="18" charset="0"/>
              </a:rPr>
              <a:t>. Голова Ради адвокатів України забезпечує скликання та проведення засідань Ради адвокатів України, розподіляє обов’язки між своїми заступниками, організовує і забезпечує ведення діловодства Ради адвокатів України, розпоряджається коштами і майном Національної асоціації адвокатів України відповідно до затвердженого кошторису, організовує і забезпечує роботу секретаріату Національної асоціації адвокатів України, вчиняє інші дії, передбачені цим Законом, положенням про Раду адвокатів України, статутом Національної асоціації адвокатів України, рішеннями Ради адвокатів України і з’їзду адвокатів України.</a:t>
            </a:r>
          </a:p>
          <a:p>
            <a:pPr marL="0" indent="0" algn="just">
              <a:buNone/>
            </a:pPr>
            <a:r>
              <a:rPr lang="uk-UA" sz="1200" dirty="0" smtClean="0">
                <a:latin typeface="Times New Roman" pitchFamily="18" charset="0"/>
                <a:cs typeface="Times New Roman" pitchFamily="18" charset="0"/>
              </a:rPr>
              <a:t>4</a:t>
            </a:r>
            <a:r>
              <a:rPr lang="uk-UA" sz="1200" dirty="0" smtClean="0">
                <a:latin typeface="Times New Roman" pitchFamily="18" charset="0"/>
                <a:cs typeface="Times New Roman" pitchFamily="18" charset="0"/>
              </a:rPr>
              <a:t>. Голова Ради адвокатів України може отримувати винагороду у розмірі, встановленому з’їздом адвокатів України.</a:t>
            </a:r>
          </a:p>
          <a:p>
            <a:pPr marL="0" indent="0" algn="just">
              <a:buNone/>
            </a:pPr>
            <a:endParaRPr lang="uk-UA"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778968"/>
          </a:xfrm>
        </p:spPr>
        <p:txBody>
          <a:bodyPr>
            <a:noAutofit/>
          </a:bodyPr>
          <a:lstStyle/>
          <a:p>
            <a:pPr marL="0" indent="0" algn="ctr">
              <a:buNone/>
            </a:pPr>
            <a:r>
              <a:rPr lang="uk-UA" b="1" dirty="0" smtClean="0">
                <a:latin typeface="Times New Roman" pitchFamily="18" charset="0"/>
                <a:cs typeface="Times New Roman" pitchFamily="18" charset="0"/>
              </a:rPr>
              <a:t>Засади адвокатського самоврядування</a:t>
            </a:r>
          </a:p>
          <a:p>
            <a:pPr marL="0" indent="0" algn="just">
              <a:buNone/>
            </a:pPr>
            <a:endParaRPr lang="uk-UA" dirty="0" smtClean="0">
              <a:latin typeface="Times New Roman" pitchFamily="18" charset="0"/>
              <a:cs typeface="Times New Roman" pitchFamily="18" charset="0"/>
            </a:endParaRPr>
          </a:p>
          <a:p>
            <a:pPr marL="0" indent="0" algn="just">
              <a:buNone/>
            </a:pPr>
            <a:r>
              <a:rPr lang="uk-UA" dirty="0" smtClean="0">
                <a:latin typeface="Times New Roman" pitchFamily="18" charset="0"/>
                <a:cs typeface="Times New Roman" pitchFamily="18" charset="0"/>
              </a:rPr>
              <a:t>1. Адвокатське самоврядування ґрунтується на принципах виборності, гласності, обов’язковості для виконання адвокатами рішень органів адвокатського самоврядування, підзвітності, заборони втручання органів адвокатського самоврядування у професійну діяльність адвоката.</a:t>
            </a:r>
          </a:p>
          <a:p>
            <a:pPr marL="0" indent="0" algn="just">
              <a:buNone/>
            </a:pPr>
            <a:endParaRPr lang="uk-UA" dirty="0" smtClean="0">
              <a:latin typeface="Times New Roman" pitchFamily="18" charset="0"/>
              <a:cs typeface="Times New Roman" pitchFamily="18" charset="0"/>
            </a:endParaRPr>
          </a:p>
          <a:p>
            <a:pPr marL="0" indent="0" algn="just">
              <a:buNone/>
            </a:pPr>
            <a:r>
              <a:rPr lang="uk-UA" dirty="0" smtClean="0">
                <a:latin typeface="Times New Roman" pitchFamily="18" charset="0"/>
                <a:cs typeface="Times New Roman" pitchFamily="18" charset="0"/>
              </a:rPr>
              <a:t>2. Брати участь у роботі органів адвокатського самоврядування та бути обраними до їх складу можуть лише адвокати України</a:t>
            </a:r>
            <a:endParaRPr lang="uk-UA"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88640"/>
            <a:ext cx="8183880" cy="6552728"/>
          </a:xfrm>
        </p:spPr>
        <p:txBody>
          <a:bodyPr>
            <a:noAutofit/>
          </a:bodyPr>
          <a:lstStyle/>
          <a:p>
            <a:pPr marL="0" indent="0" algn="ctr">
              <a:buNone/>
            </a:pPr>
            <a:r>
              <a:rPr lang="uk-UA" sz="1200" b="1" dirty="0" smtClean="0">
                <a:latin typeface="Times New Roman" pitchFamily="18" charset="0"/>
                <a:cs typeface="Times New Roman" pitchFamily="18" charset="0"/>
              </a:rPr>
              <a:t>Обов’язковість рішень органів адвокатського самоврядування</a:t>
            </a:r>
          </a:p>
          <a:p>
            <a:pPr marL="0" indent="0" algn="just">
              <a:buNone/>
            </a:pPr>
            <a:r>
              <a:rPr lang="uk-UA" sz="1200" dirty="0" smtClean="0">
                <a:latin typeface="Times New Roman" pitchFamily="18" charset="0"/>
                <a:cs typeface="Times New Roman" pitchFamily="18" charset="0"/>
              </a:rPr>
              <a:t>1. Рішення </a:t>
            </a:r>
            <a:r>
              <a:rPr lang="uk-UA" sz="1200" dirty="0" smtClean="0">
                <a:latin typeface="Times New Roman" pitchFamily="18" charset="0"/>
                <a:cs typeface="Times New Roman" pitchFamily="18" charset="0"/>
              </a:rPr>
              <a:t>з’їзду адвокатів України та Ради адвокатів України є обов’язковими до виконання всіма адвокатами.</a:t>
            </a:r>
          </a:p>
          <a:p>
            <a:pPr marL="0" indent="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Рішення конференцій та рад адвокатів регіонів є обов’язковими до виконання адвокатами, адреса робочого місця яких знаходиться у відповідному регіоні та відомості про яких включено до Єдиного реєстру адвокатів України.</a:t>
            </a:r>
          </a:p>
          <a:p>
            <a:pPr marL="0" indent="0" algn="just">
              <a:buNone/>
            </a:pPr>
            <a:r>
              <a:rPr lang="uk-UA" sz="1200" dirty="0" smtClean="0">
                <a:latin typeface="Times New Roman" pitchFamily="18" charset="0"/>
                <a:cs typeface="Times New Roman" pitchFamily="18" charset="0"/>
              </a:rPr>
              <a:t>3</a:t>
            </a:r>
            <a:r>
              <a:rPr lang="uk-UA" sz="1200" dirty="0" smtClean="0">
                <a:latin typeface="Times New Roman" pitchFamily="18" charset="0"/>
                <a:cs typeface="Times New Roman" pitchFamily="18" charset="0"/>
              </a:rPr>
              <a:t>. Рішення органів адвокатського самоврядування набирають чинності з дня їх прийняття, якщо інший строк не передбачений рішеннями.</a:t>
            </a:r>
          </a:p>
          <a:p>
            <a:pPr marL="0" indent="0" algn="ctr">
              <a:buNone/>
            </a:pPr>
            <a:r>
              <a:rPr lang="uk-UA" sz="1200" b="1" dirty="0" smtClean="0">
                <a:latin typeface="Times New Roman" pitchFamily="18" charset="0"/>
                <a:cs typeface="Times New Roman" pitchFamily="18" charset="0"/>
              </a:rPr>
              <a:t>Фінансове </a:t>
            </a:r>
            <a:r>
              <a:rPr lang="uk-UA" sz="1200" b="1" dirty="0" smtClean="0">
                <a:latin typeface="Times New Roman" pitchFamily="18" charset="0"/>
                <a:cs typeface="Times New Roman" pitchFamily="18" charset="0"/>
              </a:rPr>
              <a:t>забезпечення органів адвокатського самоврядування</a:t>
            </a:r>
          </a:p>
          <a:p>
            <a:pPr marL="0" indent="0" algn="just">
              <a:buNone/>
            </a:pPr>
            <a:r>
              <a:rPr lang="uk-UA" sz="1200" dirty="0" smtClean="0">
                <a:latin typeface="Times New Roman" pitchFamily="18" charset="0"/>
                <a:cs typeface="Times New Roman" pitchFamily="18" charset="0"/>
              </a:rPr>
              <a:t>1. Утримання </a:t>
            </a:r>
            <a:r>
              <a:rPr lang="uk-UA" sz="1200" dirty="0" smtClean="0">
                <a:latin typeface="Times New Roman" pitchFamily="18" charset="0"/>
                <a:cs typeface="Times New Roman" pitchFamily="18" charset="0"/>
              </a:rPr>
              <a:t>органів адвокатського самоврядування може здійснюватися за рахунок:</a:t>
            </a:r>
          </a:p>
          <a:p>
            <a:pPr marL="0" indent="0" algn="just">
              <a:buNone/>
            </a:pPr>
            <a:r>
              <a:rPr lang="uk-UA" sz="1200" dirty="0" smtClean="0">
                <a:latin typeface="Times New Roman" pitchFamily="18" charset="0"/>
                <a:cs typeface="Times New Roman" pitchFamily="18" charset="0"/>
              </a:rPr>
              <a:t>1) плати </a:t>
            </a:r>
            <a:r>
              <a:rPr lang="uk-UA" sz="1200" dirty="0" smtClean="0">
                <a:latin typeface="Times New Roman" pitchFamily="18" charset="0"/>
                <a:cs typeface="Times New Roman" pitchFamily="18" charset="0"/>
              </a:rPr>
              <a:t>за складання кваліфікаційного іспиту;</a:t>
            </a:r>
          </a:p>
          <a:p>
            <a:pPr marL="0" indent="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щорічних внесків адвокатів на забезпечення реалізації адвокатського самоврядування;</a:t>
            </a:r>
          </a:p>
          <a:p>
            <a:pPr marL="0" indent="0" algn="just">
              <a:buNone/>
            </a:pPr>
            <a:r>
              <a:rPr lang="uk-UA" sz="1200" dirty="0" smtClean="0">
                <a:latin typeface="Times New Roman" pitchFamily="18" charset="0"/>
                <a:cs typeface="Times New Roman" pitchFamily="18" charset="0"/>
              </a:rPr>
              <a:t>3</a:t>
            </a:r>
            <a:r>
              <a:rPr lang="uk-UA" sz="1200" dirty="0" smtClean="0">
                <a:latin typeface="Times New Roman" pitchFamily="18" charset="0"/>
                <a:cs typeface="Times New Roman" pitchFamily="18" charset="0"/>
              </a:rPr>
              <a:t>) відрахувань кваліфікаційно-дисциплінарних комісій адвокатури на забезпечення діяльності Вищої кваліфікаційно-дисциплінарної комісії адвокатури;</a:t>
            </a:r>
          </a:p>
          <a:p>
            <a:pPr marL="0" indent="0" algn="just">
              <a:buNone/>
            </a:pPr>
            <a:r>
              <a:rPr lang="uk-UA" sz="1200" dirty="0" smtClean="0">
                <a:latin typeface="Times New Roman" pitchFamily="18" charset="0"/>
                <a:cs typeface="Times New Roman" pitchFamily="18" charset="0"/>
              </a:rPr>
              <a:t>4</a:t>
            </a:r>
            <a:r>
              <a:rPr lang="uk-UA" sz="1200" dirty="0" smtClean="0">
                <a:latin typeface="Times New Roman" pitchFamily="18" charset="0"/>
                <a:cs typeface="Times New Roman" pitchFamily="18" charset="0"/>
              </a:rPr>
              <a:t>) добровільних внесків адвокатів, адвокатських бюро, адвокатських об’єднань;</a:t>
            </a:r>
          </a:p>
          <a:p>
            <a:pPr marL="0" indent="0" algn="just">
              <a:buNone/>
            </a:pPr>
            <a:r>
              <a:rPr lang="uk-UA" sz="1200" dirty="0" smtClean="0">
                <a:latin typeface="Times New Roman" pitchFamily="18" charset="0"/>
                <a:cs typeface="Times New Roman" pitchFamily="18" charset="0"/>
              </a:rPr>
              <a:t>5</a:t>
            </a:r>
            <a:r>
              <a:rPr lang="uk-UA" sz="1200" dirty="0" smtClean="0">
                <a:latin typeface="Times New Roman" pitchFamily="18" charset="0"/>
                <a:cs typeface="Times New Roman" pitchFamily="18" charset="0"/>
              </a:rPr>
              <a:t>) добровільних внесків фізичних і юридичних осіб;</a:t>
            </a:r>
          </a:p>
          <a:p>
            <a:pPr marL="0" indent="0" algn="just">
              <a:buNone/>
            </a:pPr>
            <a:r>
              <a:rPr lang="uk-UA" sz="1200" dirty="0" smtClean="0">
                <a:latin typeface="Times New Roman" pitchFamily="18" charset="0"/>
                <a:cs typeface="Times New Roman" pitchFamily="18" charset="0"/>
              </a:rPr>
              <a:t>6</a:t>
            </a:r>
            <a:r>
              <a:rPr lang="uk-UA" sz="1200" dirty="0" smtClean="0">
                <a:latin typeface="Times New Roman" pitchFamily="18" charset="0"/>
                <a:cs typeface="Times New Roman" pitchFamily="18" charset="0"/>
              </a:rPr>
              <a:t>) інших не заборонених законом джерел.</a:t>
            </a:r>
          </a:p>
          <a:p>
            <a:pPr marL="0" indent="0" algn="just">
              <a:buNone/>
            </a:pPr>
            <a:r>
              <a:rPr lang="uk-UA" sz="1200" dirty="0" smtClean="0">
                <a:latin typeface="Times New Roman" pitchFamily="18" charset="0"/>
                <a:cs typeface="Times New Roman" pitchFamily="18" charset="0"/>
              </a:rPr>
              <a:t>2</a:t>
            </a:r>
            <a:r>
              <a:rPr lang="uk-UA" sz="1200" dirty="0" smtClean="0">
                <a:latin typeface="Times New Roman" pitchFamily="18" charset="0"/>
                <a:cs typeface="Times New Roman" pitchFamily="18" charset="0"/>
              </a:rPr>
              <a:t>. Розмір плати за складання кваліфікаційного іспиту визначається з урахуванням потреби покриття витрат на забезпечення діяльності кваліфікаційно-дисциплінарних комісій адвокатури, Вищої кваліфікаційно-дисциплінарної комісії адвокатури та не може перевищувати трьох прожиткових мінімумів для працездатних осіб, установлених законом на </a:t>
            </a:r>
            <a:r>
              <a:rPr lang="uk-UA" sz="1200" dirty="0" smtClean="0">
                <a:latin typeface="Times New Roman" pitchFamily="18" charset="0"/>
                <a:cs typeface="Times New Roman" pitchFamily="18" charset="0"/>
              </a:rPr>
              <a:t>день </a:t>
            </a:r>
            <a:r>
              <a:rPr lang="uk-UA" sz="1200" dirty="0" smtClean="0">
                <a:latin typeface="Times New Roman" pitchFamily="18" charset="0"/>
                <a:cs typeface="Times New Roman" pitchFamily="18" charset="0"/>
              </a:rPr>
              <a:t>подання особою заяви про допуск до складення кваліфікаційного іспиту</a:t>
            </a:r>
            <a:r>
              <a:rPr lang="uk-UA" sz="1200" dirty="0" smtClean="0">
                <a:latin typeface="Times New Roman" pitchFamily="18" charset="0"/>
                <a:cs typeface="Times New Roman" pitchFamily="18" charset="0"/>
              </a:rPr>
              <a:t>.</a:t>
            </a:r>
          </a:p>
          <a:p>
            <a:pPr marL="0" indent="0" algn="just">
              <a:buNone/>
            </a:pPr>
            <a:r>
              <a:rPr lang="uk-UA" sz="1200" dirty="0" smtClean="0">
                <a:latin typeface="Times New Roman" pitchFamily="18" charset="0"/>
                <a:cs typeface="Times New Roman" pitchFamily="18" charset="0"/>
              </a:rPr>
              <a:t>Розмір щорічних внесків адвокатів на забезпечення реалізації адвокатського самоврядування визначається з урахуванням потреби покриття витрат на забезпечення діяльності рад адвокатів регіонів, Ради адвокатів України, Вищої ревізійної комісії адвокатури та ведення Єдиного реєстру адвокатів України та не може перевищувати прожиткового мінімуму для працездатних осіб, встановленого станом на 1 січня відповідного календарного року. Розмір щорічних внесків адвокатів на забезпечення реалізації адвокатського самоврядування є однаковим для всіх адвокатів. Адвокати, право на заняття адвокатською діяльністю яких зупинено, звільняються від сплати щорічних внесків адвокатів на забезпечення реалізації адвокатського самоврядування на період зупинення такого </a:t>
            </a:r>
            <a:r>
              <a:rPr lang="uk-UA" sz="1200" dirty="0" smtClean="0">
                <a:latin typeface="Times New Roman" pitchFamily="18" charset="0"/>
                <a:cs typeface="Times New Roman" pitchFamily="18" charset="0"/>
              </a:rPr>
              <a:t>права.</a:t>
            </a:r>
          </a:p>
          <a:p>
            <a:pPr marL="0" indent="0" algn="just">
              <a:buNone/>
            </a:pPr>
            <a:r>
              <a:rPr lang="uk-UA" sz="1200" dirty="0" smtClean="0">
                <a:latin typeface="Times New Roman" pitchFamily="18" charset="0"/>
                <a:cs typeface="Times New Roman" pitchFamily="18" charset="0"/>
              </a:rPr>
              <a:t>Розмір </a:t>
            </a:r>
            <a:r>
              <a:rPr lang="uk-UA" sz="1200" dirty="0" smtClean="0">
                <a:latin typeface="Times New Roman" pitchFamily="18" charset="0"/>
                <a:cs typeface="Times New Roman" pitchFamily="18" charset="0"/>
              </a:rPr>
              <a:t>відрахувань кваліфікаційно-дисциплінарних комісій адвокатури на забезпечення діяльності Вищої кваліфікаційно-дисциплінарної комісії адвокатури визначається з урахуванням потреби покриття витрат для забезпечення діяльності Вищої кваліфікаційно-дисциплінарної комісії адвокатури.</a:t>
            </a:r>
          </a:p>
          <a:p>
            <a:pPr marL="0" indent="0" algn="just">
              <a:buNone/>
            </a:pPr>
            <a:endParaRPr lang="uk-UA"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778968"/>
          </a:xfrm>
        </p:spPr>
        <p:txBody>
          <a:bodyPr>
            <a:noAutofit/>
          </a:bodyPr>
          <a:lstStyle/>
          <a:p>
            <a:pPr marL="457200" indent="-457200" algn="ctr">
              <a:buNone/>
            </a:pPr>
            <a:r>
              <a:rPr lang="uk-UA" sz="2400" b="1" dirty="0" smtClean="0">
                <a:latin typeface="Times New Roman" pitchFamily="18" charset="0"/>
                <a:cs typeface="Times New Roman" pitchFamily="18" charset="0"/>
              </a:rPr>
              <a:t>Завданнями </a:t>
            </a:r>
            <a:r>
              <a:rPr lang="uk-UA" sz="2400" b="1" dirty="0" smtClean="0">
                <a:latin typeface="Times New Roman" pitchFamily="18" charset="0"/>
                <a:cs typeface="Times New Roman" pitchFamily="18" charset="0"/>
              </a:rPr>
              <a:t>адвокатського самоврядування є:</a:t>
            </a:r>
          </a:p>
          <a:p>
            <a:pPr marL="0" indent="0" algn="just">
              <a:buNone/>
            </a:pPr>
            <a:r>
              <a:rPr lang="uk-UA" sz="2400" dirty="0" smtClean="0">
                <a:latin typeface="Times New Roman" pitchFamily="18" charset="0"/>
                <a:cs typeface="Times New Roman" pitchFamily="18" charset="0"/>
              </a:rPr>
              <a:t>1)забезпечення </a:t>
            </a:r>
            <a:r>
              <a:rPr lang="uk-UA" sz="2400" dirty="0" smtClean="0">
                <a:latin typeface="Times New Roman" pitchFamily="18" charset="0"/>
                <a:cs typeface="Times New Roman" pitchFamily="18" charset="0"/>
              </a:rPr>
              <a:t>незалежності адвокатів, захист від втручання у здійснення адвокатської діяльності;</a:t>
            </a:r>
          </a:p>
          <a:p>
            <a:pPr marL="0" indent="0" algn="just">
              <a:buNone/>
            </a:pPr>
            <a:r>
              <a:rPr lang="uk-UA" sz="2400" dirty="0" smtClean="0">
                <a:latin typeface="Times New Roman" pitchFamily="18" charset="0"/>
                <a:cs typeface="Times New Roman" pitchFamily="18" charset="0"/>
              </a:rPr>
              <a:t>2) підтримання високого професійного рівня адвокатів;</a:t>
            </a:r>
          </a:p>
          <a:p>
            <a:pPr marL="0" indent="0" algn="just">
              <a:buNone/>
            </a:pPr>
            <a:r>
              <a:rPr lang="uk-UA" sz="2400" dirty="0" smtClean="0">
                <a:latin typeface="Times New Roman" pitchFamily="18" charset="0"/>
                <a:cs typeface="Times New Roman" pitchFamily="18" charset="0"/>
              </a:rPr>
              <a:t>3) утворення та забезпечення діяльності кваліфікаційно-дисциплінарних комісій адвокатури;</a:t>
            </a:r>
          </a:p>
          <a:p>
            <a:pPr marL="0" indent="0" algn="just">
              <a:buNone/>
            </a:pPr>
            <a:r>
              <a:rPr lang="uk-UA" sz="2400" dirty="0" smtClean="0">
                <a:latin typeface="Times New Roman" pitchFamily="18" charset="0"/>
                <a:cs typeface="Times New Roman" pitchFamily="18" charset="0"/>
              </a:rPr>
              <a:t>4) створення сприятливих умов для здійснення адвокатської діяльності;</a:t>
            </a:r>
          </a:p>
          <a:p>
            <a:pPr marL="0" indent="0" algn="just">
              <a:buNone/>
            </a:pPr>
            <a:r>
              <a:rPr lang="uk-UA" sz="2400" dirty="0" smtClean="0">
                <a:latin typeface="Times New Roman" pitchFamily="18" charset="0"/>
                <a:cs typeface="Times New Roman" pitchFamily="18" charset="0"/>
              </a:rPr>
              <a:t>5) забезпечення відкритості інформації про адвокатуру та адвокатську діяльність;</a:t>
            </a:r>
          </a:p>
          <a:p>
            <a:pPr marL="0" indent="0" algn="just">
              <a:buNone/>
            </a:pPr>
            <a:r>
              <a:rPr lang="uk-UA" sz="2400" dirty="0" smtClean="0">
                <a:latin typeface="Times New Roman" pitchFamily="18" charset="0"/>
                <a:cs typeface="Times New Roman" pitchFamily="18" charset="0"/>
              </a:rPr>
              <a:t>6) забезпечення ведення Єдиного реєстру адвокатів України;</a:t>
            </a:r>
          </a:p>
          <a:p>
            <a:pPr marL="0" indent="0" algn="just">
              <a:buNone/>
            </a:pPr>
            <a:r>
              <a:rPr lang="uk-UA" sz="2400" dirty="0" smtClean="0">
                <a:latin typeface="Times New Roman" pitchFamily="18" charset="0"/>
                <a:cs typeface="Times New Roman" pitchFamily="18" charset="0"/>
              </a:rPr>
              <a:t>7) участь у формуванні Вищої ради правосуддя у порядку, визначеному </a:t>
            </a:r>
            <a:r>
              <a:rPr lang="uk-UA" sz="2400" dirty="0" smtClean="0">
                <a:latin typeface="Times New Roman" pitchFamily="18" charset="0"/>
                <a:cs typeface="Times New Roman" pitchFamily="18" charset="0"/>
              </a:rPr>
              <a:t>законом.</a:t>
            </a:r>
            <a:endParaRPr lang="uk-UA"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778968"/>
          </a:xfrm>
        </p:spPr>
        <p:txBody>
          <a:bodyPr>
            <a:noAutofit/>
          </a:bodyPr>
          <a:lstStyle/>
          <a:p>
            <a:pPr marL="457200" indent="-457200" algn="ctr">
              <a:buNone/>
            </a:pPr>
            <a:r>
              <a:rPr lang="uk-UA" sz="2000" b="1" dirty="0" smtClean="0">
                <a:latin typeface="Times New Roman" pitchFamily="18" charset="0"/>
                <a:cs typeface="Times New Roman" pitchFamily="18" charset="0"/>
              </a:rPr>
              <a:t>Національна асоціація адвокатів України</a:t>
            </a:r>
          </a:p>
          <a:p>
            <a:pPr marL="0" indent="0" algn="just">
              <a:buNone/>
            </a:pPr>
            <a:r>
              <a:rPr lang="uk-UA" sz="2000" dirty="0" smtClean="0">
                <a:latin typeface="Times New Roman" pitchFamily="18" charset="0"/>
                <a:cs typeface="Times New Roman" pitchFamily="18" charset="0"/>
              </a:rPr>
              <a:t>1. Національна </a:t>
            </a:r>
            <a:r>
              <a:rPr lang="uk-UA" sz="2000" dirty="0" smtClean="0">
                <a:latin typeface="Times New Roman" pitchFamily="18" charset="0"/>
                <a:cs typeface="Times New Roman" pitchFamily="18" charset="0"/>
              </a:rPr>
              <a:t>асоціація адвокатів України є недержавною некомерційною професійною організацією, яка об’єднує всіх адвокатів України та утворюється з метою забезпечення реалізації завдань адвокатського самоврядування.</a:t>
            </a:r>
          </a:p>
          <a:p>
            <a:pPr marL="0" indent="0" algn="just">
              <a:buNone/>
            </a:pPr>
            <a:r>
              <a:rPr lang="uk-UA" sz="2000" dirty="0" smtClean="0">
                <a:latin typeface="Times New Roman" pitchFamily="18" charset="0"/>
                <a:cs typeface="Times New Roman" pitchFamily="18" charset="0"/>
              </a:rPr>
              <a:t>2</a:t>
            </a:r>
            <a:r>
              <a:rPr lang="uk-UA" sz="2000" dirty="0" smtClean="0">
                <a:latin typeface="Times New Roman" pitchFamily="18" charset="0"/>
                <a:cs typeface="Times New Roman" pitchFamily="18" charset="0"/>
              </a:rPr>
              <a:t>. Національна асоціація адвокатів України:</a:t>
            </a:r>
          </a:p>
          <a:p>
            <a:pPr marL="0" indent="0" algn="just">
              <a:buNone/>
            </a:pPr>
            <a:r>
              <a:rPr lang="uk-UA" sz="2000" dirty="0" smtClean="0">
                <a:latin typeface="Times New Roman" pitchFamily="18" charset="0"/>
                <a:cs typeface="Times New Roman" pitchFamily="18" charset="0"/>
              </a:rPr>
              <a:t>1) представляє </a:t>
            </a:r>
            <a:r>
              <a:rPr lang="uk-UA" sz="2000" dirty="0" smtClean="0">
                <a:latin typeface="Times New Roman" pitchFamily="18" charset="0"/>
                <a:cs typeface="Times New Roman" pitchFamily="18" charset="0"/>
              </a:rPr>
              <a:t>адвокатуру України у відносинах з органами державної влади, органами місцевого самоврядування, їх посадовими і службовими особами, підприємствами, установами, організаціями незалежно від форми власності, громадськими об’єднаннями та міжнародними організаціями, делегує представників до органів державної влади;</a:t>
            </a:r>
          </a:p>
          <a:p>
            <a:pPr marL="0" indent="0" algn="just">
              <a:buNone/>
            </a:pPr>
            <a:r>
              <a:rPr lang="uk-UA" sz="2000" dirty="0" smtClean="0">
                <a:latin typeface="Times New Roman" pitchFamily="18" charset="0"/>
                <a:cs typeface="Times New Roman" pitchFamily="18" charset="0"/>
              </a:rPr>
              <a:t>2</a:t>
            </a:r>
            <a:r>
              <a:rPr lang="uk-UA" sz="2000" dirty="0" smtClean="0">
                <a:latin typeface="Times New Roman" pitchFamily="18" charset="0"/>
                <a:cs typeface="Times New Roman" pitchFamily="18" charset="0"/>
              </a:rPr>
              <a:t>) захищає професійні права адвокатів та забезпечує гарантії адвокатської діяльності;</a:t>
            </a:r>
          </a:p>
          <a:p>
            <a:pPr marL="0" indent="0" algn="just">
              <a:buNone/>
            </a:pPr>
            <a:r>
              <a:rPr lang="uk-UA" sz="2000" dirty="0" smtClean="0">
                <a:latin typeface="Times New Roman" pitchFamily="18" charset="0"/>
                <a:cs typeface="Times New Roman" pitchFamily="18" charset="0"/>
              </a:rPr>
              <a:t>3</a:t>
            </a:r>
            <a:r>
              <a:rPr lang="uk-UA" sz="2000" dirty="0" smtClean="0">
                <a:latin typeface="Times New Roman" pitchFamily="18" charset="0"/>
                <a:cs typeface="Times New Roman" pitchFamily="18" charset="0"/>
              </a:rPr>
              <a:t>) забезпечує високий професійний рівень адвокатів України;</a:t>
            </a:r>
          </a:p>
          <a:p>
            <a:pPr marL="0" indent="0" algn="just">
              <a:buNone/>
            </a:pPr>
            <a:r>
              <a:rPr lang="uk-UA" sz="2000" dirty="0" smtClean="0">
                <a:latin typeface="Times New Roman" pitchFamily="18" charset="0"/>
                <a:cs typeface="Times New Roman" pitchFamily="18" charset="0"/>
              </a:rPr>
              <a:t>4</a:t>
            </a:r>
            <a:r>
              <a:rPr lang="uk-UA" sz="2000" dirty="0" smtClean="0">
                <a:latin typeface="Times New Roman" pitchFamily="18" charset="0"/>
                <a:cs typeface="Times New Roman" pitchFamily="18" charset="0"/>
              </a:rPr>
              <a:t>) забезпечує доступ та відкритість інформації стосовно адвокатів України;</a:t>
            </a:r>
          </a:p>
          <a:p>
            <a:pPr marL="0" indent="0" algn="just">
              <a:buNone/>
            </a:pPr>
            <a:r>
              <a:rPr lang="uk-UA" sz="2000" dirty="0" smtClean="0">
                <a:latin typeface="Times New Roman" pitchFamily="18" charset="0"/>
                <a:cs typeface="Times New Roman" pitchFamily="18" charset="0"/>
              </a:rPr>
              <a:t>5</a:t>
            </a:r>
            <a:r>
              <a:rPr lang="uk-UA" sz="2000" dirty="0" smtClean="0">
                <a:latin typeface="Times New Roman" pitchFamily="18" charset="0"/>
                <a:cs typeface="Times New Roman" pitchFamily="18" charset="0"/>
              </a:rPr>
              <a:t>) виконує інші функції відповідно до цього Закону.</a:t>
            </a:r>
            <a:endParaRPr lang="uk-UA"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778968"/>
          </a:xfrm>
        </p:spPr>
        <p:txBody>
          <a:bodyPr>
            <a:noAutofit/>
          </a:bodyPr>
          <a:lstStyle/>
          <a:p>
            <a:pPr marL="0" indent="0" algn="just">
              <a:buNone/>
            </a:pPr>
            <a:r>
              <a:rPr lang="uk-UA" sz="2000" dirty="0" smtClean="0">
                <a:latin typeface="Times New Roman" pitchFamily="18" charset="0"/>
                <a:cs typeface="Times New Roman" pitchFamily="18" charset="0"/>
              </a:rPr>
              <a:t>3. Національна асоціація адвокатів України є юридичною особою та діє через організаційні форми адвокатського самоврядування, передбачені цим Законом.</a:t>
            </a:r>
          </a:p>
          <a:p>
            <a:pPr marL="0" indent="0" algn="just">
              <a:buNone/>
            </a:pPr>
            <a:endParaRPr lang="uk-UA" sz="2000" dirty="0" smtClean="0">
              <a:latin typeface="Times New Roman" pitchFamily="18" charset="0"/>
              <a:cs typeface="Times New Roman" pitchFamily="18" charset="0"/>
            </a:endParaRPr>
          </a:p>
          <a:p>
            <a:pPr marL="0" indent="0" algn="just">
              <a:buNone/>
            </a:pPr>
            <a:r>
              <a:rPr lang="uk-UA" sz="2000" dirty="0" smtClean="0">
                <a:latin typeface="Times New Roman" pitchFamily="18" charset="0"/>
                <a:cs typeface="Times New Roman" pitchFamily="18" charset="0"/>
              </a:rPr>
              <a:t>4. Національна асоціація адвокатів України утворюється з’їздом адвокатів України та не може бути реорганізована. Ліквідація Національної асоціації адвокатів України може бути здійснена лише на підставі закону.</a:t>
            </a:r>
          </a:p>
          <a:p>
            <a:pPr marL="0" indent="0" algn="just">
              <a:buNone/>
            </a:pPr>
            <a:endParaRPr lang="uk-UA" sz="2000" dirty="0" smtClean="0">
              <a:latin typeface="Times New Roman" pitchFamily="18" charset="0"/>
              <a:cs typeface="Times New Roman" pitchFamily="18" charset="0"/>
            </a:endParaRPr>
          </a:p>
          <a:p>
            <a:pPr marL="0" indent="0" algn="just">
              <a:buNone/>
            </a:pPr>
            <a:r>
              <a:rPr lang="uk-UA" sz="2000" dirty="0" smtClean="0">
                <a:latin typeface="Times New Roman" pitchFamily="18" charset="0"/>
                <a:cs typeface="Times New Roman" pitchFamily="18" charset="0"/>
              </a:rPr>
              <a:t>5. Статут Національної асоціації адвокатів України затверджується з’їздом адвокатів України та є її установчим документом.</a:t>
            </a:r>
          </a:p>
          <a:p>
            <a:pPr marL="0" indent="0" algn="just">
              <a:buNone/>
            </a:pPr>
            <a:endParaRPr lang="uk-UA" sz="2000" dirty="0" smtClean="0">
              <a:latin typeface="Times New Roman" pitchFamily="18" charset="0"/>
              <a:cs typeface="Times New Roman" pitchFamily="18" charset="0"/>
            </a:endParaRPr>
          </a:p>
          <a:p>
            <a:pPr marL="0" indent="0" algn="just">
              <a:buNone/>
            </a:pPr>
            <a:r>
              <a:rPr lang="uk-UA" sz="2000" dirty="0" smtClean="0">
                <a:latin typeface="Times New Roman" pitchFamily="18" charset="0"/>
                <a:cs typeface="Times New Roman" pitchFamily="18" charset="0"/>
              </a:rPr>
              <a:t>6. З моменту державної реєстрації Національної асоціації адвокатів України її членами стають всі особи, які мають свідоцтво про право на заняття адвокатською діяльністю. Інші особи стають членами Національної асоціації адвокатів України з моменту складення присяги адвоката України.</a:t>
            </a:r>
            <a:endParaRPr lang="uk-UA"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778968"/>
          </a:xfrm>
        </p:spPr>
        <p:txBody>
          <a:bodyPr>
            <a:noAutofit/>
          </a:bodyPr>
          <a:lstStyle/>
          <a:p>
            <a:pPr marL="0" indent="0" algn="ctr">
              <a:buNone/>
            </a:pPr>
            <a:r>
              <a:rPr lang="uk-UA" sz="2000" b="1" dirty="0" smtClean="0">
                <a:latin typeface="Times New Roman" pitchFamily="18" charset="0"/>
                <a:cs typeface="Times New Roman" pitchFamily="18" charset="0"/>
              </a:rPr>
              <a:t>Організаційні форми адвокатського самоврядування</a:t>
            </a:r>
          </a:p>
          <a:p>
            <a:pPr marL="0" indent="0" algn="just">
              <a:buNone/>
            </a:pPr>
            <a:endParaRPr lang="uk-UA" sz="2000" dirty="0" smtClean="0">
              <a:latin typeface="Times New Roman" pitchFamily="18" charset="0"/>
              <a:cs typeface="Times New Roman" pitchFamily="18" charset="0"/>
            </a:endParaRPr>
          </a:p>
          <a:p>
            <a:pPr marL="0" indent="0" algn="just">
              <a:buNone/>
            </a:pPr>
            <a:r>
              <a:rPr lang="uk-UA" sz="2000" dirty="0" smtClean="0">
                <a:latin typeface="Times New Roman" pitchFamily="18" charset="0"/>
                <a:cs typeface="Times New Roman" pitchFamily="18" charset="0"/>
              </a:rPr>
              <a:t>1. Організаційними </a:t>
            </a:r>
            <a:r>
              <a:rPr lang="uk-UA" sz="2000" dirty="0" smtClean="0">
                <a:latin typeface="Times New Roman" pitchFamily="18" charset="0"/>
                <a:cs typeface="Times New Roman" pitchFamily="18" charset="0"/>
              </a:rPr>
              <a:t>формами адвокатського самоврядування є конференція адвокатів регіону (Автономної Республіки Крим, області, міста Києва, міста Севастополя), рада адвокатів регіону (Автономної Республіки Крим, області, міста Києва, міста Севастополя), Рада адвокатів України, з’їзд адвокатів України.</a:t>
            </a:r>
          </a:p>
          <a:p>
            <a:pPr marL="0" indent="0" algn="just">
              <a:buNone/>
            </a:pPr>
            <a:r>
              <a:rPr lang="uk-UA" sz="2000" dirty="0" smtClean="0">
                <a:latin typeface="Times New Roman" pitchFamily="18" charset="0"/>
                <a:cs typeface="Times New Roman" pitchFamily="18" charset="0"/>
              </a:rPr>
              <a:t>2</a:t>
            </a:r>
            <a:r>
              <a:rPr lang="uk-UA" sz="2000" dirty="0" smtClean="0">
                <a:latin typeface="Times New Roman" pitchFamily="18" charset="0"/>
                <a:cs typeface="Times New Roman" pitchFamily="18" charset="0"/>
              </a:rPr>
              <a:t>. Адвокатське самоврядування здійснюється через діяльність конференцій адвокатів регіону (Автономної Республіки Крим, області, міста Києва, міста Севастополя), рад адвокатів регіону (Автономної Республіки Крим, області, міста Києва, міста Севастополя), кваліфікаційно-дисциплінарних комісій адвокатури (Автономної Республіки Крим, області, міста Києва, міста Севастополя), Вищої кваліфікаційно-дисциплінарної комісії адвокатури, ревізійних комісій адвокатів регіонів (Автономної Республіки Крим, області, міста Києва, міста Севастополя), Вищої ревізійної комісії адвокатури, Ради адвокатів України, з’їзду адвокатів України.</a:t>
            </a:r>
            <a:endParaRPr lang="uk-UA"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76672"/>
            <a:ext cx="8183880" cy="5778968"/>
          </a:xfrm>
        </p:spPr>
        <p:txBody>
          <a:bodyPr>
            <a:noAutofit/>
          </a:bodyPr>
          <a:lstStyle/>
          <a:p>
            <a:pPr marL="0" indent="0" algn="ctr">
              <a:buNone/>
            </a:pPr>
            <a:r>
              <a:rPr lang="uk-UA" sz="1400" b="1" dirty="0" smtClean="0">
                <a:latin typeface="Times New Roman" pitchFamily="18" charset="0"/>
                <a:cs typeface="Times New Roman" pitchFamily="18" charset="0"/>
              </a:rPr>
              <a:t>Конференція адвокатів регіону</a:t>
            </a:r>
          </a:p>
          <a:p>
            <a:pPr marL="0" indent="0" algn="just">
              <a:buNone/>
            </a:pPr>
            <a:endParaRPr lang="uk-UA" sz="1400" dirty="0" smtClean="0">
              <a:latin typeface="Times New Roman" pitchFamily="18" charset="0"/>
              <a:cs typeface="Times New Roman" pitchFamily="18" charset="0"/>
            </a:endParaRPr>
          </a:p>
          <a:p>
            <a:pPr marL="0" indent="0" algn="just">
              <a:buNone/>
            </a:pPr>
            <a:r>
              <a:rPr lang="uk-UA" sz="1400" dirty="0" smtClean="0">
                <a:latin typeface="Times New Roman" pitchFamily="18" charset="0"/>
                <a:cs typeface="Times New Roman" pitchFamily="18" charset="0"/>
              </a:rPr>
              <a:t>1. Вищим органом адвокатського самоврядування в Автономній Республіці Крим, областях, містах Києві та Севастополі є конференція адвокатів регіону, адреса робочого місця яких знаходиться відповідно в Автономній Республіці Крим, області, містах Києві та Севастополі та відомості про яких включено до Єдиного реєстру адвокатів України.</a:t>
            </a:r>
          </a:p>
          <a:p>
            <a:pPr marL="0" indent="0" algn="just">
              <a:buNone/>
            </a:pPr>
            <a:endParaRPr lang="uk-UA" sz="1400" dirty="0" smtClean="0">
              <a:latin typeface="Times New Roman" pitchFamily="18" charset="0"/>
              <a:cs typeface="Times New Roman" pitchFamily="18" charset="0"/>
            </a:endParaRPr>
          </a:p>
          <a:p>
            <a:pPr marL="0" indent="0" algn="just">
              <a:buNone/>
            </a:pPr>
            <a:r>
              <a:rPr lang="uk-UA" sz="1400" dirty="0" smtClean="0">
                <a:latin typeface="Times New Roman" pitchFamily="18" charset="0"/>
                <a:cs typeface="Times New Roman" pitchFamily="18" charset="0"/>
              </a:rPr>
              <a:t>Квота представництва, порядок висування та обрання делегатів конференції адвокатів регіону затверджуються Радою адвокатів України.</a:t>
            </a:r>
          </a:p>
          <a:p>
            <a:pPr marL="0" indent="0" algn="just">
              <a:buNone/>
            </a:pPr>
            <a:endParaRPr lang="uk-UA" sz="1400" dirty="0" smtClean="0">
              <a:latin typeface="Times New Roman" pitchFamily="18" charset="0"/>
              <a:cs typeface="Times New Roman" pitchFamily="18" charset="0"/>
            </a:endParaRPr>
          </a:p>
          <a:p>
            <a:pPr marL="0" indent="0" algn="just">
              <a:buNone/>
            </a:pPr>
            <a:r>
              <a:rPr lang="uk-UA" sz="1400" dirty="0" smtClean="0">
                <a:latin typeface="Times New Roman" pitchFamily="18" charset="0"/>
                <a:cs typeface="Times New Roman" pitchFamily="18" charset="0"/>
              </a:rPr>
              <a:t>2. Конференція адвокатів регіону скликається радою адвокатів регіону не рідше одного разу на рік. Конференцію може бути скликано також за пропозицією не менш як однієї десятої від загальної кількості адвокатів регіону, адреса робочого місця яких знаходиться у відповідному регіоні, або Ради адвокатів України.</a:t>
            </a:r>
          </a:p>
          <a:p>
            <a:pPr marL="0" indent="0" algn="just">
              <a:buNone/>
            </a:pPr>
            <a:endParaRPr lang="uk-UA" sz="1400" dirty="0" smtClean="0">
              <a:latin typeface="Times New Roman" pitchFamily="18" charset="0"/>
              <a:cs typeface="Times New Roman" pitchFamily="18" charset="0"/>
            </a:endParaRPr>
          </a:p>
          <a:p>
            <a:pPr marL="0" indent="0" algn="just">
              <a:buNone/>
            </a:pPr>
            <a:r>
              <a:rPr lang="uk-UA" sz="1400" dirty="0" smtClean="0">
                <a:latin typeface="Times New Roman" pitchFamily="18" charset="0"/>
                <a:cs typeface="Times New Roman" pitchFamily="18" charset="0"/>
              </a:rPr>
              <a:t>У разі якщо рада адвокатів регіону не скликає конференцію протягом тридцяти днів з дня надходження пропозиції про її скликання, адвокати, які підписали таку пропозицію, або Рада адвокатів України приймають рішення про утворення організаційного бюро зі скликання конференції адвокатів регіону. Організаційне бюро має права ради адвокатів регіону щодо скликання і забезпечення проведення конференції та визначає особу, яка головує на засіданні конференції.</a:t>
            </a:r>
          </a:p>
          <a:p>
            <a:pPr marL="0" indent="0" algn="just">
              <a:buNone/>
            </a:pPr>
            <a:endParaRPr lang="uk-UA" sz="1400" dirty="0" smtClean="0">
              <a:latin typeface="Times New Roman" pitchFamily="18" charset="0"/>
              <a:cs typeface="Times New Roman" pitchFamily="18" charset="0"/>
            </a:endParaRPr>
          </a:p>
          <a:p>
            <a:pPr marL="0" indent="0" algn="just">
              <a:buNone/>
            </a:pPr>
            <a:r>
              <a:rPr lang="uk-UA" sz="1400" dirty="0" smtClean="0">
                <a:latin typeface="Times New Roman" pitchFamily="18" charset="0"/>
                <a:cs typeface="Times New Roman" pitchFamily="18" charset="0"/>
              </a:rPr>
              <a:t>3. Про день, час і місце початку роботи конференції адвокатів регіону та питання, що вносяться на її обговорення, адвокати повідомляються не пізніш як за п’ятнадцять днів до дня початку роботи конференції.</a:t>
            </a:r>
            <a:endParaRPr lang="uk-UA" sz="1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76672"/>
            <a:ext cx="8183880" cy="5778968"/>
          </a:xfrm>
        </p:spPr>
        <p:txBody>
          <a:bodyPr>
            <a:noAutofit/>
          </a:bodyPr>
          <a:lstStyle/>
          <a:p>
            <a:pPr marL="0" indent="0" algn="just">
              <a:buNone/>
            </a:pPr>
            <a:r>
              <a:rPr lang="uk-UA" sz="1600" dirty="0" smtClean="0">
                <a:latin typeface="Times New Roman" pitchFamily="18" charset="0"/>
                <a:cs typeface="Times New Roman" pitchFamily="18" charset="0"/>
              </a:rPr>
              <a:t>4. Конференція адвокатів регіону вважається повноважною, якщо в її роботі бере участь більше половини делегатів конференції.</a:t>
            </a:r>
          </a:p>
          <a:p>
            <a:pPr marL="0" indent="0" algn="just">
              <a:buNone/>
            </a:pPr>
            <a:r>
              <a:rPr lang="uk-UA" sz="1600" dirty="0" smtClean="0">
                <a:latin typeface="Times New Roman" pitchFamily="18" charset="0"/>
                <a:cs typeface="Times New Roman" pitchFamily="18" charset="0"/>
              </a:rPr>
              <a:t>5</a:t>
            </a:r>
            <a:r>
              <a:rPr lang="uk-UA" sz="1600" dirty="0" smtClean="0">
                <a:latin typeface="Times New Roman" pitchFamily="18" charset="0"/>
                <a:cs typeface="Times New Roman" pitchFamily="18" charset="0"/>
              </a:rPr>
              <a:t>. До повноважень конференції адвокатів регіону належать:</a:t>
            </a:r>
          </a:p>
          <a:p>
            <a:pPr marL="342900" indent="-342900" algn="just">
              <a:buFont typeface="Arial" pitchFamily="34" charset="0"/>
              <a:buChar char="•"/>
            </a:pPr>
            <a:r>
              <a:rPr lang="uk-UA" sz="1600" dirty="0" smtClean="0">
                <a:latin typeface="Times New Roman" pitchFamily="18" charset="0"/>
                <a:cs typeface="Times New Roman" pitchFamily="18" charset="0"/>
              </a:rPr>
              <a:t>обрання </a:t>
            </a:r>
            <a:r>
              <a:rPr lang="uk-UA" sz="1600" dirty="0" smtClean="0">
                <a:latin typeface="Times New Roman" pitchFamily="18" charset="0"/>
                <a:cs typeface="Times New Roman" pitchFamily="18" charset="0"/>
              </a:rPr>
              <a:t>голови та членів ради адвокатів регіону, дострокове відкликання їх з посад;</a:t>
            </a:r>
          </a:p>
          <a:p>
            <a:pPr marL="342900" indent="-342900" algn="just">
              <a:buFont typeface="Arial" pitchFamily="34" charset="0"/>
              <a:buChar char="•"/>
            </a:pPr>
            <a:r>
              <a:rPr lang="uk-UA" sz="1600" dirty="0" smtClean="0">
                <a:latin typeface="Times New Roman" pitchFamily="18" charset="0"/>
                <a:cs typeface="Times New Roman" pitchFamily="18" charset="0"/>
              </a:rPr>
              <a:t>обрання </a:t>
            </a:r>
            <a:r>
              <a:rPr lang="uk-UA" sz="1600" dirty="0" smtClean="0">
                <a:latin typeface="Times New Roman" pitchFamily="18" charset="0"/>
                <a:cs typeface="Times New Roman" pitchFamily="18" charset="0"/>
              </a:rPr>
              <a:t>делегатів на з’їзд адвокатів України;</a:t>
            </a:r>
          </a:p>
          <a:p>
            <a:pPr marL="0" indent="0" algn="just">
              <a:buNone/>
            </a:pPr>
            <a:r>
              <a:rPr lang="uk-UA" sz="1600" dirty="0" smtClean="0">
                <a:latin typeface="Times New Roman" pitchFamily="18" charset="0"/>
                <a:cs typeface="Times New Roman" pitchFamily="18" charset="0"/>
              </a:rPr>
              <a:t>3</a:t>
            </a:r>
            <a:r>
              <a:rPr lang="uk-UA" sz="1600" dirty="0" smtClean="0">
                <a:latin typeface="Times New Roman" pitchFamily="18" charset="0"/>
                <a:cs typeface="Times New Roman" pitchFamily="18" charset="0"/>
              </a:rPr>
              <a:t>) обрання представника адвокатів регіону до складу Ради адвокатів України та Вищої кваліфікаційно-дисциплінарної комісії адвокатури, дострокове відкликання їх з посад;</a:t>
            </a:r>
          </a:p>
          <a:p>
            <a:pPr marL="0" indent="0" algn="just">
              <a:buNone/>
            </a:pPr>
            <a:r>
              <a:rPr lang="uk-UA" sz="1600" dirty="0" smtClean="0">
                <a:latin typeface="Times New Roman" pitchFamily="18" charset="0"/>
                <a:cs typeface="Times New Roman" pitchFamily="18" charset="0"/>
              </a:rPr>
              <a:t>4</a:t>
            </a:r>
            <a:r>
              <a:rPr lang="uk-UA" sz="1600" dirty="0" smtClean="0">
                <a:latin typeface="Times New Roman" pitchFamily="18" charset="0"/>
                <a:cs typeface="Times New Roman" pitchFamily="18" charset="0"/>
              </a:rPr>
              <a:t>) визначення кількості членів кваліфікаційної і дисциплінарної палат кваліфікаційно-дисциплінарної комісії адвокатури, обрання голови та членів кваліфікаційно-дисциплінарної комісії адвокатури, дострокове відкликання їх з посад;</a:t>
            </a:r>
          </a:p>
          <a:p>
            <a:pPr marL="0" indent="0" algn="just">
              <a:buNone/>
            </a:pPr>
            <a:r>
              <a:rPr lang="uk-UA" sz="1600" dirty="0" smtClean="0">
                <a:latin typeface="Times New Roman" pitchFamily="18" charset="0"/>
                <a:cs typeface="Times New Roman" pitchFamily="18" charset="0"/>
              </a:rPr>
              <a:t>5</a:t>
            </a:r>
            <a:r>
              <a:rPr lang="uk-UA" sz="1600" dirty="0" smtClean="0">
                <a:latin typeface="Times New Roman" pitchFamily="18" charset="0"/>
                <a:cs typeface="Times New Roman" pitchFamily="18" charset="0"/>
              </a:rPr>
              <a:t>) обрання голови та членів ревізійної комісії адвокатів регіону, дострокове відкликання їх з посад;</a:t>
            </a:r>
          </a:p>
          <a:p>
            <a:pPr marL="0" indent="0" algn="just">
              <a:buNone/>
            </a:pPr>
            <a:r>
              <a:rPr lang="uk-UA" sz="1600" dirty="0" smtClean="0">
                <a:latin typeface="Times New Roman" pitchFamily="18" charset="0"/>
                <a:cs typeface="Times New Roman" pitchFamily="18" charset="0"/>
              </a:rPr>
              <a:t>6</a:t>
            </a:r>
            <a:r>
              <a:rPr lang="uk-UA" sz="1600" dirty="0" smtClean="0">
                <a:latin typeface="Times New Roman" pitchFamily="18" charset="0"/>
                <a:cs typeface="Times New Roman" pitchFamily="18" charset="0"/>
              </a:rPr>
              <a:t>) затвердження штатного розпису і кошторису ради адвокатів регіону, кваліфікаційно-дисциплінарної комісії адвокатури;</a:t>
            </a:r>
          </a:p>
          <a:p>
            <a:pPr marL="0" indent="0" algn="just">
              <a:buNone/>
            </a:pPr>
            <a:r>
              <a:rPr lang="uk-UA" sz="1600" dirty="0" smtClean="0">
                <a:latin typeface="Times New Roman" pitchFamily="18" charset="0"/>
                <a:cs typeface="Times New Roman" pitchFamily="18" charset="0"/>
              </a:rPr>
              <a:t>7</a:t>
            </a:r>
            <a:r>
              <a:rPr lang="uk-UA" sz="1600" dirty="0" smtClean="0">
                <a:latin typeface="Times New Roman" pitchFamily="18" charset="0"/>
                <a:cs typeface="Times New Roman" pitchFamily="18" charset="0"/>
              </a:rPr>
              <a:t>) розгляд та затвердження звіту ради адвокатів регіону, кваліфікаційно-дисциплінарної комісії адвокатури, висновків ревізійної комісії адвокатів регіону, представників адвокатів регіону у складі Вищої кваліфікаційно-дисциплінарної комісії адвокатури і Ради адвокатів України;</a:t>
            </a:r>
          </a:p>
          <a:p>
            <a:pPr marL="0" indent="0" algn="just">
              <a:buNone/>
            </a:pPr>
            <a:r>
              <a:rPr lang="uk-UA" sz="1600" dirty="0" smtClean="0">
                <a:latin typeface="Times New Roman" pitchFamily="18" charset="0"/>
                <a:cs typeface="Times New Roman" pitchFamily="18" charset="0"/>
              </a:rPr>
              <a:t>8</a:t>
            </a:r>
            <a:r>
              <a:rPr lang="uk-UA" sz="1600" dirty="0" smtClean="0">
                <a:latin typeface="Times New Roman" pitchFamily="18" charset="0"/>
                <a:cs typeface="Times New Roman" pitchFamily="18" charset="0"/>
              </a:rPr>
              <a:t>) прийняття інших рішень відповідно до цього Закону.</a:t>
            </a:r>
          </a:p>
          <a:p>
            <a:pPr marL="0" indent="0" algn="just">
              <a:buNone/>
            </a:pPr>
            <a:r>
              <a:rPr lang="uk-UA" sz="1600" dirty="0" smtClean="0">
                <a:latin typeface="Times New Roman" pitchFamily="18" charset="0"/>
                <a:cs typeface="Times New Roman" pitchFamily="18" charset="0"/>
              </a:rPr>
              <a:t>6</a:t>
            </a:r>
            <a:r>
              <a:rPr lang="uk-UA" sz="1600" dirty="0" smtClean="0">
                <a:latin typeface="Times New Roman" pitchFamily="18" charset="0"/>
                <a:cs typeface="Times New Roman" pitchFamily="18" charset="0"/>
              </a:rPr>
              <a:t>. Конференція адвокатів регіону приймає </a:t>
            </a:r>
            <a:r>
              <a:rPr lang="uk-UA" sz="1600" dirty="0" smtClean="0">
                <a:latin typeface="Times New Roman" pitchFamily="18" charset="0"/>
                <a:cs typeface="Times New Roman" pitchFamily="18" charset="0"/>
              </a:rPr>
              <a:t>рішення </a:t>
            </a:r>
            <a:r>
              <a:rPr lang="uk-UA" sz="1600" dirty="0" smtClean="0">
                <a:latin typeface="Times New Roman" pitchFamily="18" charset="0"/>
                <a:cs typeface="Times New Roman" pitchFamily="18" charset="0"/>
              </a:rPr>
              <a:t>шляхом голосування більшістю голосів делегатів конференції, які беруть участь у її роботі.</a:t>
            </a:r>
            <a:endParaRPr lang="uk-UA"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76672"/>
            <a:ext cx="8183880" cy="5778968"/>
          </a:xfrm>
        </p:spPr>
        <p:txBody>
          <a:bodyPr>
            <a:noAutofit/>
          </a:bodyPr>
          <a:lstStyle/>
          <a:p>
            <a:pPr marL="0" indent="0" algn="ctr">
              <a:buNone/>
            </a:pPr>
            <a:r>
              <a:rPr lang="uk-UA" sz="1600" b="1" dirty="0" smtClean="0">
                <a:latin typeface="Times New Roman" pitchFamily="18" charset="0"/>
                <a:cs typeface="Times New Roman" pitchFamily="18" charset="0"/>
              </a:rPr>
              <a:t>Рада адвокатів регіону</a:t>
            </a:r>
          </a:p>
          <a:p>
            <a:pPr marL="342900" indent="-342900" algn="just">
              <a:buNone/>
            </a:pPr>
            <a:r>
              <a:rPr lang="uk-UA" sz="1600" dirty="0" smtClean="0">
                <a:latin typeface="Times New Roman" pitchFamily="18" charset="0"/>
                <a:cs typeface="Times New Roman" pitchFamily="18" charset="0"/>
              </a:rPr>
              <a:t>1.У </a:t>
            </a:r>
            <a:r>
              <a:rPr lang="uk-UA" sz="1600" dirty="0" smtClean="0">
                <a:latin typeface="Times New Roman" pitchFamily="18" charset="0"/>
                <a:cs typeface="Times New Roman" pitchFamily="18" charset="0"/>
              </a:rPr>
              <a:t>період між конференціями адвокатів регіону функції адвокатського самоврядування у регіоні виконує рада адвокатів регіону.</a:t>
            </a:r>
          </a:p>
          <a:p>
            <a:pPr marL="342900" indent="-342900" algn="just">
              <a:buNone/>
            </a:pPr>
            <a:r>
              <a:rPr lang="uk-UA" sz="1600" dirty="0" smtClean="0">
                <a:latin typeface="Times New Roman" pitchFamily="18" charset="0"/>
                <a:cs typeface="Times New Roman" pitchFamily="18" charset="0"/>
              </a:rPr>
              <a:t>Рада </a:t>
            </a:r>
            <a:r>
              <a:rPr lang="uk-UA" sz="1600" dirty="0" smtClean="0">
                <a:latin typeface="Times New Roman" pitchFamily="18" charset="0"/>
                <a:cs typeface="Times New Roman" pitchFamily="18" charset="0"/>
              </a:rPr>
              <a:t>адвокатів регіону підконтрольна і підзвітна конференції адвокатів регіону.</a:t>
            </a:r>
          </a:p>
          <a:p>
            <a:pPr marL="0" indent="0" algn="just">
              <a:buNone/>
            </a:pPr>
            <a:r>
              <a:rPr lang="uk-UA" sz="1600" dirty="0" smtClean="0">
                <a:latin typeface="Times New Roman" pitchFamily="18" charset="0"/>
                <a:cs typeface="Times New Roman" pitchFamily="18" charset="0"/>
              </a:rPr>
              <a:t>2</a:t>
            </a:r>
            <a:r>
              <a:rPr lang="uk-UA" sz="1600" dirty="0" smtClean="0">
                <a:latin typeface="Times New Roman" pitchFamily="18" charset="0"/>
                <a:cs typeface="Times New Roman" pitchFamily="18" charset="0"/>
              </a:rPr>
              <a:t>. Голова та члени ради адвокатів регіону обираються конференцією адвокатів регіону з числа адвокатів, стаж адвокатської діяльності яких становить не менше п’яти років та адреса робочого місця яких знаходиться відповідно в Автономній Республіці Крим, області, місті Києві, місті Севастополі і відомості про яких включено до Єдиного реєстру адвокатів України, строком на п’ять років. Одна й та сама особа не може бути головою або членом ради адвокатів регіону більше ніж два строки підряд. Кількість членів ради адвокатів регіону визначається конференцією адвокатів регіону.</a:t>
            </a:r>
          </a:p>
          <a:p>
            <a:pPr marL="0" indent="0" algn="just">
              <a:buNone/>
            </a:pPr>
            <a:r>
              <a:rPr lang="uk-UA" sz="1600" dirty="0" smtClean="0">
                <a:latin typeface="Times New Roman" pitchFamily="18" charset="0"/>
                <a:cs typeface="Times New Roman" pitchFamily="18" charset="0"/>
              </a:rPr>
              <a:t>3</a:t>
            </a:r>
            <a:r>
              <a:rPr lang="uk-UA" sz="1600" dirty="0" smtClean="0">
                <a:latin typeface="Times New Roman" pitchFamily="18" charset="0"/>
                <a:cs typeface="Times New Roman" pitchFamily="18" charset="0"/>
              </a:rPr>
              <a:t>. На першому засіданні члени ради адвокатів регіону за пропозицією голови ради обирають зі свого складу заступника голови та секретаря ради.</a:t>
            </a:r>
          </a:p>
          <a:p>
            <a:pPr marL="0" indent="0" algn="just">
              <a:buNone/>
            </a:pPr>
            <a:r>
              <a:rPr lang="uk-UA" sz="1600" dirty="0" smtClean="0">
                <a:latin typeface="Times New Roman" pitchFamily="18" charset="0"/>
                <a:cs typeface="Times New Roman" pitchFamily="18" charset="0"/>
              </a:rPr>
              <a:t>Голова</a:t>
            </a:r>
            <a:r>
              <a:rPr lang="uk-UA" sz="1600" dirty="0" smtClean="0">
                <a:latin typeface="Times New Roman" pitchFamily="18" charset="0"/>
                <a:cs typeface="Times New Roman" pitchFamily="18" charset="0"/>
              </a:rPr>
              <a:t>, заступник голови, секретар, член ради адвокатів регіону не можуть одночасно входити до складу кваліфікаційно-дисциплінарної комісії адвокатури, Вищої кваліфікаційно-дисциплінарної комісії адвокатури, ревізійної комісії адвокатів регіону, Вищої ревізійної комісії адвокатури, Ради адвокатів України, комісії з оцінювання якості, повноти та своєчасності надання адвокатами безоплатної правової допомоги.</a:t>
            </a:r>
          </a:p>
          <a:p>
            <a:pPr marL="0" indent="0" algn="just">
              <a:buNone/>
            </a:pPr>
            <a:r>
              <a:rPr lang="uk-UA" sz="1600" dirty="0" smtClean="0">
                <a:latin typeface="Times New Roman" pitchFamily="18" charset="0"/>
                <a:cs typeface="Times New Roman" pitchFamily="18" charset="0"/>
              </a:rPr>
              <a:t>Голова</a:t>
            </a:r>
            <a:r>
              <a:rPr lang="uk-UA" sz="1600" dirty="0" smtClean="0">
                <a:latin typeface="Times New Roman" pitchFamily="18" charset="0"/>
                <a:cs typeface="Times New Roman" pitchFamily="18" charset="0"/>
              </a:rPr>
              <a:t>, заступник голови, секретар, член ради адвокатів регіону можуть бути достроково відкликані з посади за рішенням органу адвокатського самоврядування, який їх обрав на посаду.</a:t>
            </a:r>
            <a:endParaRPr lang="uk-UA" sz="1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37</TotalTime>
  <Words>4835</Words>
  <Application>Microsoft Office PowerPoint</Application>
  <PresentationFormat>Экран (4:3)</PresentationFormat>
  <Paragraphs>211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Начальная</vt:lpstr>
      <vt:lpstr>АДВОКАТСЬКЕ САМОВРЯДУВАННЯ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5</cp:revision>
  <dcterms:created xsi:type="dcterms:W3CDTF">2019-03-17T17:45:15Z</dcterms:created>
  <dcterms:modified xsi:type="dcterms:W3CDTF">2019-03-17T18:33:51Z</dcterms:modified>
</cp:coreProperties>
</file>