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3"/>
  </p:notesMasterIdLst>
  <p:sldIdLst>
    <p:sldId id="256" r:id="rId3"/>
    <p:sldId id="257" r:id="rId4"/>
    <p:sldId id="258" r:id="rId5"/>
    <p:sldId id="265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9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100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101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102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2E7EF34B-04EE-478F-A5DB-5B8FCFADFB27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090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125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7315D9DE-06E4-4A5B-9CBB-625AFC9546F8}" type="slidenum"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10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ustomShape 1" hidden="1"/>
          <p:cNvSpPr/>
          <p:nvPr/>
        </p:nvSpPr>
        <p:spPr>
          <a:xfrm>
            <a:off x="304920" y="228600"/>
            <a:ext cx="11593080" cy="2467440"/>
          </a:xfrm>
          <a:prstGeom prst="roundRect">
            <a:avLst>
              <a:gd name="adj" fmla="val 3362"/>
            </a:avLst>
          </a:prstGeom>
          <a:gradFill rotWithShape="0">
            <a:gsLst>
              <a:gs pos="0">
                <a:srgbClr val="A1C4E3"/>
              </a:gs>
              <a:gs pos="100000">
                <a:srgbClr val="3477B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7" name="Group 2"/>
          <p:cNvGrpSpPr/>
          <p:nvPr/>
        </p:nvGrpSpPr>
        <p:grpSpPr>
          <a:xfrm>
            <a:off x="282240" y="1679400"/>
            <a:ext cx="11629800" cy="1328400"/>
            <a:chOff x="282240" y="1679400"/>
            <a:chExt cx="11629800" cy="1328400"/>
          </a:xfrm>
        </p:grpSpPr>
        <p:sp>
          <p:nvSpPr>
            <p:cNvPr id="2" name="CustomShape 3"/>
            <p:cNvSpPr/>
            <p:nvPr/>
          </p:nvSpPr>
          <p:spPr>
            <a:xfrm>
              <a:off x="8063280" y="1824480"/>
              <a:ext cx="3833640" cy="71244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3492360" y="1696320"/>
              <a:ext cx="7391160" cy="84852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3771720" y="1708560"/>
              <a:ext cx="7289280" cy="77292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7479360" y="1694880"/>
              <a:ext cx="4409280" cy="65016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282240" y="1679400"/>
              <a:ext cx="11629800" cy="132840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" name="CustomShape 8"/>
          <p:cNvSpPr/>
          <p:nvPr/>
        </p:nvSpPr>
        <p:spPr>
          <a:xfrm>
            <a:off x="304920" y="228600"/>
            <a:ext cx="11593080" cy="6033600"/>
          </a:xfrm>
          <a:prstGeom prst="roundRect">
            <a:avLst>
              <a:gd name="adj" fmla="val 1272"/>
            </a:avLst>
          </a:prstGeom>
          <a:gradFill rotWithShape="0">
            <a:gsLst>
              <a:gs pos="0">
                <a:srgbClr val="3477B2"/>
              </a:gs>
              <a:gs pos="100000">
                <a:srgbClr val="A1C4E3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8" name="Group 9"/>
          <p:cNvGrpSpPr/>
          <p:nvPr/>
        </p:nvGrpSpPr>
        <p:grpSpPr>
          <a:xfrm>
            <a:off x="282240" y="5353920"/>
            <a:ext cx="11629800" cy="1330200"/>
            <a:chOff x="282240" y="5353920"/>
            <a:chExt cx="11629800" cy="1330200"/>
          </a:xfrm>
        </p:grpSpPr>
        <p:sp>
          <p:nvSpPr>
            <p:cNvPr id="9" name="CustomShape 10"/>
            <p:cNvSpPr/>
            <p:nvPr/>
          </p:nvSpPr>
          <p:spPr>
            <a:xfrm>
              <a:off x="8073360" y="5499360"/>
              <a:ext cx="3838680" cy="71352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3496680" y="5370840"/>
              <a:ext cx="7400880" cy="84996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" name="CustomShape 12"/>
            <p:cNvSpPr/>
            <p:nvPr/>
          </p:nvSpPr>
          <p:spPr>
            <a:xfrm>
              <a:off x="3776040" y="5383080"/>
              <a:ext cx="7298640" cy="77400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" name="CustomShape 13"/>
            <p:cNvSpPr/>
            <p:nvPr/>
          </p:nvSpPr>
          <p:spPr>
            <a:xfrm>
              <a:off x="7488720" y="5369760"/>
              <a:ext cx="4415040" cy="65088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" name="CustomShape 14"/>
            <p:cNvSpPr/>
            <p:nvPr/>
          </p:nvSpPr>
          <p:spPr>
            <a:xfrm>
              <a:off x="282240" y="5353920"/>
              <a:ext cx="11629800" cy="133020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4" name="PlaceHolder 15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5" name="PlaceHolder 1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304920" y="228600"/>
            <a:ext cx="11593080" cy="2467440"/>
          </a:xfrm>
          <a:prstGeom prst="roundRect">
            <a:avLst>
              <a:gd name="adj" fmla="val 3362"/>
            </a:avLst>
          </a:prstGeom>
          <a:gradFill rotWithShape="0">
            <a:gsLst>
              <a:gs pos="0">
                <a:srgbClr val="A1C4E3"/>
              </a:gs>
              <a:gs pos="100000">
                <a:srgbClr val="3477B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53" name="Group 2"/>
          <p:cNvGrpSpPr/>
          <p:nvPr/>
        </p:nvGrpSpPr>
        <p:grpSpPr>
          <a:xfrm>
            <a:off x="282240" y="1679400"/>
            <a:ext cx="11629800" cy="1328400"/>
            <a:chOff x="282240" y="1679400"/>
            <a:chExt cx="11629800" cy="1328400"/>
          </a:xfrm>
        </p:grpSpPr>
        <p:sp>
          <p:nvSpPr>
            <p:cNvPr id="54" name="CustomShape 3"/>
            <p:cNvSpPr/>
            <p:nvPr/>
          </p:nvSpPr>
          <p:spPr>
            <a:xfrm>
              <a:off x="8063280" y="1824480"/>
              <a:ext cx="3833640" cy="71244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5" name="CustomShape 4"/>
            <p:cNvSpPr/>
            <p:nvPr/>
          </p:nvSpPr>
          <p:spPr>
            <a:xfrm>
              <a:off x="3492360" y="1696320"/>
              <a:ext cx="7391160" cy="84852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6" name="CustomShape 5"/>
            <p:cNvSpPr/>
            <p:nvPr/>
          </p:nvSpPr>
          <p:spPr>
            <a:xfrm>
              <a:off x="3771720" y="1708560"/>
              <a:ext cx="7289280" cy="77292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7" name="CustomShape 6"/>
            <p:cNvSpPr/>
            <p:nvPr/>
          </p:nvSpPr>
          <p:spPr>
            <a:xfrm>
              <a:off x="7479360" y="1694880"/>
              <a:ext cx="4409280" cy="65016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" name="CustomShape 7"/>
            <p:cNvSpPr/>
            <p:nvPr/>
          </p:nvSpPr>
          <p:spPr>
            <a:xfrm>
              <a:off x="282240" y="1679400"/>
              <a:ext cx="11629800" cy="132840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9" name="PlaceHolder 8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0" name="PlaceHolder 9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ps.ligazakon.net/document/REG6032?an=2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5160600" y="2834640"/>
            <a:ext cx="6816960" cy="15825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7F8FA9"/>
              </a:gs>
            </a:gsLst>
            <a:path path="circle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i="1" strike="noStrike" spc="-1">
                <a:solidFill>
                  <a:srgbClr val="297FD5"/>
                </a:solidFill>
                <a:latin typeface="Cambria"/>
                <a:ea typeface="DejaVu Sans"/>
              </a:rPr>
              <a:t>ДИСЦИПЛІНА ЗА ВИБОРОМ СТУДЕНТА: </a:t>
            </a:r>
            <a:r>
              <a:t/>
            </a:r>
            <a:br/>
            <a:r>
              <a:rPr lang="en-US" sz="2400" b="1" i="1" strike="noStrike" spc="-1">
                <a:solidFill>
                  <a:srgbClr val="242852"/>
                </a:solidFill>
                <a:latin typeface="Cambria"/>
                <a:ea typeface="DejaVu Sans"/>
              </a:rPr>
              <a:t>Банківська безпека в умовах  розвитку інформаційної економіки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104" name="CustomShape 2"/>
          <p:cNvSpPr/>
          <p:nvPr/>
        </p:nvSpPr>
        <p:spPr>
          <a:xfrm>
            <a:off x="5024520" y="274320"/>
            <a:ext cx="6861600" cy="1461960"/>
          </a:xfrm>
          <a:prstGeom prst="rect">
            <a:avLst/>
          </a:prstGeom>
          <a:gradFill rotWithShape="0">
            <a:gsLst>
              <a:gs pos="0">
                <a:srgbClr val="F7FAFD"/>
              </a:gs>
              <a:gs pos="100000">
                <a:srgbClr val="B8D3EA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8500" lnSpcReduction="20000"/>
          </a:bodyPr>
          <a:lstStyle/>
          <a:p>
            <a:pPr>
              <a:lnSpc>
                <a:spcPct val="100000"/>
              </a:lnSpc>
            </a:pPr>
            <a:r>
              <a:rPr lang="en-US" sz="2400" b="0" i="1" strike="noStrike" spc="-1">
                <a:solidFill>
                  <a:srgbClr val="000000"/>
                </a:solidFill>
                <a:latin typeface="Cambria"/>
                <a:ea typeface="DejaVu Sans"/>
              </a:rPr>
              <a:t>Кафедра інформаційної економіки, підприємництва та фінансів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0" i="1" strike="noStrike" spc="-1">
                <a:solidFill>
                  <a:srgbClr val="000000"/>
                </a:solidFill>
                <a:latin typeface="Cambria"/>
                <a:ea typeface="DejaVu Sans"/>
              </a:rPr>
              <a:t>Інженерний навчально-науковий інститут ім.Ю.М. Потебні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400" b="0" i="1" strike="noStrike" spc="-1">
                <a:solidFill>
                  <a:srgbClr val="000000"/>
                </a:solidFill>
                <a:latin typeface="Cambria"/>
                <a:ea typeface="DejaVu Sans"/>
              </a:rPr>
              <a:t> Запорізького національного університету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</p:txBody>
      </p:sp>
      <p:pic>
        <p:nvPicPr>
          <p:cNvPr id="105" name="Рисунок 104"/>
          <p:cNvPicPr/>
          <p:nvPr/>
        </p:nvPicPr>
        <p:blipFill>
          <a:blip r:embed="rId2"/>
          <a:stretch/>
        </p:blipFill>
        <p:spPr>
          <a:xfrm>
            <a:off x="274320" y="244440"/>
            <a:ext cx="4806000" cy="6429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478800" y="2568960"/>
            <a:ext cx="11254320" cy="2720160"/>
          </a:xfrm>
          <a:prstGeom prst="rect">
            <a:avLst/>
          </a:prstGeom>
          <a:gradFill rotWithShape="0">
            <a:gsLst>
              <a:gs pos="0">
                <a:srgbClr val="F7FAFD"/>
              </a:gs>
              <a:gs pos="100000">
                <a:srgbClr val="B8D3EA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455760">
              <a:lnSpc>
                <a:spcPct val="100000"/>
              </a:lnSpc>
              <a:buClr>
                <a:srgbClr val="629DD1"/>
              </a:buClr>
              <a:buFont typeface="Symbol"/>
              <a:buAutoNum type="arabicPeriod"/>
            </a:pPr>
            <a:r>
              <a:rPr lang="en-US" sz="2400" b="0" i="1" strike="noStrike" spc="-1">
                <a:solidFill>
                  <a:srgbClr val="000000"/>
                </a:solidFill>
                <a:latin typeface="Cambria"/>
                <a:ea typeface="Cambria"/>
              </a:rPr>
              <a:t>Закон України про банки та банківську діяльність URL: https://zakon.rada.gov.ua/laws/show/2121-14#Text</a:t>
            </a:r>
            <a:endParaRPr lang="en-US" sz="2400" b="0" strike="noStrike" spc="-1">
              <a:latin typeface="Arial"/>
            </a:endParaRPr>
          </a:p>
          <a:p>
            <a:pPr marL="457200" indent="-455760">
              <a:lnSpc>
                <a:spcPct val="100000"/>
              </a:lnSpc>
              <a:buClr>
                <a:srgbClr val="629DD1"/>
              </a:buClr>
              <a:buFont typeface="Symbol"/>
              <a:buAutoNum type="arabicPeriod"/>
            </a:pPr>
            <a:r>
              <a:rPr lang="en-US" sz="2400" b="0" i="1" strike="noStrike" spc="-1">
                <a:solidFill>
                  <a:srgbClr val="000000"/>
                </a:solidFill>
                <a:latin typeface="Cambria"/>
                <a:ea typeface="Cambria"/>
              </a:rPr>
              <a:t>Інструкцію про порядок регулювання діяльності банків в Україні </a:t>
            </a:r>
            <a:r>
              <a:rPr lang="en-US" sz="2400" b="0" i="1" u="sng" strike="noStrike" spc="-1">
                <a:solidFill>
                  <a:srgbClr val="9454C3"/>
                </a:solidFill>
                <a:uFillTx/>
                <a:latin typeface="Cambria"/>
                <a:ea typeface="Cambria"/>
                <a:hlinkClick r:id="rId3"/>
              </a:rPr>
              <a:t>https://</a:t>
            </a:r>
            <a:r>
              <a:rPr lang="en-US" sz="2400" b="0" i="1" u="sng" strike="noStrike" spc="-1">
                <a:solidFill>
                  <a:srgbClr val="9454C3"/>
                </a:solidFill>
                <a:uFillTx/>
                <a:latin typeface="Cambria"/>
                <a:ea typeface="Cambria"/>
                <a:hlinkClick r:id="rId3"/>
              </a:rPr>
              <a:t>ips.ligazakon.net/document/REG6032?an=23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20000"/>
              </a:lnSpc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757440" y="729000"/>
            <a:ext cx="10791000" cy="70452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800" b="1" i="1" strike="noStrike" spc="-1">
                <a:solidFill>
                  <a:srgbClr val="000000"/>
                </a:solidFill>
                <a:latin typeface="Cambria"/>
                <a:ea typeface="DejaVu Sans"/>
              </a:rPr>
              <a:t>БАЗОВІ ІНФОРМАЦІЙНІ РЕСУРСИ</a:t>
            </a:r>
            <a:endParaRPr lang="en-U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352080" y="2180520"/>
            <a:ext cx="11512080" cy="415368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135255" marR="64135" indent="449580" algn="just">
              <a:spcAft>
                <a:spcPts val="0"/>
              </a:spcAft>
            </a:pPr>
            <a:r>
              <a:rPr lang="en-US" sz="2400" b="1" i="1" strike="noStrike" spc="-1" dirty="0">
                <a:solidFill>
                  <a:srgbClr val="242852"/>
                </a:solidFill>
                <a:latin typeface="Cambria"/>
                <a:ea typeface="Cambria"/>
              </a:rPr>
              <a:t>	</a:t>
            </a:r>
            <a:r>
              <a:rPr lang="uk-UA" sz="2400" b="1" i="1" dirty="0" smtClean="0">
                <a:effectLst/>
                <a:latin typeface="Times New Roman"/>
                <a:ea typeface="Times New Roman"/>
              </a:rPr>
              <a:t>Метою</a:t>
            </a:r>
            <a:r>
              <a:rPr lang="uk-UA" sz="2400" b="1" i="1" spc="6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i="1" dirty="0" smtClean="0">
                <a:effectLst/>
                <a:latin typeface="Times New Roman"/>
                <a:ea typeface="Times New Roman"/>
              </a:rPr>
              <a:t>вивчення</a:t>
            </a:r>
            <a:r>
              <a:rPr lang="uk-UA" sz="2400" i="1" spc="6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i="1" dirty="0" smtClean="0">
                <a:effectLst/>
                <a:latin typeface="Times New Roman"/>
                <a:ea typeface="Times New Roman"/>
              </a:rPr>
              <a:t>навчальної</a:t>
            </a:r>
            <a:r>
              <a:rPr lang="uk-UA" sz="2400" i="1" spc="6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i="1" dirty="0" smtClean="0">
                <a:effectLst/>
                <a:latin typeface="Times New Roman"/>
                <a:ea typeface="Times New Roman"/>
              </a:rPr>
              <a:t>дисципліни «Банківська безпека в умовах розвитку інформаційної економіки»</a:t>
            </a:r>
            <a:r>
              <a:rPr lang="uk-UA" sz="2400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i="1" dirty="0" smtClean="0">
                <a:effectLst/>
                <a:latin typeface="Times New Roman"/>
                <a:ea typeface="Times New Roman"/>
              </a:rPr>
              <a:t>є</a:t>
            </a:r>
            <a:r>
              <a:rPr lang="uk-UA" sz="2400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i="1" dirty="0" smtClean="0">
                <a:effectLst/>
                <a:latin typeface="Times New Roman"/>
                <a:ea typeface="Times New Roman"/>
              </a:rPr>
              <a:t>формування</a:t>
            </a:r>
            <a:r>
              <a:rPr lang="uk-UA" sz="2400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i="1" dirty="0" smtClean="0">
                <a:effectLst/>
                <a:latin typeface="Times New Roman"/>
                <a:ea typeface="Times New Roman"/>
              </a:rPr>
              <a:t>у</a:t>
            </a:r>
            <a:r>
              <a:rPr lang="uk-UA" sz="2400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i="1" dirty="0" smtClean="0">
                <a:effectLst/>
                <a:latin typeface="Times New Roman"/>
                <a:ea typeface="Times New Roman"/>
              </a:rPr>
              <a:t>здобувачів знань з теоретичних і методичних засад, нормативно-правової бази щодо банківської безпеки, принципів і організації системи її забезпечення на мікро- та макрорівні в умовах інформаційної економіки.</a:t>
            </a:r>
            <a:endParaRPr lang="ru-RU" sz="2400" i="1" dirty="0" smtClean="0"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24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	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0" strike="noStrike" spc="-1" dirty="0"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677160" y="435600"/>
            <a:ext cx="9503640" cy="85860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БАНКІВСЬКА БЕЗПЕКА В УМОВАХ РОЗВИТКУ ІНФОРМАЦІЙНОЇ ЕКОНОМІКИ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211320" y="2024640"/>
            <a:ext cx="11674440" cy="405900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75000" lnSpcReduction="20000"/>
          </a:bodyPr>
          <a:lstStyle/>
          <a:p>
            <a:pPr algn="just">
              <a:lnSpc>
                <a:spcPct val="100000"/>
              </a:lnSpc>
            </a:pPr>
            <a:r>
              <a:rPr lang="en-US" sz="3200" b="1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Завдання</a:t>
            </a:r>
            <a:r>
              <a:rPr lang="en-US" sz="3200" b="1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1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дисципліни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:</a:t>
            </a:r>
            <a:endParaRPr lang="en-US" sz="3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-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дослідити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теоретичні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аспекти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банківської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безпеки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України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в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умовах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розвитку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інформаційної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економіки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;</a:t>
            </a:r>
            <a:endParaRPr lang="en-US" sz="3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-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розглянути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розвиток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безготівкових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розрахунків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як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ключовий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напрям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модернізації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банківської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системи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України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;</a:t>
            </a:r>
            <a:endParaRPr lang="en-US" sz="3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-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визначити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ризики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,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що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загрожують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банківській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безпеці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та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узагальнити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міжнародний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досвід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реагування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на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поширення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та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легалізацію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криптовалют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;</a:t>
            </a:r>
            <a:endParaRPr lang="en-US" sz="3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-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дослідити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електронні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кредитні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платформи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як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виклик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«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класичній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»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діяльності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банків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;</a:t>
            </a:r>
            <a:endParaRPr lang="en-US" sz="3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розглянути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безпекові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аспекти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модернізації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банківської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системи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України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в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умовах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інформатизації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en-US" sz="3200" b="0" i="1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суспільства</a:t>
            </a: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.</a:t>
            </a:r>
            <a:endParaRPr lang="en-US" sz="3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3200" b="0" strike="noStrike" spc="-1" dirty="0">
              <a:latin typeface="Arial"/>
            </a:endParaRPr>
          </a:p>
          <a:p>
            <a:pPr marL="274320" indent="-272880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3200" b="0" i="1" strike="noStrike" spc="-1" dirty="0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endParaRPr lang="en-US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3200" b="0" strike="noStrike" spc="-1" dirty="0">
              <a:latin typeface="Arial"/>
            </a:endParaRPr>
          </a:p>
        </p:txBody>
      </p:sp>
      <p:sp>
        <p:nvSpPr>
          <p:cNvPr id="109" name="CustomShape 2"/>
          <p:cNvSpPr/>
          <p:nvPr/>
        </p:nvSpPr>
        <p:spPr>
          <a:xfrm>
            <a:off x="606960" y="449640"/>
            <a:ext cx="9503640" cy="75888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t/>
            </a:r>
            <a:br/>
            <a:endParaRPr lang="en-US" sz="1800" b="0" strike="noStrike" spc="-1">
              <a:latin typeface="Arial"/>
            </a:endParaRPr>
          </a:p>
        </p:txBody>
      </p:sp>
      <p:sp>
        <p:nvSpPr>
          <p:cNvPr id="110" name="CustomShape 3"/>
          <p:cNvSpPr/>
          <p:nvPr/>
        </p:nvSpPr>
        <p:spPr>
          <a:xfrm>
            <a:off x="365760" y="548640"/>
            <a:ext cx="11521440" cy="1368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800" b="1" i="1" strike="noStrike" spc="-1">
                <a:solidFill>
                  <a:srgbClr val="000000"/>
                </a:solidFill>
                <a:latin typeface="Cambria"/>
                <a:ea typeface="Cambria"/>
              </a:rPr>
              <a:t>Предметом навчальної  дисципліни</a:t>
            </a:r>
            <a:r>
              <a:rPr lang="en-US" sz="2800" b="0" i="1" strike="noStrike" spc="-1">
                <a:solidFill>
                  <a:srgbClr val="000000"/>
                </a:solidFill>
                <a:latin typeface="Cambria"/>
                <a:ea typeface="Cambria"/>
              </a:rPr>
              <a:t> є теоретичні засади та пріоритети банківської безпеки України в умовах трансформації банківських операцій під впливом розвитку інформаційної економіки</a:t>
            </a:r>
            <a:endParaRPr lang="en-U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480" y="522834"/>
            <a:ext cx="10972440" cy="646331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400" b="1" i="1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Cambria"/>
              </a:rPr>
              <a:t>БАНКІВСЬКА БЕЗПЕКА В УМОВАХ РОЗВИТКУ ІНФОРМАЦІЙНОЇ ЕКОНОМІКИ</a:t>
            </a:r>
            <a:r>
              <a:rPr kumimoji="0" lang="en-US" sz="2400" b="0" i="0" u="none" strike="noStrike" kern="1200" cap="none" spc="-1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</a:rPr>
              <a:t/>
            </a:r>
            <a:br>
              <a:rPr kumimoji="0" lang="en-US" sz="2400" b="0" i="0" u="none" strike="noStrike" kern="1200" cap="none" spc="-1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</a:rPr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79376" y="1713577"/>
            <a:ext cx="11030536" cy="4247317"/>
          </a:xfrm>
        </p:spPr>
        <p:txBody>
          <a:bodyPr/>
          <a:lstStyle/>
          <a:p>
            <a:pPr marL="135255">
              <a:lnSpc>
                <a:spcPct val="150000"/>
              </a:lnSpc>
              <a:spcAft>
                <a:spcPts val="0"/>
              </a:spcAft>
            </a:pPr>
            <a:r>
              <a:rPr lang="uk-UA" sz="2400" b="1" i="1" u="none" strike="noStrike" dirty="0" smtClean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</a:rPr>
              <a:t>У</a:t>
            </a:r>
            <a:r>
              <a:rPr lang="uk-UA" sz="2400" b="1" i="1" u="none" strike="noStrike" spc="-15" dirty="0" smtClean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</a:rPr>
              <a:t> </a:t>
            </a:r>
            <a:r>
              <a:rPr lang="uk-UA" sz="2400" b="1" i="1" u="none" strike="noStrike" dirty="0" smtClean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</a:rPr>
              <a:t>разі</a:t>
            </a:r>
            <a:r>
              <a:rPr lang="uk-UA" sz="2400" b="1" i="1" u="none" strike="noStrike" spc="-10" dirty="0" smtClean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</a:rPr>
              <a:t> </a:t>
            </a:r>
            <a:r>
              <a:rPr lang="uk-UA" sz="2400" b="1" i="1" u="none" strike="noStrike" dirty="0" smtClean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</a:rPr>
              <a:t>успішного</a:t>
            </a:r>
            <a:r>
              <a:rPr lang="uk-UA" sz="2400" b="1" i="1" u="none" strike="noStrike" spc="-10" dirty="0" smtClean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</a:rPr>
              <a:t> </a:t>
            </a:r>
            <a:r>
              <a:rPr lang="uk-UA" sz="2400" b="1" i="1" u="none" strike="noStrike" dirty="0" smtClean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</a:rPr>
              <a:t>завершення</a:t>
            </a:r>
            <a:r>
              <a:rPr lang="uk-UA" sz="2400" b="1" i="1" u="none" strike="noStrike" spc="-15" dirty="0" smtClean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</a:rPr>
              <a:t> </a:t>
            </a:r>
            <a:r>
              <a:rPr lang="uk-UA" sz="2400" b="1" i="1" u="none" strike="noStrike" dirty="0" smtClean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</a:rPr>
              <a:t>курсу</a:t>
            </a:r>
            <a:r>
              <a:rPr lang="uk-UA" sz="2400" b="1" i="1" u="none" strike="noStrike" spc="-15" dirty="0" smtClean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</a:rPr>
              <a:t> </a:t>
            </a:r>
            <a:r>
              <a:rPr lang="uk-UA" sz="2400" b="1" i="1" u="none" strike="noStrike" dirty="0" smtClean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</a:rPr>
              <a:t>студент </a:t>
            </a:r>
            <a:r>
              <a:rPr lang="uk-UA" sz="2400" b="1" i="1" u="heavy" dirty="0" smtClean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</a:rPr>
              <a:t>зможе</a:t>
            </a:r>
            <a:r>
              <a:rPr lang="uk-UA" sz="2400" b="1" i="1" u="none" strike="noStrike" dirty="0" smtClean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</a:rPr>
              <a:t>:</a:t>
            </a:r>
            <a:endParaRPr lang="ru-RU" sz="2400" b="1" i="1" u="sng" dirty="0" smtClean="0">
              <a:effectLst/>
              <a:uFill>
                <a:solidFill>
                  <a:srgbClr val="000000"/>
                </a:solidFill>
              </a:uFill>
              <a:latin typeface="Cambria" panose="02040503050406030204" pitchFamily="18" charset="0"/>
              <a:ea typeface="Times New Roman"/>
            </a:endParaRPr>
          </a:p>
          <a:p>
            <a:pPr marL="342900" lvl="0" indent="-342900" algn="l">
              <a:spcAft>
                <a:spcPts val="0"/>
              </a:spcAft>
              <a:buSzPts val="1200"/>
              <a:buFont typeface="Symbol"/>
              <a:buChar char=""/>
              <a:tabLst>
                <a:tab pos="592455" algn="l"/>
                <a:tab pos="593090" algn="l"/>
              </a:tabLst>
            </a:pPr>
            <a:r>
              <a:rPr lang="uk-UA" sz="2400" i="1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визначати необхідність в підвищенні рівня банківської безпеки та її складових;</a:t>
            </a:r>
            <a:endParaRPr lang="ru-RU" sz="2400" i="1" dirty="0" smtClean="0">
              <a:effectLst/>
              <a:latin typeface="Cambria" panose="02040503050406030204" pitchFamily="18" charset="0"/>
              <a:ea typeface="Symbol"/>
              <a:cs typeface="Symbol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Symbol"/>
              <a:buChar char=""/>
            </a:pPr>
            <a:r>
              <a:rPr lang="uk-UA" sz="2400" i="1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виявляти</a:t>
            </a:r>
            <a:r>
              <a:rPr lang="uk-UA" sz="2400" i="1" spc="-15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 </a:t>
            </a:r>
            <a:r>
              <a:rPr lang="uk-UA" sz="2400" i="1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та</a:t>
            </a:r>
            <a:r>
              <a:rPr lang="uk-UA" sz="2400" i="1" spc="-5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 </a:t>
            </a:r>
            <a:r>
              <a:rPr lang="uk-UA" sz="2400" i="1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оцінювати</a:t>
            </a:r>
            <a:r>
              <a:rPr lang="uk-UA" sz="2400" i="1" spc="-5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 </a:t>
            </a:r>
            <a:r>
              <a:rPr lang="uk-UA" sz="2400" i="1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проблеми</a:t>
            </a:r>
            <a:r>
              <a:rPr lang="uk-UA" sz="2400" i="1" spc="-10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 банківської безпеки на різних рівнях управління</a:t>
            </a:r>
            <a:r>
              <a:rPr lang="uk-UA" sz="2400" i="1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;</a:t>
            </a:r>
            <a:endParaRPr lang="ru-RU" sz="2400" i="1" dirty="0" smtClean="0">
              <a:effectLst/>
              <a:latin typeface="Cambria" panose="02040503050406030204" pitchFamily="18" charset="0"/>
              <a:ea typeface="Symbol"/>
              <a:cs typeface="Symbol"/>
            </a:endParaRPr>
          </a:p>
          <a:p>
            <a:pPr marL="342900" lvl="0" indent="-342900" algn="l">
              <a:spcAft>
                <a:spcPts val="0"/>
              </a:spcAft>
              <a:buSzPts val="1200"/>
              <a:buFont typeface="Symbol"/>
              <a:buChar char=""/>
              <a:tabLst>
                <a:tab pos="592455" algn="l"/>
                <a:tab pos="593090" algn="l"/>
              </a:tabLst>
            </a:pPr>
            <a:r>
              <a:rPr lang="uk-UA" sz="2400" i="1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аналізувати</a:t>
            </a:r>
            <a:r>
              <a:rPr lang="uk-UA" sz="2400" i="1" spc="-20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 </a:t>
            </a:r>
            <a:r>
              <a:rPr lang="uk-UA" sz="2400" i="1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ризики та можливості розвитку банківської системи України в умовах інформаційної економіки;</a:t>
            </a:r>
            <a:endParaRPr lang="ru-RU" sz="2400" i="1" dirty="0" smtClean="0">
              <a:effectLst/>
              <a:latin typeface="Cambria" panose="02040503050406030204" pitchFamily="18" charset="0"/>
              <a:ea typeface="Symbol"/>
              <a:cs typeface="Symbol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Symbol"/>
              <a:buChar char=""/>
              <a:tabLst>
                <a:tab pos="831850" algn="l"/>
              </a:tabLst>
            </a:pPr>
            <a:r>
              <a:rPr lang="uk-UA" sz="2400" i="1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розробляти</a:t>
            </a:r>
            <a:r>
              <a:rPr lang="uk-UA" sz="2400" i="1" spc="-25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 механізми та заходи </a:t>
            </a:r>
            <a:r>
              <a:rPr lang="uk-UA" sz="2400" i="1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забезпечення банківської безпеки в умовах розвитку інформаційної економіки;</a:t>
            </a:r>
            <a:endParaRPr lang="ru-RU" sz="2400" i="1" dirty="0" smtClean="0">
              <a:effectLst/>
              <a:latin typeface="Cambria" panose="02040503050406030204" pitchFamily="18" charset="0"/>
              <a:ea typeface="Symbol"/>
              <a:cs typeface="Symbol"/>
            </a:endParaRPr>
          </a:p>
          <a:p>
            <a:pPr marL="342900" lvl="0" indent="-342900" algn="l">
              <a:spcAft>
                <a:spcPts val="0"/>
              </a:spcAft>
              <a:buSzPts val="1200"/>
              <a:buFont typeface="Symbol"/>
              <a:buChar char=""/>
              <a:tabLst>
                <a:tab pos="592455" algn="l"/>
                <a:tab pos="593090" algn="l"/>
              </a:tabLst>
            </a:pPr>
            <a:r>
              <a:rPr lang="uk-UA" sz="2400" i="1" dirty="0" smtClean="0">
                <a:effectLst/>
                <a:latin typeface="Cambria" panose="02040503050406030204" pitchFamily="18" charset="0"/>
                <a:ea typeface="Symbol"/>
                <a:cs typeface="Symbol"/>
              </a:rPr>
              <a:t>визначати пріоритети в сфері цифрової модернізації банківської системи та відповідні виклики її безпеці.</a:t>
            </a:r>
            <a:endParaRPr lang="ru-RU" sz="2400" i="1" dirty="0">
              <a:effectLst/>
              <a:latin typeface="Cambria" panose="02040503050406030204" pitchFamily="18" charset="0"/>
              <a:ea typeface="Symbol"/>
              <a:cs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4083976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155160" y="1968120"/>
            <a:ext cx="11730600" cy="450720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2880">
              <a:lnSpc>
                <a:spcPct val="11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000000"/>
                </a:solidFill>
                <a:latin typeface="Cambria"/>
                <a:ea typeface="Cambria"/>
              </a:rPr>
              <a:t> 1.1.  Банківська система України як складова національної та світової економіки </a:t>
            </a:r>
            <a:endParaRPr lang="en-US" sz="2400" b="0" strike="noStrike" spc="-1">
              <a:latin typeface="Arial"/>
            </a:endParaRPr>
          </a:p>
          <a:p>
            <a:pPr marL="274320" indent="-272880">
              <a:lnSpc>
                <a:spcPct val="11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000000"/>
                </a:solidFill>
                <a:latin typeface="Cambria"/>
                <a:ea typeface="Cambria"/>
              </a:rPr>
              <a:t>1.2. Теоретичне підґрунтя визначення змісту та характеристик інформаційної економіки </a:t>
            </a:r>
            <a:endParaRPr lang="en-US" sz="2400" b="0" strike="noStrike" spc="-1">
              <a:latin typeface="Arial"/>
            </a:endParaRPr>
          </a:p>
          <a:p>
            <a:pPr marL="274320" indent="-272880">
              <a:lnSpc>
                <a:spcPct val="11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000000"/>
                </a:solidFill>
                <a:latin typeface="Cambria"/>
                <a:ea typeface="Cambria"/>
              </a:rPr>
              <a:t>1.3. Ризики та можливості розвитку банківської системи України в умовах становлення інформаційної економіки</a:t>
            </a:r>
            <a:endParaRPr lang="en-US" sz="2400" b="0" strike="noStrike" spc="-1">
              <a:latin typeface="Arial"/>
            </a:endParaRPr>
          </a:p>
          <a:p>
            <a:pPr marL="274320" indent="-272880">
              <a:lnSpc>
                <a:spcPct val="11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000000"/>
                </a:solidFill>
                <a:latin typeface="Cambria"/>
                <a:ea typeface="Cambria"/>
              </a:rPr>
              <a:t> 1.4. Теоретичні передумови формування механізму забезпечення банківської безпеки держави в умовах розвитку інформаційної економіки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677160" y="435600"/>
            <a:ext cx="10685880" cy="106848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83000"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800" b="1" i="1" strike="noStrike" spc="-1">
                <a:solidFill>
                  <a:srgbClr val="000000"/>
                </a:solidFill>
                <a:latin typeface="Cambria"/>
                <a:ea typeface="DejaVu Sans"/>
              </a:rPr>
              <a:t>1. ТЕОРЕТИЧНІ АСПЕКТИ ДОСЛІДЖЕННЯ</a:t>
            </a:r>
            <a:r>
              <a:t/>
            </a:r>
            <a:br/>
            <a:r>
              <a:rPr lang="en-US" sz="2800" b="1" i="1" strike="noStrike" spc="-1">
                <a:solidFill>
                  <a:srgbClr val="000000"/>
                </a:solidFill>
                <a:latin typeface="Cambria"/>
                <a:ea typeface="DejaVu Sans"/>
              </a:rPr>
              <a:t>БАНКІВСЬКОЇ БЕЗПЕКИ УКРАЇНИ В УМОВАХ РОЗВИТКУ</a:t>
            </a:r>
            <a:r>
              <a:t/>
            </a:r>
            <a:br/>
            <a:r>
              <a:rPr lang="en-US" sz="2800" b="1" i="1" strike="noStrike" spc="-1">
                <a:solidFill>
                  <a:srgbClr val="000000"/>
                </a:solidFill>
                <a:latin typeface="Cambria"/>
                <a:ea typeface="DejaVu Sans"/>
              </a:rPr>
              <a:t>ІНФОРМАЦІНОЇ ЕКОНОМІКИ  </a:t>
            </a:r>
            <a:endParaRPr lang="en-U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155160" y="1968120"/>
            <a:ext cx="11730600" cy="440928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2880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2.1.  Передумови електронізації грошового обігу в Україні з використанням позитивного досвіду інших країн </a:t>
            </a:r>
            <a:endParaRPr lang="en-US" sz="2400" b="0" strike="noStrike" spc="-1">
              <a:latin typeface="Arial"/>
            </a:endParaRPr>
          </a:p>
          <a:p>
            <a:pPr marL="274320" indent="-272880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2.2. Ключові елементи платіжної інфраструктури в Україні як об’єкт забезпечення фінансової безпеки держави</a:t>
            </a:r>
            <a:endParaRPr lang="en-US" sz="2400" b="0" strike="noStrike" spc="-1">
              <a:latin typeface="Arial"/>
            </a:endParaRPr>
          </a:p>
          <a:p>
            <a:pPr marL="274320" indent="-272880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 2.3. Безпекові аспекти забезпечення захисту платіжної інфраструктури України від шахрайських дій та несанкціонованого втручання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677160" y="435600"/>
            <a:ext cx="10925280" cy="119484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88000" lnSpcReduction="20000"/>
          </a:bodyPr>
          <a:lstStyle/>
          <a:p>
            <a:pPr algn="ctr">
              <a:lnSpc>
                <a:spcPct val="107000"/>
              </a:lnSpc>
              <a:spcAft>
                <a:spcPts val="799"/>
              </a:spcAft>
            </a:pPr>
            <a:r>
              <a:rPr lang="en-US" sz="2800" b="1" i="1" strike="noStrike" spc="-1" dirty="0">
                <a:solidFill>
                  <a:srgbClr val="000000"/>
                </a:solidFill>
                <a:latin typeface="Cambria"/>
                <a:ea typeface="DejaVu Sans"/>
              </a:rPr>
              <a:t>2</a:t>
            </a:r>
            <a:r>
              <a:rPr lang="en-US" sz="2800" b="1" i="1" strike="noStrike" spc="-1" dirty="0" smtClean="0">
                <a:solidFill>
                  <a:srgbClr val="000000"/>
                </a:solidFill>
                <a:latin typeface="Cambria"/>
                <a:ea typeface="DejaVu Sans"/>
              </a:rPr>
              <a:t>. РОЗВИТОК БЕЗГОТІВКОВИХ РОЗРАХУНКІВ ЯК</a:t>
            </a:r>
            <a:r>
              <a:rPr dirty="0" smtClean="0"/>
              <a:t/>
            </a:r>
            <a:br>
              <a:rPr dirty="0" smtClean="0"/>
            </a:br>
            <a:r>
              <a:rPr lang="en-US" sz="2800" b="1" i="1" strike="noStrike" spc="-1" dirty="0" smtClean="0">
                <a:solidFill>
                  <a:srgbClr val="000000"/>
                </a:solidFill>
                <a:latin typeface="Cambria"/>
                <a:ea typeface="DejaVu Sans"/>
              </a:rPr>
              <a:t>КЛЮЧОВИЙ НАПРЯМ МОДЕРНІЗАЦІЇ БАНКІВСЬКОЇ СИСТЕМИ</a:t>
            </a:r>
            <a:r>
              <a:rPr dirty="0" smtClean="0"/>
              <a:t/>
            </a:r>
            <a:br>
              <a:rPr dirty="0" smtClean="0"/>
            </a:br>
            <a:r>
              <a:rPr lang="en-US" sz="2800" b="1" i="1" strike="noStrike" spc="-1" dirty="0" smtClean="0">
                <a:solidFill>
                  <a:srgbClr val="000000"/>
                </a:solidFill>
                <a:latin typeface="Cambria"/>
                <a:ea typeface="DejaVu Sans"/>
              </a:rPr>
              <a:t>УКРАЇНИ</a:t>
            </a:r>
            <a:endParaRPr lang="en-US" sz="2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195840" y="2253240"/>
            <a:ext cx="11722320" cy="393912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2880" algn="just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3.1. Передумови виникнення та тенденції поширення криптовалют у </a:t>
            </a:r>
            <a:endParaRPr lang="en-US" sz="24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світі та в Україні </a:t>
            </a:r>
            <a:endParaRPr lang="en-US" sz="2400" b="0" strike="noStrike" spc="-1">
              <a:latin typeface="Arial"/>
            </a:endParaRPr>
          </a:p>
          <a:p>
            <a:pPr marL="274320" indent="-272880" algn="just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3.2. Міжнародний досвід регулювання ринку криптовалют </a:t>
            </a:r>
            <a:endParaRPr lang="en-US" sz="2400" b="0" strike="noStrike" spc="-1">
              <a:latin typeface="Arial"/>
            </a:endParaRPr>
          </a:p>
          <a:p>
            <a:pPr marL="274320" indent="-272880" algn="just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3.3. Криміналізація ринку криптовалют як загроза фінансовій безпеці особи, суб’єктів господарювання та держави</a:t>
            </a:r>
            <a:endParaRPr lang="en-US" sz="24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16" name="CustomShape 2"/>
          <p:cNvSpPr/>
          <p:nvPr/>
        </p:nvSpPr>
        <p:spPr>
          <a:xfrm>
            <a:off x="677160" y="435600"/>
            <a:ext cx="10805760" cy="106848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83000"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800" b="1" i="1" strike="noStrike" spc="-1">
                <a:solidFill>
                  <a:srgbClr val="000000"/>
                </a:solidFill>
                <a:latin typeface="Cambria"/>
                <a:ea typeface="DejaVu Sans"/>
              </a:rPr>
              <a:t>3. РИЗИКИ БАНКІВСЬКІЙ БЕЗПЕЦІ ТА МІЖНАРОДНИЙ</a:t>
            </a:r>
            <a:r>
              <a:t/>
            </a:r>
            <a:br/>
            <a:r>
              <a:rPr lang="en-US" sz="2800" b="1" i="1" strike="noStrike" spc="-1">
                <a:solidFill>
                  <a:srgbClr val="000000"/>
                </a:solidFill>
                <a:latin typeface="Cambria"/>
                <a:ea typeface="DejaVu Sans"/>
              </a:rPr>
              <a:t>ДОСВІД РЕГУЛЮВАННЯ ПРОЦЕСІВ ПОШИРЕННЯ ТА</a:t>
            </a:r>
            <a:r>
              <a:t/>
            </a:r>
            <a:br/>
            <a:r>
              <a:rPr lang="en-US" sz="2800" b="1" i="1" strike="noStrike" spc="-1">
                <a:solidFill>
                  <a:srgbClr val="000000"/>
                </a:solidFill>
                <a:latin typeface="Cambria"/>
                <a:ea typeface="DejaVu Sans"/>
              </a:rPr>
              <a:t>ЛЕГАЛІЗАЦІЇ КРИПТОВАЛЮТ</a:t>
            </a:r>
            <a:endParaRPr lang="en-U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155160" y="2405880"/>
            <a:ext cx="11665440" cy="377604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2880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4.1.  Передумови виникнення електронних кредитних платформ та проблеми їх взаємодії з банками в світі та Україні </a:t>
            </a:r>
            <a:endParaRPr lang="en-US" sz="2400" b="0" strike="noStrike" spc="-1">
              <a:latin typeface="Arial"/>
            </a:endParaRPr>
          </a:p>
          <a:p>
            <a:pPr marL="274320" indent="-272880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4.2. Особливості розвитку електронних кредитних платформ у різних країнах </a:t>
            </a:r>
            <a:endParaRPr lang="en-US" sz="2400" b="0" strike="noStrike" spc="-1">
              <a:latin typeface="Arial"/>
            </a:endParaRPr>
          </a:p>
          <a:p>
            <a:pPr marL="274320" indent="-272880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4.3. Проблеми та шляхи розвитку електронних кредитних платформ в Україні та особливості їх взаємодії з банками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677160" y="435600"/>
            <a:ext cx="10936440" cy="126720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800" b="1" i="1" strike="noStrike" spc="-1">
                <a:solidFill>
                  <a:srgbClr val="000000"/>
                </a:solidFill>
                <a:latin typeface="Cambria"/>
                <a:ea typeface="DejaVu Sans"/>
              </a:rPr>
              <a:t>4. ЕЛЕКТРОННІ КРЕДИТНІ ПЛАТФОРМИ ЯК ВИКЛИК</a:t>
            </a:r>
            <a:r>
              <a:t/>
            </a:r>
            <a:br/>
            <a:r>
              <a:rPr lang="en-US" sz="2800" b="1" i="1" strike="noStrike" spc="-1">
                <a:solidFill>
                  <a:srgbClr val="000000"/>
                </a:solidFill>
                <a:latin typeface="Cambria"/>
                <a:ea typeface="DejaVu Sans"/>
              </a:rPr>
              <a:t>«КЛАСИЧНІЙ» ДІЯЛЬНОСТІ БАНКІВ</a:t>
            </a:r>
            <a:endParaRPr lang="en-U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155160" y="1968120"/>
            <a:ext cx="11730600" cy="457272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2880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5.1. Концептуальні засади забезпечення банківської безпеки держави в умовах розвитку інформаційної економіки </a:t>
            </a:r>
            <a:endParaRPr lang="en-US" sz="2400" b="0" strike="noStrike" spc="-1">
              <a:latin typeface="Arial"/>
            </a:endParaRPr>
          </a:p>
          <a:p>
            <a:pPr marL="274320" indent="-272880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5.2. Напрями розвитку нових видів безготівкових розрахунків в контексті забезпечення банківської безпеки України </a:t>
            </a:r>
            <a:endParaRPr lang="en-US" sz="2400" b="0" strike="noStrike" spc="-1">
              <a:latin typeface="Arial"/>
            </a:endParaRPr>
          </a:p>
          <a:p>
            <a:pPr marL="274320" indent="-272880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5.3. Шляхи убезпечення банківської системи України внаслідок інституалізації ринку криптовалют та його законодавчого врегулювання </a:t>
            </a:r>
            <a:endParaRPr lang="en-US" sz="2400" b="0" strike="noStrike" spc="-1">
              <a:latin typeface="Arial"/>
            </a:endParaRPr>
          </a:p>
          <a:p>
            <a:pPr marL="274320" indent="-272880">
              <a:lnSpc>
                <a:spcPct val="100000"/>
              </a:lnSpc>
              <a:buClr>
                <a:srgbClr val="629DD1"/>
              </a:buClr>
              <a:buFont typeface="Wingdings" charset="2"/>
              <a:buChar char=""/>
            </a:pPr>
            <a:r>
              <a:rPr lang="en-US" sz="2400" b="0" i="1" strike="noStrike" spc="-1">
                <a:solidFill>
                  <a:srgbClr val="242852"/>
                </a:solidFill>
                <a:latin typeface="Cambria"/>
                <a:ea typeface="Cambria"/>
              </a:rPr>
              <a:t>5.4. Перспективи законодавчого регулювання діяльності електронних кредитних платформ в Україні 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677160" y="435600"/>
            <a:ext cx="10914480" cy="1113120"/>
          </a:xfrm>
          <a:prstGeom prst="rect">
            <a:avLst/>
          </a:prstGeom>
          <a:gradFill rotWithShape="0">
            <a:gsLst>
              <a:gs pos="0">
                <a:srgbClr val="B8D3EA"/>
              </a:gs>
              <a:gs pos="100000">
                <a:srgbClr val="D0E2F1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80500"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800" b="1" i="1" strike="noStrike" spc="-1">
                <a:solidFill>
                  <a:srgbClr val="000000"/>
                </a:solidFill>
                <a:latin typeface="Cambria"/>
                <a:ea typeface="DejaVu Sans"/>
              </a:rPr>
              <a:t>5. БЕЗПЕКОВІ АСПЕКТИ МОДЕРНІЗАЦІЇ БАНКІВСЬКОЇ</a:t>
            </a:r>
            <a:r>
              <a:t/>
            </a:r>
            <a:br/>
            <a:r>
              <a:rPr lang="en-US" sz="2800" b="1" i="1" strike="noStrike" spc="-1">
                <a:solidFill>
                  <a:srgbClr val="000000"/>
                </a:solidFill>
                <a:latin typeface="Cambria"/>
                <a:ea typeface="DejaVu Sans"/>
              </a:rPr>
              <a:t>СИСТЕМИ УКРАЇНИ В УМОВАХ ІНФОРМАТИЗАЦІЇ</a:t>
            </a:r>
            <a:r>
              <a:t/>
            </a:r>
            <a:br/>
            <a:r>
              <a:rPr lang="en-US" sz="2800" b="1" i="1" strike="noStrike" spc="-1">
                <a:solidFill>
                  <a:srgbClr val="000000"/>
                </a:solidFill>
                <a:latin typeface="Cambria"/>
                <a:ea typeface="DejaVu Sans"/>
              </a:rPr>
              <a:t>СУСПІЛЬСТВА</a:t>
            </a:r>
            <a:endParaRPr lang="en-U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2623</TotalTime>
  <Words>487</Words>
  <Application>Microsoft Office PowerPoint</Application>
  <PresentationFormat>Произвольный</PresentationFormat>
  <Paragraphs>75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БАНКІВСЬКА БЕЗПЕКА В УМОВАХ РОЗВИТКУ ІНФОРМАЦІЙНОЇ ЕКОНОМІКИ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win7</cp:lastModifiedBy>
  <cp:revision>145</cp:revision>
  <dcterms:created xsi:type="dcterms:W3CDTF">2019-11-02T14:16:53Z</dcterms:created>
  <dcterms:modified xsi:type="dcterms:W3CDTF">2023-10-19T13:06:45Z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SPecialiST RePack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Произвольный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11</vt:i4>
  </property>
</Properties>
</file>