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7" r:id="rId12"/>
    <p:sldId id="266" r:id="rId13"/>
    <p:sldId id="270" r:id="rId14"/>
    <p:sldId id="268" r:id="rId15"/>
    <p:sldId id="272" r:id="rId16"/>
    <p:sldId id="271" r:id="rId17"/>
    <p:sldId id="273" r:id="rId18"/>
    <p:sldId id="275" r:id="rId19"/>
    <p:sldId id="274" r:id="rId20"/>
    <p:sldId id="295" r:id="rId21"/>
    <p:sldId id="276" r:id="rId22"/>
    <p:sldId id="277" r:id="rId23"/>
    <p:sldId id="279" r:id="rId24"/>
    <p:sldId id="280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289" r:id="rId36"/>
    <p:sldId id="290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1" r:id="rId45"/>
    <p:sldId id="300" r:id="rId46"/>
    <p:sldId id="303" r:id="rId47"/>
    <p:sldId id="302" r:id="rId48"/>
    <p:sldId id="304" r:id="rId49"/>
    <p:sldId id="307" r:id="rId50"/>
    <p:sldId id="311" r:id="rId51"/>
    <p:sldId id="269" r:id="rId52"/>
    <p:sldId id="310" r:id="rId53"/>
    <p:sldId id="309" r:id="rId54"/>
    <p:sldId id="313" r:id="rId55"/>
    <p:sldId id="312" r:id="rId56"/>
    <p:sldId id="308" r:id="rId57"/>
    <p:sldId id="315" r:id="rId58"/>
    <p:sldId id="314" r:id="rId59"/>
    <p:sldId id="316" r:id="rId60"/>
    <p:sldId id="318" r:id="rId61"/>
    <p:sldId id="317" r:id="rId62"/>
    <p:sldId id="319" r:id="rId63"/>
    <p:sldId id="320" r:id="rId64"/>
    <p:sldId id="321" r:id="rId65"/>
    <p:sldId id="322" r:id="rId66"/>
    <p:sldId id="323" r:id="rId67"/>
    <p:sldId id="325" r:id="rId68"/>
    <p:sldId id="326" r:id="rId69"/>
    <p:sldId id="324" r:id="rId70"/>
    <p:sldId id="327" r:id="rId71"/>
    <p:sldId id="329" r:id="rId72"/>
    <p:sldId id="328" r:id="rId73"/>
    <p:sldId id="331" r:id="rId74"/>
    <p:sldId id="332" r:id="rId75"/>
    <p:sldId id="330" r:id="rId76"/>
    <p:sldId id="333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20" autoAdjust="0"/>
  </p:normalViewPr>
  <p:slideViewPr>
    <p:cSldViewPr snapToGrid="0">
      <p:cViewPr>
        <p:scale>
          <a:sx n="88" d="100"/>
          <a:sy n="88" d="100"/>
        </p:scale>
        <p:origin x="4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5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8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41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546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96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00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52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83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6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83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6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1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1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62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6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69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32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FE02E1F-A74A-4AD7-90A4-72BD5889C64B}" type="datetimeFigureOut">
              <a:rPr lang="ru-RU" smtClean="0"/>
              <a:t>07.09.2025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BA98398-4340-4934-A1A6-2FC0187CA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684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98C7-D699-CE4F-4AC5-105F65C8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6094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highlight>
                  <a:srgbClr val="00FFFF"/>
                </a:highlight>
              </a:rPr>
              <a:t>ЛЕКЦІЯ 2.</a:t>
            </a:r>
            <a:r>
              <a:rPr lang="ru-RU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СТВОРЕННЯ І ФУНКЦІОНУВАННЯ СТРУКТУР РОСІЙСЬКОЇ ІМПЕРІЇ ПО ДОСЛІДЖЕННЮ АРХЕОЛОГІЧНИХ ОБ’ЄКТІВ. ДОСЛІДЖЕННЯ НА ТЕРЕНАХ УКРАЇНИ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53FEB-C6D8-664C-516B-DEEE58AF5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0946"/>
            <a:ext cx="12192000" cy="5297054"/>
          </a:xfrm>
        </p:spPr>
        <p:txBody>
          <a:bodyPr/>
          <a:lstStyle/>
          <a:p>
            <a:pPr marL="36900" indent="0" algn="ctr">
              <a:buNone/>
            </a:pPr>
            <a:r>
              <a:rPr lang="uk-UA" b="1" dirty="0">
                <a:highlight>
                  <a:srgbClr val="FF00FF"/>
                </a:highlight>
              </a:rPr>
              <a:t>План лекції:</a:t>
            </a:r>
          </a:p>
          <a:p>
            <a:r>
              <a:rPr lang="uk-UA" b="1" dirty="0">
                <a:highlight>
                  <a:srgbClr val="008080"/>
                </a:highlight>
              </a:rPr>
              <a:t>1.	Заснування у 1718 р. Кунсткамери у Петербурзі.</a:t>
            </a:r>
          </a:p>
          <a:p>
            <a:r>
              <a:rPr lang="uk-UA" b="1" dirty="0">
                <a:highlight>
                  <a:srgbClr val="00808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(1846).</a:t>
            </a:r>
          </a:p>
          <a:p>
            <a:r>
              <a:rPr lang="uk-UA" b="1" dirty="0">
                <a:highlight>
                  <a:srgbClr val="008080"/>
                </a:highlight>
              </a:rPr>
              <a:t>3.	Створення 1859 р. Імператорської Археологічної комісії (ІАК) і її виключне право на видачу «відкритих листів» (право на проведення археологічних досліджень) на території Російської імперії. Мета створення Комісії і південь України. Виключне право російських дослідників о працювати на українських археологічних об’єктах. Рішення комісії ІАК про подальшу долю знайдених артефактів.</a:t>
            </a:r>
          </a:p>
          <a:p>
            <a:r>
              <a:rPr lang="uk-UA" b="1" dirty="0">
                <a:highlight>
                  <a:srgbClr val="008080"/>
                </a:highlight>
              </a:rPr>
              <a:t>4.	«Вчені мандрівки» до Криму і Північного Причорномор’я В. Ф. Зуєва (1782), П. С </a:t>
            </a:r>
            <a:r>
              <a:rPr lang="uk-UA" b="1" dirty="0" err="1">
                <a:highlight>
                  <a:srgbClr val="008080"/>
                </a:highlight>
              </a:rPr>
              <a:t>Палласа</a:t>
            </a:r>
            <a:r>
              <a:rPr lang="uk-UA" b="1" dirty="0">
                <a:highlight>
                  <a:srgbClr val="008080"/>
                </a:highlight>
              </a:rPr>
              <a:t> (1793—1794), П. І. </a:t>
            </a:r>
            <a:r>
              <a:rPr lang="uk-UA" b="1" dirty="0" err="1">
                <a:highlight>
                  <a:srgbClr val="008080"/>
                </a:highlight>
              </a:rPr>
              <a:t>Сумарокова</a:t>
            </a:r>
            <a:r>
              <a:rPr lang="uk-UA" b="1" dirty="0">
                <a:highlight>
                  <a:srgbClr val="008080"/>
                </a:highlight>
              </a:rPr>
              <a:t> (1799, 1802). Становлення класичної археології, археології </a:t>
            </a:r>
            <a:r>
              <a:rPr lang="uk-UA" b="1" dirty="0" err="1">
                <a:highlight>
                  <a:srgbClr val="008080"/>
                </a:highlight>
              </a:rPr>
              <a:t>таврів</a:t>
            </a:r>
            <a:r>
              <a:rPr lang="uk-UA" b="1" dirty="0">
                <a:highlight>
                  <a:srgbClr val="008080"/>
                </a:highlight>
              </a:rPr>
              <a:t>, середньовічної історії Криму.</a:t>
            </a:r>
          </a:p>
          <a:p>
            <a:r>
              <a:rPr lang="uk-UA" b="1" dirty="0">
                <a:highlight>
                  <a:srgbClr val="00808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b="1" dirty="0" err="1">
                <a:highlight>
                  <a:srgbClr val="008080"/>
                </a:highlight>
              </a:rPr>
              <a:t>ві</a:t>
            </a:r>
            <a:r>
              <a:rPr lang="uk-UA" b="1" dirty="0">
                <a:highlight>
                  <a:srgbClr val="008080"/>
                </a:highlight>
              </a:rPr>
              <a:t> </a:t>
            </a:r>
            <a:r>
              <a:rPr lang="uk-UA" b="1" dirty="0" err="1">
                <a:highlight>
                  <a:srgbClr val="008080"/>
                </a:highlight>
              </a:rPr>
              <a:t>Левке</a:t>
            </a:r>
            <a:r>
              <a:rPr lang="uk-UA" b="1" dirty="0">
                <a:highlight>
                  <a:srgbClr val="008080"/>
                </a:highlight>
              </a:rPr>
              <a:t>, в Ольвії, </a:t>
            </a:r>
            <a:r>
              <a:rPr lang="uk-UA" b="1" dirty="0" err="1">
                <a:highlight>
                  <a:srgbClr val="008080"/>
                </a:highlight>
              </a:rPr>
              <a:t>Ескі-Кермені</a:t>
            </a:r>
            <a:r>
              <a:rPr lang="uk-UA" b="1" dirty="0">
                <a:highlight>
                  <a:srgbClr val="008080"/>
                </a:highlight>
              </a:rPr>
              <a:t> та Феодосії. Спроби діяльності українських археологів.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54B174-D765-C070-1DC1-5D83A72BE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20" y="1089890"/>
            <a:ext cx="907438" cy="1080655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95874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BE27-681F-FFA7-703E-4E75BEEC1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8573F-283F-60F2-C4BC-EE68A8BC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E0633-A21F-C889-96EC-EDCC45B92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>
                <a:effectLst/>
              </a:rPr>
              <a:t>В </a:t>
            </a:r>
            <a:r>
              <a:rPr lang="uk-UA" sz="2800" b="1" dirty="0">
                <a:effectLst/>
                <a:highlight>
                  <a:srgbClr val="800000"/>
                </a:highlight>
              </a:rPr>
              <a:t>1702 році</a:t>
            </a:r>
            <a:r>
              <a:rPr lang="uk-UA" sz="2800" b="1" dirty="0">
                <a:effectLst/>
              </a:rPr>
              <a:t> Петро I видав указ про те, щоб в Києві, Ніжині, Батурині і в усіх малоросійських містах зібрати різні старовинні речі й передати в Москву в новостворений «</a:t>
            </a:r>
            <a:r>
              <a:rPr lang="uk-UA" sz="2800" b="1" dirty="0" err="1">
                <a:effectLst/>
              </a:rPr>
              <a:t>цехоус</a:t>
            </a:r>
            <a:r>
              <a:rPr lang="uk-UA" sz="2800" b="1" dirty="0">
                <a:effectLst/>
              </a:rPr>
              <a:t>» (скарбничку) для пам’яті «на </a:t>
            </a:r>
            <a:r>
              <a:rPr lang="uk-UA" sz="2800" b="1" dirty="0" err="1">
                <a:effectLst/>
              </a:rPr>
              <a:t>вечную</a:t>
            </a:r>
            <a:r>
              <a:rPr lang="uk-UA" sz="2800" b="1" dirty="0">
                <a:effectLst/>
              </a:rPr>
              <a:t> славу». </a:t>
            </a:r>
          </a:p>
          <a:p>
            <a:pPr algn="just"/>
            <a:r>
              <a:rPr lang="uk-UA" sz="2800" b="1" dirty="0">
                <a:effectLst/>
                <a:highlight>
                  <a:srgbClr val="FF0000"/>
                </a:highlight>
              </a:rPr>
              <a:t>З цього часу веде початок систематичного і постійного перевезення унікальних коштовностей, знайдених на території України до Москви і Санкт-Петербургу. </a:t>
            </a:r>
          </a:p>
          <a:p>
            <a:pPr algn="just"/>
            <a:r>
              <a:rPr lang="uk-UA" sz="2800" b="1" dirty="0">
                <a:effectLst/>
              </a:rPr>
              <a:t>В наступні роки видано ще ряд указів про збирання цінностей для спеціального зберігання в Москві. Відомо, що </a:t>
            </a:r>
            <a:r>
              <a:rPr lang="uk-UA" sz="2800" b="1" i="1" u="sng" dirty="0">
                <a:solidFill>
                  <a:srgbClr val="FFFF00"/>
                </a:solidFill>
                <a:effectLst/>
              </a:rPr>
              <a:t>в 1707 році Іван Мазепа надіслав у подарунок Петру I </a:t>
            </a:r>
            <a:r>
              <a:rPr lang="uk-UA" sz="2800" b="1" i="1" u="sng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12 380</a:t>
            </a:r>
            <a:r>
              <a:rPr lang="uk-UA" sz="2800" b="1" i="1" u="sng" dirty="0">
                <a:solidFill>
                  <a:srgbClr val="FFFF00"/>
                </a:solidFill>
                <a:effectLst/>
              </a:rPr>
              <a:t> монет, знайдених в Києві під час будівництва нової Печерської фортеці.</a:t>
            </a:r>
            <a:r>
              <a:rPr lang="uk-UA" sz="2800" b="1" dirty="0">
                <a:effectLst/>
              </a:rPr>
              <a:t> З цього скарбу 103 монети були відправлені одразу Петру I в армію, в якій він перебував в той час. Гроші пішли на утримання війська.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BC91E8-681A-68C1-F8DB-CA6B339D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8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8826B-7E11-EC29-B07C-B953BB78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BD344-7D56-B340-FC25-714CE17F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31307E-ABF7-D01C-DFE4-6ED9A771B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3600" b="1" dirty="0">
                <a:effectLst/>
              </a:rPr>
              <a:t>У 1703 р. було побудовано Санкт-Петербург, куди перенесли музей у 1712 р. 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Вся колекція була розміщена в Людських палатах у Літньому палаці. </a:t>
            </a:r>
            <a:r>
              <a:rPr lang="uk-UA" sz="3600" b="1" dirty="0">
                <a:effectLst/>
              </a:rPr>
              <a:t>Приміщення (Людські палати) було названо на німецький манер 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Кунсткамерою</a:t>
            </a:r>
            <a:r>
              <a:rPr lang="uk-UA" sz="3600" b="1" dirty="0">
                <a:effectLst/>
              </a:rPr>
              <a:t>, тобто «кабінетом рідкостей» («збірка унікумів», «колекція курйозних речей», «мистецька збірка»). </a:t>
            </a:r>
          </a:p>
          <a:p>
            <a:pPr algn="just"/>
            <a:r>
              <a:rPr lang="uk-UA" sz="3600" b="1" u="sng" dirty="0">
                <a:effectLst/>
                <a:highlight>
                  <a:srgbClr val="008080"/>
                </a:highlight>
              </a:rPr>
              <a:t>На думку ряду дослідників, ця подія відбулася у 1714 році, тож вони вважають її датою заснування паноптикуму (музею).</a:t>
            </a:r>
            <a:r>
              <a:rPr lang="ru-RU" sz="3600" b="1" u="sng" dirty="0">
                <a:effectLst/>
                <a:highlight>
                  <a:srgbClr val="00808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Однак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для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розміщення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експонатів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потрібна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була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окрема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будівля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.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Місце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для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будівництва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було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обрано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на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мисі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Василівського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острова.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Будівельні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роботи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тривали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у 1718 – 1734 роках,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тобто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вже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після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</a:t>
            </a:r>
            <a:r>
              <a:rPr lang="ru-RU" sz="3600" b="1" u="sng" dirty="0" err="1">
                <a:effectLst/>
                <a:highlight>
                  <a:srgbClr val="008000"/>
                </a:highlight>
              </a:rPr>
              <a:t>смерті</a:t>
            </a:r>
            <a:r>
              <a:rPr lang="ru-RU" sz="3600" b="1" u="sng" dirty="0">
                <a:effectLst/>
                <a:highlight>
                  <a:srgbClr val="008000"/>
                </a:highlight>
              </a:rPr>
              <a:t> Петра I (1725).</a:t>
            </a:r>
            <a:endParaRPr lang="uk-UA" sz="3600" b="1" u="sng" dirty="0">
              <a:effectLst/>
              <a:highlight>
                <a:srgbClr val="0080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9F27F8-4E87-F841-3730-784A67CF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2732-86E6-B329-66EC-803B9F81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71827-BF9A-11CB-EB97-873A25E7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18BEEB-E7E5-DAF8-518A-2308668D9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8080"/>
                </a:highlight>
              </a:rPr>
              <a:t>Кунсткамера, вид з Неви </a:t>
            </a:r>
          </a:p>
          <a:p>
            <a:pPr marL="36900" indent="0" algn="ctr">
              <a:buNone/>
            </a:pP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8080"/>
                </a:highlight>
              </a:rPr>
              <a:t>(Музей антропології і етнографії імені Петра Великого Російської академії наук)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3C9F41-C866-3915-F059-52790239D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C0A23-A52D-D23F-BAEE-2C848848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579" y="1861331"/>
            <a:ext cx="9896203" cy="48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46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9C390-D453-D445-C753-A4C8EAEC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27680-FD94-DBD9-66A8-51FFD1E6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ADB5AB-895D-ABF4-A252-EB62F1F70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8910"/>
            <a:ext cx="12192000" cy="6063668"/>
          </a:xfrm>
        </p:spPr>
        <p:txBody>
          <a:bodyPr>
            <a:noAutofit/>
          </a:bodyPr>
          <a:lstStyle/>
          <a:p>
            <a:pPr algn="just"/>
            <a:r>
              <a:rPr lang="uk-UA" sz="4200" b="1" dirty="0">
                <a:effectLst/>
              </a:rPr>
              <a:t>Указом Петра I від </a:t>
            </a:r>
            <a:r>
              <a:rPr lang="uk-UA" sz="4200" b="1" dirty="0">
                <a:effectLst/>
                <a:highlight>
                  <a:srgbClr val="800000"/>
                </a:highlight>
              </a:rPr>
              <a:t>13 лютого 1718 року</a:t>
            </a:r>
            <a:r>
              <a:rPr lang="uk-UA" sz="4200" b="1" dirty="0">
                <a:effectLst/>
              </a:rPr>
              <a:t> про збирання для неї колекцій фактично було започатковане зберігання там всіх цінностей, знайдених на території імперії. В указах вказувалося про винагороду за передані речі.</a:t>
            </a:r>
          </a:p>
          <a:p>
            <a:pPr algn="just"/>
            <a:r>
              <a:rPr lang="uk-UA" sz="4200" b="1" dirty="0">
                <a:effectLst/>
              </a:rPr>
              <a:t> </a:t>
            </a:r>
            <a:r>
              <a:rPr lang="uk-UA" sz="4200" b="1" dirty="0">
                <a:effectLst/>
                <a:highlight>
                  <a:srgbClr val="FF0000"/>
                </a:highlight>
              </a:rPr>
              <a:t>Золото </a:t>
            </a:r>
            <a:r>
              <a:rPr lang="uk-UA" sz="4200" b="1" dirty="0" err="1">
                <a:effectLst/>
                <a:highlight>
                  <a:srgbClr val="FF0000"/>
                </a:highlight>
              </a:rPr>
              <a:t>скіфо</a:t>
            </a:r>
            <a:r>
              <a:rPr lang="uk-UA" sz="4200" b="1" dirty="0">
                <a:effectLst/>
                <a:highlight>
                  <a:srgbClr val="FF0000"/>
                </a:highlight>
              </a:rPr>
              <a:t>-сарматського часу, вивезене з території України, стало основною окрасою Кунсткамери.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69B4BB-9A95-AE15-9C37-7615A17F3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8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871C0-CFD6-D91C-A365-E0EB1885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966DC-FF49-F235-B636-E590F395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518130-5B72-DA0E-7ED9-2146F0D8D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rmAutofit fontScale="92500"/>
          </a:bodyPr>
          <a:lstStyle/>
          <a:p>
            <a:pPr algn="just"/>
            <a:r>
              <a:rPr lang="uk-UA" sz="3200" b="1" dirty="0">
                <a:effectLst/>
              </a:rPr>
              <a:t>Прийняття в Паризьку академію Петра </a:t>
            </a:r>
            <a:r>
              <a:rPr lang="lt-LT" sz="3200" b="1" dirty="0">
                <a:effectLst/>
              </a:rPr>
              <a:t>I </a:t>
            </a:r>
            <a:r>
              <a:rPr lang="uk-UA" sz="3200" b="1" dirty="0">
                <a:effectLst/>
              </a:rPr>
              <a:t>зміцнило його намірі завести «свою» академію: «</a:t>
            </a:r>
            <a:r>
              <a:rPr lang="uk-UA" sz="3200" b="1" dirty="0">
                <a:effectLst/>
                <a:highlight>
                  <a:srgbClr val="008000"/>
                </a:highlight>
              </a:rPr>
              <a:t>Зробити академію, а нині підшукати росіян, хто вчений і до того схильність має, також почати перекладати книги юриспруденції та інше</a:t>
            </a:r>
            <a:r>
              <a:rPr lang="uk-UA" sz="3200" b="1" dirty="0">
                <a:effectLst/>
              </a:rPr>
              <a:t>». </a:t>
            </a:r>
          </a:p>
          <a:p>
            <a:pPr algn="just"/>
            <a:r>
              <a:rPr lang="uk-UA" sz="3200" b="1" dirty="0">
                <a:effectLst/>
              </a:rPr>
              <a:t>Причому Петро </a:t>
            </a:r>
            <a:r>
              <a:rPr lang="lt-LT" sz="3200" b="1" dirty="0">
                <a:effectLst/>
              </a:rPr>
              <a:t>I </a:t>
            </a:r>
            <a:r>
              <a:rPr lang="uk-UA" sz="3200" b="1" dirty="0">
                <a:effectLst/>
              </a:rPr>
              <a:t>висловив бажання, «</a:t>
            </a:r>
            <a:r>
              <a:rPr lang="uk-UA" sz="3200" b="1" dirty="0">
                <a:effectLst/>
                <a:highlight>
                  <a:srgbClr val="FF0000"/>
                </a:highlight>
              </a:rPr>
              <a:t>щоб такі були обрані з слов’янського народу, щоб могли зручніше росіян вчити</a:t>
            </a:r>
            <a:r>
              <a:rPr lang="uk-UA" sz="3200" b="1" dirty="0">
                <a:effectLst/>
              </a:rPr>
              <a:t>». </a:t>
            </a:r>
          </a:p>
          <a:p>
            <a:pPr algn="just"/>
            <a:r>
              <a:rPr lang="uk-UA" sz="3200" b="1" dirty="0">
                <a:effectLst/>
              </a:rPr>
              <a:t>У відповіді Паризькій академії 18 лютого (1 березня) 1721 року Петро </a:t>
            </a:r>
            <a:r>
              <a:rPr lang="lt-LT" sz="3200" b="1" dirty="0">
                <a:effectLst/>
              </a:rPr>
              <a:t>I, </a:t>
            </a:r>
            <a:r>
              <a:rPr lang="uk-UA" sz="3200" b="1" dirty="0">
                <a:effectLst/>
              </a:rPr>
              <a:t>зокрема, писав: «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Ми нічого більше не бажаємо, як щоб через старанність, яку ми будемо докладати, науки в кращий колір привести, себе </a:t>
            </a:r>
            <a:r>
              <a:rPr lang="uk-UA" sz="3200" b="1" dirty="0" err="1">
                <a:effectLst/>
                <a:highlight>
                  <a:srgbClr val="800000"/>
                </a:highlight>
              </a:rPr>
              <a:t>яко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 гідного вашої компанії члена показати</a:t>
            </a:r>
            <a:r>
              <a:rPr lang="uk-UA" sz="3200" b="1" dirty="0">
                <a:effectLst/>
              </a:rPr>
              <a:t>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8BF4A0-96FD-0A39-CD7D-77C66A13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9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29188-62AA-635E-F99B-D06E38E8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877FB-21E1-BE38-45D9-7A62CFE9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D09C4C-E91E-5C5F-881F-2E6A8E0A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3200" b="1" dirty="0">
                <a:effectLst/>
              </a:rPr>
              <a:t>Пошук персоналу для академії передбачалося здійснити звичним способом: викликом іноземних вчених з-за кордону. Засоби для академії передбачалося виділити з державної скарбниці. </a:t>
            </a:r>
          </a:p>
          <a:p>
            <a:pPr algn="just"/>
            <a:r>
              <a:rPr lang="uk-UA" sz="3200" b="1" dirty="0">
                <a:effectLst/>
              </a:rPr>
              <a:t>Для академічного інвентарю вже існував доробок: 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книги, що дісталися у вигляді трофеїв при завоюванні Остзейського краю (</a:t>
            </a:r>
            <a:r>
              <a:rPr lang="lt-LT" sz="3200" b="1" dirty="0">
                <a:effectLst/>
                <a:highlight>
                  <a:srgbClr val="800000"/>
                </a:highlight>
              </a:rPr>
              <a:t>Ostsee (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буквально Східне море):  Естляндська, Ліфляндська і Курляндська губернії, які здебільшого населяли латиші та естонці (80%))</a:t>
            </a:r>
            <a:r>
              <a:rPr lang="uk-UA" sz="3200" b="1" dirty="0">
                <a:effectLst/>
              </a:rPr>
              <a:t>, доповнені закупленими Петром за кордоном книгами, склали бібліотеку істотних розмірів; а з різноманітних колекцій, отриманих Петром також під час закордонних подорожей, утворилася Кунсткамера.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DAAC1A-BC92-B620-56DE-46022C95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2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DCA88-4FBA-9639-04D3-7EE1DA983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7144C-0123-9993-0427-9D498A7B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097FBE-04E8-9603-177A-CF8FB9341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</a:rPr>
              <a:t>Російська академія наук була заснована за указом імператора Петра І 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28 січня (8 грудня за старим стилем) 1724 році</a:t>
            </a:r>
            <a:r>
              <a:rPr lang="uk-UA" sz="3500" b="1" dirty="0">
                <a:effectLst/>
              </a:rPr>
              <a:t> як 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Академія наук і мистецтв</a:t>
            </a:r>
            <a:r>
              <a:rPr lang="uk-UA" sz="3500" b="1" dirty="0">
                <a:effectLst/>
              </a:rPr>
              <a:t> у Петербурзі, хоча відкрилася вже після його смерті, у 1725 році. </a:t>
            </a:r>
          </a:p>
          <a:p>
            <a:pPr algn="just"/>
            <a:r>
              <a:rPr lang="uk-UA" sz="3500" b="1" dirty="0">
                <a:effectLst/>
              </a:rPr>
              <a:t>Спочатку вони називалася Академія наук і мистецтв («Академія наук і курйозних мистецтв»), пізніше стала відома як Імператорська Академія наук, а згодом — як Петербурзька академія наук. З лютого (чи травня) 1917 року — Російська академія наук.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058C68-A9AF-B1DB-DA27-58EA87DB8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3ED19-6EBA-A853-7FFF-4CB56C4A7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B262C-8346-50EC-8332-06B4561C3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CD0FB-FF80-D6E7-7976-CB8D43C24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</a:rPr>
              <a:t>Після смерті Петра </a:t>
            </a:r>
            <a:r>
              <a:rPr lang="lt-LT" sz="3500" b="1" dirty="0">
                <a:effectLst/>
              </a:rPr>
              <a:t>I (28 </a:t>
            </a:r>
            <a:r>
              <a:rPr lang="uk-UA" sz="3500" b="1" dirty="0">
                <a:effectLst/>
              </a:rPr>
              <a:t>січня (8 лютого) 1725) вступила на престол імператриця </a:t>
            </a:r>
            <a:r>
              <a:rPr lang="uk-UA" sz="3500" b="1" dirty="0">
                <a:solidFill>
                  <a:srgbClr val="FFFF00"/>
                </a:solidFill>
                <a:effectLst/>
              </a:rPr>
              <a:t>Катерина </a:t>
            </a:r>
            <a:r>
              <a:rPr lang="lt-LT" sz="3500" b="1" dirty="0">
                <a:solidFill>
                  <a:srgbClr val="FFFF00"/>
                </a:solidFill>
                <a:effectLst/>
              </a:rPr>
              <a:t>I</a:t>
            </a:r>
            <a:r>
              <a:rPr lang="lt-LT" sz="3500" b="1" dirty="0">
                <a:effectLst/>
              </a:rPr>
              <a:t>, </a:t>
            </a:r>
            <a:r>
              <a:rPr lang="uk-UA" sz="3500" b="1" dirty="0">
                <a:effectLst/>
              </a:rPr>
              <a:t>узявши створювану Академію під своє заступництво </a:t>
            </a:r>
            <a:r>
              <a:rPr lang="uk-UA" sz="3500" b="1" i="1" dirty="0">
                <a:effectLst/>
                <a:highlight>
                  <a:srgbClr val="008080"/>
                </a:highlight>
              </a:rPr>
              <a:t>Академія фактично розпочала свою діяльність пізніше, 27 грудня 1725 року, під час правління Катерини І.</a:t>
            </a:r>
            <a:r>
              <a:rPr lang="uk-UA" sz="3500" b="1" dirty="0">
                <a:effectLst/>
              </a:rPr>
              <a:t> При Академії були засновані академічний університет, академічна гімназія, бібліотека та кунсткамера. Метою Академії було забезпечення наукових досліджень та навчання, що відповідало реформаторській політиці Петра І з розвитку освіти та науки.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132BC-9512-FC7C-627F-10F68C90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64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BAC60-BF0E-632D-F44B-91599C3B9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88A2C-30CE-D863-F5C4-09DB89113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405F7E-35E2-A866-CCA2-E0029EEB6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4000" b="1" dirty="0">
                <a:effectLst/>
              </a:rPr>
              <a:t>Для академічного інвентарю вже існував доробок: книги, що дісталися у вигляді трофеїв при завоюванні Остзейського краю, 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вивезені з України</a:t>
            </a:r>
            <a:r>
              <a:rPr lang="uk-UA" sz="4000" b="1" dirty="0">
                <a:effectLst/>
              </a:rPr>
              <a:t>, доповнені закупленими Петром за кордоном книгами, склали бібліотеку істотних розмірів; а з різноманітних колекцій, отриманих Петром під час закордонних подорожей, утворилася Кунсткамера.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01FE5A-336E-EA02-31DA-F326381B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4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CDC2-132C-FCB7-B51B-D1CDF95E2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3B9ED-9485-380E-71FD-21BA10D3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A469D3-BBA5-FE74-B53A-DB21916AF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</a:rPr>
              <a:t>Через цю Академію археологічні роботи масово велися в Україні. 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Зокрема, з 1770-х років за Катерини II (1762 — 1796) почалося освоєння росіянами Причорномор’я, а разом з тим розпочалися археологічні дослідження. </a:t>
            </a:r>
          </a:p>
          <a:p>
            <a:pPr algn="just"/>
            <a:r>
              <a:rPr lang="uk-UA" sz="3500" b="1" dirty="0">
                <a:effectLst/>
                <a:highlight>
                  <a:srgbClr val="800000"/>
                </a:highlight>
              </a:rPr>
              <a:t>В 1763 році губернатором Новоросійського краю Мельгуновим були здійснені розкопки великого скіфського Литого Кургану у Кіровоградській області. Речі було передано в Петербург Катерині II, а також для поповнення скарбниці Ермітажу.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9BC03-CA5C-2F05-AEE8-458FC855D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BD5D9-2FE8-6876-AE1D-0AE25426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669B5-B3ED-A1EE-8E8D-AD9451A8C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4545"/>
            <a:ext cx="12192000" cy="5648032"/>
          </a:xfrm>
        </p:spPr>
        <p:txBody>
          <a:bodyPr>
            <a:noAutofit/>
          </a:bodyPr>
          <a:lstStyle/>
          <a:p>
            <a:pPr algn="just"/>
            <a:r>
              <a:rPr lang="uk-UA" sz="3800" b="1" dirty="0"/>
              <a:t>Найрізноманітніші пам’ятки історії та культури, на які надзвичайно багата Україна, здавна привертали до себе уваги не тільки вітчизняних дослідників, але й російських перших осіб. </a:t>
            </a:r>
            <a:endParaRPr lang="en-US" sz="3800" b="1" dirty="0"/>
          </a:p>
          <a:p>
            <a:pPr algn="just"/>
            <a:r>
              <a:rPr lang="uk-UA" sz="3800" b="1" dirty="0"/>
              <a:t>Кургани, городища, вали згадувалися вже у Нестора-літописця у «Повісті временних літ». «Кам’яні істукани», мечеті, мавзолеї як орієнтири в </a:t>
            </a:r>
            <a:r>
              <a:rPr lang="uk-UA" sz="3800" b="1" dirty="0" err="1"/>
              <a:t>південноруських</a:t>
            </a:r>
            <a:r>
              <a:rPr lang="uk-UA" sz="3800" b="1" dirty="0"/>
              <a:t> степах зустрічаються в «Книзі Великому Кресленню».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C699E-EE3D-CB48-196C-BFC31EB7A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557" y="249381"/>
            <a:ext cx="761974" cy="9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9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3B681-D0E3-D22A-55D2-457A9AF80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2687A-C9DD-618B-B7CA-CC142393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46B26-1CFF-5268-B145-7FBA782D5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200" b="1" dirty="0">
                <a:effectLst/>
                <a:highlight>
                  <a:srgbClr val="008080"/>
                </a:highlight>
              </a:rPr>
              <a:t>Цікаво, що Ермітаж (від </a:t>
            </a:r>
            <a:r>
              <a:rPr lang="uk-UA" sz="3200" b="1" dirty="0" err="1">
                <a:effectLst/>
                <a:highlight>
                  <a:srgbClr val="008080"/>
                </a:highlight>
              </a:rPr>
              <a:t>фр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. </a:t>
            </a:r>
            <a:r>
              <a:rPr lang="lt-LT" sz="3200" b="1" dirty="0">
                <a:effectLst/>
                <a:highlight>
                  <a:srgbClr val="008080"/>
                </a:highlight>
              </a:rPr>
              <a:t>hermitage — «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місце усамітнення») виник в 1764 році  як приватне зібрання Катерини </a:t>
            </a:r>
            <a:r>
              <a:rPr lang="lt-LT" sz="3200" b="1" dirty="0">
                <a:effectLst/>
                <a:highlight>
                  <a:srgbClr val="008080"/>
                </a:highlight>
              </a:rPr>
              <a:t>II. 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Пройшов довгий шлях від зібрання імператорської родини до музею, частково відкритого для відвідин у 1852 році</a:t>
            </a:r>
          </a:p>
          <a:p>
            <a:pPr algn="just"/>
            <a:r>
              <a:rPr lang="uk-UA" sz="3200" b="1" dirty="0">
                <a:effectLst/>
                <a:highlight>
                  <a:srgbClr val="008080"/>
                </a:highlight>
              </a:rPr>
              <a:t>Містить колекції </a:t>
            </a:r>
            <a:r>
              <a:rPr lang="uk-UA" sz="3200" b="1" dirty="0" err="1">
                <a:effectLst/>
                <a:highlight>
                  <a:srgbClr val="008080"/>
                </a:highlight>
              </a:rPr>
              <a:t>пам’ятокв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 культур Стародавнього та Далекого Сходу, Давнього Єгипту, Античності та Середньовіччя, мистецтва Західної і Східної Європи, археологічних та мистецьких пам’яток Азії, слов’янської культури </a:t>
            </a:r>
            <a:r>
              <a:rPr lang="lt-LT" sz="3200" b="1" dirty="0">
                <a:effectLst/>
                <a:highlight>
                  <a:srgbClr val="008080"/>
                </a:highlight>
              </a:rPr>
              <a:t>VIII — XIX 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століть. 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Поповнився Ермітаж і археологічними знахідками з України.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A2EBD-326D-AAA9-B22D-63D739F67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93FE-7C1F-B6C8-D8A4-D7C251F8B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8992B-CACE-2F64-DF87-5CDF3D89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EEC94-FC39-4C75-AD5F-DFE4BF86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</a:rPr>
              <a:t>З 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1816 р.</a:t>
            </a:r>
            <a:r>
              <a:rPr lang="uk-UA" sz="3500" b="1" dirty="0">
                <a:effectLst/>
              </a:rPr>
              <a:t> французький археолог-любитель 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Поль (Павло) 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Дюбрюкс</a:t>
            </a:r>
            <a:r>
              <a:rPr lang="uk-UA" sz="3500" b="1" dirty="0">
                <a:effectLst/>
              </a:rPr>
              <a:t> почав розкопки стародавніх могил, витрачаючи на них всі свої мізерні кошти. Досліджував 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грецькі міста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Мірмекій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і Пантікапей</a:t>
            </a:r>
            <a:r>
              <a:rPr lang="uk-UA" sz="3500" b="1" dirty="0">
                <a:effectLst/>
              </a:rPr>
              <a:t>. Поволі домашній музей його зростав. </a:t>
            </a:r>
          </a:p>
          <a:p>
            <a:pPr algn="just"/>
            <a:r>
              <a:rPr lang="uk-UA" sz="3500" b="1" dirty="0">
                <a:effectLst/>
              </a:rPr>
              <a:t>У 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1818 р.</a:t>
            </a:r>
            <a:r>
              <a:rPr lang="uk-UA" sz="3500" b="1" dirty="0">
                <a:effectLst/>
              </a:rPr>
              <a:t>, коли музей відвідав під час своєї подорожі до Криму російський цар Олександр І, в ньому вже були зібрані численні й доволі цінні експонати: коштовні прикраси, уламки </a:t>
            </a:r>
            <a:r>
              <a:rPr lang="uk-UA" sz="3500" b="1" dirty="0" err="1">
                <a:effectLst/>
              </a:rPr>
              <a:t>статуй</a:t>
            </a:r>
            <a:r>
              <a:rPr lang="uk-UA" sz="3500" b="1" dirty="0">
                <a:effectLst/>
              </a:rPr>
              <a:t>, античний посуд, давні монети.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05C09A-5F88-96E0-4A31-06621641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8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DAF96-7BF9-EB59-3390-DC0A79D1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2B09E-ED70-0CD0-D3DD-56301CDD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0B3493-2517-7530-6A71-0172CAE58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400" b="1" dirty="0">
                <a:effectLst/>
              </a:rPr>
              <a:t>До 1830 – 1832 рр. відносяться його розкопки в Керчі. Всі золоті прикраси він подарував імператриці Марії Федорівні і графу Воронцову. Розпочалася «золота лихоманка». </a:t>
            </a:r>
          </a:p>
          <a:p>
            <a:pPr algn="just"/>
            <a:r>
              <a:rPr lang="uk-UA" sz="3400" b="1" dirty="0">
                <a:effectLst/>
              </a:rPr>
              <a:t>Серед значних розкопок відноситься відкриття в 1830 році кургану Куль-</a:t>
            </a:r>
            <a:r>
              <a:rPr lang="uk-UA" sz="3400" b="1" dirty="0" err="1">
                <a:effectLst/>
              </a:rPr>
              <a:t>Оба</a:t>
            </a:r>
            <a:r>
              <a:rPr lang="uk-UA" sz="3400" b="1" dirty="0">
                <a:effectLst/>
              </a:rPr>
              <a:t>. В кургані Куль-</a:t>
            </a:r>
            <a:r>
              <a:rPr lang="uk-UA" sz="3400" b="1" dirty="0" err="1">
                <a:effectLst/>
              </a:rPr>
              <a:t>Оба</a:t>
            </a:r>
            <a:r>
              <a:rPr lang="uk-UA" sz="3400" b="1" dirty="0">
                <a:effectLst/>
              </a:rPr>
              <a:t> було поховання вождя скіфського племені, що жили біля Пантікапею. Знайдені речі свідчили про впливи скіфського мистецтва на вироби грецьких ремісників, а також про вплив грецької культури на побут скіфських можновладців.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00166-2C08-D340-F623-2DAF4F3C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6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8BBE-6D15-8372-4F3F-2405B120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4C2AB-AA22-F9F2-2ABF-C4BBD8CC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D2AA47-0DDE-FC28-6B6D-D9861510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ctr"/>
            <a:r>
              <a:rPr lang="uk-UA" sz="3500" b="1" dirty="0">
                <a:effectLst/>
                <a:highlight>
                  <a:srgbClr val="800000"/>
                </a:highlight>
              </a:rPr>
              <a:t>Курган Куль-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Оба</a:t>
            </a:r>
            <a:endParaRPr lang="uk-UA" sz="3500" b="1" dirty="0">
              <a:effectLst/>
              <a:highlight>
                <a:srgbClr val="8000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4AC96-60DD-4386-6FA6-AC356E7DE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D57B2-B30C-C4E9-72BE-5188529E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1" y="946491"/>
            <a:ext cx="3183950" cy="35421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767128-2E12-43D3-0168-CA2747B9E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67" y="4576145"/>
            <a:ext cx="1400069" cy="2212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4E8902-B594-3FCB-8990-3784BBEB4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946491"/>
            <a:ext cx="3716769" cy="17085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8AF78D-1CEF-91E9-B764-FF18EA7DE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472" y="1448324"/>
            <a:ext cx="4615499" cy="17708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27F943-F814-25FC-74E0-C1CBF48CB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351" y="3340096"/>
            <a:ext cx="3578810" cy="33655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863CF9-2E5A-EC06-212F-FE65AB95D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3310" y="3201412"/>
            <a:ext cx="3877551" cy="35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8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2B3C-9364-CB0A-9805-8297C72B4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44FB0-7880-9C13-4B06-CC4F270D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467316-3F47-47DA-CC30-0F501554A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000" b="1" dirty="0">
                <a:effectLst/>
              </a:rPr>
              <a:t>Саме з Куль-</a:t>
            </a:r>
            <a:r>
              <a:rPr lang="uk-UA" sz="3000" b="1" dirty="0" err="1">
                <a:effectLst/>
              </a:rPr>
              <a:t>Обою</a:t>
            </a:r>
            <a:r>
              <a:rPr lang="uk-UA" sz="3000" b="1" dirty="0">
                <a:effectLst/>
              </a:rPr>
              <a:t> пов’язана </a:t>
            </a:r>
            <a:r>
              <a:rPr lang="uk-UA" sz="3000" b="1" dirty="0">
                <a:effectLst/>
                <a:highlight>
                  <a:srgbClr val="800000"/>
                </a:highlight>
              </a:rPr>
              <a:t>перша спроба залишити національні реліквії в Керчі, здійснені Керченським градоначальником Іваном Олексійовичем </a:t>
            </a:r>
            <a:r>
              <a:rPr lang="uk-UA" sz="3000" b="1" dirty="0" err="1">
                <a:effectLst/>
                <a:highlight>
                  <a:srgbClr val="800000"/>
                </a:highlight>
              </a:rPr>
              <a:t>Стемпковським</a:t>
            </a:r>
            <a:r>
              <a:rPr lang="uk-UA" sz="3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000" b="1" dirty="0">
                <a:effectLst/>
              </a:rPr>
              <a:t>(1828-1832). </a:t>
            </a:r>
          </a:p>
          <a:p>
            <a:pPr algn="just"/>
            <a:r>
              <a:rPr lang="uk-UA" sz="3000" b="1" dirty="0">
                <a:effectLst/>
              </a:rPr>
              <a:t>Про результати розкопок він повинен був одразу доповісти в Петербург царю для «</a:t>
            </a:r>
            <a:r>
              <a:rPr lang="uk-UA" sz="3000" b="1" dirty="0" err="1">
                <a:effectLst/>
              </a:rPr>
              <a:t>высочайшего</a:t>
            </a:r>
            <a:r>
              <a:rPr lang="uk-UA" sz="3000" b="1" dirty="0">
                <a:effectLst/>
              </a:rPr>
              <a:t> </a:t>
            </a:r>
            <a:r>
              <a:rPr lang="uk-UA" sz="3000" b="1" dirty="0" err="1">
                <a:effectLst/>
              </a:rPr>
              <a:t>обозрения</a:t>
            </a:r>
            <a:r>
              <a:rPr lang="uk-UA" sz="3000" b="1" dirty="0">
                <a:effectLst/>
              </a:rPr>
              <a:t> и </a:t>
            </a:r>
            <a:r>
              <a:rPr lang="uk-UA" sz="3000" b="1" dirty="0" err="1">
                <a:effectLst/>
              </a:rPr>
              <a:t>распоряжения</a:t>
            </a:r>
            <a:r>
              <a:rPr lang="uk-UA" sz="3000" b="1" dirty="0">
                <a:effectLst/>
              </a:rPr>
              <a:t>». Законе бажання </a:t>
            </a:r>
            <a:r>
              <a:rPr lang="uk-UA" sz="3000" b="1" dirty="0" err="1">
                <a:effectLst/>
              </a:rPr>
              <a:t>Стемпковського</a:t>
            </a:r>
            <a:r>
              <a:rPr lang="uk-UA" sz="3000" b="1" dirty="0">
                <a:effectLst/>
              </a:rPr>
              <a:t> залишити речі на місці було розцінене як </a:t>
            </a:r>
            <a:r>
              <a:rPr lang="uk-UA" sz="3000" b="1" dirty="0">
                <a:effectLst/>
                <a:highlight>
                  <a:srgbClr val="FF0000"/>
                </a:highlight>
              </a:rPr>
              <a:t>«місцевий патріотизм». </a:t>
            </a:r>
            <a:r>
              <a:rPr lang="uk-UA" sz="3000" b="1" dirty="0">
                <a:effectLst/>
              </a:rPr>
              <a:t>Микола </a:t>
            </a:r>
            <a:r>
              <a:rPr lang="lt-LT" sz="3000" b="1" dirty="0">
                <a:effectLst/>
              </a:rPr>
              <a:t>I (1825-1855) </a:t>
            </a:r>
            <a:r>
              <a:rPr lang="uk-UA" sz="3000" b="1" dirty="0">
                <a:effectLst/>
              </a:rPr>
              <a:t>лише через 2 місяці після відкриття дізнався про знахідки в Куль-Обі. Обурений цим, він вимагає передачу речей. І вже через 5 місяців всі коштовності з кургану були доставлені до Петербургу.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D23D52-3B8C-03E4-E424-80B45714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1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AE7F3-E85C-573A-74D3-92E305BCD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6DF2E-74BB-6C6F-E26D-4B7B0518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7850E-4290-4FB7-7530-BE382AE2D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>
                <a:effectLst/>
                <a:highlight>
                  <a:srgbClr val="FF0000"/>
                </a:highlight>
              </a:rPr>
              <a:t>Російське археологічне товариство</a:t>
            </a:r>
            <a:r>
              <a:rPr lang="uk-UA" sz="2800" b="1" dirty="0">
                <a:effectLst/>
              </a:rPr>
              <a:t> було засновано у </a:t>
            </a:r>
            <a:r>
              <a:rPr lang="uk-UA" sz="2800" b="1" dirty="0">
                <a:effectLst/>
                <a:highlight>
                  <a:srgbClr val="FF0000"/>
                </a:highlight>
              </a:rPr>
              <a:t>1846 році</a:t>
            </a:r>
            <a:r>
              <a:rPr lang="uk-UA" sz="2800" b="1" dirty="0">
                <a:effectLst/>
              </a:rPr>
              <a:t> як </a:t>
            </a:r>
            <a:r>
              <a:rPr lang="uk-UA" sz="2800" b="1" dirty="0">
                <a:effectLst/>
                <a:highlight>
                  <a:srgbClr val="800000"/>
                </a:highlight>
              </a:rPr>
              <a:t>Санкт-Петербурзьке археологічно-нумізматичне товариство.</a:t>
            </a:r>
            <a:r>
              <a:rPr lang="uk-UA" sz="2800" b="1" dirty="0">
                <a:effectLst/>
              </a:rPr>
              <a:t> Його заснували два відомих нумізмата </a:t>
            </a:r>
            <a:r>
              <a:rPr lang="uk-UA" sz="2800" b="1" dirty="0" err="1">
                <a:effectLst/>
              </a:rPr>
              <a:t>Бернгард</a:t>
            </a:r>
            <a:r>
              <a:rPr lang="uk-UA" sz="2800" b="1" dirty="0">
                <a:effectLst/>
              </a:rPr>
              <a:t> </a:t>
            </a:r>
            <a:r>
              <a:rPr lang="uk-UA" sz="2800" b="1" dirty="0" err="1">
                <a:effectLst/>
              </a:rPr>
              <a:t>Кьоне</a:t>
            </a:r>
            <a:r>
              <a:rPr lang="uk-UA" sz="2800" b="1" dirty="0">
                <a:effectLst/>
              </a:rPr>
              <a:t> і </a:t>
            </a:r>
            <a:r>
              <a:rPr lang="uk-UA" sz="2800" b="1" dirty="0" err="1">
                <a:effectLst/>
              </a:rPr>
              <a:t>Яков</a:t>
            </a:r>
            <a:r>
              <a:rPr lang="uk-UA" sz="2800" b="1" dirty="0">
                <a:effectLst/>
              </a:rPr>
              <a:t> </a:t>
            </a:r>
            <a:r>
              <a:rPr lang="uk-UA" sz="2800" b="1" dirty="0" err="1">
                <a:effectLst/>
              </a:rPr>
              <a:t>Рейхель</a:t>
            </a:r>
            <a:r>
              <a:rPr lang="uk-UA" sz="2800" b="1" dirty="0">
                <a:effectLst/>
              </a:rPr>
              <a:t>. З самого початку активну участь у створені товариства прийняв молодий граф Олексій Сергійович Уваров, відомий в подальшому археолог. </a:t>
            </a:r>
          </a:p>
          <a:p>
            <a:pPr algn="just"/>
            <a:r>
              <a:rPr lang="uk-UA" sz="2800" b="1" dirty="0">
                <a:effectLst/>
              </a:rPr>
              <a:t>Археолого-нумізматичне товариство створювалося на прикладі західноєвропейських вчених, «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посредством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которого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бы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любители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археологии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и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нумизматики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могли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бы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находиться в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постоянных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сношениях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и,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сообщая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взаимно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плоды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разысканий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и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трудов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своих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, принести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некоторую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пользу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наукам в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отечестве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,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распространяя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в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оном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и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вне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пределов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Империи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полезные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сведения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о фактах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археологии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и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нумизматики</a:t>
            </a:r>
            <a:r>
              <a:rPr lang="uk-UA" sz="2800" b="1" dirty="0">
                <a:effectLst/>
              </a:rPr>
              <a:t>».</a:t>
            </a:r>
          </a:p>
          <a:p>
            <a:pPr algn="just"/>
            <a:endParaRPr lang="uk-UA" sz="35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54E42-7073-8DF5-167C-9EFA9AC3F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5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24EB3-CEDE-2EDC-33C9-BB152733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C31D5-CFA6-F97F-E313-6470DB34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5E144-D959-FEB4-66F1-D84AD57A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2900" b="1" dirty="0">
                <a:effectLst/>
                <a:highlight>
                  <a:srgbClr val="800000"/>
                </a:highlight>
              </a:rPr>
              <a:t>15 травня 1846 року</a:t>
            </a:r>
            <a:r>
              <a:rPr lang="uk-UA" sz="2900" b="1" dirty="0">
                <a:effectLst/>
              </a:rPr>
              <a:t> за посередництва і підтримки президента Академії мистецтв герцога Максиміліана </a:t>
            </a:r>
            <a:r>
              <a:rPr lang="uk-UA" sz="2900" b="1" dirty="0" err="1">
                <a:effectLst/>
              </a:rPr>
              <a:t>Лейхенберського</a:t>
            </a:r>
            <a:r>
              <a:rPr lang="uk-UA" sz="2900" b="1" dirty="0">
                <a:effectLst/>
              </a:rPr>
              <a:t> (що став також першим президентом товариства) отриманий дозвіл імператора Миколи I (1825—1855) на затвердження «Статутів Археологічно-нумізматичного товариства».</a:t>
            </a:r>
          </a:p>
          <a:p>
            <a:pPr algn="just"/>
            <a:r>
              <a:rPr lang="uk-UA" sz="2900" b="1" dirty="0">
                <a:effectLst/>
              </a:rPr>
              <a:t>Нове товариство ставило метою 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«не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только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изучение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классической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археологии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в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собственном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её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смысле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, но и в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особенности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археологии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и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нумизматики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новейших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времен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,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стран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Западных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и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Восточных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.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Оно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будет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иметь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в виду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также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ознакомление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с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существованием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монет, медалей и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изящных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произведений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древности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,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ещё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неизвестных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в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ученом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мире,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которые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бы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могли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быть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открыты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 в </a:t>
            </a:r>
            <a:r>
              <a:rPr lang="uk-UA" sz="2900" b="1" dirty="0" err="1">
                <a:effectLst/>
                <a:highlight>
                  <a:srgbClr val="008080"/>
                </a:highlight>
              </a:rPr>
              <a:t>России</a:t>
            </a:r>
            <a:r>
              <a:rPr lang="uk-UA" sz="2900" b="1" dirty="0">
                <a:effectLst/>
                <a:highlight>
                  <a:srgbClr val="008080"/>
                </a:highlight>
              </a:rPr>
              <a:t>». </a:t>
            </a:r>
          </a:p>
          <a:p>
            <a:pPr algn="just"/>
            <a:endParaRPr lang="uk-UA" sz="35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792F30-649B-B0BB-2454-5E77344B3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89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85153-A7B8-30AD-30C6-69DBC13C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58EFA-6A7F-CB56-0C79-7D5D3237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8B6CB3-C693-6E89-5722-99B37F1BA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800" b="1" dirty="0">
                <a:effectLst/>
              </a:rPr>
              <a:t>На початку товариство дійсно обмежувало себе класичною археологією і сучасною нумізматикою, в основному країн Заходу. </a:t>
            </a:r>
          </a:p>
          <a:p>
            <a:pPr algn="just"/>
            <a:r>
              <a:rPr lang="uk-UA" sz="3800" b="1" dirty="0">
                <a:effectLst/>
              </a:rPr>
              <a:t>На це вплинуло, окрім тодішнього інтересу археологів до античності, той факт, що </a:t>
            </a:r>
            <a:r>
              <a:rPr lang="uk-UA" sz="3800" b="1" dirty="0">
                <a:effectLst/>
                <a:highlight>
                  <a:srgbClr val="800000"/>
                </a:highlight>
              </a:rPr>
              <a:t>більшість засновників товариства були іноземцями</a:t>
            </a:r>
            <a:r>
              <a:rPr lang="uk-UA" sz="3800" b="1" dirty="0">
                <a:effectLst/>
              </a:rPr>
              <a:t>: віце-президентами були Я.Я. </a:t>
            </a:r>
            <a:r>
              <a:rPr lang="uk-UA" sz="3800" b="1" dirty="0" err="1">
                <a:effectLst/>
              </a:rPr>
              <a:t>Рейхель</a:t>
            </a:r>
            <a:r>
              <a:rPr lang="uk-UA" sz="3800" b="1" dirty="0">
                <a:effectLst/>
              </a:rPr>
              <a:t> і Ф.А. </a:t>
            </a:r>
            <a:r>
              <a:rPr lang="uk-UA" sz="3800" b="1" dirty="0" err="1">
                <a:effectLst/>
              </a:rPr>
              <a:t>Жиль</a:t>
            </a:r>
            <a:r>
              <a:rPr lang="uk-UA" sz="3800" b="1" dirty="0">
                <a:effectLst/>
              </a:rPr>
              <a:t>, секретарями — </a:t>
            </a:r>
            <a:r>
              <a:rPr lang="uk-UA" sz="3800" b="1" dirty="0" err="1">
                <a:effectLst/>
              </a:rPr>
              <a:t>Бернгард</a:t>
            </a:r>
            <a:r>
              <a:rPr lang="uk-UA" sz="3800" b="1" dirty="0">
                <a:effectLst/>
              </a:rPr>
              <a:t> </a:t>
            </a:r>
            <a:r>
              <a:rPr lang="uk-UA" sz="3800" b="1" dirty="0" err="1">
                <a:effectLst/>
              </a:rPr>
              <a:t>Кьоне</a:t>
            </a:r>
            <a:r>
              <a:rPr lang="uk-UA" sz="3800" b="1" dirty="0">
                <a:effectLst/>
              </a:rPr>
              <a:t> і </a:t>
            </a:r>
            <a:r>
              <a:rPr lang="uk-UA" sz="3800" b="1" dirty="0" err="1">
                <a:effectLst/>
              </a:rPr>
              <a:t>Бартоломей</a:t>
            </a:r>
            <a:r>
              <a:rPr lang="uk-UA" sz="3800" b="1" dirty="0">
                <a:effectLst/>
              </a:rPr>
              <a:t>, скарбником — </a:t>
            </a:r>
            <a:r>
              <a:rPr lang="uk-UA" sz="3800" b="1" dirty="0" err="1">
                <a:effectLst/>
              </a:rPr>
              <a:t>Демезон</a:t>
            </a:r>
            <a:r>
              <a:rPr lang="uk-UA" sz="3800" b="1" dirty="0">
                <a:effectLst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8B70D9-33E9-912F-5E48-7DC47415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8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3D44A-501B-8D20-448D-58B197585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185B7-5875-A375-A087-5BC6F37B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6B249-94B1-C16F-3C9F-702E977F1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4000" b="1" dirty="0">
                <a:effectLst/>
              </a:rPr>
              <a:t>Згідно § 9 уставу 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«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общество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издаёт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статьи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о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своих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трудах на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русском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французском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и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немецком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яз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. и …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обязано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заботиться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дабы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те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из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них,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которые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касаются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собственно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до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России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,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были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всегда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писаны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или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переводимы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на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природный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4000" b="1" dirty="0" err="1">
                <a:effectLst/>
                <a:highlight>
                  <a:srgbClr val="800000"/>
                </a:highlight>
              </a:rPr>
              <a:t>язык</a:t>
            </a:r>
            <a:r>
              <a:rPr lang="uk-UA" sz="4000" b="1" dirty="0">
                <a:effectLst/>
                <a:highlight>
                  <a:srgbClr val="800000"/>
                </a:highlight>
              </a:rPr>
              <a:t>»</a:t>
            </a:r>
            <a:r>
              <a:rPr lang="uk-UA" sz="4000" b="1" dirty="0">
                <a:effectLst/>
              </a:rPr>
              <a:t>, </a:t>
            </a:r>
            <a:r>
              <a:rPr lang="uk-UA" sz="4000" b="1" i="1" dirty="0">
                <a:effectLst/>
                <a:highlight>
                  <a:srgbClr val="FF0000"/>
                </a:highlight>
              </a:rPr>
              <a:t>але до 1849 року всі статті були написані іноземною мовою: практично всі французькою і німецькою і лише одна — англійською.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0F5129-22FD-450F-9B5C-203EF823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23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3346-9885-F0C8-B2A6-85938BA8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50DC9-342D-A5CB-C538-E73CB916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90DA3B-0F2B-1F4C-F42D-012841CCC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  <a:highlight>
                  <a:srgbClr val="FF0000"/>
                </a:highlight>
              </a:rPr>
              <a:t>26 жовтня 1849 року</a:t>
            </a:r>
            <a:r>
              <a:rPr lang="uk-UA" sz="3500" b="1" dirty="0">
                <a:effectLst/>
              </a:rPr>
              <a:t> товариство було перейменоване в 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«Імператорське археологічне товариство».</a:t>
            </a:r>
            <a:r>
              <a:rPr lang="uk-UA" sz="3500" b="1" dirty="0">
                <a:effectLst/>
              </a:rPr>
              <a:t> Новий устав, як і раніше, обмежував діяльність товариства нумізматикою і класичною археологією: 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«Предметом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своим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Общество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имеет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изучение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археологии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классической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преимущественно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же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памятников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средних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веков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и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нумизматики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новейшей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как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восточной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так и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западной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обращая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особенности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внимание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на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монеты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медали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и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другие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предметы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древнего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искусства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находящиеся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или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открываемые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8000"/>
                </a:highlight>
              </a:rPr>
              <a:t>России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DFD41-B433-8073-5FC9-7EC1A6520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1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FE044-9107-E92F-08B2-B915F36E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5D6FA-6A5A-95BA-C368-3A388A7A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382999-DD8F-01B4-4166-4CA8C761A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Autofit/>
          </a:bodyPr>
          <a:lstStyle/>
          <a:p>
            <a:pPr algn="just"/>
            <a:r>
              <a:rPr lang="uk-UA" sz="4100" b="1" dirty="0"/>
              <a:t>Поступово дослідження курганів приваблюють все більше уваги перш за все скарбошукачів, а також суспільство і уряд. Дістаючи дорогоцінні речі, скарбошукачі руйнували інші знахідки. </a:t>
            </a:r>
            <a:endParaRPr lang="en-US" sz="4100" b="1" dirty="0"/>
          </a:p>
          <a:p>
            <a:pPr algn="just"/>
            <a:r>
              <a:rPr lang="uk-UA" sz="4100" b="1" dirty="0"/>
              <a:t>Так, в 1626 році у кургані під Путивлем (Сумська область) були викопані золоті та срібні речі. Їх переплавили, а золото віддали на церковне будівництво.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2ACD6-51F1-165A-0F2C-015E60B1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0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30057-E2D6-C21C-322B-3B3CB3FE3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45FF-5644-6B00-1AF9-8C889902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1D3F4-40FD-37D5-E9CE-B8C806509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</a:rPr>
              <a:t>Однак потреби часу, зміцнення науки в Росії та інтереси російських учасників призвели до зміни характеру Товариства. Так, 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російські члени стали видавати спеціальне видання звітів товариства російською, з додаванням статей про російські старожитності.</a:t>
            </a:r>
            <a:r>
              <a:rPr lang="uk-UA" sz="3500" b="1" dirty="0">
                <a:effectLst/>
              </a:rPr>
              <a:t> Той самий рік ознаменувався постановою, за задумом О.С. Уварова, 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премій заохочення наукових праць російською в «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Русской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нумизматике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или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из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 круга древностей </a:t>
            </a:r>
            <a:r>
              <a:rPr lang="uk-UA" sz="3500" b="1" dirty="0" err="1">
                <a:effectLst/>
                <a:highlight>
                  <a:srgbClr val="800000"/>
                </a:highlight>
              </a:rPr>
              <a:t>русских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». </a:t>
            </a:r>
            <a:r>
              <a:rPr lang="uk-UA" sz="3500" b="1" dirty="0">
                <a:effectLst/>
              </a:rPr>
              <a:t>Спочатку сума премії складала 300 рублів, а потім була збільшена.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F76DD0-D042-3C63-B44E-FB59EF44E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8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B04CA-45D0-5DBC-834E-9921E3EA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21FE8-DA3E-9192-F696-D46F0BA4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5FD88-5820-929A-4934-A808941BC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200" b="1" dirty="0">
                <a:effectLst/>
              </a:rPr>
              <a:t>З розширенням діяльності товариства герцог </a:t>
            </a:r>
            <a:r>
              <a:rPr lang="uk-UA" sz="3200" b="1" dirty="0" err="1">
                <a:effectLst/>
              </a:rPr>
              <a:t>Максіміліан</a:t>
            </a:r>
            <a:r>
              <a:rPr lang="uk-UA" sz="3200" b="1" dirty="0">
                <a:effectLst/>
              </a:rPr>
              <a:t> </a:t>
            </a:r>
            <a:r>
              <a:rPr lang="uk-UA" sz="3200" b="1" dirty="0" err="1">
                <a:effectLst/>
              </a:rPr>
              <a:t>Лейхенберський</a:t>
            </a:r>
            <a:r>
              <a:rPr lang="uk-UA" sz="3200" b="1" dirty="0">
                <a:effectLst/>
              </a:rPr>
              <a:t> у 1851 році запропонував розділити його діяльність на 3 відділу:</a:t>
            </a:r>
          </a:p>
          <a:p>
            <a:pPr algn="just"/>
            <a:r>
              <a:rPr lang="uk-UA" sz="3200" b="1" dirty="0">
                <a:effectLst/>
              </a:rPr>
              <a:t>1)	відділ російської і слов’янської археології;</a:t>
            </a:r>
          </a:p>
          <a:p>
            <a:pPr algn="just"/>
            <a:r>
              <a:rPr lang="uk-UA" sz="3200" b="1" dirty="0">
                <a:effectLst/>
              </a:rPr>
              <a:t>2)	відділ східної археології;</a:t>
            </a:r>
          </a:p>
          <a:p>
            <a:pPr algn="just"/>
            <a:r>
              <a:rPr lang="uk-UA" sz="3200" b="1" dirty="0">
                <a:effectLst/>
              </a:rPr>
              <a:t>3)	відділ </a:t>
            </a:r>
            <a:r>
              <a:rPr lang="uk-UA" sz="3200" b="1" dirty="0" err="1">
                <a:effectLst/>
              </a:rPr>
              <a:t>давньокласичної</a:t>
            </a:r>
            <a:r>
              <a:rPr lang="uk-UA" sz="3200" b="1" dirty="0">
                <a:effectLst/>
              </a:rPr>
              <a:t>, візантійської західноєвропейської археології.</a:t>
            </a:r>
          </a:p>
          <a:p>
            <a:pPr algn="just"/>
            <a:r>
              <a:rPr lang="uk-UA" sz="3200" b="1" dirty="0">
                <a:effectLst/>
              </a:rPr>
              <a:t>Після поділу на відділи товариство на практиці пішло шляхом розробки, головним чином, 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російської археології</a:t>
            </a:r>
            <a:r>
              <a:rPr lang="uk-UA" sz="3200" b="1" dirty="0">
                <a:effectLst/>
              </a:rPr>
              <a:t>, а також тісно пов’язаних з нею слов’янської і східної.</a:t>
            </a:r>
          </a:p>
          <a:p>
            <a:pPr algn="just"/>
            <a:endParaRPr lang="uk-UA" sz="35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38FC9D-F6EB-C864-2790-D7351ED7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9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4F57C-797F-B89D-35EB-90BF94CDC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3FDC9-595F-990C-413D-E8A6E873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68EBEF-A669-FDC2-BC71-976FBA807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600" b="1" dirty="0">
                <a:effectLst/>
              </a:rPr>
              <a:t>Була підготовлена і нова концепція діяльності Товариства, заснована на трьох пунктах:</a:t>
            </a:r>
          </a:p>
          <a:p>
            <a:pPr algn="just"/>
            <a:r>
              <a:rPr lang="uk-UA" sz="3600" b="1" dirty="0">
                <a:effectLst/>
              </a:rPr>
              <a:t> «на </a:t>
            </a:r>
            <a:r>
              <a:rPr lang="uk-UA" sz="3600" b="1" dirty="0" err="1">
                <a:effectLst/>
              </a:rPr>
              <a:t>изучении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русского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человека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как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творца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своих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искусств</a:t>
            </a:r>
            <a:r>
              <a:rPr lang="uk-UA" sz="3600" b="1" dirty="0">
                <a:effectLst/>
              </a:rPr>
              <a:t> и </a:t>
            </a:r>
            <a:r>
              <a:rPr lang="uk-UA" sz="3600" b="1" dirty="0" err="1">
                <a:effectLst/>
              </a:rPr>
              <a:t>художеств</a:t>
            </a:r>
            <a:r>
              <a:rPr lang="uk-UA" sz="3600" b="1" dirty="0">
                <a:effectLst/>
              </a:rPr>
              <a:t>; </a:t>
            </a:r>
          </a:p>
          <a:p>
            <a:pPr algn="just"/>
            <a:r>
              <a:rPr lang="uk-UA" sz="3600" b="1" dirty="0">
                <a:effectLst/>
              </a:rPr>
              <a:t>на </a:t>
            </a:r>
            <a:r>
              <a:rPr lang="uk-UA" sz="3600" b="1" dirty="0" err="1">
                <a:effectLst/>
              </a:rPr>
              <a:t>обозрении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русских</a:t>
            </a:r>
            <a:r>
              <a:rPr lang="uk-UA" sz="3600" b="1" dirty="0">
                <a:effectLst/>
              </a:rPr>
              <a:t> древностей, </a:t>
            </a:r>
            <a:r>
              <a:rPr lang="uk-UA" sz="3600" b="1" dirty="0" err="1">
                <a:effectLst/>
              </a:rPr>
              <a:t>где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сохранился</a:t>
            </a:r>
            <a:r>
              <a:rPr lang="uk-UA" sz="3600" b="1" dirty="0">
                <a:effectLst/>
              </a:rPr>
              <a:t> стиль, </a:t>
            </a:r>
            <a:r>
              <a:rPr lang="uk-UA" sz="3600" b="1" dirty="0" err="1">
                <a:effectLst/>
              </a:rPr>
              <a:t>освященный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веками</a:t>
            </a:r>
            <a:r>
              <a:rPr lang="uk-UA" sz="3600" b="1" dirty="0">
                <a:effectLst/>
              </a:rPr>
              <a:t> и </a:t>
            </a:r>
            <a:r>
              <a:rPr lang="uk-UA" sz="3600" b="1" dirty="0" err="1">
                <a:effectLst/>
              </a:rPr>
              <a:t>народными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обычаями</a:t>
            </a:r>
            <a:r>
              <a:rPr lang="uk-UA" sz="3600" b="1" dirty="0">
                <a:effectLst/>
              </a:rPr>
              <a:t>;</a:t>
            </a:r>
          </a:p>
          <a:p>
            <a:pPr algn="just"/>
            <a:r>
              <a:rPr lang="uk-UA" sz="3600" b="1" dirty="0">
                <a:effectLst/>
              </a:rPr>
              <a:t> на </a:t>
            </a:r>
            <a:r>
              <a:rPr lang="uk-UA" sz="3600" b="1" dirty="0" err="1">
                <a:effectLst/>
              </a:rPr>
              <a:t>изучении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событий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нашей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истории</a:t>
            </a:r>
            <a:r>
              <a:rPr lang="uk-UA" sz="3600" b="1" dirty="0">
                <a:effectLst/>
              </a:rPr>
              <a:t> и </a:t>
            </a:r>
            <a:r>
              <a:rPr lang="uk-UA" sz="3600" b="1" dirty="0" err="1">
                <a:effectLst/>
              </a:rPr>
              <a:t>преданий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семейной</a:t>
            </a:r>
            <a:r>
              <a:rPr lang="uk-UA" sz="3600" b="1" dirty="0">
                <a:effectLst/>
              </a:rPr>
              <a:t> </a:t>
            </a:r>
            <a:r>
              <a:rPr lang="uk-UA" sz="3600" b="1" dirty="0" err="1">
                <a:effectLst/>
              </a:rPr>
              <a:t>жизни</a:t>
            </a:r>
            <a:r>
              <a:rPr lang="uk-UA" sz="3600" b="1" dirty="0">
                <a:effectLst/>
              </a:rPr>
              <a:t>…».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31ACF5-EBE9-02E4-AE11-60DDA314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0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0CF16-F3B7-2817-A430-1BFC398E7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C6FA1-D3AF-0375-56FB-5B34D137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600" b="1" dirty="0">
                <a:highlight>
                  <a:srgbClr val="808000"/>
                </a:highlight>
              </a:rPr>
              <a:t>2.	Початок діяльності Російської академії наук у 1724 р. Організація у Петербурзі Російського археологічного товариства (1846)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F0D96-A463-C4E6-19FF-E679C41F0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5"/>
          </a:xfrm>
        </p:spPr>
        <p:txBody>
          <a:bodyPr>
            <a:noAutofit/>
          </a:bodyPr>
          <a:lstStyle/>
          <a:p>
            <a:pPr algn="just"/>
            <a:r>
              <a:rPr lang="uk-UA" sz="3600" b="1" dirty="0">
                <a:effectLst/>
              </a:rPr>
              <a:t>У 1866 році вийшов новий статут, який узаконює всі зміни, що відбулися з 1849 року; новий § 1 визначив цілі Товариства таким чином: 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«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Общество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имеет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предметом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своих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занятий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исследование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по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памятникам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древности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и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старины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, </a:t>
            </a:r>
            <a:r>
              <a:rPr lang="uk-UA" sz="3600" b="1" dirty="0" err="1">
                <a:effectLst/>
                <a:highlight>
                  <a:srgbClr val="008080"/>
                </a:highlight>
              </a:rPr>
              <a:t>преимущественно</a:t>
            </a:r>
            <a:r>
              <a:rPr lang="uk-UA" sz="36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600" b="1" dirty="0" err="1">
                <a:effectLst/>
                <a:highlight>
                  <a:srgbClr val="008080"/>
                </a:highlight>
              </a:rPr>
              <a:t>отечественной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, и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распространение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в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России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археологических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знаний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вообще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».</a:t>
            </a:r>
          </a:p>
          <a:p>
            <a:pPr algn="just"/>
            <a:r>
              <a:rPr lang="uk-UA" sz="3600" b="1" dirty="0">
                <a:effectLst/>
              </a:rPr>
              <a:t>У 1924 році товариство увійшло до складу Академії історії матеріальної культури.</a:t>
            </a:r>
          </a:p>
          <a:p>
            <a:pPr algn="just"/>
            <a:endParaRPr lang="uk-UA" sz="35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8A8FE0-F2A0-74CA-77C8-393363D1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98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7EFDE-637E-3E41-35D4-35AD537C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DE895-89A1-600D-240B-BD945628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8D3F80-9355-73EF-D3FC-DF9CB141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000" b="1" dirty="0">
                <a:effectLst/>
                <a:highlight>
                  <a:srgbClr val="800000"/>
                </a:highlight>
              </a:rPr>
              <a:t>2 (14) лютого 1859 р.</a:t>
            </a:r>
            <a:r>
              <a:rPr lang="uk-UA" sz="3000" b="1" dirty="0">
                <a:effectLst/>
              </a:rPr>
              <a:t> імператор Олександр </a:t>
            </a:r>
            <a:r>
              <a:rPr lang="lt-LT" sz="3000" b="1" dirty="0">
                <a:effectLst/>
              </a:rPr>
              <a:t>II </a:t>
            </a:r>
            <a:r>
              <a:rPr lang="uk-UA" sz="3000" b="1" dirty="0">
                <a:effectLst/>
              </a:rPr>
              <a:t>затвердив положення про створення у Петербурзі </a:t>
            </a:r>
            <a:r>
              <a:rPr lang="uk-UA" sz="3000" b="1" dirty="0">
                <a:effectLst/>
                <a:highlight>
                  <a:srgbClr val="FF0000"/>
                </a:highlight>
              </a:rPr>
              <a:t>Імператорської Археологічної комісії</a:t>
            </a:r>
            <a:r>
              <a:rPr lang="uk-UA" sz="3000" b="1" dirty="0">
                <a:effectLst/>
              </a:rPr>
              <a:t> як окремої урядової установи при Міністерстві Імператорського двору. </a:t>
            </a:r>
          </a:p>
          <a:p>
            <a:pPr algn="just"/>
            <a:r>
              <a:rPr lang="uk-UA" sz="3000" b="1" dirty="0">
                <a:effectLst/>
              </a:rPr>
              <a:t>Створення Імператорської Археологічної комісії (ІАК) в Російській імперії було спрямоване на </a:t>
            </a:r>
            <a:r>
              <a:rPr lang="uk-UA" sz="3000" b="1" i="1" dirty="0">
                <a:effectLst/>
                <a:highlight>
                  <a:srgbClr val="800000"/>
                </a:highlight>
              </a:rPr>
              <a:t>координацію археологічних розкопок, зокрема на території сучасної України, та наповнення колекцій імператорських музеїв, таких як Ермітаж.</a:t>
            </a:r>
            <a:r>
              <a:rPr lang="uk-UA" sz="3000" b="1" dirty="0">
                <a:effectLst/>
              </a:rPr>
              <a:t> На комісію покладалося завдання організації розшуку предметів старовини, збору відомостей про пам’ятки, а також здійснення наукової оцінки віднайдених старожитностей.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AA5D1F-4B92-E34B-FBFA-4518AF290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41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0D85-5B18-A92E-3864-D5835888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7F424-1D89-7C12-67B0-A297DEFB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DED75-75CF-BE7C-55DC-589DC98A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  <a:highlight>
                  <a:srgbClr val="800000"/>
                </a:highlight>
              </a:rPr>
              <a:t>11 березня 1889 року</a:t>
            </a:r>
            <a:r>
              <a:rPr lang="uk-UA" sz="3500" b="1" dirty="0">
                <a:effectLst/>
              </a:rPr>
              <a:t> було затверджене нове царське «</a:t>
            </a:r>
            <a:r>
              <a:rPr lang="uk-UA" sz="3500" b="1" dirty="0" err="1">
                <a:effectLst/>
              </a:rPr>
              <a:t>повеление</a:t>
            </a:r>
            <a:r>
              <a:rPr lang="uk-UA" sz="3500" b="1" dirty="0">
                <a:effectLst/>
              </a:rPr>
              <a:t>», за яким 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«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Исключительное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право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производства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и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разрешение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с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археологической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целью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раскопок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империи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представить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императорской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археологической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комиссии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.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Открываемые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при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раскопках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ценные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и особо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важные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научном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отношении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предметы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должны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быть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присылаемы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комиссии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для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представления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на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высочайшее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00FF"/>
                </a:highlight>
              </a:rPr>
              <a:t>воззрение</a:t>
            </a:r>
            <a:r>
              <a:rPr lang="uk-UA" sz="3500" b="1" dirty="0">
                <a:effectLst/>
                <a:highlight>
                  <a:srgbClr val="0000FF"/>
                </a:highlight>
              </a:rPr>
              <a:t>»</a:t>
            </a:r>
            <a:r>
              <a:rPr lang="uk-UA" sz="3500" b="1" dirty="0">
                <a:effectLst/>
              </a:rPr>
              <a:t>. Тож, до Комісії повинні були надходити усі археологічні знахідки, знайдені в імперії, в тому числі і з України.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CF9CAC-0760-762A-FC3D-4844F12C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1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9BBEC-A4E8-9534-A849-4AA18CCF9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DD416-B956-D359-FD89-2E79E1EA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65158-9EC1-BFB0-A6EE-24FB78169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800" b="1" dirty="0">
                <a:effectLst/>
              </a:rPr>
              <a:t>З </a:t>
            </a:r>
            <a:r>
              <a:rPr lang="uk-UA" sz="3800" b="1" dirty="0">
                <a:effectLst/>
                <a:highlight>
                  <a:srgbClr val="0000FF"/>
                </a:highlight>
              </a:rPr>
              <a:t>1889 р.</a:t>
            </a:r>
            <a:r>
              <a:rPr lang="uk-UA" sz="3800" b="1" dirty="0">
                <a:effectLst/>
              </a:rPr>
              <a:t> їй належало і виключне право на розкопки. Саме з її ініціативи та на її вимогу для отримання права на проведення археологічних робіт дослідник повинен був одержати у цій комісії «Відкритий лист», який засвідчував його достатню кваліфікацію. </a:t>
            </a:r>
          </a:p>
          <a:p>
            <a:pPr algn="just"/>
            <a:r>
              <a:rPr lang="uk-UA" sz="3800" b="1" dirty="0">
                <a:effectLst/>
                <a:highlight>
                  <a:srgbClr val="800000"/>
                </a:highlight>
              </a:rPr>
              <a:t>Без цього документа археологічні роботи заборонялися.</a:t>
            </a:r>
            <a:r>
              <a:rPr lang="uk-UA" sz="3800" b="1" dirty="0">
                <a:effectLst/>
              </a:rPr>
              <a:t> Видача «Відкритого листа» вимагала звітності перед археологічною комісією.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3CAF6F-2EC9-FB8B-A2E5-CEDEB711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31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5ACE5-A14F-21F1-8EA5-241BB2261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0EC0D-8B71-9AD2-6D4D-E627E8E3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454C96-0D10-1977-9ABA-7E2E39C9E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71474"/>
            <a:ext cx="5345723" cy="6031104"/>
          </a:xfrm>
        </p:spPr>
        <p:txBody>
          <a:bodyPr>
            <a:noAutofit/>
          </a:bodyPr>
          <a:lstStyle/>
          <a:p>
            <a:pPr algn="ctr"/>
            <a:r>
              <a:rPr lang="uk-UA" sz="3500" b="1" dirty="0">
                <a:effectLst/>
                <a:highlight>
                  <a:srgbClr val="800000"/>
                </a:highlight>
              </a:rPr>
              <a:t>«ВІДКРИТИЙ ЛИСТ»</a:t>
            </a:r>
          </a:p>
          <a:p>
            <a:pPr algn="ctr"/>
            <a:r>
              <a:rPr lang="uk-UA" sz="3500" b="1" dirty="0">
                <a:effectLst/>
                <a:highlight>
                  <a:srgbClr val="008080"/>
                </a:highlight>
              </a:rPr>
              <a:t>Вікентія Хвойки за 1911 рік</a:t>
            </a:r>
          </a:p>
          <a:p>
            <a:pPr marL="36900" indent="0" algn="ctr">
              <a:buNone/>
            </a:pPr>
            <a:endParaRPr lang="uk-UA" sz="3500" b="1" dirty="0">
              <a:effectLst/>
              <a:highlight>
                <a:srgbClr val="8000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FB3FED-611F-0C00-4E30-AF99A233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20D788-4178-4D5C-2450-C7DB63BF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09078"/>
            <a:ext cx="3648157" cy="60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119C4-4F8E-9239-F1F0-52B8EAF69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5C64F-4DA7-845A-8368-EEE33AFC3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BA0273-E2FB-DDE2-DFF5-A0DE4292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8982"/>
            <a:ext cx="12192000" cy="5943596"/>
          </a:xfrm>
        </p:spPr>
        <p:txBody>
          <a:bodyPr>
            <a:noAutofit/>
          </a:bodyPr>
          <a:lstStyle/>
          <a:p>
            <a:pPr algn="just"/>
            <a:r>
              <a:rPr lang="uk-UA" sz="3800" b="1" dirty="0">
                <a:effectLst/>
              </a:rPr>
              <a:t>Доля скарбів вирішувалася досить просто. Так, </a:t>
            </a:r>
            <a:r>
              <a:rPr lang="uk-UA" sz="3800" b="1" dirty="0">
                <a:effectLst/>
                <a:highlight>
                  <a:srgbClr val="800000"/>
                </a:highlight>
              </a:rPr>
              <a:t>понад 20 скарбів з розкопок у Києві, потрапили до Ермітажу, Російського музею в Петербурзі або Історичного музею в Москві. </a:t>
            </a:r>
          </a:p>
          <a:p>
            <a:pPr algn="just"/>
            <a:r>
              <a:rPr lang="uk-UA" sz="3800" b="1" dirty="0">
                <a:effectLst/>
              </a:rPr>
              <a:t>Ці скарби могли продавати за межі імперії, або ж переплавляти на метал. Так зі скарбу німецьких і польських монет (423 монети), знайдених в селі </a:t>
            </a:r>
            <a:r>
              <a:rPr lang="uk-UA" sz="3800" b="1" dirty="0" err="1">
                <a:effectLst/>
              </a:rPr>
              <a:t>Жежелево</a:t>
            </a:r>
            <a:r>
              <a:rPr lang="uk-UA" sz="3800" b="1" dirty="0">
                <a:effectLst/>
              </a:rPr>
              <a:t> Київської області, 24 монети було продано, а решта переплавлена.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F2C5D6-9396-C6CC-B4A4-2795027B5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3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9BA96-8B19-30AE-2DB7-6D2E09315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D3E1-0679-0B39-6067-90965F85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0706E7-73E1-D41E-26FA-731C7BF82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8570"/>
            <a:ext cx="12192000" cy="5714007"/>
          </a:xfrm>
        </p:spPr>
        <p:txBody>
          <a:bodyPr>
            <a:noAutofit/>
          </a:bodyPr>
          <a:lstStyle/>
          <a:p>
            <a:pPr algn="just"/>
            <a:r>
              <a:rPr lang="uk-UA" sz="4800" b="1" dirty="0">
                <a:effectLst/>
              </a:rPr>
              <a:t>Інколи колекція з одного пункту передавалася в два різні музеї. Навіть відомий археолог Дмитро Якович </a:t>
            </a:r>
            <a:r>
              <a:rPr lang="uk-UA" sz="4800" b="1" dirty="0" err="1">
                <a:effectLst/>
              </a:rPr>
              <a:t>Самоквасов</a:t>
            </a:r>
            <a:r>
              <a:rPr lang="uk-UA" sz="4800" b="1" dirty="0">
                <a:effectLst/>
              </a:rPr>
              <a:t> писав, що </a:t>
            </a:r>
            <a:r>
              <a:rPr lang="uk-UA" sz="4800" b="1" dirty="0">
                <a:effectLst/>
                <a:highlight>
                  <a:srgbClr val="800000"/>
                </a:highlight>
              </a:rPr>
              <a:t>державний Ермітаж забрав собі дорогоцінні речі з його розкопок, роз’єднавши комплекс знахідок з однієї місцевості.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2EA9AF-D7CA-92D0-C30F-65718AB02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8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36233-7868-FC54-3F62-2C9968CD5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CFC15-B3CD-8795-52BA-FAA93104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4E21CE-DD8B-A37D-7053-0428B2E10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Autofit/>
          </a:bodyPr>
          <a:lstStyle/>
          <a:p>
            <a:pPr algn="just"/>
            <a:r>
              <a:rPr lang="uk-UA" sz="3200" b="1" dirty="0"/>
              <a:t>Інтерес до археологічних коштовностей зростає в Росії під час заснування Кунсткамери. Ідея заснування Кунсткамери належить Петру </a:t>
            </a:r>
            <a:r>
              <a:rPr lang="lt-LT" sz="3200" b="1" dirty="0"/>
              <a:t>I. </a:t>
            </a:r>
            <a:endParaRPr lang="uk-UA" sz="3200" b="1" dirty="0"/>
          </a:p>
          <a:p>
            <a:pPr algn="just"/>
            <a:r>
              <a:rPr lang="uk-UA" sz="3200" b="1" dirty="0"/>
              <a:t>Під час «великого посольства» 1697—1698 років він оглядав крупні міста Голландії і Англії, де цікавився нововведеннями в галузі техніки та природничих знань. Участь у закордонному «Великому посольстві» дала йому можливість ознайомитися з багатьма досягненнями європейських учених і винахідників. У результаті поїздки цар неодноразово оглядав збори рідкісних артефактів, іменовані «</a:t>
            </a:r>
            <a:r>
              <a:rPr lang="uk-UA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кунштами</a:t>
            </a:r>
            <a:r>
              <a:rPr lang="uk-UA" sz="3200" b="1" dirty="0"/>
              <a:t>» (рідкості, дива, курйози).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13FDEC-765C-919A-97AB-10533C80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72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B9DCB-05B0-39D1-9F8A-03A90FCD2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C8BBA-57D4-8BBE-58B2-15C59C78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E5A0DA-E9C6-430C-F0A8-96C0D19F2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500" b="1" dirty="0">
                <a:effectLst/>
              </a:rPr>
              <a:t>Український археолог, якого розстріляла </a:t>
            </a:r>
            <a:r>
              <a:rPr lang="uk-UA" sz="3500" b="1" dirty="0" err="1">
                <a:effectLst/>
              </a:rPr>
              <a:t>совєтська</a:t>
            </a:r>
            <a:r>
              <a:rPr lang="uk-UA" sz="3500" b="1" dirty="0">
                <a:effectLst/>
              </a:rPr>
              <a:t> влада, </a:t>
            </a:r>
            <a:r>
              <a:rPr lang="uk-UA" sz="3500" b="1" dirty="0">
                <a:effectLst/>
                <a:highlight>
                  <a:srgbClr val="800000"/>
                </a:highlight>
              </a:rPr>
              <a:t>Микола Омелянович Макаренко</a:t>
            </a:r>
            <a:r>
              <a:rPr lang="uk-UA" sz="3500" b="1" dirty="0">
                <a:effectLst/>
              </a:rPr>
              <a:t> (1877 — 1938) у </a:t>
            </a:r>
            <a:r>
              <a:rPr lang="uk-UA" sz="3500" b="1" dirty="0">
                <a:effectLst/>
                <a:highlight>
                  <a:srgbClr val="008000"/>
                </a:highlight>
              </a:rPr>
              <a:t>1909 р. </a:t>
            </a:r>
            <a:r>
              <a:rPr lang="uk-UA" sz="3500" b="1" dirty="0">
                <a:effectLst/>
              </a:rPr>
              <a:t>писав: 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«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Заслуженое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обвинение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Эрмитажа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Д.Самоквасовым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слишком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деликатной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форме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.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Их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столь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варварское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обращение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с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материалом-первоисточником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свидетелями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которого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нам, к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большому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сожалению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приходится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быть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заслуживает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резкого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и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беспощадного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обвинения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…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Эрмитажу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предоставлено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право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заниматься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выборкой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вещей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для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своих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коллекций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из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вещей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,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доставляемых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из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различных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раскопок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 в </a:t>
            </a:r>
            <a:r>
              <a:rPr lang="uk-UA" sz="3500" b="1" dirty="0" err="1">
                <a:effectLst/>
                <a:highlight>
                  <a:srgbClr val="008080"/>
                </a:highlight>
              </a:rPr>
              <a:t>комиссию</a:t>
            </a:r>
            <a:r>
              <a:rPr lang="uk-UA" sz="3500" b="1" dirty="0">
                <a:effectLst/>
                <a:highlight>
                  <a:srgbClr val="008080"/>
                </a:highlight>
              </a:rPr>
              <a:t>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88E556-3E0F-0202-B8AA-C2A88687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3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B78B7-17AC-070A-C425-1AFD65F4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299B9-A39C-C0C2-B9D3-E5BE41A1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4A1B62-4BD5-5BD8-67CB-D4473F712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>
                <a:effectLst/>
              </a:rPr>
              <a:t>В 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1912 році</a:t>
            </a:r>
            <a:r>
              <a:rPr lang="uk-UA" sz="2800" b="1" dirty="0">
                <a:effectLst/>
              </a:rPr>
              <a:t> був скликаний попередній з’їзд для вироблення програми майбутнього Всеросійського з’їзду діячів музеїв. На ньому виступив український археолог, етнограф </a:t>
            </a:r>
            <a:r>
              <a:rPr lang="uk-UA" sz="2800" b="1" dirty="0">
                <a:effectLst/>
                <a:highlight>
                  <a:srgbClr val="800000"/>
                </a:highlight>
              </a:rPr>
              <a:t>Микола Федотович </a:t>
            </a:r>
            <a:r>
              <a:rPr lang="uk-UA" sz="2800" b="1" dirty="0" err="1">
                <a:effectLst/>
                <a:highlight>
                  <a:srgbClr val="800000"/>
                </a:highlight>
              </a:rPr>
              <a:t>Біляшівський</a:t>
            </a:r>
            <a:r>
              <a:rPr lang="uk-UA" sz="2800" b="1" dirty="0">
                <a:effectLst/>
              </a:rPr>
              <a:t> (був першим директором Київського міського музею) і </a:t>
            </a:r>
            <a:r>
              <a:rPr lang="uk-UA" sz="2800" b="1" dirty="0">
                <a:effectLst/>
                <a:highlight>
                  <a:srgbClr val="FF0000"/>
                </a:highlight>
              </a:rPr>
              <a:t>запропонував поставити на ньому питання про зміну законоположення, за яким всі кращі знахідки передаються в Імператорську археологічну комісію.</a:t>
            </a:r>
            <a:r>
              <a:rPr lang="uk-UA" sz="2800" b="1" dirty="0">
                <a:effectLst/>
              </a:rPr>
              <a:t> </a:t>
            </a:r>
          </a:p>
          <a:p>
            <a:pPr algn="just"/>
            <a:r>
              <a:rPr lang="uk-UA" sz="2800" b="1" dirty="0">
                <a:effectLst/>
              </a:rPr>
              <a:t>Але з ним не погодилася </a:t>
            </a:r>
            <a:r>
              <a:rPr lang="uk-UA" sz="2800" b="1" dirty="0" err="1">
                <a:effectLst/>
              </a:rPr>
              <a:t>Прасковія</a:t>
            </a:r>
            <a:r>
              <a:rPr lang="uk-UA" sz="2800" b="1" dirty="0">
                <a:effectLst/>
              </a:rPr>
              <a:t> Сергіївна Уварова, українська і російська вчена, </a:t>
            </a:r>
            <a:r>
              <a:rPr lang="uk-UA" sz="2800" b="1" dirty="0" err="1">
                <a:effectLst/>
              </a:rPr>
              <a:t>історикиня</a:t>
            </a:r>
            <a:r>
              <a:rPr lang="uk-UA" sz="2800" b="1" dirty="0">
                <a:effectLst/>
              </a:rPr>
              <a:t>, придворна статс-дама і дружина археолога Олексія Сергійовича Уварова. Вона відповіла, що </a:t>
            </a:r>
            <a:r>
              <a:rPr lang="uk-UA" sz="2800" b="1" dirty="0">
                <a:effectLst/>
                <a:highlight>
                  <a:srgbClr val="800000"/>
                </a:highlight>
              </a:rPr>
              <a:t>всі кращі старожитності повинні передаватися в столичні центральні музеї. Така практика проіснувала до середини 1950-х років.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7F925E-FA66-6329-C5B3-D9DADFB9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9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B06B0-6382-CA95-C2A1-9715AC54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5F98-FCA2-1595-6E8F-2118A21E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69B4A-A5D4-0F63-9173-0AFC5BCB8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8902"/>
            <a:ext cx="12192000" cy="5783675"/>
          </a:xfrm>
        </p:spPr>
        <p:txBody>
          <a:bodyPr>
            <a:noAutofit/>
          </a:bodyPr>
          <a:lstStyle/>
          <a:p>
            <a:pPr algn="just"/>
            <a:r>
              <a:rPr lang="uk-UA" sz="3400" b="1" dirty="0">
                <a:effectLst/>
              </a:rPr>
              <a:t>Фактично Імператорська археологічна комісія надала офіційного характеру діяльності, що призвело до «золотої лихоманки» археологічних розкопок та вивезення значної частини артефактів до Росії. </a:t>
            </a:r>
          </a:p>
          <a:p>
            <a:pPr algn="just"/>
            <a:r>
              <a:rPr lang="uk-UA" sz="3400" b="1" dirty="0">
                <a:effectLst/>
              </a:rPr>
              <a:t>Комісія керувала археологічними дослідженнями в Російській імперії протягом 1859—1919 років. 1919 року функції цієї Археологічної комісії були покладені на Державну академію історії матеріальної культури, реорганізовану 1937 року в Інститут історії матеріальної культури Академії наук СРСР.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89F981-12A0-B3F0-7151-0E8C5CD15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9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0DB55-835E-7415-0480-BFD06055A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916-7FEF-94B0-2BA9-75B1C6F9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EC8982-B4B5-74C5-4A56-03B3DD70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500" b="1" i="1" u="sng" dirty="0">
                <a:effectLst/>
                <a:highlight>
                  <a:srgbClr val="800000"/>
                </a:highlight>
              </a:rPr>
              <a:t>Мета ІАК:</a:t>
            </a:r>
            <a:r>
              <a:rPr lang="uk-UA" sz="3500" b="1" dirty="0">
                <a:effectLst/>
              </a:rPr>
              <a:t> впорядкування розкопок. ІАК була створена для координації та нагляду за археологічними дослідженнями на теренах Російської імперії. Основною метою було дослідження та вивезення найцінніших знахідок до імперських зібрань, зокрема до Ермітажу в Санкт-Петербурзі. </a:t>
            </a:r>
          </a:p>
          <a:p>
            <a:pPr algn="just"/>
            <a:r>
              <a:rPr lang="uk-UA" sz="3500" b="1" dirty="0">
                <a:effectLst/>
              </a:rPr>
              <a:t>Комісія надала офіційного статусу польовій роботі, що сприяло активізації розкопок на українських землях. </a:t>
            </a:r>
          </a:p>
          <a:p>
            <a:pPr algn="just"/>
            <a:endParaRPr lang="uk-UA" sz="35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81BA7C-37C3-54D3-65ED-0DBF5990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08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EFFD-ABDE-FA23-2FA7-53153E948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D99F6-B749-FF3F-20ED-F1AE7A82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E1EEE-1C07-5E6B-C687-FEEFBEC42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200" b="1" i="1" u="sng" dirty="0">
                <a:effectLst/>
                <a:highlight>
                  <a:srgbClr val="800000"/>
                </a:highlight>
              </a:rPr>
              <a:t>Наслідки для України:</a:t>
            </a:r>
            <a:r>
              <a:rPr lang="uk-UA" sz="3200" b="1" dirty="0">
                <a:effectLst/>
              </a:rPr>
              <a:t> </a:t>
            </a:r>
            <a:r>
              <a:rPr lang="uk-UA" sz="3200" b="1" dirty="0">
                <a:effectLst/>
                <a:highlight>
                  <a:srgbClr val="FF0000"/>
                </a:highlight>
              </a:rPr>
              <a:t>масове вивезення артефактів. </a:t>
            </a:r>
            <a:r>
              <a:rPr lang="uk-UA" sz="3200" b="1" dirty="0">
                <a:effectLst/>
              </a:rPr>
              <a:t>Розкопки, координовані ІАК, призвели до того, що цінні археологічні знахідки з України, зокрема дорогоцінні золоті речі з курганів, опинилися в Ермітажі. </a:t>
            </a:r>
          </a:p>
          <a:p>
            <a:pPr algn="just"/>
            <a:r>
              <a:rPr lang="uk-UA" sz="3200" b="1" dirty="0">
                <a:effectLst/>
              </a:rPr>
              <a:t>В українських землях розпочався період активних, іноді неконтрольованих, розкопок, що отримав назву «золотої лихоманки». Імператорська археологічна комісія провела багато досліджень греко-скіфських пам’яток на території України. Частина артефактів, вивезених з України, була повернута в 1932 році, однак найцінніші знахідки залишаються в Росії досі.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B9434-BD0A-E9D9-F74C-92CE0CF07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2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FC60-A9BF-414B-385A-06B0BD8F7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F83BB-F802-3FDA-AE8A-6C07C17E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2BB77-D200-D35A-2EF5-92CC99991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0822"/>
            <a:ext cx="12192000" cy="5661755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4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Як бачимо, Комісія створювалася не заради наукових досліджень, а з метою поповнення колекцій Ермітажу.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4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дивно, що на перших порах вона сконцентрувала увагу на </a:t>
            </a:r>
            <a:r>
              <a:rPr lang="uk-UA" sz="4000" b="1" i="1" kern="100" dirty="0">
                <a:effectLst/>
                <a:highlight>
                  <a:srgbClr val="FF00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півдні України</a:t>
            </a:r>
            <a:r>
              <a:rPr lang="uk-UA" sz="4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підпорядкувавши собі Керченський музей, який вів розкопки античних пам’яток. </a:t>
            </a:r>
            <a:endParaRPr lang="uk-UA" sz="40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A3C80A-47F9-7BFD-A5A8-531DCCA8A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59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51857-66DA-669F-7989-5ABFF9F4B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DF841-5EB1-2765-8A2D-8096500C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A10CE-55E5-3AB0-1AC9-1F6DDF58F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4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Іншою зоною уваги Комісії стали великі скіфські кургани, розкопки яких розпочав </a:t>
            </a:r>
            <a:r>
              <a:rPr lang="uk-UA" sz="4200" b="1" i="1" kern="100" dirty="0">
                <a:solidFill>
                  <a:srgbClr val="FFFF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Іван Єгорович Забєлін</a:t>
            </a:r>
            <a:r>
              <a:rPr lang="uk-UA" sz="4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— історик і один із фундаторів Історичного музею у Москві. 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uk-UA" sz="42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 1860-х роках він розкопав близько десяти таких курганів, зокрема 20-метровий гігант — </a:t>
            </a:r>
            <a:r>
              <a:rPr lang="uk-UA" sz="4200" b="1" u="sng" kern="100" dirty="0">
                <a:effectLst/>
                <a:highlight>
                  <a:srgbClr val="8000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курган Чортомлик поблизу Нікополя</a:t>
            </a:r>
            <a:r>
              <a:rPr lang="uk-UA" sz="4200" b="1" kern="100" dirty="0">
                <a:effectLst/>
                <a:highlight>
                  <a:srgbClr val="8000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200" b="1" kern="100" dirty="0">
              <a:effectLst/>
              <a:highlight>
                <a:srgbClr val="8000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uk-UA" sz="3500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9C23B-08AE-9BEF-B826-3CDE57AB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1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49CB4-3323-518A-D5F1-31CF681D8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397F9-7E62-D3F7-9C5D-3DE657C7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52E66-96E8-59FD-2CDB-8764361E2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ctr"/>
            <a:r>
              <a:rPr lang="uk-UA" sz="3500" b="1" dirty="0">
                <a:effectLst/>
                <a:highlight>
                  <a:srgbClr val="800000"/>
                </a:highlight>
              </a:rPr>
              <a:t>КУРГАН ЧОРТОМЛИК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39A97F-D8D8-D298-368F-0A132898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648310-BC86-8863-08D0-9F877B31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1" y="1420586"/>
            <a:ext cx="4762500" cy="1752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41CA9-6CF1-2F30-B78A-CEB704CC9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829" y="1330504"/>
            <a:ext cx="3803092" cy="5472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AB86F6-A9DD-9F2B-8004-F36F23D48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61" y="3944660"/>
            <a:ext cx="5024845" cy="24041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EC8A01-C45C-CB9C-9B96-3CFABAE2A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908" y="1520713"/>
            <a:ext cx="2245002" cy="51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B30FB-F68F-5766-A76C-95B95879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8A5B2-49A9-4A59-6660-894E10EBD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EC4A4-388E-60B4-2E5C-20AB1E3CE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4000" b="1" dirty="0">
                <a:effectLst/>
              </a:rPr>
              <a:t>Мета розкопок — пошук скарбів — визначала методику їх проведення. Вона зводилася до пошуку могили, розташованої, як правило, під центром насипу. </a:t>
            </a:r>
          </a:p>
          <a:p>
            <a:pPr algn="just"/>
            <a:r>
              <a:rPr lang="uk-UA" sz="4000" b="1" dirty="0">
                <a:effectLst/>
              </a:rPr>
              <a:t>До неї добиралися через «колодязь», виритий з вершини кургану, або збоку — через траншею. Курган фактично не досліджували. За такими курганами у народі закріпилася назва Розрита могила.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266B15-F7CF-34BF-3FDF-DCED4C6A5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14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232C-AD90-019F-F968-212DC0D2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0C22F-F70E-2E30-67E9-2B425740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858982"/>
          </a:xfrm>
        </p:spPr>
        <p:txBody>
          <a:bodyPr>
            <a:noAutofit/>
          </a:bodyPr>
          <a:lstStyle/>
          <a:p>
            <a:r>
              <a:rPr lang="uk-UA" sz="2800" b="1" dirty="0">
                <a:highlight>
                  <a:srgbClr val="008000"/>
                </a:highlight>
              </a:rPr>
              <a:t>3. Створення 1859 р. Імператорської Археологічної комісії (ІАК)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B62100-ACAC-FF49-0D4D-3499C75FA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1474"/>
            <a:ext cx="12192000" cy="6031104"/>
          </a:xfrm>
        </p:spPr>
        <p:txBody>
          <a:bodyPr>
            <a:noAutofit/>
          </a:bodyPr>
          <a:lstStyle/>
          <a:p>
            <a:pPr algn="just"/>
            <a:r>
              <a:rPr lang="uk-UA" sz="3200" b="1" dirty="0">
                <a:effectLst/>
              </a:rPr>
              <a:t>Вади такої «методики» особливо наочно постали після розкопок одного з найбільших в Україні курганів </a:t>
            </a:r>
            <a:r>
              <a:rPr lang="lt-LT" sz="3200" b="1" dirty="0">
                <a:effectLst/>
                <a:highlight>
                  <a:srgbClr val="800000"/>
                </a:highlight>
              </a:rPr>
              <a:t>O</a:t>
            </a:r>
            <a:r>
              <a:rPr lang="uk-UA" sz="3200" b="1" dirty="0" err="1">
                <a:effectLst/>
                <a:highlight>
                  <a:srgbClr val="800000"/>
                </a:highlight>
              </a:rPr>
              <a:t>гуз</a:t>
            </a:r>
            <a:r>
              <a:rPr lang="uk-UA" sz="3200" b="1" dirty="0">
                <a:effectLst/>
              </a:rPr>
              <a:t> (21 м) на Херсонщині, які здійснив професор Петербурзького університету </a:t>
            </a:r>
            <a:r>
              <a:rPr lang="uk-UA" sz="3200" b="1" dirty="0">
                <a:solidFill>
                  <a:srgbClr val="FFFF00"/>
                </a:solidFill>
                <a:effectLst/>
              </a:rPr>
              <a:t>Микола Іванович Веселовський</a:t>
            </a:r>
            <a:r>
              <a:rPr lang="uk-UA" sz="3200" b="1" dirty="0">
                <a:effectLst/>
              </a:rPr>
              <a:t> наприкінці </a:t>
            </a:r>
            <a:r>
              <a:rPr lang="lt-LT" sz="3200" b="1" dirty="0">
                <a:effectLst/>
              </a:rPr>
              <a:t>XIX </a:t>
            </a:r>
            <a:r>
              <a:rPr lang="uk-UA" sz="3200" b="1" dirty="0">
                <a:effectLst/>
              </a:rPr>
              <a:t>ст. Кілька років по тому дощі розмили котлован і відкрився напівзасипаний </a:t>
            </a:r>
            <a:r>
              <a:rPr lang="uk-UA" sz="3200" b="1" dirty="0" err="1">
                <a:effectLst/>
              </a:rPr>
              <a:t>дромос</a:t>
            </a:r>
            <a:r>
              <a:rPr lang="uk-UA" sz="3200" b="1" dirty="0">
                <a:effectLst/>
              </a:rPr>
              <a:t> (коридор), у якому селяни знайшли золоті речі. Проте організовані Комісією нові розкопки знову не були завершені. 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І лише у 1979—1981 </a:t>
            </a:r>
            <a:r>
              <a:rPr lang="lt-LT" sz="3200" b="1" dirty="0">
                <a:effectLst/>
                <a:highlight>
                  <a:srgbClr val="800000"/>
                </a:highlight>
              </a:rPr>
              <a:t>pp. 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експедиція Інституту археології НАН України під керівництвом Ю.В. </a:t>
            </a:r>
            <a:r>
              <a:rPr lang="uk-UA" sz="3200" b="1" dirty="0" err="1">
                <a:effectLst/>
                <a:highlight>
                  <a:srgbClr val="800000"/>
                </a:highlight>
              </a:rPr>
              <a:t>Болтрика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 остаточно поставила крапку в цій сумній історії. </a:t>
            </a:r>
            <a:r>
              <a:rPr lang="uk-UA" sz="3200" b="1" dirty="0">
                <a:effectLst/>
              </a:rPr>
              <a:t>Схожа доля спіткала й інші визначні кургани.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A3956-1F86-A5BC-9FFE-D602539CA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CFC49-D020-2D32-1AD9-93B55CE9D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472D5-70F7-6A64-FA17-9518AEAE9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F2489C-9946-F66A-0803-FCEE01B7D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/>
          </a:bodyPr>
          <a:lstStyle/>
          <a:p>
            <a:pPr algn="just"/>
            <a:r>
              <a:rPr lang="uk-UA" sz="3400" b="1" dirty="0">
                <a:effectLst/>
              </a:rPr>
              <a:t>На сторінках щоденника, який наказав вести Петро, часто зустрічається вигук «зело дивно!». Є запис про нову науку – анатомію: «</a:t>
            </a:r>
            <a:r>
              <a:rPr lang="uk-UA" sz="3400" b="1" dirty="0" err="1">
                <a:effectLst/>
              </a:rPr>
              <a:t>Видел</a:t>
            </a:r>
            <a:r>
              <a:rPr lang="uk-UA" sz="3400" b="1" dirty="0">
                <a:effectLst/>
              </a:rPr>
              <a:t> у доктора </a:t>
            </a:r>
            <a:r>
              <a:rPr lang="uk-UA" sz="3400" b="1" dirty="0" err="1">
                <a:effectLst/>
              </a:rPr>
              <a:t>анатомию</a:t>
            </a:r>
            <a:r>
              <a:rPr lang="uk-UA" sz="3400" b="1" dirty="0">
                <a:effectLst/>
              </a:rPr>
              <a:t>: вся </a:t>
            </a:r>
            <a:r>
              <a:rPr lang="uk-UA" sz="3400" b="1" dirty="0" err="1">
                <a:effectLst/>
              </a:rPr>
              <a:t>внутренность</a:t>
            </a:r>
            <a:r>
              <a:rPr lang="uk-UA" sz="3400" b="1" dirty="0">
                <a:effectLst/>
              </a:rPr>
              <a:t> </a:t>
            </a:r>
            <a:r>
              <a:rPr lang="uk-UA" sz="3400" b="1" dirty="0" err="1">
                <a:effectLst/>
              </a:rPr>
              <a:t>разнята</a:t>
            </a:r>
            <a:r>
              <a:rPr lang="uk-UA" sz="3400" b="1" dirty="0">
                <a:effectLst/>
              </a:rPr>
              <a:t> </a:t>
            </a:r>
            <a:r>
              <a:rPr lang="uk-UA" sz="3400" b="1" dirty="0" err="1">
                <a:effectLst/>
              </a:rPr>
              <a:t>разно</a:t>
            </a:r>
            <a:r>
              <a:rPr lang="uk-UA" sz="3400" b="1" dirty="0">
                <a:effectLst/>
              </a:rPr>
              <a:t>, — </a:t>
            </a:r>
            <a:r>
              <a:rPr lang="uk-UA" sz="3400" b="1" dirty="0" err="1">
                <a:effectLst/>
              </a:rPr>
              <a:t>сердце</a:t>
            </a:r>
            <a:r>
              <a:rPr lang="uk-UA" sz="3400" b="1" dirty="0">
                <a:effectLst/>
              </a:rPr>
              <a:t> </a:t>
            </a:r>
            <a:r>
              <a:rPr lang="uk-UA" sz="3400" b="1" dirty="0" err="1">
                <a:effectLst/>
              </a:rPr>
              <a:t>человеческое</a:t>
            </a:r>
            <a:r>
              <a:rPr lang="uk-UA" sz="3400" b="1" dirty="0">
                <a:effectLst/>
              </a:rPr>
              <a:t>, </a:t>
            </a:r>
            <a:r>
              <a:rPr lang="uk-UA" sz="3400" b="1" dirty="0" err="1">
                <a:effectLst/>
              </a:rPr>
              <a:t>лёгкое</a:t>
            </a:r>
            <a:r>
              <a:rPr lang="uk-UA" sz="3400" b="1" dirty="0">
                <a:effectLst/>
              </a:rPr>
              <a:t>, </a:t>
            </a:r>
            <a:r>
              <a:rPr lang="uk-UA" sz="3400" b="1" dirty="0" err="1">
                <a:effectLst/>
              </a:rPr>
              <a:t>почки</a:t>
            </a:r>
            <a:r>
              <a:rPr lang="uk-UA" sz="3400" b="1" dirty="0">
                <a:effectLst/>
              </a:rPr>
              <a:t>… </a:t>
            </a:r>
            <a:r>
              <a:rPr lang="uk-UA" sz="3400" b="1" dirty="0" err="1">
                <a:effectLst/>
              </a:rPr>
              <a:t>Жилы</a:t>
            </a:r>
            <a:r>
              <a:rPr lang="uk-UA" sz="3400" b="1" dirty="0">
                <a:effectLst/>
              </a:rPr>
              <a:t>, </a:t>
            </a:r>
            <a:r>
              <a:rPr lang="uk-UA" sz="3400" b="1" dirty="0" err="1">
                <a:effectLst/>
              </a:rPr>
              <a:t>которые</a:t>
            </a:r>
            <a:r>
              <a:rPr lang="uk-UA" sz="3400" b="1" dirty="0">
                <a:effectLst/>
              </a:rPr>
              <a:t> в </a:t>
            </a:r>
            <a:r>
              <a:rPr lang="uk-UA" sz="3400" b="1" dirty="0" err="1">
                <a:effectLst/>
              </a:rPr>
              <a:t>мозгу</a:t>
            </a:r>
            <a:r>
              <a:rPr lang="uk-UA" sz="3400" b="1" dirty="0">
                <a:effectLst/>
              </a:rPr>
              <a:t> </a:t>
            </a:r>
            <a:r>
              <a:rPr lang="uk-UA" sz="3400" b="1" dirty="0" err="1">
                <a:effectLst/>
              </a:rPr>
              <a:t>живут</a:t>
            </a:r>
            <a:r>
              <a:rPr lang="uk-UA" sz="3400" b="1" dirty="0">
                <a:effectLst/>
              </a:rPr>
              <a:t>, — </a:t>
            </a:r>
            <a:r>
              <a:rPr lang="uk-UA" sz="3400" b="1" dirty="0" err="1">
                <a:effectLst/>
              </a:rPr>
              <a:t>как</a:t>
            </a:r>
            <a:r>
              <a:rPr lang="uk-UA" sz="3400" b="1" dirty="0">
                <a:effectLst/>
              </a:rPr>
              <a:t> нитки…». </a:t>
            </a:r>
          </a:p>
          <a:p>
            <a:pPr algn="just"/>
            <a:r>
              <a:rPr lang="uk-UA" sz="3400" b="1" dirty="0">
                <a:effectLst/>
              </a:rPr>
              <a:t>Петра</a:t>
            </a:r>
            <a:r>
              <a:rPr lang="en-US" sz="3400" b="1" dirty="0">
                <a:effectLst/>
              </a:rPr>
              <a:t> I</a:t>
            </a:r>
            <a:r>
              <a:rPr lang="uk-UA" sz="3400" b="1" dirty="0">
                <a:effectLst/>
              </a:rPr>
              <a:t> дуже зацікавили подібні нововведення, і цар, не скуплячись, купував цілі колекції та окремі речі: книги, прилади, інструменти, зброю, природні рідкості. Всі вони відправлялися до Росії (тоді – Московське царство).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79E70E-F543-71F1-B48A-674C7FAA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5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ECFDF-71A7-0851-A927-B53CA159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FE9F8-A704-1F9C-19E4-62B6B045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949234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4.	«Вчені мандрівки» до Криму і Північного Причорномор’я В.Ф. Зуєва (1782),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П.С.Палласа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(1793—1794), П.І.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Сумарокова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(1799, 1802). Становлення класичної археології, археології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таврів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, середньовічної історії Криму.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276836-A762-13AD-A1A2-74A969718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446"/>
            <a:ext cx="12192000" cy="5740131"/>
          </a:xfrm>
        </p:spPr>
        <p:txBody>
          <a:bodyPr>
            <a:normAutofit/>
          </a:bodyPr>
          <a:lstStyle/>
          <a:p>
            <a:pPr algn="just"/>
            <a:r>
              <a:rPr lang="uk-UA" sz="2900" b="1" dirty="0">
                <a:effectLst/>
              </a:rPr>
              <a:t>Приєднання Криму до Росії відкрило шлях «ученим мандрівкам» і до Північного Причорномор’я — експедиціям В. Ф. Зуєва (1782), П. С. </a:t>
            </a:r>
            <a:r>
              <a:rPr lang="uk-UA" sz="2900" b="1" dirty="0" err="1">
                <a:effectLst/>
              </a:rPr>
              <a:t>Палласа</a:t>
            </a:r>
            <a:r>
              <a:rPr lang="uk-UA" sz="2900" b="1" dirty="0">
                <a:effectLst/>
              </a:rPr>
              <a:t> (1793—1794), П. І. </a:t>
            </a:r>
            <a:r>
              <a:rPr lang="uk-UA" sz="2900" b="1" dirty="0" err="1">
                <a:effectLst/>
              </a:rPr>
              <a:t>Сумарокова</a:t>
            </a:r>
            <a:r>
              <a:rPr lang="uk-UA" sz="2900" b="1" dirty="0">
                <a:effectLst/>
              </a:rPr>
              <a:t> (1799, 1802). Так було відкрито багатий світ півдня України — грецькі міста й грандіозні кургани, «печерні» міста й середньовічні фортеці, кам’яні ящики </a:t>
            </a:r>
            <a:r>
              <a:rPr lang="uk-UA" sz="2900" b="1" dirty="0" err="1">
                <a:effectLst/>
              </a:rPr>
              <a:t>таврів</a:t>
            </a:r>
            <a:r>
              <a:rPr lang="uk-UA" sz="2900" b="1" dirty="0">
                <a:effectLst/>
              </a:rPr>
              <a:t>. </a:t>
            </a:r>
          </a:p>
          <a:p>
            <a:pPr algn="just"/>
            <a:r>
              <a:rPr lang="uk-UA" sz="2900" b="1" dirty="0">
                <a:effectLst/>
              </a:rPr>
              <a:t>Тим самим було зроблено перші кроки до розвитку таких підрозділів археології, як класична, </a:t>
            </a:r>
            <a:r>
              <a:rPr lang="uk-UA" sz="2900" b="1" dirty="0" err="1">
                <a:effectLst/>
              </a:rPr>
              <a:t>таврів</a:t>
            </a:r>
            <a:r>
              <a:rPr lang="uk-UA" sz="2900" b="1" dirty="0">
                <a:effectLst/>
              </a:rPr>
              <a:t>, середньовічної історії Криму. Ці експедиції заклали основу для подальшого вивчення регіону, зібравши цінні дані про античні пам’ятки, етнографію та історію регіону, що сприяло розвитку наукового знання про Крим.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C19C2-DED9-53B0-746B-8DE6CBF6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84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6D1C2-D79F-77D0-89D6-FFDED9ACE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45309-F688-DEE1-9A3F-8D317EBC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949234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4.	«Вчені мандрівки» до Криму і Північного Причорномор’я В.Ф. Зуєва (1782),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П.С.Палласа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(1793—1794), П.І.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Сумарокова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(1799, 1802). Становлення класичної археології, археології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таврів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, середньовічної історії Криму.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4F0417-67FA-0E83-B11B-3914D9DD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7611"/>
            <a:ext cx="7819205" cy="5830389"/>
          </a:xfrm>
        </p:spPr>
        <p:txBody>
          <a:bodyPr>
            <a:normAutofit/>
          </a:bodyPr>
          <a:lstStyle/>
          <a:p>
            <a:pPr algn="just"/>
            <a:r>
              <a:rPr lang="uk-UA" sz="3200" b="1" dirty="0">
                <a:effectLst/>
              </a:rPr>
              <a:t>Перша наукова експедиція до Тавриди Василя Федоровича Зуєва у 1722 р. зібрала важливі відомості про античні руїни та природні особливості півострова, що стало однією з перших спроб системного дослідження регіону.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FBAE3-C321-24A9-EC12-BEE30E74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433BBB-E4D9-7B63-2FDB-E4014485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671" y="1158241"/>
            <a:ext cx="4122210" cy="5207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0F4E0B-1E5C-B93F-30BC-F931421F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757" y="4192905"/>
            <a:ext cx="1838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85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D9FC8-785F-228C-0142-96593065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E9285-4D7A-43A1-56D1-6A0F58E8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949234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4.	«Вчені мандрівки» до Криму і Північного Причорномор’я В.Ф. Зуєва (1782),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П.С.Палласа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(1793—1794), П.І.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Сумарокова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(1799, 1802). Становлення класичної археології, археології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таврів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, середньовічної історії Криму.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9DB01-1D87-B051-3B12-ED96DCFE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446"/>
            <a:ext cx="8526038" cy="5740131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>
                <a:effectLst/>
              </a:rPr>
              <a:t>Відомий натураліст і мандрівник, Петер-Симон </a:t>
            </a:r>
            <a:r>
              <a:rPr lang="uk-UA" sz="2800" b="1" dirty="0" err="1">
                <a:effectLst/>
              </a:rPr>
              <a:t>Паллас</a:t>
            </a:r>
            <a:r>
              <a:rPr lang="uk-UA" sz="2800" b="1" dirty="0">
                <a:effectLst/>
              </a:rPr>
              <a:t> у 1793–1794 роках здійснив велику експедицію, описавши численні археологічні пам’ятки, античні міста та культуру Криму. Він зібрав значну колекцію артефактів, що сприяло розвитку археологічних знань про античний період історії Криму.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AB9B6A-9D6F-BFC4-A23A-9C5A2EF1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0D068D-38D0-54A9-3269-909388E5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117" y="1618208"/>
            <a:ext cx="3492883" cy="4628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64E830-D3BB-FCAD-F63B-0F11FC472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29" y="4192727"/>
            <a:ext cx="19050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5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B677A-D36F-436A-E230-D2AFD518B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F9413-1FEF-BCC2-BD69-999F611AD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949234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4.	«Вчені мандрівки» до Криму і Північного Причорномор’я В.Ф. Зуєва (1782),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П.С.Палласа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(1793—1794), П.І.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Сумарокова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(1799, 1802). Становлення класичної археології, археології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таврів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, середньовічної історії Криму.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2FD638-14B4-AC3F-F8BD-BBAA0799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446"/>
            <a:ext cx="7924800" cy="5740131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>
                <a:effectLst/>
              </a:rPr>
              <a:t>Літератор і дослідник, Павло Іванович </a:t>
            </a:r>
            <a:r>
              <a:rPr lang="uk-UA" sz="2800" b="1" dirty="0" err="1">
                <a:effectLst/>
              </a:rPr>
              <a:t>Сумароков</a:t>
            </a:r>
            <a:r>
              <a:rPr lang="uk-UA" sz="2800" b="1" dirty="0">
                <a:effectLst/>
              </a:rPr>
              <a:t> у своїх подорожах (1799, 1802) приділяв увагу історичним пам’яткам, давнім спорудам та народним традиціям, зібравши цінні матеріали для вивчення середньовічної історії Криму.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2A9CE-2E91-77B8-77C9-4C9676C6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0B7F4C-76BC-0C4C-91B9-FC458B1A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898" y="1909490"/>
            <a:ext cx="3884023" cy="3234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17A2F4-F6D5-2169-DE60-B9BA705EC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815" y="3722491"/>
            <a:ext cx="2241695" cy="31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7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2E158-13BA-9C69-B6A0-D6A8B3C26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84E26-98CE-F51D-4A46-C7ABEB2E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949234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4.	«Вчені мандрівки» до Криму і Північного Причорномор’я В.Ф. Зуєва (1782),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П.С.Палласа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(1793—1794), П.І.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Сумарокова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(1799, 1802). Становлення класичної археології, археології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таврів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, середньовічної історії Криму.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98C68E-F3AE-A777-0C5B-F9E4F42A5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446"/>
            <a:ext cx="12192000" cy="5740131"/>
          </a:xfrm>
        </p:spPr>
        <p:txBody>
          <a:bodyPr>
            <a:noAutofit/>
          </a:bodyPr>
          <a:lstStyle/>
          <a:p>
            <a:pPr algn="just"/>
            <a:r>
              <a:rPr lang="uk-UA" sz="3500" b="1" u="sng" dirty="0">
                <a:effectLst/>
              </a:rPr>
              <a:t>Значення для розвитку науки:</a:t>
            </a:r>
            <a:r>
              <a:rPr lang="uk-UA" sz="3500" b="1" dirty="0">
                <a:effectLst/>
              </a:rPr>
              <a:t> Сприяли становленню класичної археології. Ці мандрівки започаткували серйозні археологічні дослідження, які базувалися на системному вивченні античних пам’яток, формуючи основи класичної археології в Російській імперії.</a:t>
            </a:r>
          </a:p>
          <a:p>
            <a:pPr algn="just"/>
            <a:r>
              <a:rPr lang="uk-UA" sz="3500" b="1" u="sng" dirty="0">
                <a:effectLst/>
              </a:rPr>
              <a:t>Дослідження </a:t>
            </a:r>
            <a:r>
              <a:rPr lang="uk-UA" sz="3500" b="1" u="sng" dirty="0" err="1">
                <a:effectLst/>
              </a:rPr>
              <a:t>таврів</a:t>
            </a:r>
            <a:r>
              <a:rPr lang="uk-UA" sz="3500" b="1" u="sng" dirty="0">
                <a:effectLst/>
              </a:rPr>
              <a:t>:</a:t>
            </a:r>
            <a:r>
              <a:rPr lang="uk-UA" sz="3500" b="1" dirty="0">
                <a:effectLst/>
              </a:rPr>
              <a:t> Особлива увага приділялася пам’яткам </a:t>
            </a:r>
            <a:r>
              <a:rPr lang="uk-UA" sz="3500" b="1" dirty="0" err="1">
                <a:effectLst/>
              </a:rPr>
              <a:t>таврів</a:t>
            </a:r>
            <a:r>
              <a:rPr lang="uk-UA" sz="3500" b="1" dirty="0">
                <a:effectLst/>
              </a:rPr>
              <a:t>, давнього населення Криму. На основі зібраних даних були зроблені перші висновки про їхню культуру та історію.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D35FBC-B2CB-2EB2-1BC4-0557ACFF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81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230C-1456-B532-0788-2274B9553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CD55C-6DA7-B6E8-C13A-DD9B1820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949234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4.	«Вчені мандрівки» до Криму і Північного Причорномор’я В.Ф. Зуєва (1782),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П.С.Палласа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(1793—1794), П.І.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Сумарокова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 (1799, 1802). Становлення класичної археології, археології </a:t>
            </a:r>
            <a:r>
              <a:rPr lang="uk-UA" sz="2000" b="1" dirty="0" err="1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таврів</a:t>
            </a:r>
            <a:r>
              <a:rPr lang="uk-UA" sz="2000" b="1" dirty="0">
                <a:solidFill>
                  <a:srgbClr val="FFFF00"/>
                </a:solidFill>
                <a:effectLst/>
                <a:highlight>
                  <a:srgbClr val="0000FF"/>
                </a:highlight>
              </a:rPr>
              <a:t>, середньовічної історії Криму.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C14051-CD34-17BE-9AD5-FDFCF131C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446"/>
            <a:ext cx="12192000" cy="5740131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4000" b="1" dirty="0">
                <a:effectLst/>
              </a:rPr>
              <a:t>Вивчення середньовічної історії Криму: Мандрівки сприяли накопиченню матеріалу для вивчення середньовічного періоду, охоплюючи, зокрема, пам’ятки різних культур, що існували на півострові.</a:t>
            </a:r>
          </a:p>
          <a:p>
            <a:pPr algn="just"/>
            <a:r>
              <a:rPr lang="uk-UA" sz="4000" b="1" dirty="0">
                <a:effectLst/>
              </a:rPr>
              <a:t>Ці дослідження стали першими кроками до формування сучасної історико-археологічної науки про Крим, заклавши фундамент для подальших наукових праць.</a:t>
            </a:r>
          </a:p>
          <a:p>
            <a:pPr algn="just"/>
            <a:endParaRPr lang="uk-UA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FF8A9-C108-A446-AE7B-2CB985CD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84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99F8-AEBB-DDA9-E5E8-9EF0F16DB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5E954-61EC-69A5-4DB2-385ABB47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5E92A-6C6D-7F91-E680-D588D513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7577"/>
            <a:ext cx="12192000" cy="5505000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>
                <a:effectLst/>
              </a:rPr>
              <a:t>Не лише наукові інтереси, а й грабіжницькі розкопки спонукали до організації музеїв на півдні України — в Миколаєві (1806), Феодосії (1811), Одесі (1825), Керчі (1826). Діяльність музеїв не обмежувалася збиранням старожитностей, вони розпочали вивчення пам’яток. </a:t>
            </a:r>
          </a:p>
          <a:p>
            <a:pPr algn="just"/>
            <a:r>
              <a:rPr lang="uk-UA" sz="2800" b="1" dirty="0">
                <a:effectLst/>
              </a:rPr>
              <a:t>Уже перші дослідження в Керчі одразу ж увінчалися успіхом, а Ермітаж, куди, як пізніше писав М.І. Веселовський, 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«по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естественному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 ходу </a:t>
            </a:r>
            <a:r>
              <a:rPr lang="uk-UA" sz="2800" b="1" dirty="0" err="1">
                <a:effectLst/>
                <a:highlight>
                  <a:srgbClr val="0000FF"/>
                </a:highlight>
              </a:rPr>
              <a:t>вещей</a:t>
            </a:r>
            <a:r>
              <a:rPr lang="uk-UA" sz="2800" b="1" dirty="0">
                <a:effectLst/>
                <a:highlight>
                  <a:srgbClr val="0000FF"/>
                </a:highlight>
              </a:rPr>
              <a:t>» передавалися старожитності з усієї Росії,</a:t>
            </a:r>
            <a:r>
              <a:rPr lang="uk-UA" sz="2800" b="1" dirty="0">
                <a:effectLst/>
              </a:rPr>
              <a:t> поповнився шедеврами греко-скіфського мистецтва (кургани Куль-</a:t>
            </a:r>
            <a:r>
              <a:rPr lang="uk-UA" sz="2800" b="1" dirty="0" err="1">
                <a:effectLst/>
              </a:rPr>
              <a:t>Оба</a:t>
            </a:r>
            <a:r>
              <a:rPr lang="uk-UA" sz="2800" b="1" dirty="0">
                <a:effectLst/>
              </a:rPr>
              <a:t>, </a:t>
            </a:r>
            <a:r>
              <a:rPr lang="uk-UA" sz="2800" b="1" dirty="0" err="1">
                <a:effectLst/>
              </a:rPr>
              <a:t>Кекуватського</a:t>
            </a:r>
            <a:r>
              <a:rPr lang="uk-UA" sz="2800" b="1" dirty="0">
                <a:effectLst/>
              </a:rPr>
              <a:t>, Золотий). Згодом їх було чудово видано співробітником Ермітажу Л. Стефані.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760680-CB04-F0B1-C5D2-BB9E1C98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2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AB6EF-6974-B74A-3D9C-98CE9AAF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96B77-BD90-F9AE-0EB3-FF47CF2D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52C2BE-8890-406C-84AB-26AD9FB64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Autofit/>
          </a:bodyPr>
          <a:lstStyle/>
          <a:p>
            <a:pPr algn="just"/>
            <a:r>
              <a:rPr lang="uk-UA" sz="3600" b="1" dirty="0">
                <a:effectLst/>
              </a:rPr>
              <a:t>Об’єднання навколо Одеського археологічного музею фахівців та любителів археології сприяло створенню 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Одеського товариства історії і старожитностей (1839).</a:t>
            </a:r>
            <a:r>
              <a:rPr lang="uk-UA" sz="3600" b="1" dirty="0">
                <a:effectLst/>
              </a:rPr>
              <a:t> </a:t>
            </a:r>
          </a:p>
          <a:p>
            <a:pPr algn="just"/>
            <a:r>
              <a:rPr lang="uk-UA" sz="3600" b="1" dirty="0">
                <a:effectLst/>
              </a:rPr>
              <a:t>Ініціатором його був </a:t>
            </a:r>
            <a:r>
              <a:rPr lang="uk-UA" sz="3600" b="1" dirty="0">
                <a:effectLst/>
                <a:highlight>
                  <a:srgbClr val="FF0000"/>
                </a:highlight>
              </a:rPr>
              <a:t>Микола Никифорович </a:t>
            </a:r>
            <a:r>
              <a:rPr lang="uk-UA" sz="3600" b="1" dirty="0" err="1">
                <a:effectLst/>
                <a:highlight>
                  <a:srgbClr val="FF0000"/>
                </a:highlight>
              </a:rPr>
              <a:t>Мурзакевич</a:t>
            </a:r>
            <a:r>
              <a:rPr lang="uk-UA" sz="3600" b="1" dirty="0">
                <a:effectLst/>
              </a:rPr>
              <a:t>, професор і ректор </a:t>
            </a:r>
            <a:r>
              <a:rPr lang="uk-UA" sz="3600" b="1" dirty="0" err="1">
                <a:effectLst/>
              </a:rPr>
              <a:t>Рішельєвського</a:t>
            </a:r>
            <a:r>
              <a:rPr lang="uk-UA" sz="3600" b="1" dirty="0">
                <a:effectLst/>
              </a:rPr>
              <a:t> ліцею. А 1846 р. при Товаристві було організовано власний музей, який вирізнявся багатством своїх експонатів, особливо монет.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918153-DCE2-8F3C-9A66-CF6266BD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41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19FE1-976C-A328-1C59-1C486A615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3D848-E3AB-8DCF-6651-E02CF231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944252-7015-4F0F-E182-DE9F89D26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3600" b="1" dirty="0">
                <a:effectLst/>
              </a:rPr>
              <a:t>У 1858 році обидва музеї об'єдналися. Головною метою Товариства було збирання, опис і збереження старожитностей для написання історії краю. Попри дуже скромні фінанси, Товариство здійснило невеличкі розкопки 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на острові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Левке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3600" b="1" dirty="0" err="1"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 та Феодосії. </a:t>
            </a:r>
            <a:r>
              <a:rPr lang="uk-UA" sz="3600" b="1" dirty="0">
                <a:effectLst/>
              </a:rPr>
              <a:t>Саме його зусиллями у 1879 р. в Херсонесі було знайдено визначну епіграфічну пам’ятку — декрет на честь </a:t>
            </a:r>
            <a:r>
              <a:rPr lang="uk-UA" sz="3600" b="1" dirty="0" err="1">
                <a:effectLst/>
              </a:rPr>
              <a:t>Діофанта</a:t>
            </a:r>
            <a:r>
              <a:rPr lang="uk-UA" sz="3600" b="1" dirty="0">
                <a:effectLst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E19FF3-91E0-ED94-C369-8543527B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724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FBCB8-7C82-73AD-A7CA-270B68A7A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5426D-0718-5F51-3040-A8AEC125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1E244-B66E-BAF5-4FD2-373E8780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effectLst/>
                <a:highlight>
                  <a:srgbClr val="008080"/>
                </a:highlight>
              </a:rPr>
              <a:t>ДЕКРЕТ НА ЧЕСТЬ ДІОФАНТА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7D06D-A831-A5BE-0E1E-397110EA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51B3C5-F600-BF19-F888-796E28B5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0" y="1825379"/>
            <a:ext cx="7419232" cy="49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2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683D-9763-666A-F7E6-E342D6951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E6F6-A0B9-56FF-22AE-6FDEEEBA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B81790-9EE2-7C76-1A91-2E95A1F02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2800" b="1" dirty="0">
                <a:effectLst/>
              </a:rPr>
              <a:t>Повернувшись до Росії, Петро </a:t>
            </a:r>
            <a:r>
              <a:rPr lang="lt-LT" sz="2800" b="1" dirty="0">
                <a:effectLst/>
              </a:rPr>
              <a:t>I </a:t>
            </a:r>
            <a:r>
              <a:rPr lang="uk-UA" sz="2800" b="1" dirty="0">
                <a:effectLst/>
              </a:rPr>
              <a:t>наказав створити «кабінет рідкостей» («кабінет курйозів»)</a:t>
            </a:r>
            <a:r>
              <a:rPr lang="en-US" sz="2800" b="1" dirty="0">
                <a:effectLst/>
              </a:rPr>
              <a:t> – </a:t>
            </a:r>
            <a:r>
              <a:rPr lang="uk-UA" sz="2800" b="1" dirty="0">
                <a:effectLst/>
              </a:rPr>
              <a:t>Кунсткамеру. Почалося збирання знахідок до музею рідкісних речей, до яких зараховували:</a:t>
            </a:r>
          </a:p>
          <a:p>
            <a:pPr algn="just"/>
            <a:r>
              <a:rPr lang="uk-UA" sz="2800" b="1" dirty="0">
                <a:effectLst/>
              </a:rPr>
              <a:t>	анатомічні збірки </a:t>
            </a:r>
            <a:r>
              <a:rPr lang="uk-UA" sz="2800" b="1" dirty="0" err="1">
                <a:effectLst/>
              </a:rPr>
              <a:t>потвор</a:t>
            </a:r>
            <a:r>
              <a:rPr lang="uk-UA" sz="2800" b="1" dirty="0">
                <a:effectLst/>
              </a:rPr>
              <a:t> людей та тварин;</a:t>
            </a:r>
          </a:p>
          <a:p>
            <a:pPr algn="just"/>
            <a:r>
              <a:rPr lang="uk-UA" sz="2800" b="1" dirty="0">
                <a:effectLst/>
              </a:rPr>
              <a:t>	картини;</a:t>
            </a:r>
          </a:p>
          <a:p>
            <a:pPr algn="just"/>
            <a:r>
              <a:rPr lang="uk-UA" sz="2800" b="1" dirty="0">
                <a:effectLst/>
              </a:rPr>
              <a:t>	медалі та монети;</a:t>
            </a:r>
          </a:p>
          <a:p>
            <a:pPr algn="just"/>
            <a:r>
              <a:rPr lang="uk-UA" sz="2800" b="1" dirty="0">
                <a:effectLst/>
              </a:rPr>
              <a:t>	глобуси і наукові прилади;</a:t>
            </a:r>
          </a:p>
          <a:p>
            <a:pPr algn="just"/>
            <a:r>
              <a:rPr lang="uk-UA" sz="2800" b="1" dirty="0">
                <a:effectLst/>
              </a:rPr>
              <a:t>	викопні кістки вимерлих тварин;</a:t>
            </a:r>
          </a:p>
          <a:p>
            <a:pPr algn="just"/>
            <a:r>
              <a:rPr lang="uk-UA" sz="2800" b="1" dirty="0">
                <a:effectLst/>
              </a:rPr>
              <a:t>	екзотичні побутові речі далеких країн Азії, Америки, самої Західної Європи;</a:t>
            </a:r>
          </a:p>
          <a:p>
            <a:pPr algn="just"/>
            <a:r>
              <a:rPr lang="uk-UA" sz="2800" b="1" dirty="0">
                <a:effectLst/>
              </a:rPr>
              <a:t>	стару зброю.</a:t>
            </a:r>
          </a:p>
          <a:p>
            <a:pPr algn="just"/>
            <a:endParaRPr lang="uk-UA" b="1" dirty="0"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43B3E5-57F6-3773-2237-BE235475C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36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E72C3-D378-D2FC-1E23-E5EA23F52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56E9B-7B16-0977-507F-7FBF1B3C1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B57F23-1E83-BAF5-85B0-488AEDFCC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3200" b="1" dirty="0">
                <a:effectLst/>
              </a:rPr>
              <a:t>На початку </a:t>
            </a:r>
            <a:r>
              <a:rPr lang="lt-LT" sz="3200" b="1" dirty="0">
                <a:effectLst/>
              </a:rPr>
              <a:t>XIX </a:t>
            </a:r>
            <a:r>
              <a:rPr lang="uk-UA" sz="3200" b="1" dirty="0">
                <a:effectLst/>
              </a:rPr>
              <a:t>ст. починає формуватися і слов’яно-руська археологія. Одним із її родоначальників був 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польський етнограф і меншою мірою археолог </a:t>
            </a:r>
            <a:r>
              <a:rPr lang="uk-UA" sz="3200" b="1" dirty="0" err="1">
                <a:effectLst/>
                <a:highlight>
                  <a:srgbClr val="008080"/>
                </a:highlight>
              </a:rPr>
              <a:t>Зоріан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 </a:t>
            </a:r>
            <a:r>
              <a:rPr lang="uk-UA" sz="3200" b="1" dirty="0" err="1">
                <a:effectLst/>
                <a:highlight>
                  <a:srgbClr val="008080"/>
                </a:highlight>
              </a:rPr>
              <a:t>Доленга-Ходаковський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 (псевдонім Адама </a:t>
            </a:r>
            <a:r>
              <a:rPr lang="uk-UA" sz="3200" b="1" dirty="0" err="1">
                <a:effectLst/>
                <a:highlight>
                  <a:srgbClr val="008080"/>
                </a:highlight>
              </a:rPr>
              <a:t>Чарноцького</a:t>
            </a:r>
            <a:r>
              <a:rPr lang="uk-UA" sz="3200" b="1" dirty="0">
                <a:effectLst/>
                <a:highlight>
                  <a:srgbClr val="008080"/>
                </a:highlight>
              </a:rPr>
              <a:t>, 1784—1825),</a:t>
            </a:r>
            <a:r>
              <a:rPr lang="uk-UA" sz="3200" b="1" dirty="0">
                <a:effectLst/>
              </a:rPr>
              <a:t> який палко обстоював ідею значущості археологічних джерел для відтворення історії слов’ян. Під час мандрівок по Західній Україні та Наддніпрянщині він занотував чимало пам’яток, а також топонімів, народних переказів, пісень. Це стимулювало увагу до старожитностей лісостепової смуги України.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B6E484-B602-B094-FB32-B37D7060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89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0494-B08B-8484-6FF3-5B701057B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C1975-5294-B979-15B4-D8C8C4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79F57-3008-161D-7477-84CA562BE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Autofit/>
          </a:bodyPr>
          <a:lstStyle/>
          <a:p>
            <a:pPr algn="just"/>
            <a:r>
              <a:rPr lang="uk-UA" sz="3300" b="1" dirty="0">
                <a:effectLst/>
              </a:rPr>
              <a:t>Ідею З. </a:t>
            </a:r>
            <a:r>
              <a:rPr lang="uk-UA" sz="3300" b="1" dirty="0" err="1">
                <a:effectLst/>
              </a:rPr>
              <a:t>Ходаковського</a:t>
            </a:r>
            <a:r>
              <a:rPr lang="uk-UA" sz="3300" b="1" dirty="0">
                <a:effectLst/>
              </a:rPr>
              <a:t> підтримав засновник Харківського університету (1805) Василь Никифорович Каразін, який започаткував розкопки пам’яток на Харківщині. </a:t>
            </a:r>
          </a:p>
          <a:p>
            <a:pPr algn="just"/>
            <a:r>
              <a:rPr lang="uk-UA" sz="3300" b="1" dirty="0">
                <a:effectLst/>
              </a:rPr>
              <a:t>У 1824 р. Кіндрат Андрійович Лохвицький, митрополит Київський Євгеній (в миру </a:t>
            </a:r>
            <a:r>
              <a:rPr lang="uk-UA" sz="3300" b="1" dirty="0" err="1">
                <a:effectLst/>
              </a:rPr>
              <a:t>Євфімій</a:t>
            </a:r>
            <a:r>
              <a:rPr lang="uk-UA" sz="3300" b="1" dirty="0">
                <a:effectLst/>
              </a:rPr>
              <a:t> Олексійович </a:t>
            </a:r>
            <a:r>
              <a:rPr lang="uk-UA" sz="3300" b="1" dirty="0" err="1">
                <a:effectLst/>
              </a:rPr>
              <a:t>Болховітінов</a:t>
            </a:r>
            <a:r>
              <a:rPr lang="uk-UA" sz="3300" b="1" dirty="0">
                <a:effectLst/>
              </a:rPr>
              <a:t>) і Максим Федорович Берлінський організовують у Києві </a:t>
            </a:r>
            <a:r>
              <a:rPr lang="uk-UA" sz="3300" b="1" dirty="0">
                <a:effectLst/>
                <a:highlight>
                  <a:srgbClr val="008080"/>
                </a:highlight>
              </a:rPr>
              <a:t>розкопки Десятинної церкви</a:t>
            </a:r>
            <a:r>
              <a:rPr lang="uk-UA" sz="3300" b="1" dirty="0">
                <a:effectLst/>
              </a:rPr>
              <a:t>, </a:t>
            </a:r>
            <a:r>
              <a:rPr lang="uk-UA" sz="3300" b="1" dirty="0">
                <a:effectLst/>
                <a:highlight>
                  <a:srgbClr val="008080"/>
                </a:highlight>
              </a:rPr>
              <a:t>Золотих воріт, валу, під яким знайдено руїни церкви </a:t>
            </a:r>
            <a:r>
              <a:rPr lang="uk-UA" sz="3300" b="1" dirty="0" err="1">
                <a:effectLst/>
                <a:highlight>
                  <a:srgbClr val="008080"/>
                </a:highlight>
              </a:rPr>
              <a:t>Св.Ірини</a:t>
            </a:r>
            <a:r>
              <a:rPr lang="uk-UA" sz="3300" b="1" dirty="0">
                <a:effectLst/>
                <a:highlight>
                  <a:srgbClr val="008080"/>
                </a:highlight>
              </a:rPr>
              <a:t> часів Ярослава Мудрого та ін.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E8994-15F0-9F34-5DBF-68DDE8F5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37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DD2-C4F5-4556-1F42-2E9FD1C5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7BD5F-C03A-42E1-C2A6-181A69BB9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247CC-FD19-7C66-B920-412AB21D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Autofit/>
          </a:bodyPr>
          <a:lstStyle/>
          <a:p>
            <a:pPr algn="just"/>
            <a:r>
              <a:rPr lang="uk-UA" sz="2600" b="1" dirty="0">
                <a:effectLst/>
              </a:rPr>
              <a:t>Вихованець Києво-Могилянської академії М.Ф. Берлінський підготував першу ґрунтовну працю з історії Києва, яка супроводжувалася докладним описом топографії і монументальних пам’яток Києва (повністю видана лише 1991 </a:t>
            </a:r>
            <a:r>
              <a:rPr lang="lt-LT" sz="2600" b="1" dirty="0">
                <a:effectLst/>
              </a:rPr>
              <a:t>p.). </a:t>
            </a:r>
            <a:r>
              <a:rPr lang="uk-UA" sz="2600" b="1" dirty="0">
                <a:effectLst/>
              </a:rPr>
              <a:t>З того часу столиця Русі привертала увагу не лише світських дослідників, а й представників церковної археології, осередком якої була Київська духовна академія (заснована 1818 р.). </a:t>
            </a:r>
          </a:p>
          <a:p>
            <a:pPr algn="just"/>
            <a:r>
              <a:rPr lang="uk-UA" sz="2600" b="1" dirty="0">
                <a:effectLst/>
                <a:highlight>
                  <a:srgbClr val="008080"/>
                </a:highlight>
              </a:rPr>
              <a:t>У 1872 р. на основі церковних зібрань при ній було створено Церковно-археологічний музей, який невдовзі поповнився також приватними колекціями і в 1880 р. став першим публічним музеєм в Україні.</a:t>
            </a:r>
            <a:r>
              <a:rPr lang="uk-UA" sz="2600" b="1" dirty="0">
                <a:effectLst/>
              </a:rPr>
              <a:t> Після заснування університету </a:t>
            </a:r>
            <a:r>
              <a:rPr lang="uk-UA" sz="2600" b="1" dirty="0" err="1">
                <a:effectLst/>
              </a:rPr>
              <a:t>Св</a:t>
            </a:r>
            <a:r>
              <a:rPr lang="uk-UA" sz="2600" b="1" dirty="0">
                <a:effectLst/>
              </a:rPr>
              <a:t>. Володимира в Києві (1834) й особливо Тимчасової комісії для розбору давніх актів у Києві починає формуватися ще один археологічний осередок.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CED37-4250-4983-B576-948BEF1C5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76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1F85-4B4E-B671-78C7-D8DE0C93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95532-05B6-3691-3F61-05DC1A4CA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685302-011E-6135-E651-B983B850B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7950926" cy="5626921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>
                <a:effectLst/>
              </a:rPr>
              <a:t>З 15 археологічних з’їздів шість відбулися в Україні. Проведення III з’їзду в Києві (1874) засвідчувало інтерес до цього регіону, пов’язаний з визначними відкриттями, а також наявність тут наукових сил, здатних організувати такий захід. Ідеться, насамперед, про </a:t>
            </a:r>
            <a:r>
              <a:rPr lang="uk-UA" sz="2800" b="1" dirty="0">
                <a:effectLst/>
                <a:highlight>
                  <a:srgbClr val="800000"/>
                </a:highlight>
              </a:rPr>
              <a:t>Володимира </a:t>
            </a:r>
            <a:r>
              <a:rPr lang="uk-UA" sz="2800" b="1" dirty="0" err="1">
                <a:effectLst/>
                <a:highlight>
                  <a:srgbClr val="800000"/>
                </a:highlight>
              </a:rPr>
              <a:t>Боніфатійовича</a:t>
            </a:r>
            <a:r>
              <a:rPr lang="uk-UA" sz="2800" b="1" dirty="0">
                <a:effectLst/>
                <a:highlight>
                  <a:srgbClr val="800000"/>
                </a:highlight>
              </a:rPr>
              <a:t> Антоновича </a:t>
            </a:r>
            <a:r>
              <a:rPr lang="uk-UA" sz="2800" b="1" dirty="0">
                <a:effectLst/>
              </a:rPr>
              <a:t>(1830/1834—1908) — на той час іще доцента, а згодом професора університету </a:t>
            </a:r>
            <a:r>
              <a:rPr lang="uk-UA" sz="2800" b="1" dirty="0" err="1">
                <a:effectLst/>
              </a:rPr>
              <a:t>Св</a:t>
            </a:r>
            <a:r>
              <a:rPr lang="uk-UA" sz="2800" b="1" dirty="0">
                <a:effectLst/>
              </a:rPr>
              <a:t>. Володимира.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937B2-86FD-942C-5EEE-C62CB6317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67B03A-A5F4-BC1D-889C-9855161D9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380" y="1497809"/>
            <a:ext cx="3720541" cy="47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4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2CA9D-96AB-5D85-0722-12F2A7DF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1ACD6-D602-CE8B-941F-34497478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FECF3C-BE13-323C-7134-D55B3C7E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3200" b="1" dirty="0">
                <a:effectLst/>
              </a:rPr>
              <a:t>Видатний історик, археолог, нумізмат, етнограф, громадський і культурний діяч — В. Б. Антонович у другій половині </a:t>
            </a:r>
            <a:r>
              <a:rPr lang="lt-LT" sz="3200" b="1" dirty="0">
                <a:effectLst/>
              </a:rPr>
              <a:t>XIX </a:t>
            </a:r>
            <a:r>
              <a:rPr lang="uk-UA" sz="3200" b="1" dirty="0">
                <a:effectLst/>
              </a:rPr>
              <a:t>ст. був найвідомішою фігурою у середовищі національних діячів науки і культури. </a:t>
            </a:r>
          </a:p>
          <a:p>
            <a:pPr algn="just"/>
            <a:r>
              <a:rPr lang="uk-UA" sz="3200" b="1" dirty="0">
                <a:effectLst/>
              </a:rPr>
              <a:t>«Могутній дух», «обожнював» свій народ — так писав про вченого його учень М. С. Грушевський. Той «дух» реалізувався і в учнях Антоновича, і виплекану ним археологію продовжували розвивати наступні покоління. Тож саме В.Б. Антоновича вважають основоположником української археології.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C139A9-0D41-0E1C-EDEF-909723E68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37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A4D0-A23E-F511-7912-0B3CE1E7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8B1FC-4231-0AE3-D9B5-632BB5B0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8F390-68B9-641C-ABD0-BC33118C1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8238309" cy="5626921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>
                <a:effectLst/>
              </a:rPr>
              <a:t>Активну участь у підготовці з’їзду брав </a:t>
            </a:r>
            <a:r>
              <a:rPr lang="uk-UA" sz="2400" b="1" dirty="0" err="1">
                <a:effectLst/>
                <a:highlight>
                  <a:srgbClr val="800000"/>
                </a:highlight>
              </a:rPr>
              <a:t>Хведір</a:t>
            </a:r>
            <a:r>
              <a:rPr lang="uk-UA" sz="2400" b="1" dirty="0">
                <a:effectLst/>
                <a:highlight>
                  <a:srgbClr val="800000"/>
                </a:highlight>
              </a:rPr>
              <a:t> Кіндратович Вовк</a:t>
            </a:r>
            <a:r>
              <a:rPr lang="uk-UA" sz="2400" b="1" dirty="0">
                <a:effectLst/>
              </a:rPr>
              <a:t> (1847— 1918) — ще одна яскрава постать в українській науці — антрополог, етнограф і археолог. У 1875—1876 </a:t>
            </a:r>
            <a:r>
              <a:rPr lang="lt-LT" sz="2400" b="1" dirty="0">
                <a:effectLst/>
              </a:rPr>
              <a:t>pp. </a:t>
            </a:r>
            <a:r>
              <a:rPr lang="uk-UA" sz="2400" b="1" dirty="0">
                <a:effectLst/>
              </a:rPr>
              <a:t>він разом із В.Б. Антоновичем брав участь в археологічних експедиціях і під його впливом звернувся до гуманітарних наук. </a:t>
            </a:r>
          </a:p>
          <a:p>
            <a:pPr algn="just"/>
            <a:r>
              <a:rPr lang="uk-UA" sz="2400" b="1" dirty="0">
                <a:effectLst/>
              </a:rPr>
              <a:t>У роботі з’їзду також брав участь Дмитро Якович </a:t>
            </a:r>
            <a:r>
              <a:rPr lang="uk-UA" sz="2400" b="1" dirty="0" err="1">
                <a:effectLst/>
              </a:rPr>
              <a:t>Самоквасов</a:t>
            </a:r>
            <a:r>
              <a:rPr lang="uk-UA" sz="2400" b="1" dirty="0">
                <a:effectLst/>
              </a:rPr>
              <a:t> (1843—1911) — уродженець Чернігівщини, майбутній професор Варшавського університету, історик права й археолог-славіст, який незадовго перед цим захистив магістерську дисертацію в Києві.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52AD40-FF70-4A59-3119-815D9030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A98707-5014-5DDE-51C6-BAC9CBD5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341" y="1364796"/>
            <a:ext cx="3477580" cy="47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087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A2D35-FD6B-4CB7-209A-7CD2336A9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7F2AA-0A04-874F-F053-C7CFD1DB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A8B99-F016-AF75-209E-2242A71D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8220891" cy="5626921"/>
          </a:xfrm>
        </p:spPr>
        <p:txBody>
          <a:bodyPr>
            <a:noAutofit/>
          </a:bodyPr>
          <a:lstStyle/>
          <a:p>
            <a:pPr algn="just"/>
            <a:r>
              <a:rPr lang="uk-UA" sz="2600" b="1" dirty="0">
                <a:effectLst/>
              </a:rPr>
              <a:t>Під впливом Київського центру сформувався невеличкий Лубенський осередок, учасники якого гуртувалися навколо приватного музею </a:t>
            </a:r>
            <a:r>
              <a:rPr lang="uk-UA" sz="2600" b="1" dirty="0" err="1">
                <a:effectLst/>
              </a:rPr>
              <a:t>археологині</a:t>
            </a:r>
            <a:r>
              <a:rPr lang="uk-UA" sz="2600" b="1" dirty="0">
                <a:effectLst/>
              </a:rPr>
              <a:t> </a:t>
            </a:r>
            <a:r>
              <a:rPr lang="uk-UA" sz="2600" b="1" dirty="0">
                <a:effectLst/>
                <a:highlight>
                  <a:srgbClr val="800000"/>
                </a:highlight>
              </a:rPr>
              <a:t>Катерини Миколаївни </a:t>
            </a:r>
            <a:r>
              <a:rPr lang="uk-UA" sz="2600" b="1" dirty="0" err="1">
                <a:effectLst/>
                <a:highlight>
                  <a:srgbClr val="800000"/>
                </a:highlight>
              </a:rPr>
              <a:t>Скаржинської</a:t>
            </a:r>
            <a:r>
              <a:rPr lang="uk-UA" sz="2600" b="1" dirty="0">
                <a:effectLst/>
                <a:highlight>
                  <a:srgbClr val="800000"/>
                </a:highlight>
              </a:rPr>
              <a:t>.</a:t>
            </a:r>
            <a:r>
              <a:rPr lang="uk-UA" sz="2600" b="1" dirty="0">
                <a:effectLst/>
              </a:rPr>
              <a:t> Саме з діяльністю цього гуртка пов’язане відкриття палеоліту у Східній Європі. </a:t>
            </a:r>
          </a:p>
          <a:p>
            <a:pPr algn="just"/>
            <a:r>
              <a:rPr lang="uk-UA" sz="2600" b="1" dirty="0">
                <a:effectLst/>
              </a:rPr>
              <a:t>Йдеться про стоянку поблизу с. Гінці на Полтавщині, випадково виявлену краєзнавцем Г. С. </a:t>
            </a:r>
            <a:r>
              <a:rPr lang="uk-UA" sz="2600" b="1" dirty="0" err="1">
                <a:effectLst/>
              </a:rPr>
              <a:t>Кир’яковим</a:t>
            </a:r>
            <a:r>
              <a:rPr lang="uk-UA" sz="2600" b="1" dirty="0">
                <a:effectLst/>
              </a:rPr>
              <a:t> і частково досліджену в 1873 р. Федором Івановичем Камінським — викладачем Лубенської гімназії і фундатором музею К. М. </a:t>
            </a:r>
            <a:r>
              <a:rPr lang="uk-UA" sz="2600" b="1" dirty="0" err="1">
                <a:effectLst/>
              </a:rPr>
              <a:t>Скаржинської</a:t>
            </a:r>
            <a:r>
              <a:rPr lang="uk-UA" sz="2600" b="1" dirty="0">
                <a:effectLst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037B1-CD40-91A4-4B75-B75B89A52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D1542-5D66-C4A9-86D5-5DED1B5BD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58" y="1155517"/>
            <a:ext cx="3528064" cy="53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931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56F3D-1370-3366-BD31-84731052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2296F-E33A-B415-B61C-76A48F54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776F5D-854B-E375-E76E-42DB9274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4000" b="1" dirty="0">
                <a:effectLst/>
              </a:rPr>
              <a:t>Давність пам’ятки підтвердив професор Київського університету К. М. </a:t>
            </a:r>
            <a:r>
              <a:rPr lang="uk-UA" sz="4000" b="1" dirty="0" err="1">
                <a:effectLst/>
              </a:rPr>
              <a:t>Феофілактов</a:t>
            </a:r>
            <a:r>
              <a:rPr lang="uk-UA" sz="4000" b="1" dirty="0">
                <a:effectLst/>
              </a:rPr>
              <a:t>. Це стало сенсацією не лише </a:t>
            </a:r>
            <a:r>
              <a:rPr lang="lt-LT" sz="4000" b="1" dirty="0">
                <a:effectLst/>
              </a:rPr>
              <a:t>III </a:t>
            </a:r>
            <a:r>
              <a:rPr lang="uk-UA" sz="4000" b="1" dirty="0">
                <a:effectLst/>
              </a:rPr>
              <a:t>з’їзду, а й європейської науки загалом. </a:t>
            </a:r>
          </a:p>
          <a:p>
            <a:pPr algn="just"/>
            <a:r>
              <a:rPr lang="uk-UA" sz="4000" b="1" dirty="0">
                <a:effectLst/>
              </a:rPr>
              <a:t>Передісторія на українських землях сягнула палеолітичної доби. А вже 1879 р. </a:t>
            </a:r>
            <a:r>
              <a:rPr lang="uk-UA" sz="4000" b="1" dirty="0" err="1">
                <a:effectLst/>
              </a:rPr>
              <a:t>К.С.Мережковський</a:t>
            </a:r>
            <a:r>
              <a:rPr lang="uk-UA" sz="4000" b="1" dirty="0">
                <a:effectLst/>
              </a:rPr>
              <a:t> відкрив у Криму ще давніші палеолітичні пам'ятки.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767C93-AA79-1C29-6F0C-EE9A01F4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9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1966-000E-6F5A-F38B-9654B3360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8522-A49C-E3E1-7620-6FFFD39E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810C8-950A-6001-EF2D-4C4FCBF96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9829"/>
            <a:ext cx="8575974" cy="5452748"/>
          </a:xfrm>
        </p:spPr>
        <p:txBody>
          <a:bodyPr>
            <a:noAutofit/>
          </a:bodyPr>
          <a:lstStyle/>
          <a:p>
            <a:pPr marL="36900" indent="0" algn="just">
              <a:buNone/>
            </a:pPr>
            <a:r>
              <a:rPr lang="uk-UA" sz="2500" b="1" dirty="0">
                <a:effectLst/>
              </a:rPr>
              <a:t>Учнем В. Б. Антоновича був і </a:t>
            </a:r>
            <a:r>
              <a:rPr lang="uk-UA" sz="2500" b="1" dirty="0">
                <a:effectLst/>
                <a:highlight>
                  <a:srgbClr val="800000"/>
                </a:highlight>
              </a:rPr>
              <a:t>Вікентій В’ячеславович Хвойка (1850—1914)</a:t>
            </a:r>
            <a:r>
              <a:rPr lang="uk-UA" sz="2500" b="1" dirty="0">
                <a:effectLst/>
              </a:rPr>
              <a:t>, чех за походженням. В археології він прожив коротке, але дуже яскраве життя. Під керівництвом В. Б. Антоновича він розкопав Кирилівську палеолітичну стоянку в Києві (1893—1900), вік якої уточнив Хв. Вовк (</a:t>
            </a:r>
            <a:r>
              <a:rPr lang="uk-UA" sz="2500" b="1" dirty="0" err="1">
                <a:effectLst/>
              </a:rPr>
              <a:t>мадлен</a:t>
            </a:r>
            <a:r>
              <a:rPr lang="uk-UA" sz="2500" b="1" dirty="0">
                <a:effectLst/>
              </a:rPr>
              <a:t> за європейською шкалою). </a:t>
            </a:r>
          </a:p>
          <a:p>
            <a:pPr marL="36900" indent="0" algn="just">
              <a:buNone/>
            </a:pPr>
            <a:r>
              <a:rPr lang="uk-UA" sz="2500" b="1" dirty="0">
                <a:effectLst/>
              </a:rPr>
              <a:t>На </a:t>
            </a:r>
            <a:r>
              <a:rPr lang="uk-UA" sz="2500" b="1" dirty="0" err="1">
                <a:effectLst/>
              </a:rPr>
              <a:t>рубежі</a:t>
            </a:r>
            <a:r>
              <a:rPr lang="uk-UA" sz="2500" b="1" dirty="0">
                <a:effectLst/>
              </a:rPr>
              <a:t> </a:t>
            </a:r>
            <a:r>
              <a:rPr lang="lt-LT" sz="2500" b="1" dirty="0">
                <a:effectLst/>
              </a:rPr>
              <a:t>XIX—XX </a:t>
            </a:r>
            <a:r>
              <a:rPr lang="uk-UA" sz="2500" b="1" dirty="0">
                <a:effectLst/>
              </a:rPr>
              <a:t>ст. розкопки В.В. Хвойки на Київщині поблизу сіл Трипілля, Зарубинці, Черняхів, Ромашки увінчалися виділенням трипільської, зарубинецької та черняхівської культур, а також відкриттям нових палеолітичних пам'яток.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D9F851-1E8B-9C06-AE29-E1965C72C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D4F90-F4C8-775F-1688-0734C2B54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561" y="2177143"/>
            <a:ext cx="3294359" cy="40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994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00DB-CA44-0857-AEE7-5D441DFB9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6F7CA-3BFB-B6B3-873D-7162D752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C4213-FB03-18ED-BE2D-509910844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>
                <a:effectLst/>
              </a:rPr>
              <a:t>Ці яскраві матеріали було продемонстровано на </a:t>
            </a:r>
            <a:r>
              <a:rPr lang="lt-LT" sz="2800" b="1" dirty="0">
                <a:effectLst/>
              </a:rPr>
              <a:t>XI (</a:t>
            </a:r>
            <a:r>
              <a:rPr lang="uk-UA" sz="2800" b="1" dirty="0">
                <a:effectLst/>
              </a:rPr>
              <a:t>Київ, 1899), </a:t>
            </a:r>
            <a:r>
              <a:rPr lang="lt-LT" sz="2800" b="1" dirty="0">
                <a:effectLst/>
              </a:rPr>
              <a:t>XIII (</a:t>
            </a:r>
            <a:r>
              <a:rPr lang="uk-UA" sz="2800" b="1" dirty="0">
                <a:effectLst/>
              </a:rPr>
              <a:t>Катеринослав, 1905) і </a:t>
            </a:r>
            <a:r>
              <a:rPr lang="lt-LT" sz="2800" b="1" dirty="0">
                <a:effectLst/>
              </a:rPr>
              <a:t>XIV (</a:t>
            </a:r>
            <a:r>
              <a:rPr lang="uk-UA" sz="2800" b="1" dirty="0">
                <a:effectLst/>
              </a:rPr>
              <a:t>Чернігів, 1908) археологічних з'їздах. Але не тільки. Спираючись на діапазон своїх досліджень (а не ще й кургани, городища та ін.) та узагальнивши наявні археологічні джерела, В. В. Хвойка створив першу історичну концепцію розвитку населення Середньої Наддніпрянщини — від палеоліту до Київської Русі. </a:t>
            </a:r>
          </a:p>
          <a:p>
            <a:pPr algn="just"/>
            <a:r>
              <a:rPr lang="uk-UA" sz="2800" b="1" dirty="0">
                <a:effectLst/>
              </a:rPr>
              <a:t>Слов’ян у цьому регіоні дослідник вважав автохтонами і вів їхній родовід від трипільської культури. Попри певні, зрозумілі з позицій сьогоднішнього дня, хиби цієї концепції, чимало її положень зберігають силу (наприклад напрями заселення Східної Європи, дати культур тощо).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D824C-2423-AC59-8D8F-95D87972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3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79FC1-0538-6EC5-F9E0-AC4569433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D511F-5149-160E-D2C9-29406B7A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908F39-34A4-C12D-1C56-AB6CB774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/>
          </a:bodyPr>
          <a:lstStyle/>
          <a:p>
            <a:pPr algn="just"/>
            <a:r>
              <a:rPr lang="uk-UA" sz="3600" b="1" dirty="0">
                <a:effectLst/>
              </a:rPr>
              <a:t>Знахідки речей з дорогоцінних металів в курганах і городищах Середньої Росії зустрічаються дуже рідко. </a:t>
            </a:r>
            <a:r>
              <a:rPr lang="uk-UA" sz="3600" b="1" dirty="0">
                <a:effectLst/>
                <a:highlight>
                  <a:srgbClr val="FF0000"/>
                </a:highlight>
              </a:rPr>
              <a:t>Тож для накопичення музею Петро I звернув увагу на Україну. </a:t>
            </a:r>
          </a:p>
          <a:p>
            <a:pPr algn="just"/>
            <a:r>
              <a:rPr lang="uk-UA" sz="3600" b="1" dirty="0">
                <a:effectLst/>
              </a:rPr>
              <a:t>Скоріш за все, </a:t>
            </a:r>
            <a:r>
              <a:rPr lang="uk-UA" sz="3600" b="1" dirty="0">
                <a:effectLst/>
                <a:highlight>
                  <a:srgbClr val="800000"/>
                </a:highlight>
              </a:rPr>
              <a:t>в цей час з України викрали та вивезли до Петербургу зразки козацьких стародавніх гармат.</a:t>
            </a:r>
            <a:r>
              <a:rPr lang="uk-UA" sz="3600" b="1" dirty="0">
                <a:effectLst/>
              </a:rPr>
              <a:t> Серед останніх, що експонується зараз в Санкт-Петербурзі – 330- міліметрова польова мортира, відлита 1698 року в українському Глухові.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5A0F3-A251-C210-3234-127C6DAA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48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796A7-DDF0-C393-EB5B-7D6E25BC9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13871-B1D0-DEC0-FB48-EA9C6EA4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041EC-BC7C-54A2-14BE-B7CA801FE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4000" b="1" dirty="0">
                <a:effectLst/>
              </a:rPr>
              <a:t>Під опікою В.Б. Антоновича зросли такі відомі фахівці, як нумізмат Карло Васильович </a:t>
            </a:r>
            <a:r>
              <a:rPr lang="uk-UA" sz="4000" b="1" dirty="0" err="1">
                <a:effectLst/>
              </a:rPr>
              <a:t>Болсуновський</a:t>
            </a:r>
            <a:r>
              <a:rPr lang="uk-UA" sz="4000" b="1" dirty="0">
                <a:effectLst/>
              </a:rPr>
              <a:t>, археолог та історик Василь Іванович </a:t>
            </a:r>
            <a:r>
              <a:rPr lang="uk-UA" sz="4000" b="1" dirty="0" err="1">
                <a:effectLst/>
              </a:rPr>
              <a:t>Ляскоронський</a:t>
            </a:r>
            <a:r>
              <a:rPr lang="uk-UA" sz="4000" b="1" dirty="0">
                <a:effectLst/>
              </a:rPr>
              <a:t>, археолог Сергій Свиридович </a:t>
            </a:r>
            <a:r>
              <a:rPr lang="uk-UA" sz="4000" b="1" dirty="0" err="1">
                <a:effectLst/>
              </a:rPr>
              <a:t>Гамченко</a:t>
            </a:r>
            <a:r>
              <a:rPr lang="uk-UA" sz="4000" b="1" dirty="0">
                <a:effectLst/>
              </a:rPr>
              <a:t>, археолог, історик і нумізмат Василь Юхимович Данилевич, археолог, етнограф, мистецтвознавець, громадський діяч Микола Федотович </a:t>
            </a:r>
            <a:r>
              <a:rPr lang="uk-UA" sz="4000" b="1" dirty="0" err="1">
                <a:effectLst/>
              </a:rPr>
              <a:t>Біляшівський</a:t>
            </a:r>
            <a:r>
              <a:rPr lang="uk-UA" sz="4000" b="1" dirty="0">
                <a:effectLst/>
              </a:rPr>
              <a:t> та ін.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1B9FB-D22E-92CF-6765-F77705DC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368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E9FED-FC35-F8E8-2808-1469866D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DD3CB-2D4E-5180-4417-7360FDC5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F5643-4A95-F400-411D-58405A5B2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Autofit/>
          </a:bodyPr>
          <a:lstStyle/>
          <a:p>
            <a:pPr algn="just"/>
            <a:r>
              <a:rPr lang="uk-UA" sz="3000" b="1" dirty="0">
                <a:effectLst/>
              </a:rPr>
              <a:t>У 1880-х роках археолог і художник (</a:t>
            </a:r>
            <a:r>
              <a:rPr lang="uk-UA" sz="3000" b="1" i="1" dirty="0">
                <a:effectLst/>
              </a:rPr>
              <a:t>на замовлення відомого промисловця і мецената Михайла Івановича Терещенка написав 34 портрети українських гетьманів і полковників</a:t>
            </a:r>
            <a:r>
              <a:rPr lang="uk-UA" sz="3000" b="1" dirty="0">
                <a:effectLst/>
              </a:rPr>
              <a:t>) </a:t>
            </a:r>
            <a:r>
              <a:rPr lang="uk-UA" sz="3000" b="1" dirty="0">
                <a:effectLst/>
                <a:highlight>
                  <a:srgbClr val="800000"/>
                </a:highlight>
              </a:rPr>
              <a:t>Сергій Аркадійович </a:t>
            </a:r>
            <a:r>
              <a:rPr lang="uk-UA" sz="3000" b="1" dirty="0" err="1">
                <a:effectLst/>
                <a:highlight>
                  <a:srgbClr val="800000"/>
                </a:highlight>
              </a:rPr>
              <a:t>Мазаракі</a:t>
            </a:r>
            <a:r>
              <a:rPr lang="uk-UA" sz="3000" b="1" dirty="0">
                <a:effectLst/>
              </a:rPr>
              <a:t> здійснив розкопки </a:t>
            </a:r>
            <a:r>
              <a:rPr lang="uk-UA" sz="3000" b="1" dirty="0" err="1">
                <a:effectLst/>
              </a:rPr>
              <a:t>посульських</a:t>
            </a:r>
            <a:r>
              <a:rPr lang="uk-UA" sz="3000" b="1" dirty="0">
                <a:effectLst/>
              </a:rPr>
              <a:t> курганів (близько 300) і слов’янських поховань у Сумській області. </a:t>
            </a:r>
            <a:r>
              <a:rPr lang="uk-UA" sz="3000" b="1" dirty="0">
                <a:effectLst/>
                <a:highlight>
                  <a:srgbClr val="FF0000"/>
                </a:highlight>
              </a:rPr>
              <a:t>Перші знахідки з них потрапили до Московського історичного музею.</a:t>
            </a:r>
            <a:r>
              <a:rPr lang="uk-UA" sz="3000" b="1" dirty="0">
                <a:effectLst/>
              </a:rPr>
              <a:t> </a:t>
            </a:r>
          </a:p>
          <a:p>
            <a:pPr algn="just"/>
            <a:r>
              <a:rPr lang="uk-UA" sz="3000" b="1" dirty="0">
                <a:effectLst/>
              </a:rPr>
              <a:t>Решту придбав український колекціонер старовини і творів мистецтва, меценат, промисловець Богдан Іванович Ханенко. Ці речі сьогодні експонуються в Національному музеї історії України, а золота рибка з Вовківців об’їздила вже чи не весь світ.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A829E1-296F-3DB9-649E-D61B914B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6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D9E4A-02FF-AC11-570D-DAD12A90D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A2926-206E-90F1-62E2-78DD9984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169FD4-7BE0-7863-E32C-33D8FE6A9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86" y="1281587"/>
            <a:ext cx="4774036" cy="26174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94825-E54A-316D-8748-5522193FF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BDC6B1-97AE-AD53-A9B1-298AF0095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24" y="1281587"/>
            <a:ext cx="4456697" cy="26174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FCBD3-C449-C551-B9B8-0CF64BB9D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422" y="4158004"/>
            <a:ext cx="2617425" cy="26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383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9E715-9AAB-B330-A2C6-175FD45F9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C38D8-991C-5A80-F97E-5760A6BF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25932-2EDA-F940-B458-7818D70A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8072846" cy="5626921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>
                <a:effectLst/>
              </a:rPr>
              <a:t>4 вересня 1911 р. Київський художньо-промисловий і науковий музей відвідав цар Микола </a:t>
            </a:r>
            <a:r>
              <a:rPr lang="lt-LT" sz="2800" b="1" dirty="0">
                <a:effectLst/>
              </a:rPr>
              <a:t>II. </a:t>
            </a:r>
            <a:r>
              <a:rPr lang="uk-UA" sz="2800" b="1" dirty="0">
                <a:effectLst/>
              </a:rPr>
              <a:t>У музеї його вітав </a:t>
            </a:r>
            <a:r>
              <a:rPr lang="uk-UA" sz="2800" b="1" dirty="0" err="1">
                <a:effectLst/>
              </a:rPr>
              <a:t>Б.І.Ханенко</a:t>
            </a:r>
            <a:r>
              <a:rPr lang="uk-UA" sz="2800" b="1" dirty="0">
                <a:effectLst/>
              </a:rPr>
              <a:t>. Основу </a:t>
            </a:r>
            <a:r>
              <a:rPr lang="uk-UA" sz="2800" b="1" dirty="0" err="1">
                <a:effectLst/>
              </a:rPr>
              <a:t>археолологічного</a:t>
            </a:r>
            <a:r>
              <a:rPr lang="uk-UA" sz="2800" b="1" dirty="0">
                <a:effectLst/>
              </a:rPr>
              <a:t> відділу музею складали матеріали з розкопок </a:t>
            </a:r>
            <a:r>
              <a:rPr lang="uk-UA" sz="2800" b="1" dirty="0" err="1">
                <a:effectLst/>
              </a:rPr>
              <a:t>В.Хвойки</a:t>
            </a:r>
            <a:r>
              <a:rPr lang="uk-UA" sz="2800" b="1" dirty="0">
                <a:effectLst/>
              </a:rPr>
              <a:t> і </a:t>
            </a:r>
            <a:r>
              <a:rPr lang="uk-UA" sz="2800" b="1" dirty="0" err="1">
                <a:effectLst/>
              </a:rPr>
              <a:t>М.Біляшівського</a:t>
            </a:r>
            <a:r>
              <a:rPr lang="uk-UA" sz="2800" b="1" dirty="0">
                <a:effectLst/>
              </a:rPr>
              <a:t>: </a:t>
            </a:r>
            <a:r>
              <a:rPr lang="uk-UA" sz="2800" b="1" dirty="0">
                <a:effectLst/>
                <a:highlight>
                  <a:srgbClr val="FF0000"/>
                </a:highlight>
              </a:rPr>
              <a:t>Кирилівської стоянки в Києві доби палеоліту, знахідок доби неоліту, трипільської культури, мідно-бронзової й античної доби, епохи Великого переселення народів, розселення слов’ян, Київського акрополя давньоруського часу тощо.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EB060C-B204-3BCD-E448-5B29C694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16C25C-7565-C385-3F45-90ABBB20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025" y="1698171"/>
            <a:ext cx="3725895" cy="4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30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141A7-9E9E-80C2-3DE0-CE53E448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B7331-10BB-0A4E-5931-9030CED6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C07FB1-A3D8-D67F-4395-E041E22F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just"/>
            <a:r>
              <a:rPr lang="uk-UA" sz="3200" b="1" dirty="0">
                <a:effectLst/>
              </a:rPr>
              <a:t>Під час огляду експозиції особливу увагу Микола </a:t>
            </a:r>
            <a:r>
              <a:rPr lang="lt-LT" sz="3200" b="1" dirty="0">
                <a:effectLst/>
              </a:rPr>
              <a:t>II </a:t>
            </a:r>
            <a:r>
              <a:rPr lang="uk-UA" sz="3200" b="1" dirty="0">
                <a:effectLst/>
              </a:rPr>
              <a:t>звернув на різьблений бивень мамонта з Кирилівської стоянки, на унікальні коштовності скіфської епохи і Стародавньої Русі. </a:t>
            </a:r>
          </a:p>
          <a:p>
            <a:pPr algn="just"/>
            <a:r>
              <a:rPr lang="uk-UA" sz="3200" b="1" dirty="0">
                <a:effectLst/>
              </a:rPr>
              <a:t>Серед них безумовно на діадему, на </a:t>
            </a:r>
            <a:r>
              <a:rPr lang="uk-UA" sz="3200" b="1" dirty="0" err="1">
                <a:effectLst/>
              </a:rPr>
              <a:t>надпрестольних</a:t>
            </a:r>
            <a:r>
              <a:rPr lang="uk-UA" sz="3200" b="1" dirty="0">
                <a:effectLst/>
              </a:rPr>
              <a:t> хрест, знайдений біля десятинної церкви, срібні вироби, </a:t>
            </a:r>
            <a:r>
              <a:rPr lang="uk-UA" sz="3200" b="1" dirty="0" err="1">
                <a:effectLst/>
              </a:rPr>
              <a:t>межигірський</a:t>
            </a:r>
            <a:r>
              <a:rPr lang="uk-UA" sz="3200" b="1" dirty="0">
                <a:effectLst/>
              </a:rPr>
              <a:t> фаянс. 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Та Ханенко не передав цареві жодного з цих унікальних предметів, що привабили увагу Миколи </a:t>
            </a:r>
            <a:r>
              <a:rPr lang="lt-LT" sz="3200" b="1" dirty="0">
                <a:effectLst/>
                <a:highlight>
                  <a:srgbClr val="800000"/>
                </a:highlight>
              </a:rPr>
              <a:t>II</a:t>
            </a:r>
            <a:r>
              <a:rPr lang="uk-UA" sz="3200" b="1" dirty="0">
                <a:effectLst/>
                <a:highlight>
                  <a:srgbClr val="800000"/>
                </a:highlight>
              </a:rPr>
              <a:t>.</a:t>
            </a:r>
            <a:r>
              <a:rPr lang="uk-UA" sz="3200" b="1" dirty="0">
                <a:effectLst/>
              </a:rPr>
              <a:t> </a:t>
            </a:r>
            <a:r>
              <a:rPr lang="uk-UA" sz="3200" b="1" dirty="0">
                <a:solidFill>
                  <a:srgbClr val="FFFF00"/>
                </a:solidFill>
                <a:effectLst/>
              </a:rPr>
              <a:t>Тож всі вони залишилися в Україні і зараз експонуються в Національному музеї історії України.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E5988F-95C6-D859-A726-83F8F420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360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5FC65-FF37-4880-7FAA-2F319360E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5F73F-737D-2299-B75D-1DF68A53E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0EE49-E2B7-D59F-23A3-591DC898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192000" cy="562692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/>
                <a:highlight>
                  <a:srgbClr val="008080"/>
                </a:highlight>
              </a:rPr>
              <a:t>БИВЕНЬ МАМОНТА З КИРИЛІВСЬКОЇ СТОЯНКИ</a:t>
            </a:r>
          </a:p>
          <a:p>
            <a:pPr marL="36900" indent="0" algn="ctr">
              <a:buNone/>
            </a:pPr>
            <a:r>
              <a:rPr lang="uk-UA" sz="3200" b="1" dirty="0">
                <a:effectLst/>
                <a:highlight>
                  <a:srgbClr val="008080"/>
                </a:highlight>
              </a:rPr>
              <a:t>(1893 рік. Розкопки В. Хвойки)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329D47-A37E-0A68-BC1C-B821CD8B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4AF06D-46C9-6F45-3AD3-3B974F448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" y="2529341"/>
            <a:ext cx="5190309" cy="2919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09B74F-43F4-8781-4A13-E939DCF47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788" y="1864861"/>
            <a:ext cx="2765121" cy="4937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8D2433-B7AF-97DB-A12F-F6A266E57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2" y="2671516"/>
            <a:ext cx="3161884" cy="18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19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3FDB-7950-DEAF-A627-36A3272FC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E8F09-E8AB-CA4A-E379-D975D6D8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1267557" cy="117565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5.	Утворення Одеського товариства історії і старожитностей (1839), перші дослідження на о-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ві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Левке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, в Ольвії, </a:t>
            </a:r>
            <a:r>
              <a:rPr lang="uk-UA" sz="2400" b="1" dirty="0" err="1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Ескі-Кермені</a:t>
            </a:r>
            <a:r>
              <a:rPr lang="uk-UA" sz="2400" b="1" dirty="0">
                <a:solidFill>
                  <a:srgbClr val="FFFF00"/>
                </a:solidFill>
                <a:effectLst/>
                <a:highlight>
                  <a:srgbClr val="800000"/>
                </a:highlight>
              </a:rPr>
              <a:t> та Феодосії. Спроби діяльності українських археологів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AA0EB-AE30-DD7A-3DBA-154CF05F8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656"/>
            <a:ext cx="12018921" cy="5547361"/>
          </a:xfrm>
        </p:spPr>
        <p:txBody>
          <a:bodyPr>
            <a:normAutofit/>
          </a:bodyPr>
          <a:lstStyle/>
          <a:p>
            <a:pPr algn="just"/>
            <a:r>
              <a:rPr lang="uk-UA" sz="4000" b="1" dirty="0">
                <a:effectLst/>
              </a:rPr>
              <a:t>Такою увійшла археологія у </a:t>
            </a:r>
            <a:r>
              <a:rPr lang="lt-LT" sz="4000" b="1" dirty="0">
                <a:effectLst/>
              </a:rPr>
              <a:t>XX </a:t>
            </a:r>
            <a:r>
              <a:rPr lang="uk-UA" sz="4000" b="1" dirty="0">
                <a:effectLst/>
              </a:rPr>
              <a:t>ст. Саме в цей період проявилося хронологічне і просторове розмаїття археологічного світу України. </a:t>
            </a:r>
            <a:r>
              <a:rPr lang="uk-UA" sz="4000" b="1" dirty="0">
                <a:effectLst/>
                <a:highlight>
                  <a:srgbClr val="008080"/>
                </a:highlight>
              </a:rPr>
              <a:t>Впродовж </a:t>
            </a:r>
            <a:r>
              <a:rPr lang="lt-LT" sz="4000" b="1" dirty="0">
                <a:effectLst/>
                <a:highlight>
                  <a:srgbClr val="008080"/>
                </a:highlight>
              </a:rPr>
              <a:t>XVIII – XX </a:t>
            </a:r>
            <a:r>
              <a:rPr lang="uk-UA" sz="4000" b="1" dirty="0">
                <a:effectLst/>
                <a:highlight>
                  <a:srgbClr val="008080"/>
                </a:highlight>
              </a:rPr>
              <a:t>ст. найбільш визначні археологічні знахідки, винайдені  на теренах України, потрапили до музеїв Росії. </a:t>
            </a:r>
          </a:p>
          <a:p>
            <a:pPr algn="just"/>
            <a:r>
              <a:rPr lang="uk-UA" sz="4000" b="1" dirty="0">
                <a:effectLst/>
                <a:highlight>
                  <a:srgbClr val="800000"/>
                </a:highlight>
              </a:rPr>
              <a:t>Їх вимагали передати до Росії навіть царі і імператори.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C9E3F9-7885-2BBE-7492-B5331CCB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185F2-D95F-302F-1CE7-DA7B2B6BA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C3429-BA7C-AB5A-BAC9-9E6FB0B4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9868E-3833-0374-2E34-8C38A5E23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330-міліметрова польова мортира, відлита 1698 року в українському Глухові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3BD008-4DC5-C7A5-015D-42F305163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9D33B0-F47A-E1AA-A54A-0FE7BE620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182" y="1309362"/>
            <a:ext cx="6197600" cy="54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0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0E9C3-26E4-C0C7-5F2D-5B704036A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EB70C-195B-2908-714E-B475057B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67557" cy="73890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highlight>
                  <a:srgbClr val="000000"/>
                </a:highlight>
              </a:rPr>
              <a:t>1.	Заснування у 1718 р. Кунсткамери у Петербурзі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CFDD1F-F0A4-B832-D0D1-03AD63EE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6332"/>
            <a:ext cx="12192000" cy="5976245"/>
          </a:xfrm>
        </p:spPr>
        <p:txBody>
          <a:bodyPr>
            <a:normAutofit/>
          </a:bodyPr>
          <a:lstStyle/>
          <a:p>
            <a:pPr algn="just"/>
            <a:r>
              <a:rPr lang="uk-UA" sz="4000" b="1" dirty="0">
                <a:effectLst/>
              </a:rPr>
              <a:t>Наказ купувати старі гармати отримали і російські дипломати в Європі. </a:t>
            </a:r>
          </a:p>
          <a:p>
            <a:pPr algn="just"/>
            <a:r>
              <a:rPr lang="uk-UA" sz="4000" b="1" dirty="0">
                <a:effectLst/>
              </a:rPr>
              <a:t>Як військові трофеї гармати забирали ще шведські вояки на полі бою. Російські дипломати купували старі гармати навіть у самій Швеції, яка охоче позбавлялася від непридатних зразків гармат, водночас підживлюючи казну Швеції російськими грошима.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20155-FEBF-F690-30E1-AFA942DB7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144" y="55422"/>
            <a:ext cx="602777" cy="7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66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263</TotalTime>
  <Words>6890</Words>
  <Application>Microsoft Office PowerPoint</Application>
  <PresentationFormat>Широкоэкранный</PresentationFormat>
  <Paragraphs>222</Paragraphs>
  <Slides>76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9" baseType="lpstr">
      <vt:lpstr>Calisto MT</vt:lpstr>
      <vt:lpstr>Wingdings 2</vt:lpstr>
      <vt:lpstr>Сланец</vt:lpstr>
      <vt:lpstr>ЛЕКЦІЯ 2. СТВОРЕННЯ І ФУНКЦІОНУВАННЯ СТРУКТУР РОСІЙСЬКОЇ ІМПЕРІЇ ПО ДОСЛІДЖЕННЮ АРХЕОЛОГІЧНИХ ОБ’ЄКТІВ. ДОСЛІДЖЕННЯ НА ТЕРЕНАХ УКРАЇНИ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1. Заснування у 1718 р. Кунсткамери у Петербурзі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2. Початок діяльності Російської академії наук у 1724 р. Організація у Петербурзі Російського археологічного товариства (1846)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3. Створення 1859 р. Імператорської Археологічної комісії (ІАК)</vt:lpstr>
      <vt:lpstr>4. «Вчені мандрівки» до Криму і Північного Причорномор’я В.Ф. Зуєва (1782), П.С.Палласа (1793—1794), П.І. Сумарокова (1799, 1802). Становлення класичної археології, археології таврів, середньовічної історії Криму.</vt:lpstr>
      <vt:lpstr>4. «Вчені мандрівки» до Криму і Північного Причорномор’я В.Ф. Зуєва (1782), П.С.Палласа (1793—1794), П.І. Сумарокова (1799, 1802). Становлення класичної археології, археології таврів, середньовічної історії Криму.</vt:lpstr>
      <vt:lpstr>4. «Вчені мандрівки» до Криму і Північного Причорномор’я В.Ф. Зуєва (1782), П.С.Палласа (1793—1794), П.І. Сумарокова (1799, 1802). Становлення класичної археології, археології таврів, середньовічної історії Криму.</vt:lpstr>
      <vt:lpstr>4. «Вчені мандрівки» до Криму і Північного Причорномор’я В.Ф. Зуєва (1782), П.С.Палласа (1793—1794), П.І. Сумарокова (1799, 1802). Становлення класичної археології, археології таврів, середньовічної історії Криму.</vt:lpstr>
      <vt:lpstr>4. «Вчені мандрівки» до Криму і Північного Причорномор’я В.Ф. Зуєва (1782), П.С.Палласа (1793—1794), П.І. Сумарокова (1799, 1802). Становлення класичної археології, археології таврів, середньовічної історії Криму.</vt:lpstr>
      <vt:lpstr>4. «Вчені мандрівки» до Криму і Північного Причорномор’я В.Ф. Зуєва (1782), П.С.Палласа (1793—1794), П.І. Сумарокова (1799, 1802). Становлення класичної археології, археології таврів, середньовічної історії Криму.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  <vt:lpstr>5. Утворення Одеського товариства історії і старожитностей (1839), перші дослідження на о-ві Левке, в Ольвії, Ескі-Кермені та Феодосії. Спроби діяльності українських археологів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12</cp:revision>
  <dcterms:created xsi:type="dcterms:W3CDTF">2025-09-07T15:47:42Z</dcterms:created>
  <dcterms:modified xsi:type="dcterms:W3CDTF">2025-09-07T20:11:10Z</dcterms:modified>
</cp:coreProperties>
</file>