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81" r:id="rId4"/>
    <p:sldId id="257" r:id="rId5"/>
    <p:sldId id="258" r:id="rId6"/>
    <p:sldId id="276" r:id="rId7"/>
    <p:sldId id="277" r:id="rId8"/>
    <p:sldId id="278" r:id="rId9"/>
    <p:sldId id="279" r:id="rId10"/>
    <p:sldId id="280" r:id="rId11"/>
    <p:sldId id="259" r:id="rId12"/>
    <p:sldId id="260" r:id="rId13"/>
    <p:sldId id="261" r:id="rId14"/>
    <p:sldId id="262" r:id="rId15"/>
    <p:sldId id="263" r:id="rId16"/>
    <p:sldId id="264" r:id="rId17"/>
    <p:sldId id="285" r:id="rId18"/>
    <p:sldId id="286" r:id="rId19"/>
    <p:sldId id="265" r:id="rId20"/>
    <p:sldId id="266" r:id="rId21"/>
    <p:sldId id="288" r:id="rId22"/>
    <p:sldId id="289" r:id="rId23"/>
    <p:sldId id="293" r:id="rId24"/>
    <p:sldId id="290" r:id="rId25"/>
    <p:sldId id="291" r:id="rId26"/>
    <p:sldId id="292" r:id="rId27"/>
    <p:sldId id="287" r:id="rId28"/>
    <p:sldId id="268" r:id="rId29"/>
    <p:sldId id="269" r:id="rId30"/>
    <p:sldId id="270" r:id="rId31"/>
    <p:sldId id="282" r:id="rId32"/>
    <p:sldId id="284" r:id="rId33"/>
    <p:sldId id="283"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 d="100"/>
          <a:sy n="10" d="100"/>
        </p:scale>
        <p:origin x="773" y="-1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EE13AB5C-8833-4BDA-A7D9-51135E15CD2E}" type="datetimeFigureOut">
              <a:rPr lang="en-US" smtClean="0"/>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4" name="Дата 3"/>
          <p:cNvSpPr>
            <a:spLocks noGrp="1"/>
          </p:cNvSpPr>
          <p:nvPr>
            <p:ph type="dt" sz="half" idx="10"/>
          </p:nvPr>
        </p:nvSpPr>
        <p:spPr/>
        <p:txBody>
          <a:bodyPr/>
          <a:lstStyle/>
          <a:p>
            <a:fld id="{EE13AB5C-8833-4BDA-A7D9-51135E15CD2E}" type="datetimeFigureOut">
              <a:rPr lang="en-US" smtClean="0"/>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4" name="Дата 3"/>
          <p:cNvSpPr>
            <a:spLocks noGrp="1"/>
          </p:cNvSpPr>
          <p:nvPr>
            <p:ph type="dt" sz="half" idx="10"/>
          </p:nvPr>
        </p:nvSpPr>
        <p:spPr/>
        <p:txBody>
          <a:bodyPr/>
          <a:lstStyle/>
          <a:p>
            <a:fld id="{EE13AB5C-8833-4BDA-A7D9-51135E15CD2E}" type="datetimeFigureOut">
              <a:rPr lang="en-US" smtClean="0"/>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4" name="Дата 3"/>
          <p:cNvSpPr>
            <a:spLocks noGrp="1"/>
          </p:cNvSpPr>
          <p:nvPr>
            <p:ph type="dt" sz="half" idx="10"/>
          </p:nvPr>
        </p:nvSpPr>
        <p:spPr/>
        <p:txBody>
          <a:bodyPr/>
          <a:lstStyle/>
          <a:p>
            <a:fld id="{EE13AB5C-8833-4BDA-A7D9-51135E15CD2E}" type="datetimeFigureOut">
              <a:rPr lang="en-US" smtClean="0"/>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endParaRPr lang="ru-RU"/>
          </a:p>
        </p:txBody>
      </p:sp>
      <p:sp>
        <p:nvSpPr>
          <p:cNvPr id="4" name="Дата 3"/>
          <p:cNvSpPr>
            <a:spLocks noGrp="1"/>
          </p:cNvSpPr>
          <p:nvPr>
            <p:ph type="dt" sz="half" idx="10"/>
          </p:nvPr>
        </p:nvSpPr>
        <p:spPr/>
        <p:txBody>
          <a:bodyPr/>
          <a:lstStyle/>
          <a:p>
            <a:fld id="{EE13AB5C-8833-4BDA-A7D9-51135E15CD2E}" type="datetimeFigureOut">
              <a:rPr lang="en-US" smtClean="0"/>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5" name="Дата 4"/>
          <p:cNvSpPr>
            <a:spLocks noGrp="1"/>
          </p:cNvSpPr>
          <p:nvPr>
            <p:ph type="dt" sz="half" idx="10"/>
          </p:nvPr>
        </p:nvSpPr>
        <p:spPr/>
        <p:txBody>
          <a:bodyPr/>
          <a:lstStyle/>
          <a:p>
            <a:fld id="{EE13AB5C-8833-4BDA-A7D9-51135E15CD2E}" type="datetimeFigureOut">
              <a:rPr lang="en-US" smtClean="0"/>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7" name="Дата 6"/>
          <p:cNvSpPr>
            <a:spLocks noGrp="1"/>
          </p:cNvSpPr>
          <p:nvPr>
            <p:ph type="dt" sz="half" idx="10"/>
          </p:nvPr>
        </p:nvSpPr>
        <p:spPr/>
        <p:txBody>
          <a:bodyPr/>
          <a:lstStyle/>
          <a:p>
            <a:fld id="{EE13AB5C-8833-4BDA-A7D9-51135E15CD2E}" type="datetimeFigureOut">
              <a:rPr lang="en-US" smtClean="0"/>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EE13AB5C-8833-4BDA-A7D9-51135E15CD2E}" type="datetimeFigureOut">
              <a:rPr lang="en-US" smtClean="0"/>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E13AB5C-8833-4BDA-A7D9-51135E15CD2E}" type="datetimeFigureOut">
              <a:rPr lang="en-US" smtClean="0"/>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endParaRPr lang="ru-RU"/>
          </a:p>
        </p:txBody>
      </p:sp>
      <p:sp>
        <p:nvSpPr>
          <p:cNvPr id="5" name="Дата 4"/>
          <p:cNvSpPr>
            <a:spLocks noGrp="1"/>
          </p:cNvSpPr>
          <p:nvPr>
            <p:ph type="dt" sz="half" idx="10"/>
          </p:nvPr>
        </p:nvSpPr>
        <p:spPr/>
        <p:txBody>
          <a:bodyPr/>
          <a:lstStyle/>
          <a:p>
            <a:fld id="{EE13AB5C-8833-4BDA-A7D9-51135E15CD2E}" type="datetimeFigureOut">
              <a:rPr lang="en-US" smtClean="0"/>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endParaRPr lang="ru-RU"/>
          </a:p>
        </p:txBody>
      </p:sp>
      <p:sp>
        <p:nvSpPr>
          <p:cNvPr id="5" name="Дата 4"/>
          <p:cNvSpPr>
            <a:spLocks noGrp="1"/>
          </p:cNvSpPr>
          <p:nvPr>
            <p:ph type="dt" sz="half" idx="10"/>
          </p:nvPr>
        </p:nvSpPr>
        <p:spPr/>
        <p:txBody>
          <a:bodyPr/>
          <a:lstStyle/>
          <a:p>
            <a:fld id="{EE13AB5C-8833-4BDA-A7D9-51135E15CD2E}" type="datetimeFigureOut">
              <a:rPr lang="en-US" smtClean="0"/>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CC6F1FB0-7617-442C-8AB2-4D0D471B860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3AB5C-8833-4BDA-A7D9-51135E15CD2E}" type="datetimeFigureOut">
              <a:rPr lang="en-US" smtClean="0"/>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F1FB0-7617-442C-8AB2-4D0D471B860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image" Target="../media/image3.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chemeClr val="accent2">
              <a:lumMod val="20000"/>
              <a:lumOff val="80000"/>
            </a:schemeClr>
          </a:solidFill>
        </p:spPr>
        <p:txBody>
          <a:bodyPr/>
          <a:lstStyle/>
          <a:p>
            <a:r>
              <a:rPr lang="uk-UA" dirty="0"/>
              <a:t>Лекція 6</a:t>
            </a:r>
            <a:r>
              <a:rPr lang="uk-UA" sz="1800" i="1" dirty="0">
                <a:effectLst/>
                <a:latin typeface="Times New Roman" panose="02020603050405020304" pitchFamily="18" charset="0"/>
                <a:ea typeface="Calibri" panose="020F0502020204030204" pitchFamily="34" charset="0"/>
              </a:rPr>
              <a:t>:  </a:t>
            </a:r>
            <a:r>
              <a:rPr lang="uk-UA" sz="1800" b="1" dirty="0">
                <a:effectLst/>
                <a:latin typeface="Times New Roman" panose="02020603050405020304" pitchFamily="18" charset="0"/>
                <a:ea typeface="Calibri" panose="020F0502020204030204" pitchFamily="34" charset="0"/>
              </a:rPr>
              <a:t>КЛАСИЧНА ТА ПОСТМОДЕРНІСТСЬКА</a:t>
            </a:r>
            <a:r>
              <a:rPr lang="uk-UA" sz="1800" dirty="0">
                <a:effectLst/>
                <a:latin typeface="Times New Roman" panose="02020603050405020304" pitchFamily="18" charset="0"/>
                <a:ea typeface="Calibri" panose="020F0502020204030204" pitchFamily="34" charset="0"/>
              </a:rPr>
              <a:t> </a:t>
            </a:r>
            <a:r>
              <a:rPr lang="uk-UA" sz="1800" b="1" dirty="0">
                <a:effectLst/>
                <a:latin typeface="Times New Roman" panose="02020603050405020304" pitchFamily="18" charset="0"/>
                <a:ea typeface="Calibri" panose="020F0502020204030204" pitchFamily="34" charset="0"/>
              </a:rPr>
              <a:t>ЕСТЕТИКА (2 год.)</a:t>
            </a:r>
            <a:endParaRPr lang="en-US" dirty="0"/>
          </a:p>
        </p:txBody>
      </p:sp>
      <p:sp>
        <p:nvSpPr>
          <p:cNvPr id="5" name="Объект 4"/>
          <p:cNvSpPr>
            <a:spLocks noGrp="1"/>
          </p:cNvSpPr>
          <p:nvPr>
            <p:ph idx="1"/>
          </p:nvPr>
        </p:nvSpPr>
        <p:spPr>
          <a:xfrm>
            <a:off x="404567" y="1872759"/>
            <a:ext cx="10515600" cy="4351338"/>
          </a:xfrm>
          <a:blipFill>
            <a:blip r:embed="rId1"/>
            <a:tile tx="0" ty="0" sx="100000" sy="100000" flip="none" algn="tl"/>
          </a:blipFill>
        </p:spPr>
        <p:txBody>
          <a:bodyPr>
            <a:normAutofit fontScale="85000" lnSpcReduction="20000"/>
          </a:bodyPr>
          <a:lstStyle/>
          <a:p>
            <a:pPr>
              <a:lnSpc>
                <a:spcPct val="115000"/>
              </a:lnSpc>
              <a:spcAft>
                <a:spcPts val="800"/>
              </a:spcAft>
            </a:pPr>
            <a:r>
              <a:rPr lang="uk-UA" sz="1800" i="1" dirty="0">
                <a:effectLst/>
                <a:latin typeface="Times New Roman" panose="02020603050405020304" pitchFamily="18" charset="0"/>
                <a:ea typeface="Calibri" panose="020F0502020204030204" pitchFamily="34" charset="0"/>
                <a:cs typeface="Arial" panose="020B0604020202020204" pitchFamily="34" charset="0"/>
              </a:rPr>
              <a:t>План:</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Aft>
                <a:spcPts val="800"/>
              </a:spcAft>
              <a:buNone/>
              <a:tabLst>
                <a:tab pos="318770" algn="l"/>
              </a:tabLst>
            </a:pPr>
            <a:r>
              <a:rPr lang="uk-UA" sz="1800" dirty="0">
                <a:effectLst/>
                <a:latin typeface="Times New Roman" panose="02020603050405020304" pitchFamily="18" charset="0"/>
                <a:ea typeface="Calibri" panose="020F0502020204030204" pitchFamily="34" charset="0"/>
                <a:cs typeface="Arial" panose="020B0604020202020204" pitchFamily="34" charset="0"/>
              </a:rPr>
              <a:t>1.</a:t>
            </a:r>
            <a:r>
              <a:rPr lang="uk-UA" b="1" dirty="0">
                <a:effectLst/>
                <a:ea typeface="Calibri" panose="020F0502020204030204" pitchFamily="34" charset="0"/>
                <a:cs typeface="Arial" panose="020B0604020202020204" pitchFamily="34" charset="0"/>
              </a:rPr>
              <a:t>Характеристика класичної естетики.</a:t>
            </a:r>
            <a:endParaRPr lang="en-US" b="1" dirty="0">
              <a:effectLst/>
              <a:ea typeface="Calibri" panose="020F0502020204030204" pitchFamily="34" charset="0"/>
              <a:cs typeface="Arial" panose="020B0604020202020204" pitchFamily="34" charset="0"/>
            </a:endParaRPr>
          </a:p>
          <a:p>
            <a:pPr marL="0" indent="0">
              <a:lnSpc>
                <a:spcPct val="107000"/>
              </a:lnSpc>
              <a:spcAft>
                <a:spcPts val="800"/>
              </a:spcAft>
              <a:buNone/>
              <a:tabLst>
                <a:tab pos="318770" algn="l"/>
              </a:tabLst>
            </a:pPr>
            <a:r>
              <a:rPr lang="uk-UA" b="1" dirty="0">
                <a:effectLst/>
                <a:ea typeface="Calibri" panose="020F0502020204030204" pitchFamily="34" charset="0"/>
                <a:cs typeface="Arial" panose="020B0604020202020204" pitchFamily="34" charset="0"/>
              </a:rPr>
              <a:t>2.Принципи модернізму та постмодернізму.</a:t>
            </a:r>
            <a:endParaRPr lang="en-US" b="1" dirty="0">
              <a:effectLst/>
              <a:ea typeface="Calibri" panose="020F0502020204030204" pitchFamily="34" charset="0"/>
              <a:cs typeface="Arial" panose="020B0604020202020204" pitchFamily="34" charset="0"/>
            </a:endParaRPr>
          </a:p>
          <a:p>
            <a:pPr marL="0" indent="0">
              <a:lnSpc>
                <a:spcPct val="107000"/>
              </a:lnSpc>
              <a:spcAft>
                <a:spcPts val="800"/>
              </a:spcAft>
              <a:buNone/>
              <a:tabLst>
                <a:tab pos="318770" algn="l"/>
              </a:tabLst>
            </a:pPr>
            <a:r>
              <a:rPr lang="uk-UA" b="1" dirty="0">
                <a:effectLst/>
                <a:ea typeface="Calibri" panose="020F0502020204030204" pitchFamily="34" charset="0"/>
                <a:cs typeface="Arial" panose="020B0604020202020204" pitchFamily="34" charset="0"/>
              </a:rPr>
              <a:t>3.Особливості естетики постмодернізму. </a:t>
            </a:r>
            <a:endParaRPr lang="en-US" b="1" dirty="0">
              <a:effectLst/>
              <a:ea typeface="Calibri" panose="020F0502020204030204" pitchFamily="34" charset="0"/>
              <a:cs typeface="Arial" panose="020B0604020202020204" pitchFamily="34" charset="0"/>
            </a:endParaRPr>
          </a:p>
          <a:p>
            <a:pPr marL="0" indent="0">
              <a:lnSpc>
                <a:spcPct val="107000"/>
              </a:lnSpc>
              <a:spcAft>
                <a:spcPts val="800"/>
              </a:spcAft>
              <a:buNone/>
            </a:pPr>
            <a:r>
              <a:rPr lang="uk-UA" b="1" dirty="0">
                <a:effectLst/>
                <a:ea typeface="Calibri" panose="020F0502020204030204" pitchFamily="34" charset="0"/>
                <a:cs typeface="Arial" panose="020B0604020202020204" pitchFamily="34" charset="0"/>
              </a:rPr>
              <a:t>4.Кроскультурний </a:t>
            </a:r>
            <a:r>
              <a:rPr lang="uk-UA" b="1" dirty="0" err="1">
                <a:effectLst/>
                <a:ea typeface="Calibri" panose="020F0502020204030204" pitchFamily="34" charset="0"/>
                <a:cs typeface="Arial" panose="020B0604020202020204" pitchFamily="34" charset="0"/>
              </a:rPr>
              <a:t>пастиш</a:t>
            </a:r>
            <a:r>
              <a:rPr lang="uk-UA" b="1" dirty="0">
                <a:effectLst/>
                <a:ea typeface="Calibri" panose="020F0502020204030204" pitchFamily="34" charset="0"/>
                <a:cs typeface="Arial" panose="020B0604020202020204" pitchFamily="34" charset="0"/>
              </a:rPr>
              <a:t> як підґрунтя естетики постмодернізму. </a:t>
            </a:r>
            <a:endParaRPr lang="en-US" b="1" dirty="0">
              <a:effectLst/>
              <a:ea typeface="Calibri" panose="020F0502020204030204" pitchFamily="34" charset="0"/>
              <a:cs typeface="Arial" panose="020B0604020202020204" pitchFamily="34" charset="0"/>
            </a:endParaRPr>
          </a:p>
          <a:p>
            <a:pPr marL="0" indent="0">
              <a:lnSpc>
                <a:spcPct val="107000"/>
              </a:lnSpc>
              <a:spcAft>
                <a:spcPts val="800"/>
              </a:spcAft>
              <a:buNone/>
            </a:pPr>
            <a:r>
              <a:rPr lang="uk-UA" b="1" dirty="0">
                <a:solidFill>
                  <a:srgbClr val="000000"/>
                </a:solidFill>
                <a:effectLst/>
                <a:ea typeface="Calibri" panose="020F0502020204030204" pitchFamily="34" charset="0"/>
                <a:cs typeface="Arial" panose="020B0604020202020204" pitchFamily="34" charset="0"/>
              </a:rPr>
              <a:t>5.Категорії класичної та постмодерністської естетики.</a:t>
            </a:r>
            <a:endParaRPr lang="en-US" b="1" dirty="0">
              <a:effectLst/>
              <a:ea typeface="Calibri" panose="020F0502020204030204" pitchFamily="34" charset="0"/>
              <a:cs typeface="Arial" panose="020B0604020202020204" pitchFamily="34" charset="0"/>
            </a:endParaRPr>
          </a:p>
          <a:p>
            <a:pPr marL="0" indent="0" algn="just">
              <a:lnSpc>
                <a:spcPct val="107000"/>
              </a:lnSpc>
              <a:spcAft>
                <a:spcPts val="800"/>
              </a:spcAft>
              <a:buNone/>
            </a:pPr>
            <a:r>
              <a:rPr lang="uk-UA" b="1" dirty="0">
                <a:effectLst/>
                <a:ea typeface="Calibri" panose="020F0502020204030204" pitchFamily="34" charset="0"/>
                <a:cs typeface="Arial" panose="020B0604020202020204" pitchFamily="34" charset="0"/>
              </a:rPr>
              <a:t> </a:t>
            </a:r>
            <a:endParaRPr lang="en-US" b="1" dirty="0">
              <a:effectLst/>
              <a:ea typeface="Calibri" panose="020F0502020204030204" pitchFamily="34" charset="0"/>
              <a:cs typeface="Arial" panose="020B0604020202020204" pitchFamily="34" charset="0"/>
            </a:endParaRPr>
          </a:p>
          <a:p>
            <a:pPr marL="0" indent="0">
              <a:lnSpc>
                <a:spcPct val="107000"/>
              </a:lnSpc>
              <a:spcAft>
                <a:spcPts val="800"/>
              </a:spcAft>
              <a:buNone/>
            </a:pPr>
            <a:r>
              <a:rPr lang="uk-UA" sz="1800" i="1" dirty="0">
                <a:effectLst/>
                <a:latin typeface="Times New Roman" panose="02020603050405020304" pitchFamily="18" charset="0"/>
                <a:ea typeface="Calibri" panose="020F0502020204030204" pitchFamily="34" charset="0"/>
                <a:cs typeface="Arial" panose="020B0604020202020204" pitchFamily="34" charset="0"/>
              </a:rPr>
              <a:t>Основні поняття</a:t>
            </a:r>
            <a:r>
              <a:rPr lang="uk-UA" sz="1800" dirty="0">
                <a:effectLst/>
                <a:latin typeface="Times New Roman" panose="02020603050405020304" pitchFamily="18" charset="0"/>
                <a:ea typeface="Calibri" panose="020F0502020204030204" pitchFamily="34" charset="0"/>
                <a:cs typeface="Arial" panose="020B0604020202020204" pitchFamily="34" charset="0"/>
              </a:rPr>
              <a:t>:  естетика, класична естетика, категорії класичної естетики, модернізм, постмодернізм,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кроскультурний</a:t>
            </a:r>
            <a:r>
              <a:rPr lang="uk-UA" sz="1800" dirty="0">
                <a:effectLst/>
                <a:latin typeface="Times New Roman" panose="02020603050405020304" pitchFamily="18" charset="0"/>
                <a:ea typeface="Calibri" panose="020F0502020204030204" pitchFamily="34" charset="0"/>
                <a:cs typeface="Arial" panose="020B0604020202020204" pitchFamily="34" charset="0"/>
              </a:rPr>
              <a:t>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пастиш</a:t>
            </a:r>
            <a:r>
              <a:rPr lang="uk-UA" sz="1800" dirty="0">
                <a:effectLst/>
                <a:latin typeface="Times New Roman" panose="02020603050405020304" pitchFamily="18" charset="0"/>
                <a:ea typeface="Calibri" panose="020F0502020204030204" pitchFamily="34" charset="0"/>
                <a:cs typeface="Arial" panose="020B0604020202020204" pitchFamily="34" charset="0"/>
              </a:rPr>
              <a:t>, структуралізм, лабіринт, абсурд,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симулякр</a:t>
            </a:r>
            <a:r>
              <a:rPr lang="uk-UA" sz="1800" dirty="0">
                <a:effectLst/>
                <a:latin typeface="Times New Roman" panose="02020603050405020304" pitchFamily="18" charset="0"/>
                <a:ea typeface="Calibri" panose="020F0502020204030204" pitchFamily="34" charset="0"/>
                <a:cs typeface="Arial" panose="020B0604020202020204" pitchFamily="34" charset="0"/>
              </a:rPr>
              <a:t>, </a:t>
            </a:r>
            <a:r>
              <a:rPr lang="uk-UA" sz="1800" dirty="0" err="1">
                <a:effectLst/>
                <a:latin typeface="Times New Roman" panose="02020603050405020304" pitchFamily="18" charset="0"/>
                <a:ea typeface="Calibri" panose="020F0502020204030204" pitchFamily="34" charset="0"/>
                <a:cs typeface="Arial" panose="020B0604020202020204" pitchFamily="34" charset="0"/>
              </a:rPr>
              <a:t>деконструкція</a:t>
            </a:r>
            <a:r>
              <a:rPr lang="uk-UA" sz="1800" dirty="0">
                <a:effectLst/>
                <a:latin typeface="Times New Roman" panose="02020603050405020304" pitchFamily="18" charset="0"/>
                <a:ea typeface="Calibri" panose="020F0502020204030204" pitchFamily="34" charset="0"/>
                <a:cs typeface="Arial" panose="020B0604020202020204" pitchFamily="34" charset="0"/>
              </a:rPr>
              <a:t>,  «гра істини».</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a:t>МИСТЕЦТВО</a:t>
            </a:r>
            <a:endParaRPr lang="en-US" dirty="0"/>
          </a:p>
        </p:txBody>
      </p:sp>
      <p:sp>
        <p:nvSpPr>
          <p:cNvPr id="8" name="Объект 7"/>
          <p:cNvSpPr>
            <a:spLocks noGrp="1"/>
          </p:cNvSpPr>
          <p:nvPr>
            <p:ph idx="1"/>
          </p:nvPr>
        </p:nvSpPr>
        <p:spPr>
          <a:blipFill>
            <a:blip r:embed="rId1"/>
            <a:tile tx="0" ty="0" sx="100000" sy="100000" flip="none" algn="tl"/>
          </a:blipFill>
        </p:spPr>
        <p:txBody>
          <a:bodyPr/>
          <a:lstStyle/>
          <a:p>
            <a:pPr algn="ctr"/>
            <a:r>
              <a:rPr lang="ru-RU" u="sng" dirty="0" err="1"/>
              <a:t>Принципова</a:t>
            </a:r>
            <a:r>
              <a:rPr lang="ru-RU" u="sng" dirty="0"/>
              <a:t> </a:t>
            </a:r>
            <a:r>
              <a:rPr lang="ru-RU" u="sng" dirty="0" err="1"/>
              <a:t>відмінність</a:t>
            </a:r>
            <a:r>
              <a:rPr lang="ru-RU" u="sng" dirty="0"/>
              <a:t> предмета </a:t>
            </a:r>
            <a:r>
              <a:rPr lang="ru-RU" u="sng" dirty="0" err="1"/>
              <a:t>мистецтва</a:t>
            </a:r>
            <a:r>
              <a:rPr lang="ru-RU" u="sng" dirty="0"/>
              <a:t> й науки</a:t>
            </a:r>
            <a:r>
              <a:rPr lang="ru-RU" dirty="0"/>
              <a:t>:</a:t>
            </a:r>
            <a:endParaRPr lang="ru-RU" dirty="0"/>
          </a:p>
          <a:p>
            <a:r>
              <a:rPr lang="uk-UA" dirty="0"/>
              <a:t>1) </a:t>
            </a:r>
            <a:r>
              <a:rPr lang="ru-RU" dirty="0"/>
              <a:t>предметом науки є </a:t>
            </a:r>
            <a:r>
              <a:rPr lang="ru-RU" dirty="0" err="1"/>
              <a:t>об’єктивна</a:t>
            </a:r>
            <a:r>
              <a:rPr lang="ru-RU" dirty="0"/>
              <a:t> </a:t>
            </a:r>
            <a:r>
              <a:rPr lang="ru-RU" dirty="0" err="1"/>
              <a:t>реальність</a:t>
            </a:r>
            <a:r>
              <a:rPr lang="ru-RU" dirty="0"/>
              <a:t>, </a:t>
            </a:r>
            <a:r>
              <a:rPr lang="ru-RU" dirty="0" err="1"/>
              <a:t>об’єктивні</a:t>
            </a:r>
            <a:r>
              <a:rPr lang="ru-RU" dirty="0"/>
              <a:t> </a:t>
            </a:r>
            <a:r>
              <a:rPr lang="ru-RU" dirty="0" err="1"/>
              <a:t>закони</a:t>
            </a:r>
            <a:r>
              <a:rPr lang="ru-RU" dirty="0"/>
              <a:t> </a:t>
            </a:r>
            <a:r>
              <a:rPr lang="ru-RU" dirty="0" err="1"/>
              <a:t>буття</a:t>
            </a:r>
            <a:r>
              <a:rPr lang="ru-RU" dirty="0"/>
              <a:t>;</a:t>
            </a:r>
            <a:endParaRPr lang="ru-RU" dirty="0"/>
          </a:p>
          <a:p>
            <a:r>
              <a:rPr lang="uk-UA" dirty="0"/>
              <a:t>2) </a:t>
            </a:r>
            <a:r>
              <a:rPr lang="ru-RU" dirty="0"/>
              <a:t>предметом </a:t>
            </a:r>
            <a:r>
              <a:rPr lang="ru-RU" dirty="0" err="1"/>
              <a:t>мистецтва</a:t>
            </a:r>
            <a:r>
              <a:rPr lang="ru-RU" dirty="0"/>
              <a:t> є </a:t>
            </a:r>
            <a:r>
              <a:rPr lang="ru-RU" i="1" dirty="0" err="1"/>
              <a:t>ціннісні</a:t>
            </a:r>
            <a:r>
              <a:rPr lang="ru-RU" i="1" dirty="0"/>
              <a:t> </a:t>
            </a:r>
            <a:r>
              <a:rPr lang="ru-RU" i="1" dirty="0" err="1"/>
              <a:t>сенси</a:t>
            </a:r>
            <a:r>
              <a:rPr lang="ru-RU" i="1" dirty="0"/>
              <a:t> </a:t>
            </a:r>
            <a:r>
              <a:rPr lang="ru-RU" i="1" dirty="0" err="1"/>
              <a:t>втягненої</a:t>
            </a:r>
            <a:r>
              <a:rPr lang="ru-RU" i="1" dirty="0"/>
              <a:t> в культуру </a:t>
            </a:r>
            <a:r>
              <a:rPr lang="ru-RU" i="1" dirty="0" err="1"/>
              <a:t>реальності</a:t>
            </a:r>
            <a:r>
              <a:rPr lang="ru-RU" i="1" dirty="0"/>
              <a:t>.</a:t>
            </a:r>
            <a:endParaRPr lang="ru-RU" i="1" dirty="0"/>
          </a:p>
          <a:p>
            <a:pPr marL="0" indent="0">
              <a:buNone/>
            </a:pPr>
            <a:r>
              <a:rPr lang="ru-RU" dirty="0"/>
              <a:t>	На </a:t>
            </a:r>
            <a:r>
              <a:rPr lang="ru-RU" dirty="0" err="1"/>
              <a:t>відміну</a:t>
            </a:r>
            <a:r>
              <a:rPr lang="ru-RU" dirty="0"/>
              <a:t> </a:t>
            </a:r>
            <a:r>
              <a:rPr lang="ru-RU" dirty="0" err="1"/>
              <a:t>від</a:t>
            </a:r>
            <a:r>
              <a:rPr lang="ru-RU" dirty="0"/>
              <a:t> </a:t>
            </a:r>
            <a:r>
              <a:rPr lang="ru-RU" dirty="0" err="1"/>
              <a:t>науковця</a:t>
            </a:r>
            <a:r>
              <a:rPr lang="ru-RU" dirty="0"/>
              <a:t>, </a:t>
            </a:r>
            <a:r>
              <a:rPr lang="ru-RU" dirty="0" err="1"/>
              <a:t>котрого</a:t>
            </a:r>
            <a:r>
              <a:rPr lang="ru-RU" dirty="0"/>
              <a:t> </a:t>
            </a:r>
            <a:r>
              <a:rPr lang="ru-RU" dirty="0" err="1"/>
              <a:t>цікавить</a:t>
            </a:r>
            <a:r>
              <a:rPr lang="ru-RU" dirty="0"/>
              <a:t> </a:t>
            </a:r>
            <a:r>
              <a:rPr lang="ru-RU" dirty="0" err="1"/>
              <a:t>буття</a:t>
            </a:r>
            <a:r>
              <a:rPr lang="ru-RU" dirty="0"/>
              <a:t> таким, яке </a:t>
            </a:r>
            <a:r>
              <a:rPr lang="ru-RU" dirty="0" err="1"/>
              <a:t>воно</a:t>
            </a:r>
            <a:r>
              <a:rPr lang="ru-RU" dirty="0"/>
              <a:t> є, художник </a:t>
            </a:r>
            <a:r>
              <a:rPr lang="ru-RU" dirty="0" err="1"/>
              <a:t>зображає</a:t>
            </a:r>
            <a:r>
              <a:rPr lang="ru-RU" dirty="0"/>
              <a:t> </a:t>
            </a:r>
            <a:r>
              <a:rPr lang="ru-RU" dirty="0" err="1"/>
              <a:t>власні</a:t>
            </a:r>
            <a:r>
              <a:rPr lang="ru-RU" dirty="0"/>
              <a:t> </a:t>
            </a:r>
            <a:r>
              <a:rPr lang="ru-RU" dirty="0" err="1"/>
              <a:t>переживання</a:t>
            </a:r>
            <a:r>
              <a:rPr lang="ru-RU" dirty="0"/>
              <a:t>, </a:t>
            </a:r>
            <a:r>
              <a:rPr lang="ru-RU" dirty="0" err="1"/>
              <a:t>емоції</a:t>
            </a:r>
            <a:r>
              <a:rPr lang="ru-RU" dirty="0"/>
              <a:t> </a:t>
            </a:r>
            <a:r>
              <a:rPr lang="ru-RU" dirty="0" err="1"/>
              <a:t>від</a:t>
            </a:r>
            <a:r>
              <a:rPr lang="ru-RU" dirty="0"/>
              <a:t> </a:t>
            </a:r>
            <a:r>
              <a:rPr lang="ru-RU" dirty="0" err="1"/>
              <a:t>споглядання</a:t>
            </a:r>
            <a:r>
              <a:rPr lang="ru-RU" dirty="0"/>
              <a:t> </a:t>
            </a:r>
            <a:r>
              <a:rPr lang="ru-RU" dirty="0" err="1"/>
              <a:t>дійсності</a:t>
            </a:r>
            <a:r>
              <a:rPr lang="ru-RU" dirty="0"/>
              <a:t>.</a:t>
            </a:r>
            <a:endParaRPr lang="ru-RU"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endParaRPr lang="en-US"/>
          </a:p>
        </p:txBody>
      </p:sp>
      <p:sp>
        <p:nvSpPr>
          <p:cNvPr id="5" name="Объект 4"/>
          <p:cNvSpPr>
            <a:spLocks noGrp="1"/>
          </p:cNvSpPr>
          <p:nvPr>
            <p:ph idx="1"/>
          </p:nvPr>
        </p:nvSpPr>
        <p:spPr>
          <a:solidFill>
            <a:schemeClr val="accent2">
              <a:lumMod val="20000"/>
              <a:lumOff val="80000"/>
            </a:schemeClr>
          </a:solidFill>
        </p:spPr>
        <p:txBody>
          <a:bodyPr/>
          <a:lstStyle/>
          <a:p>
            <a:r>
              <a:rPr lang="uk-UA" sz="2800" dirty="0">
                <a:effectLst/>
                <a:latin typeface="Times New Roman" panose="02020603050405020304" pitchFamily="18" charset="0"/>
                <a:ea typeface="Calibri" panose="020F0502020204030204" pitchFamily="34" charset="0"/>
                <a:cs typeface="Arial" panose="020B0604020202020204" pitchFamily="34" charset="0"/>
              </a:rPr>
              <a:t>2. </a:t>
            </a:r>
            <a:r>
              <a:rPr lang="uk-UA" sz="5400" dirty="0">
                <a:effectLst/>
                <a:latin typeface="Times New Roman" panose="02020603050405020304" pitchFamily="18" charset="0"/>
                <a:ea typeface="Calibri" panose="020F0502020204030204" pitchFamily="34" charset="0"/>
                <a:cs typeface="Arial" panose="020B0604020202020204" pitchFamily="34" charset="0"/>
              </a:rPr>
              <a:t>Принципи модернізму та постмодернізму.</a:t>
            </a:r>
            <a:endParaRPr lang="en-US" sz="5400"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rgbClr val="FF99FF"/>
          </a:solidFill>
        </p:spPr>
        <p:txBody>
          <a:bodyPr/>
          <a:lstStyle/>
          <a:p>
            <a:pPr algn="ctr"/>
            <a:r>
              <a:rPr lang="uk-UA" b="1" dirty="0"/>
              <a:t>Модернізм</a:t>
            </a:r>
            <a:endParaRPr lang="en-US" b="1" dirty="0"/>
          </a:p>
        </p:txBody>
      </p:sp>
      <p:sp>
        <p:nvSpPr>
          <p:cNvPr id="5" name="Объект 4"/>
          <p:cNvSpPr>
            <a:spLocks noGrp="1"/>
          </p:cNvSpPr>
          <p:nvPr>
            <p:ph idx="1"/>
          </p:nvPr>
        </p:nvSpPr>
        <p:spPr>
          <a:solidFill>
            <a:schemeClr val="accent2">
              <a:lumMod val="20000"/>
              <a:lumOff val="80000"/>
            </a:schemeClr>
          </a:solidFill>
        </p:spPr>
        <p:txBody>
          <a:bodyPr>
            <a:normAutofit fontScale="85000" lnSpcReduction="20000"/>
          </a:bodyPr>
          <a:lstStyle/>
          <a:p>
            <a:r>
              <a:rPr lang="ru-RU" dirty="0" err="1"/>
              <a:t>Модернізм</a:t>
            </a:r>
            <a:r>
              <a:rPr lang="ru-RU" dirty="0"/>
              <a:t> (буквально — «</a:t>
            </a:r>
            <a:r>
              <a:rPr lang="ru-RU" dirty="0" err="1"/>
              <a:t>осучаснений</a:t>
            </a:r>
            <a:r>
              <a:rPr lang="ru-RU" dirty="0"/>
              <a:t>)  -   </a:t>
            </a:r>
            <a:r>
              <a:rPr lang="ru-RU" dirty="0" err="1"/>
              <a:t>світоглядна</a:t>
            </a:r>
            <a:r>
              <a:rPr lang="ru-RU" dirty="0"/>
              <a:t> </a:t>
            </a:r>
            <a:r>
              <a:rPr lang="ru-RU" dirty="0" err="1"/>
              <a:t>позиція</a:t>
            </a:r>
            <a:r>
              <a:rPr lang="ru-RU" dirty="0"/>
              <a:t>, </a:t>
            </a:r>
            <a:r>
              <a:rPr lang="ru-RU" dirty="0" err="1"/>
              <a:t>напрям</a:t>
            </a:r>
            <a:r>
              <a:rPr lang="ru-RU" dirty="0"/>
              <a:t> у </a:t>
            </a:r>
            <a:r>
              <a:rPr lang="ru-RU" dirty="0" err="1"/>
              <a:t>світовому</a:t>
            </a:r>
            <a:r>
              <a:rPr lang="ru-RU" dirty="0"/>
              <a:t> </a:t>
            </a:r>
            <a:r>
              <a:rPr lang="ru-RU" dirty="0" err="1"/>
              <a:t>мистецтві</a:t>
            </a:r>
            <a:r>
              <a:rPr lang="ru-RU" dirty="0"/>
              <a:t> та </a:t>
            </a:r>
            <a:r>
              <a:rPr lang="ru-RU" dirty="0" err="1"/>
              <a:t>літературі</a:t>
            </a:r>
            <a:r>
              <a:rPr lang="ru-RU" dirty="0"/>
              <a:t> </a:t>
            </a:r>
            <a:r>
              <a:rPr lang="ru-RU" dirty="0" err="1"/>
              <a:t>кінця</a:t>
            </a:r>
            <a:r>
              <a:rPr lang="ru-RU" dirty="0"/>
              <a:t> </a:t>
            </a:r>
            <a:r>
              <a:rPr lang="en-US" dirty="0"/>
              <a:t>XIX -</a:t>
            </a:r>
            <a:r>
              <a:rPr lang="ru-RU" dirty="0"/>
              <a:t>початку </a:t>
            </a:r>
            <a:r>
              <a:rPr lang="en-US" dirty="0"/>
              <a:t>XX </a:t>
            </a:r>
            <a:r>
              <a:rPr lang="ru-RU" dirty="0" err="1"/>
              <a:t>століття</a:t>
            </a:r>
            <a:r>
              <a:rPr lang="ru-RU" dirty="0"/>
              <a:t>.</a:t>
            </a:r>
            <a:endParaRPr lang="ru-RU" dirty="0"/>
          </a:p>
          <a:p>
            <a:r>
              <a:rPr lang="ru-RU" dirty="0" err="1"/>
              <a:t>Модерністи</a:t>
            </a:r>
            <a:r>
              <a:rPr lang="ru-RU" dirty="0"/>
              <a:t> </a:t>
            </a:r>
            <a:r>
              <a:rPr lang="ru-RU" dirty="0" err="1"/>
              <a:t>зазвичай</a:t>
            </a:r>
            <a:r>
              <a:rPr lang="ru-RU" dirty="0"/>
              <a:t> </a:t>
            </a:r>
            <a:r>
              <a:rPr lang="ru-RU" dirty="0" err="1"/>
              <a:t>зображували</a:t>
            </a:r>
            <a:r>
              <a:rPr lang="ru-RU" dirty="0"/>
              <a:t> </a:t>
            </a:r>
            <a:r>
              <a:rPr lang="ru-RU" dirty="0" err="1"/>
              <a:t>дійсність</a:t>
            </a:r>
            <a:r>
              <a:rPr lang="ru-RU" dirty="0"/>
              <a:t> як царство абсурду й хаосу; </a:t>
            </a:r>
            <a:r>
              <a:rPr lang="ru-RU" dirty="0" err="1"/>
              <a:t>особистість</a:t>
            </a:r>
            <a:r>
              <a:rPr lang="ru-RU" dirty="0"/>
              <a:t> подавали в </a:t>
            </a:r>
            <a:r>
              <a:rPr lang="ru-RU" dirty="0" err="1"/>
              <a:t>контексті</a:t>
            </a:r>
            <a:r>
              <a:rPr lang="ru-RU" dirty="0"/>
              <a:t> </a:t>
            </a:r>
            <a:r>
              <a:rPr lang="ru-RU" dirty="0" err="1"/>
              <a:t>відчуження</a:t>
            </a:r>
            <a:r>
              <a:rPr lang="ru-RU" dirty="0"/>
              <a:t> </a:t>
            </a:r>
            <a:r>
              <a:rPr lang="ru-RU" dirty="0" err="1"/>
              <a:t>її</a:t>
            </a:r>
            <a:r>
              <a:rPr lang="ru-RU" dirty="0"/>
              <a:t> </a:t>
            </a:r>
            <a:r>
              <a:rPr lang="ru-RU" dirty="0" err="1"/>
              <a:t>від</a:t>
            </a:r>
            <a:r>
              <a:rPr lang="ru-RU" dirty="0"/>
              <a:t> </a:t>
            </a:r>
            <a:r>
              <a:rPr lang="ru-RU" dirty="0" err="1"/>
              <a:t>соціуму</a:t>
            </a:r>
            <a:r>
              <a:rPr lang="ru-RU" dirty="0"/>
              <a:t>, </a:t>
            </a:r>
            <a:r>
              <a:rPr lang="ru-RU" dirty="0" err="1"/>
              <a:t>закони</a:t>
            </a:r>
            <a:r>
              <a:rPr lang="ru-RU" dirty="0"/>
              <a:t> </a:t>
            </a:r>
            <a:r>
              <a:rPr lang="ru-RU" dirty="0" err="1"/>
              <a:t>якого</a:t>
            </a:r>
            <a:r>
              <a:rPr lang="ru-RU" dirty="0"/>
              <a:t> </a:t>
            </a:r>
            <a:r>
              <a:rPr lang="ru-RU" dirty="0" err="1"/>
              <a:t>сприймаються</a:t>
            </a:r>
            <a:r>
              <a:rPr lang="ru-RU" dirty="0"/>
              <a:t> нею </a:t>
            </a:r>
            <a:r>
              <a:rPr lang="ru-RU" dirty="0" err="1"/>
              <a:t>ірраціональними</a:t>
            </a:r>
            <a:r>
              <a:rPr lang="ru-RU" dirty="0"/>
              <a:t> та </a:t>
            </a:r>
            <a:r>
              <a:rPr lang="ru-RU" dirty="0" err="1"/>
              <a:t>алогічними</a:t>
            </a:r>
            <a:r>
              <a:rPr lang="ru-RU" dirty="0"/>
              <a:t>, і не </a:t>
            </a:r>
            <a:r>
              <a:rPr lang="ru-RU" dirty="0" err="1"/>
              <a:t>пізнаються</a:t>
            </a:r>
            <a:r>
              <a:rPr lang="ru-RU" dirty="0"/>
              <a:t>. </a:t>
            </a:r>
            <a:endParaRPr lang="ru-RU" dirty="0"/>
          </a:p>
          <a:p>
            <a:r>
              <a:rPr lang="ru-RU" dirty="0" err="1"/>
              <a:t>Естетика</a:t>
            </a:r>
            <a:r>
              <a:rPr lang="ru-RU" dirty="0"/>
              <a:t> </a:t>
            </a:r>
            <a:r>
              <a:rPr lang="ru-RU" dirty="0" err="1"/>
              <a:t>модернізму</a:t>
            </a:r>
            <a:r>
              <a:rPr lang="ru-RU" dirty="0"/>
              <a:t> </a:t>
            </a:r>
            <a:r>
              <a:rPr lang="ru-RU" dirty="0" err="1"/>
              <a:t>базується</a:t>
            </a:r>
            <a:r>
              <a:rPr lang="ru-RU" dirty="0"/>
              <a:t> на </a:t>
            </a:r>
            <a:r>
              <a:rPr lang="ru-RU" dirty="0" err="1"/>
              <a:t>ідеях</a:t>
            </a:r>
            <a:r>
              <a:rPr lang="ru-RU" dirty="0"/>
              <a:t> про </a:t>
            </a:r>
            <a:r>
              <a:rPr lang="ru-RU" dirty="0" err="1"/>
              <a:t>неможливість</a:t>
            </a:r>
            <a:r>
              <a:rPr lang="ru-RU" dirty="0"/>
              <a:t> </a:t>
            </a:r>
            <a:r>
              <a:rPr lang="ru-RU" dirty="0" err="1"/>
              <a:t>пізнання</a:t>
            </a:r>
            <a:r>
              <a:rPr lang="ru-RU" dirty="0"/>
              <a:t> і </a:t>
            </a:r>
            <a:r>
              <a:rPr lang="ru-RU" dirty="0" err="1"/>
              <a:t>відтворення</a:t>
            </a:r>
            <a:r>
              <a:rPr lang="ru-RU" dirty="0"/>
              <a:t> </a:t>
            </a:r>
            <a:r>
              <a:rPr lang="ru-RU" dirty="0" err="1"/>
              <a:t>сучасного</a:t>
            </a:r>
            <a:r>
              <a:rPr lang="ru-RU" dirty="0"/>
              <a:t> </a:t>
            </a:r>
            <a:r>
              <a:rPr lang="ru-RU" dirty="0" err="1"/>
              <a:t>світу</a:t>
            </a:r>
            <a:r>
              <a:rPr lang="ru-RU" dirty="0"/>
              <a:t> </a:t>
            </a:r>
            <a:r>
              <a:rPr lang="ru-RU" dirty="0" err="1"/>
              <a:t>засобами</a:t>
            </a:r>
            <a:r>
              <a:rPr lang="ru-RU" dirty="0"/>
              <a:t> </a:t>
            </a:r>
            <a:r>
              <a:rPr lang="ru-RU" dirty="0" err="1"/>
              <a:t>класичної</a:t>
            </a:r>
            <a:r>
              <a:rPr lang="ru-RU" dirty="0"/>
              <a:t> </a:t>
            </a:r>
            <a:r>
              <a:rPr lang="ru-RU" dirty="0" err="1"/>
              <a:t>культури</a:t>
            </a:r>
            <a:r>
              <a:rPr lang="ru-RU" dirty="0"/>
              <a:t>. В </a:t>
            </a:r>
            <a:r>
              <a:rPr lang="ru-RU" dirty="0" err="1"/>
              <a:t>цьому</a:t>
            </a:r>
            <a:r>
              <a:rPr lang="ru-RU" dirty="0"/>
              <a:t> </a:t>
            </a:r>
            <a:r>
              <a:rPr lang="ru-RU" dirty="0" err="1"/>
              <a:t>модернізм</a:t>
            </a:r>
            <a:r>
              <a:rPr lang="ru-RU" dirty="0"/>
              <a:t> </a:t>
            </a:r>
            <a:r>
              <a:rPr lang="ru-RU" dirty="0" err="1"/>
              <a:t>протистоїть</a:t>
            </a:r>
            <a:r>
              <a:rPr lang="ru-RU" dirty="0"/>
              <a:t> </a:t>
            </a:r>
            <a:r>
              <a:rPr lang="ru-RU" dirty="0" err="1"/>
              <a:t>насамперед</a:t>
            </a:r>
            <a:r>
              <a:rPr lang="ru-RU" dirty="0"/>
              <a:t> </a:t>
            </a:r>
            <a:r>
              <a:rPr lang="ru-RU" dirty="0" err="1"/>
              <a:t>реалістичному</a:t>
            </a:r>
            <a:r>
              <a:rPr lang="ru-RU" dirty="0"/>
              <a:t> </a:t>
            </a:r>
            <a:r>
              <a:rPr lang="ru-RU" dirty="0" err="1"/>
              <a:t>мистецтву</a:t>
            </a:r>
            <a:r>
              <a:rPr lang="ru-RU" dirty="0"/>
              <a:t> </a:t>
            </a:r>
            <a:r>
              <a:rPr lang="en-US" dirty="0"/>
              <a:t>XIX </a:t>
            </a:r>
            <a:r>
              <a:rPr lang="ru-RU" dirty="0" err="1"/>
              <a:t>сторіччя</a:t>
            </a:r>
            <a:r>
              <a:rPr lang="ru-RU" dirty="0"/>
              <a:t>.</a:t>
            </a:r>
            <a:endParaRPr lang="ru-RU" dirty="0"/>
          </a:p>
          <a:p>
            <a:r>
              <a:rPr lang="ru-RU" dirty="0" err="1"/>
              <a:t>Водночас</a:t>
            </a:r>
            <a:r>
              <a:rPr lang="ru-RU" dirty="0"/>
              <a:t> </a:t>
            </a:r>
            <a:r>
              <a:rPr lang="ru-RU" dirty="0" err="1"/>
              <a:t>модернізм</a:t>
            </a:r>
            <a:r>
              <a:rPr lang="ru-RU" dirty="0"/>
              <a:t> став </a:t>
            </a:r>
            <a:r>
              <a:rPr lang="ru-RU" dirty="0" err="1"/>
              <a:t>своєрідною</a:t>
            </a:r>
            <a:r>
              <a:rPr lang="ru-RU" dirty="0"/>
              <a:t> </a:t>
            </a:r>
            <a:r>
              <a:rPr lang="ru-RU" dirty="0" err="1"/>
              <a:t>реакцією</a:t>
            </a:r>
            <a:r>
              <a:rPr lang="ru-RU" dirty="0"/>
              <a:t> на </a:t>
            </a:r>
            <a:r>
              <a:rPr lang="ru-RU" dirty="0" err="1"/>
              <a:t>появу</a:t>
            </a:r>
            <a:r>
              <a:rPr lang="ru-RU" dirty="0"/>
              <a:t> авангардного </a:t>
            </a:r>
            <a:r>
              <a:rPr lang="ru-RU" dirty="0" err="1"/>
              <a:t>мистецтва</a:t>
            </a:r>
            <a:r>
              <a:rPr lang="ru-RU" dirty="0"/>
              <a:t>. </a:t>
            </a:r>
            <a:r>
              <a:rPr lang="ru-RU" dirty="0" err="1"/>
              <a:t>Якщо</a:t>
            </a:r>
            <a:r>
              <a:rPr lang="ru-RU" dirty="0"/>
              <a:t> </a:t>
            </a:r>
            <a:r>
              <a:rPr lang="ru-RU" dirty="0" err="1"/>
              <a:t>авангардисти</a:t>
            </a:r>
            <a:r>
              <a:rPr lang="ru-RU" dirty="0"/>
              <a:t> </a:t>
            </a:r>
            <a:r>
              <a:rPr lang="ru-RU" dirty="0" err="1"/>
              <a:t>наголошували</a:t>
            </a:r>
            <a:r>
              <a:rPr lang="ru-RU" dirty="0"/>
              <a:t> на </a:t>
            </a:r>
            <a:r>
              <a:rPr lang="ru-RU" dirty="0" err="1"/>
              <a:t>спрямованості</a:t>
            </a:r>
            <a:r>
              <a:rPr lang="ru-RU" dirty="0"/>
              <a:t> </a:t>
            </a:r>
            <a:r>
              <a:rPr lang="ru-RU" dirty="0" err="1"/>
              <a:t>своєї</a:t>
            </a:r>
            <a:r>
              <a:rPr lang="ru-RU" dirty="0"/>
              <a:t> </a:t>
            </a:r>
            <a:r>
              <a:rPr lang="ru-RU" dirty="0" err="1"/>
              <a:t>творчості</a:t>
            </a:r>
            <a:r>
              <a:rPr lang="ru-RU" dirty="0"/>
              <a:t> у </a:t>
            </a:r>
            <a:r>
              <a:rPr lang="ru-RU" dirty="0" err="1"/>
              <a:t>майбутнє</a:t>
            </a:r>
            <a:r>
              <a:rPr lang="ru-RU" dirty="0"/>
              <a:t>, </a:t>
            </a:r>
            <a:r>
              <a:rPr lang="ru-RU" dirty="0" err="1"/>
              <a:t>заради</a:t>
            </a:r>
            <a:r>
              <a:rPr lang="ru-RU" dirty="0"/>
              <a:t> </a:t>
            </a:r>
            <a:r>
              <a:rPr lang="ru-RU" dirty="0" err="1"/>
              <a:t>якого</a:t>
            </a:r>
            <a:r>
              <a:rPr lang="ru-RU" dirty="0"/>
              <a:t> вони </a:t>
            </a:r>
            <a:r>
              <a:rPr lang="ru-RU" dirty="0" err="1"/>
              <a:t>створювали</a:t>
            </a:r>
            <a:r>
              <a:rPr lang="ru-RU" dirty="0"/>
              <a:t> </a:t>
            </a:r>
            <a:r>
              <a:rPr lang="ru-RU" dirty="0" err="1"/>
              <a:t>або</a:t>
            </a:r>
            <a:r>
              <a:rPr lang="ru-RU" dirty="0"/>
              <a:t> ж </a:t>
            </a:r>
            <a:r>
              <a:rPr lang="ru-RU" dirty="0" err="1"/>
              <a:t>конструювали</a:t>
            </a:r>
            <a:r>
              <a:rPr lang="ru-RU" dirty="0"/>
              <a:t> </a:t>
            </a:r>
            <a:r>
              <a:rPr lang="ru-RU" dirty="0" err="1"/>
              <a:t>нову</a:t>
            </a:r>
            <a:r>
              <a:rPr lang="ru-RU" dirty="0"/>
              <a:t> </a:t>
            </a:r>
            <a:r>
              <a:rPr lang="ru-RU" dirty="0" err="1"/>
              <a:t>реальність</a:t>
            </a:r>
            <a:r>
              <a:rPr lang="ru-RU" dirty="0"/>
              <a:t>, </a:t>
            </a:r>
            <a:r>
              <a:rPr lang="ru-RU" dirty="0" err="1"/>
              <a:t>пошук</a:t>
            </a:r>
            <a:r>
              <a:rPr lang="ru-RU" dirty="0"/>
              <a:t> </a:t>
            </a:r>
            <a:r>
              <a:rPr lang="ru-RU" dirty="0" err="1"/>
              <a:t>модерністів</a:t>
            </a:r>
            <a:r>
              <a:rPr lang="ru-RU" dirty="0"/>
              <a:t> </a:t>
            </a:r>
            <a:r>
              <a:rPr lang="ru-RU" dirty="0" err="1"/>
              <a:t>був</a:t>
            </a:r>
            <a:r>
              <a:rPr lang="ru-RU" dirty="0"/>
              <a:t> </a:t>
            </a:r>
            <a:r>
              <a:rPr lang="ru-RU" dirty="0" err="1"/>
              <a:t>спрямований</a:t>
            </a:r>
            <a:r>
              <a:rPr lang="ru-RU" dirty="0"/>
              <a:t> «</a:t>
            </a:r>
            <a:r>
              <a:rPr lang="ru-RU" dirty="0" err="1"/>
              <a:t>вглиб</a:t>
            </a:r>
            <a:r>
              <a:rPr lang="ru-RU" dirty="0"/>
              <a:t>» </a:t>
            </a:r>
            <a:r>
              <a:rPr lang="ru-RU" dirty="0" err="1"/>
              <a:t>людини</a:t>
            </a:r>
            <a:r>
              <a:rPr lang="ru-RU" dirty="0"/>
              <a:t>, вони </a:t>
            </a:r>
            <a:r>
              <a:rPr lang="ru-RU" dirty="0" err="1"/>
              <a:t>прагнули</a:t>
            </a:r>
            <a:r>
              <a:rPr lang="ru-RU" dirty="0"/>
              <a:t> </a:t>
            </a:r>
            <a:r>
              <a:rPr lang="ru-RU" dirty="0" err="1"/>
              <a:t>переосмислити</a:t>
            </a:r>
            <a:r>
              <a:rPr lang="ru-RU" dirty="0"/>
              <a:t> </a:t>
            </a:r>
            <a:r>
              <a:rPr lang="ru-RU" dirty="0" err="1"/>
              <a:t>чинну</a:t>
            </a:r>
            <a:r>
              <a:rPr lang="ru-RU" dirty="0"/>
              <a:t> </a:t>
            </a:r>
            <a:r>
              <a:rPr lang="ru-RU" dirty="0" err="1"/>
              <a:t>реальність</a:t>
            </a:r>
            <a:r>
              <a:rPr lang="ru-RU" dirty="0"/>
              <a:t>, </a:t>
            </a:r>
            <a:r>
              <a:rPr lang="ru-RU" dirty="0" err="1"/>
              <a:t>відділяючи</a:t>
            </a:r>
            <a:r>
              <a:rPr lang="ru-RU" dirty="0"/>
              <a:t> </a:t>
            </a:r>
            <a:r>
              <a:rPr lang="ru-RU" dirty="0" err="1"/>
              <a:t>особистісне</a:t>
            </a:r>
            <a:r>
              <a:rPr lang="ru-RU" dirty="0"/>
              <a:t> </a:t>
            </a:r>
            <a:r>
              <a:rPr lang="ru-RU" dirty="0" err="1"/>
              <a:t>від</a:t>
            </a:r>
            <a:r>
              <a:rPr lang="ru-RU" dirty="0"/>
              <a:t> </a:t>
            </a:r>
            <a:r>
              <a:rPr lang="ru-RU" dirty="0" err="1"/>
              <a:t>загального</a:t>
            </a:r>
            <a:r>
              <a:rPr lang="ru-RU" dirty="0"/>
              <a:t> </a:t>
            </a:r>
            <a:r>
              <a:rPr lang="ru-RU" dirty="0" err="1"/>
              <a:t>тла</a:t>
            </a:r>
            <a:r>
              <a:rPr lang="ru-RU" dirty="0"/>
              <a:t> </a:t>
            </a:r>
            <a:r>
              <a:rPr lang="ru-RU" dirty="0" err="1"/>
              <a:t>буденності</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1"/>
            <a:tile tx="0" ty="0" sx="100000" sy="100000" flip="none" algn="tl"/>
          </a:blipFill>
        </p:spPr>
        <p:txBody>
          <a:bodyPr/>
          <a:lstStyle/>
          <a:p>
            <a:pPr algn="ctr"/>
            <a:r>
              <a:rPr lang="uk-UA" dirty="0"/>
              <a:t>ПОСТМОДЕРНІЗМ</a:t>
            </a:r>
            <a:endParaRPr lang="en-US" dirty="0"/>
          </a:p>
        </p:txBody>
      </p:sp>
      <p:sp>
        <p:nvSpPr>
          <p:cNvPr id="3" name="Объект 2"/>
          <p:cNvSpPr>
            <a:spLocks noGrp="1"/>
          </p:cNvSpPr>
          <p:nvPr>
            <p:ph idx="1"/>
          </p:nvPr>
        </p:nvSpPr>
        <p:spPr>
          <a:solidFill>
            <a:schemeClr val="accent4">
              <a:lumMod val="20000"/>
              <a:lumOff val="80000"/>
            </a:schemeClr>
          </a:solidFill>
        </p:spPr>
        <p:txBody>
          <a:bodyPr/>
          <a:lstStyle/>
          <a:p>
            <a:r>
              <a:rPr lang="ru-RU" dirty="0" err="1"/>
              <a:t>позначення</a:t>
            </a:r>
            <a:r>
              <a:rPr lang="ru-RU" dirty="0"/>
              <a:t> </a:t>
            </a:r>
            <a:r>
              <a:rPr lang="ru-RU" dirty="0" err="1"/>
              <a:t>епохи</a:t>
            </a:r>
            <a:r>
              <a:rPr lang="ru-RU" dirty="0"/>
              <a:t>, стану </a:t>
            </a:r>
            <a:r>
              <a:rPr lang="ru-RU" dirty="0" err="1"/>
              <a:t>свідомості</a:t>
            </a:r>
            <a:r>
              <a:rPr lang="ru-RU" dirty="0"/>
              <a:t>, типу </a:t>
            </a:r>
            <a:r>
              <a:rPr lang="ru-RU" dirty="0" err="1"/>
              <a:t>культури</a:t>
            </a:r>
            <a:r>
              <a:rPr lang="ru-RU" dirty="0"/>
              <a:t>, </a:t>
            </a:r>
            <a:r>
              <a:rPr lang="ru-RU" dirty="0" err="1"/>
              <a:t>естетичної</a:t>
            </a:r>
            <a:r>
              <a:rPr lang="ru-RU" dirty="0"/>
              <a:t> </a:t>
            </a:r>
            <a:r>
              <a:rPr lang="ru-RU" dirty="0" err="1"/>
              <a:t>парадигми</a:t>
            </a:r>
            <a:r>
              <a:rPr lang="ru-RU" dirty="0"/>
              <a:t> </a:t>
            </a:r>
            <a:r>
              <a:rPr lang="ru-RU" dirty="0" err="1"/>
              <a:t>другої</a:t>
            </a:r>
            <a:r>
              <a:rPr lang="ru-RU" dirty="0"/>
              <a:t> </a:t>
            </a:r>
            <a:r>
              <a:rPr lang="ru-RU" dirty="0" err="1"/>
              <a:t>половини</a:t>
            </a:r>
            <a:r>
              <a:rPr lang="ru-RU" dirty="0"/>
              <a:t> XX – початку ХХ1 ст.;</a:t>
            </a:r>
            <a:endParaRPr lang="ru-RU" dirty="0"/>
          </a:p>
          <a:p>
            <a:r>
              <a:rPr lang="ru-RU" dirty="0" err="1"/>
              <a:t>особливий</a:t>
            </a:r>
            <a:r>
              <a:rPr lang="ru-RU" dirty="0"/>
              <a:t> тип </a:t>
            </a:r>
            <a:r>
              <a:rPr lang="ru-RU" dirty="0" err="1"/>
              <a:t>світогляду</a:t>
            </a:r>
            <a:r>
              <a:rPr lang="ru-RU" dirty="0"/>
              <a:t>, </a:t>
            </a:r>
            <a:r>
              <a:rPr lang="ru-RU" dirty="0" err="1"/>
              <a:t>орієнтований</a:t>
            </a:r>
            <a:r>
              <a:rPr lang="ru-RU" dirty="0"/>
              <a:t> на </a:t>
            </a:r>
            <a:r>
              <a:rPr lang="ru-RU" dirty="0" err="1"/>
              <a:t>формування</a:t>
            </a:r>
            <a:r>
              <a:rPr lang="ru-RU" dirty="0"/>
              <a:t> такого </a:t>
            </a:r>
            <a:r>
              <a:rPr lang="ru-RU" dirty="0" err="1"/>
              <a:t>життєвого</a:t>
            </a:r>
            <a:r>
              <a:rPr lang="ru-RU" dirty="0"/>
              <a:t> простору, в </a:t>
            </a:r>
            <a:r>
              <a:rPr lang="ru-RU" dirty="0" err="1"/>
              <a:t>якому</a:t>
            </a:r>
            <a:r>
              <a:rPr lang="ru-RU" dirty="0"/>
              <a:t> </a:t>
            </a:r>
            <a:r>
              <a:rPr lang="ru-RU" dirty="0" err="1"/>
              <a:t>головними</a:t>
            </a:r>
            <a:r>
              <a:rPr lang="ru-RU" dirty="0"/>
              <a:t> </a:t>
            </a:r>
            <a:r>
              <a:rPr lang="ru-RU" dirty="0" err="1"/>
              <a:t>цінностями</a:t>
            </a:r>
            <a:r>
              <a:rPr lang="ru-RU" dirty="0"/>
              <a:t> </a:t>
            </a:r>
            <a:r>
              <a:rPr lang="ru-RU" dirty="0" err="1"/>
              <a:t>стають</a:t>
            </a:r>
            <a:r>
              <a:rPr lang="ru-RU" dirty="0"/>
              <a:t> </a:t>
            </a:r>
            <a:r>
              <a:rPr lang="ru-RU" b="1" dirty="0"/>
              <a:t>свобода</a:t>
            </a:r>
            <a:r>
              <a:rPr lang="ru-RU" dirty="0"/>
              <a:t> в </a:t>
            </a:r>
            <a:r>
              <a:rPr lang="ru-RU" dirty="0" err="1"/>
              <a:t>усьому</a:t>
            </a:r>
            <a:r>
              <a:rPr lang="ru-RU" dirty="0"/>
              <a:t>, </a:t>
            </a:r>
            <a:r>
              <a:rPr lang="ru-RU" dirty="0" err="1"/>
              <a:t>спонтанність</a:t>
            </a:r>
            <a:r>
              <a:rPr lang="ru-RU" dirty="0"/>
              <a:t> </a:t>
            </a:r>
            <a:r>
              <a:rPr lang="ru-RU" dirty="0" err="1"/>
              <a:t>діяльності</a:t>
            </a:r>
            <a:r>
              <a:rPr lang="ru-RU" dirty="0"/>
              <a:t> </a:t>
            </a:r>
            <a:r>
              <a:rPr lang="ru-RU" dirty="0" err="1"/>
              <a:t>людини</a:t>
            </a:r>
            <a:r>
              <a:rPr lang="ru-RU" dirty="0"/>
              <a:t>, </a:t>
            </a:r>
            <a:r>
              <a:rPr lang="ru-RU" b="1" dirty="0" err="1"/>
              <a:t>ігрове</a:t>
            </a:r>
            <a:r>
              <a:rPr lang="ru-RU" b="1" dirty="0"/>
              <a:t> начало</a:t>
            </a:r>
            <a:r>
              <a:rPr lang="ru-RU" dirty="0"/>
              <a:t>.</a:t>
            </a:r>
            <a:endParaRPr lang="ru-RU" dirty="0"/>
          </a:p>
          <a:p>
            <a:r>
              <a:rPr lang="ru-RU" dirty="0" err="1"/>
              <a:t>свідомість</a:t>
            </a:r>
            <a:r>
              <a:rPr lang="ru-RU" dirty="0"/>
              <a:t>, яка направлена на </a:t>
            </a:r>
            <a:r>
              <a:rPr lang="ru-RU" b="1" dirty="0" err="1"/>
              <a:t>заперечення</a:t>
            </a:r>
            <a:r>
              <a:rPr lang="ru-RU" b="1" dirty="0"/>
              <a:t> всякого роду норм і </a:t>
            </a:r>
            <a:r>
              <a:rPr lang="ru-RU" b="1" dirty="0" err="1"/>
              <a:t>традицій</a:t>
            </a:r>
            <a:r>
              <a:rPr lang="ru-RU" dirty="0"/>
              <a:t> - </a:t>
            </a:r>
            <a:r>
              <a:rPr lang="ru-RU" dirty="0" err="1"/>
              <a:t>етичних</a:t>
            </a:r>
            <a:r>
              <a:rPr lang="ru-RU" dirty="0"/>
              <a:t>, </a:t>
            </a:r>
            <a:r>
              <a:rPr lang="ru-RU" dirty="0" err="1"/>
              <a:t>естетичних</a:t>
            </a:r>
            <a:r>
              <a:rPr lang="ru-RU" dirty="0"/>
              <a:t>, </a:t>
            </a:r>
            <a:r>
              <a:rPr lang="ru-RU" dirty="0" err="1"/>
              <a:t>методологічних</a:t>
            </a:r>
            <a:r>
              <a:rPr lang="ru-RU" dirty="0"/>
              <a:t> </a:t>
            </a:r>
            <a:r>
              <a:rPr lang="ru-RU" dirty="0" err="1"/>
              <a:t>тощо</a:t>
            </a:r>
            <a:r>
              <a:rPr lang="ru-RU" dirty="0"/>
              <a:t>: - на </a:t>
            </a:r>
            <a:r>
              <a:rPr lang="ru-RU" dirty="0" err="1"/>
              <a:t>відмову</a:t>
            </a:r>
            <a:r>
              <a:rPr lang="ru-RU" dirty="0"/>
              <a:t> </a:t>
            </a:r>
            <a:r>
              <a:rPr lang="ru-RU" dirty="0" err="1"/>
              <a:t>від</a:t>
            </a:r>
            <a:r>
              <a:rPr lang="ru-RU" dirty="0"/>
              <a:t> </a:t>
            </a:r>
            <a:r>
              <a:rPr lang="ru-RU" dirty="0" err="1"/>
              <a:t>авторитетів</a:t>
            </a:r>
            <a:r>
              <a:rPr lang="ru-RU" dirty="0"/>
              <a:t> будь-</a:t>
            </a:r>
            <a:r>
              <a:rPr lang="ru-RU" dirty="0" err="1"/>
              <a:t>якого</a:t>
            </a:r>
            <a:r>
              <a:rPr lang="ru-RU" dirty="0"/>
              <a:t> рангу, </a:t>
            </a:r>
            <a:r>
              <a:rPr lang="ru-RU" dirty="0" err="1"/>
              <a:t>починаючи</a:t>
            </a:r>
            <a:r>
              <a:rPr lang="ru-RU" dirty="0"/>
              <a:t> </a:t>
            </a:r>
            <a:r>
              <a:rPr lang="ru-RU" dirty="0" err="1"/>
              <a:t>від</a:t>
            </a:r>
            <a:r>
              <a:rPr lang="ru-RU" dirty="0"/>
              <a:t> </a:t>
            </a:r>
            <a:r>
              <a:rPr lang="ru-RU" dirty="0" err="1"/>
              <a:t>держави</a:t>
            </a:r>
            <a:r>
              <a:rPr lang="ru-RU" dirty="0"/>
              <a:t>, </a:t>
            </a:r>
            <a:r>
              <a:rPr lang="ru-RU" dirty="0" err="1"/>
              <a:t>великої</a:t>
            </a:r>
            <a:r>
              <a:rPr lang="ru-RU" dirty="0"/>
              <a:t> </a:t>
            </a:r>
            <a:r>
              <a:rPr lang="ru-RU" dirty="0" err="1"/>
              <a:t>національної</a:t>
            </a:r>
            <a:r>
              <a:rPr lang="ru-RU" dirty="0"/>
              <a:t> </a:t>
            </a:r>
            <a:r>
              <a:rPr lang="ru-RU" dirty="0" err="1"/>
              <a:t>ідеї</a:t>
            </a:r>
            <a:r>
              <a:rPr lang="ru-RU" dirty="0"/>
              <a:t>, </a:t>
            </a:r>
            <a:r>
              <a:rPr lang="ru-RU" dirty="0" err="1"/>
              <a:t>моральних</a:t>
            </a:r>
            <a:r>
              <a:rPr lang="ru-RU" dirty="0"/>
              <a:t> парадигм і </a:t>
            </a:r>
            <a:r>
              <a:rPr lang="ru-RU" dirty="0" err="1"/>
              <a:t>закінчуючи</a:t>
            </a:r>
            <a:r>
              <a:rPr lang="ru-RU" dirty="0"/>
              <a:t> правилами </a:t>
            </a:r>
            <a:r>
              <a:rPr lang="ru-RU" dirty="0" err="1"/>
              <a:t>поведінки</a:t>
            </a:r>
            <a:r>
              <a:rPr lang="ru-RU" dirty="0"/>
              <a:t> </a:t>
            </a:r>
            <a:r>
              <a:rPr lang="ru-RU" dirty="0" err="1"/>
              <a:t>людини</a:t>
            </a:r>
            <a:r>
              <a:rPr lang="ru-RU" dirty="0"/>
              <a:t> в </a:t>
            </a:r>
            <a:r>
              <a:rPr lang="ru-RU" dirty="0" err="1"/>
              <a:t>спілкуванні</a:t>
            </a:r>
            <a:r>
              <a:rPr lang="ru-RU" dirty="0"/>
              <a:t> з </a:t>
            </a:r>
            <a:r>
              <a:rPr lang="ru-RU" dirty="0" err="1"/>
              <a:t>іншими</a:t>
            </a:r>
            <a:r>
              <a:rPr lang="ru-RU" dirty="0"/>
              <a:t>.</a:t>
            </a:r>
            <a:endParaRPr lang="ru-RU"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pPr algn="ctr"/>
            <a:r>
              <a:rPr lang="ru-RU" b="1" dirty="0" err="1"/>
              <a:t>Порівняльна</a:t>
            </a:r>
            <a:r>
              <a:rPr lang="ru-RU" b="1" dirty="0"/>
              <a:t> </a:t>
            </a:r>
            <a:r>
              <a:rPr lang="ru-RU" b="1" dirty="0" err="1"/>
              <a:t>таблиця</a:t>
            </a:r>
            <a:r>
              <a:rPr lang="ru-RU" b="1" dirty="0"/>
              <a:t> «</a:t>
            </a:r>
            <a:r>
              <a:rPr lang="ru-RU" b="1" dirty="0" err="1"/>
              <a:t>модернізм-постмодернізм</a:t>
            </a:r>
            <a:r>
              <a:rPr lang="ru-RU" b="1" dirty="0"/>
              <a:t>» </a:t>
            </a:r>
            <a:br>
              <a:rPr lang="ru-RU" b="1" dirty="0"/>
            </a:br>
            <a:endParaRPr lang="en-US" b="1" dirty="0"/>
          </a:p>
        </p:txBody>
      </p:sp>
      <p:sp>
        <p:nvSpPr>
          <p:cNvPr id="5" name="Объект 4"/>
          <p:cNvSpPr>
            <a:spLocks noGrp="1"/>
          </p:cNvSpPr>
          <p:nvPr>
            <p:ph idx="1"/>
          </p:nvPr>
        </p:nvSpPr>
        <p:spPr/>
        <p:txBody>
          <a:bodyPr>
            <a:normAutofit fontScale="70000" lnSpcReduction="20000"/>
          </a:bodyPr>
          <a:lstStyle/>
          <a:p>
            <a:endParaRPr lang="ru-RU" dirty="0"/>
          </a:p>
          <a:p>
            <a:pPr marL="0" indent="0">
              <a:buNone/>
            </a:pPr>
            <a:r>
              <a:rPr lang="ru-RU" b="1" dirty="0" err="1"/>
              <a:t>модернізм</a:t>
            </a:r>
            <a:r>
              <a:rPr lang="ru-RU" dirty="0"/>
              <a:t>	</a:t>
            </a:r>
            <a:r>
              <a:rPr lang="ru-RU" b="1" dirty="0"/>
              <a:t>                                                                </a:t>
            </a:r>
            <a:r>
              <a:rPr lang="ru-RU" b="1" dirty="0" err="1"/>
              <a:t>постмодернізм</a:t>
            </a:r>
            <a:endParaRPr lang="ru-RU" b="1" dirty="0"/>
          </a:p>
          <a:p>
            <a:r>
              <a:rPr lang="ru-RU" dirty="0" err="1"/>
              <a:t>Скандальність</a:t>
            </a:r>
            <a:r>
              <a:rPr lang="ru-RU" dirty="0"/>
              <a:t>	                                                                </a:t>
            </a:r>
            <a:r>
              <a:rPr lang="en-US" dirty="0"/>
              <a:t>             </a:t>
            </a:r>
            <a:r>
              <a:rPr lang="ru-RU" dirty="0" err="1"/>
              <a:t>Конформізм</a:t>
            </a:r>
            <a:endParaRPr lang="ru-RU" dirty="0"/>
          </a:p>
          <a:p>
            <a:r>
              <a:rPr lang="ru-RU" dirty="0" err="1"/>
              <a:t>Антиміщанський</a:t>
            </a:r>
            <a:r>
              <a:rPr lang="ru-RU" dirty="0"/>
              <a:t> пафос	                                              </a:t>
            </a:r>
            <a:r>
              <a:rPr lang="ru-RU" dirty="0" err="1"/>
              <a:t>Відсутність</a:t>
            </a:r>
            <a:r>
              <a:rPr lang="ru-RU" dirty="0"/>
              <a:t> пафосу</a:t>
            </a:r>
            <a:endParaRPr lang="ru-RU" dirty="0"/>
          </a:p>
          <a:p>
            <a:r>
              <a:rPr lang="ru-RU" dirty="0" err="1"/>
              <a:t>Емоційне</a:t>
            </a:r>
            <a:r>
              <a:rPr lang="ru-RU" dirty="0"/>
              <a:t> </a:t>
            </a:r>
            <a:r>
              <a:rPr lang="ru-RU" dirty="0" err="1"/>
              <a:t>заперечення</a:t>
            </a:r>
            <a:r>
              <a:rPr lang="ru-RU" dirty="0"/>
              <a:t> </a:t>
            </a:r>
            <a:r>
              <a:rPr lang="ru-RU" dirty="0" err="1"/>
              <a:t>попереднього</a:t>
            </a:r>
            <a:r>
              <a:rPr lang="ru-RU" dirty="0"/>
              <a:t>	                            </a:t>
            </a:r>
            <a:r>
              <a:rPr lang="en-US" dirty="0"/>
              <a:t> </a:t>
            </a:r>
            <a:r>
              <a:rPr lang="ru-RU" dirty="0" err="1"/>
              <a:t>Ділове</a:t>
            </a:r>
            <a:r>
              <a:rPr lang="ru-RU" dirty="0"/>
              <a:t> </a:t>
            </a:r>
            <a:r>
              <a:rPr lang="ru-RU" dirty="0" err="1"/>
              <a:t>заперечення</a:t>
            </a:r>
            <a:r>
              <a:rPr lang="ru-RU" dirty="0"/>
              <a:t> </a:t>
            </a:r>
            <a:r>
              <a:rPr lang="ru-RU" dirty="0" err="1"/>
              <a:t>попереднього</a:t>
            </a:r>
            <a:endParaRPr lang="ru-RU" dirty="0"/>
          </a:p>
          <a:p>
            <a:r>
              <a:rPr lang="ru-RU" dirty="0" err="1"/>
              <a:t>Первинність</a:t>
            </a:r>
            <a:r>
              <a:rPr lang="ru-RU" dirty="0"/>
              <a:t> як </a:t>
            </a:r>
            <a:r>
              <a:rPr lang="ru-RU" dirty="0" err="1"/>
              <a:t>позиція</a:t>
            </a:r>
            <a:r>
              <a:rPr lang="ru-RU" dirty="0"/>
              <a:t>	                                            </a:t>
            </a:r>
            <a:r>
              <a:rPr lang="en-US" dirty="0"/>
              <a:t>               </a:t>
            </a:r>
            <a:r>
              <a:rPr lang="ru-RU" dirty="0"/>
              <a:t>  </a:t>
            </a:r>
            <a:r>
              <a:rPr lang="ru-RU" dirty="0" err="1"/>
              <a:t>Вторинність</a:t>
            </a:r>
            <a:r>
              <a:rPr lang="ru-RU" dirty="0"/>
              <a:t> як </a:t>
            </a:r>
            <a:r>
              <a:rPr lang="ru-RU" dirty="0" err="1"/>
              <a:t>позиція</a:t>
            </a:r>
            <a:endParaRPr lang="ru-RU" dirty="0"/>
          </a:p>
          <a:p>
            <a:r>
              <a:rPr lang="ru-RU" dirty="0" err="1"/>
              <a:t>Оціночне</a:t>
            </a:r>
            <a:r>
              <a:rPr lang="ru-RU" dirty="0"/>
              <a:t> у </a:t>
            </a:r>
            <a:r>
              <a:rPr lang="ru-RU" dirty="0" err="1"/>
              <a:t>самоназві</a:t>
            </a:r>
            <a:r>
              <a:rPr lang="ru-RU" dirty="0"/>
              <a:t>: «Ми — </a:t>
            </a:r>
            <a:r>
              <a:rPr lang="ru-RU" dirty="0" err="1"/>
              <a:t>нове</a:t>
            </a:r>
            <a:r>
              <a:rPr lang="ru-RU" dirty="0"/>
              <a:t>»	                            </a:t>
            </a:r>
            <a:r>
              <a:rPr lang="ru-RU" dirty="0" err="1"/>
              <a:t>Безоціночне</a:t>
            </a:r>
            <a:r>
              <a:rPr lang="ru-RU" dirty="0"/>
              <a:t> в </a:t>
            </a:r>
            <a:r>
              <a:rPr lang="ru-RU" dirty="0" err="1"/>
              <a:t>самоназві</a:t>
            </a:r>
            <a:r>
              <a:rPr lang="ru-RU" dirty="0"/>
              <a:t>: «Ми — все»</a:t>
            </a:r>
            <a:endParaRPr lang="ru-RU" dirty="0"/>
          </a:p>
          <a:p>
            <a:r>
              <a:rPr lang="ru-RU" dirty="0" err="1"/>
              <a:t>Декларована</a:t>
            </a:r>
            <a:r>
              <a:rPr lang="ru-RU" dirty="0"/>
              <a:t> </a:t>
            </a:r>
            <a:r>
              <a:rPr lang="ru-RU" dirty="0" err="1"/>
              <a:t>елітарність</a:t>
            </a:r>
            <a:r>
              <a:rPr lang="ru-RU" dirty="0"/>
              <a:t>	                                            </a:t>
            </a:r>
            <a:r>
              <a:rPr lang="ru-RU" dirty="0" err="1"/>
              <a:t>Недекларована</a:t>
            </a:r>
            <a:r>
              <a:rPr lang="ru-RU" dirty="0"/>
              <a:t> </a:t>
            </a:r>
            <a:r>
              <a:rPr lang="ru-RU" dirty="0" err="1"/>
              <a:t>демократичність</a:t>
            </a:r>
            <a:endParaRPr lang="ru-RU" dirty="0"/>
          </a:p>
          <a:p>
            <a:r>
              <a:rPr lang="ru-RU" dirty="0" err="1"/>
              <a:t>Переважання</a:t>
            </a:r>
            <a:r>
              <a:rPr lang="ru-RU" dirty="0"/>
              <a:t> </a:t>
            </a:r>
            <a:r>
              <a:rPr lang="ru-RU" dirty="0" err="1"/>
              <a:t>ідеального</a:t>
            </a:r>
            <a:r>
              <a:rPr lang="ru-RU" dirty="0"/>
              <a:t> над </a:t>
            </a:r>
            <a:r>
              <a:rPr lang="ru-RU" dirty="0" err="1"/>
              <a:t>матеріальним</a:t>
            </a:r>
            <a:r>
              <a:rPr lang="ru-RU" dirty="0"/>
              <a:t>              </a:t>
            </a:r>
            <a:r>
              <a:rPr lang="en-US" dirty="0"/>
              <a:t>      </a:t>
            </a:r>
            <a:r>
              <a:rPr lang="ru-RU" dirty="0"/>
              <a:t> </a:t>
            </a:r>
            <a:r>
              <a:rPr lang="ru-RU" dirty="0" err="1"/>
              <a:t>Комерційний</a:t>
            </a:r>
            <a:r>
              <a:rPr lang="ru-RU" dirty="0"/>
              <a:t> </a:t>
            </a:r>
            <a:r>
              <a:rPr lang="ru-RU" dirty="0" err="1"/>
              <a:t>успіх</a:t>
            </a:r>
            <a:endParaRPr lang="ru-RU" dirty="0"/>
          </a:p>
          <a:p>
            <a:r>
              <a:rPr lang="ru-RU" dirty="0" err="1"/>
              <a:t>Віра</a:t>
            </a:r>
            <a:r>
              <a:rPr lang="ru-RU" dirty="0"/>
              <a:t> у </a:t>
            </a:r>
            <a:r>
              <a:rPr lang="ru-RU" dirty="0" err="1"/>
              <a:t>високе</a:t>
            </a:r>
            <a:r>
              <a:rPr lang="ru-RU" dirty="0"/>
              <a:t> </a:t>
            </a:r>
            <a:r>
              <a:rPr lang="ru-RU" dirty="0" err="1"/>
              <a:t>мистецтво</a:t>
            </a:r>
            <a:r>
              <a:rPr lang="ru-RU" dirty="0"/>
              <a:t>	                                           </a:t>
            </a:r>
            <a:r>
              <a:rPr lang="ru-RU" dirty="0" err="1"/>
              <a:t>Антиутопічність</a:t>
            </a:r>
            <a:endParaRPr lang="ru-RU" dirty="0"/>
          </a:p>
          <a:p>
            <a:r>
              <a:rPr lang="ru-RU" dirty="0" err="1"/>
              <a:t>Фактична</a:t>
            </a:r>
            <a:r>
              <a:rPr lang="ru-RU" dirty="0"/>
              <a:t> культурна </a:t>
            </a:r>
            <a:r>
              <a:rPr lang="ru-RU" dirty="0" err="1"/>
              <a:t>спадкоємність</a:t>
            </a:r>
            <a:r>
              <a:rPr lang="ru-RU" dirty="0"/>
              <a:t>	           </a:t>
            </a:r>
            <a:r>
              <a:rPr lang="en-US" dirty="0"/>
              <a:t> </a:t>
            </a:r>
            <a:r>
              <a:rPr lang="ru-RU" dirty="0" err="1"/>
              <a:t>Відмова</a:t>
            </a:r>
            <a:r>
              <a:rPr lang="ru-RU" dirty="0"/>
              <a:t> </a:t>
            </a:r>
            <a:r>
              <a:rPr lang="ru-RU" dirty="0" err="1"/>
              <a:t>від</a:t>
            </a:r>
            <a:r>
              <a:rPr lang="ru-RU" dirty="0"/>
              <a:t> </a:t>
            </a:r>
            <a:r>
              <a:rPr lang="ru-RU" dirty="0" err="1"/>
              <a:t>попередньої</a:t>
            </a:r>
            <a:r>
              <a:rPr lang="ru-RU" dirty="0"/>
              <a:t> </a:t>
            </a:r>
            <a:r>
              <a:rPr lang="ru-RU" dirty="0" err="1"/>
              <a:t>культурної</a:t>
            </a:r>
            <a:r>
              <a:rPr lang="ru-RU" dirty="0"/>
              <a:t> </a:t>
            </a:r>
            <a:r>
              <a:rPr lang="ru-RU" dirty="0" err="1"/>
              <a:t>парадигми</a:t>
            </a:r>
            <a:endParaRPr lang="ru-RU" dirty="0"/>
          </a:p>
          <a:p>
            <a:r>
              <a:rPr lang="ru-RU" dirty="0" err="1"/>
              <a:t>Виразність</a:t>
            </a:r>
            <a:r>
              <a:rPr lang="ru-RU" dirty="0"/>
              <a:t> кордону </a:t>
            </a:r>
            <a:r>
              <a:rPr lang="ru-RU" dirty="0" err="1"/>
              <a:t>мистецтво-немистецтво</a:t>
            </a:r>
            <a:r>
              <a:rPr lang="ru-RU" dirty="0"/>
              <a:t>	     Все </a:t>
            </a:r>
            <a:r>
              <a:rPr lang="ru-RU" dirty="0" err="1"/>
              <a:t>може</a:t>
            </a:r>
            <a:r>
              <a:rPr lang="ru-RU" dirty="0"/>
              <a:t> </a:t>
            </a:r>
            <a:r>
              <a:rPr lang="ru-RU" dirty="0" err="1"/>
              <a:t>називатися</a:t>
            </a:r>
            <a:r>
              <a:rPr lang="ru-RU" dirty="0"/>
              <a:t> </a:t>
            </a:r>
            <a:r>
              <a:rPr lang="ru-RU" dirty="0" err="1"/>
              <a:t>мистецтвом</a:t>
            </a:r>
            <a:r>
              <a:rPr lang="ru-RU" dirty="0"/>
              <a:t> </a:t>
            </a:r>
            <a:endParaRPr lang="ru-RU"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chemeClr val="accent4">
              <a:lumMod val="40000"/>
              <a:lumOff val="60000"/>
            </a:schemeClr>
          </a:solidFill>
        </p:spPr>
        <p:txBody>
          <a:bodyPr/>
          <a:lstStyle/>
          <a:p>
            <a:r>
              <a:rPr lang="ru-RU" dirty="0" err="1"/>
              <a:t>Представники</a:t>
            </a:r>
            <a:r>
              <a:rPr lang="ru-RU" dirty="0"/>
              <a:t> </a:t>
            </a:r>
            <a:r>
              <a:rPr lang="ru-RU" dirty="0" err="1"/>
              <a:t>естетики</a:t>
            </a:r>
            <a:r>
              <a:rPr lang="ru-RU" dirty="0"/>
              <a:t> та  </a:t>
            </a:r>
            <a:r>
              <a:rPr lang="ru-RU" dirty="0" err="1"/>
              <a:t>філософії</a:t>
            </a:r>
            <a:r>
              <a:rPr lang="ru-RU" dirty="0"/>
              <a:t> </a:t>
            </a:r>
            <a:r>
              <a:rPr lang="ru-RU" dirty="0" err="1"/>
              <a:t>постмодернізму</a:t>
            </a:r>
            <a:endParaRPr lang="en-US" dirty="0"/>
          </a:p>
        </p:txBody>
      </p:sp>
      <p:sp>
        <p:nvSpPr>
          <p:cNvPr id="5" name="Объект 4"/>
          <p:cNvSpPr>
            <a:spLocks noGrp="1"/>
          </p:cNvSpPr>
          <p:nvPr>
            <p:ph idx="1"/>
          </p:nvPr>
        </p:nvSpPr>
        <p:spPr>
          <a:solidFill>
            <a:schemeClr val="accent6">
              <a:lumMod val="20000"/>
              <a:lumOff val="80000"/>
            </a:schemeClr>
          </a:solidFill>
        </p:spPr>
        <p:txBody>
          <a:bodyPr>
            <a:normAutofit fontScale="92500" lnSpcReduction="20000"/>
          </a:bodyPr>
          <a:lstStyle/>
          <a:p>
            <a:r>
              <a:rPr lang="ru-RU" b="1" dirty="0"/>
              <a:t>Рудольф </a:t>
            </a:r>
            <a:r>
              <a:rPr lang="ru-RU" b="1" dirty="0" err="1"/>
              <a:t>Панвіц</a:t>
            </a:r>
            <a:r>
              <a:rPr lang="ru-RU" b="1" dirty="0"/>
              <a:t>(</a:t>
            </a:r>
            <a:r>
              <a:rPr lang="ru-RU" dirty="0"/>
              <a:t>1881-1969) робота «</a:t>
            </a:r>
            <a:r>
              <a:rPr lang="ru-RU" b="1" dirty="0"/>
              <a:t>Криза </a:t>
            </a:r>
            <a:r>
              <a:rPr lang="ru-RU" b="1" dirty="0" err="1"/>
              <a:t>європейської</a:t>
            </a:r>
            <a:r>
              <a:rPr lang="ru-RU" b="1" dirty="0"/>
              <a:t> </a:t>
            </a:r>
            <a:r>
              <a:rPr lang="ru-RU" b="1" dirty="0" err="1"/>
              <a:t>культури</a:t>
            </a:r>
            <a:r>
              <a:rPr lang="ru-RU" b="1" dirty="0"/>
              <a:t>»  (1917).</a:t>
            </a:r>
            <a:endParaRPr lang="ru-RU" b="1" dirty="0"/>
          </a:p>
          <a:p>
            <a:pPr marL="285750" indent="-285750">
              <a:buFontTx/>
              <a:buChar char="-"/>
            </a:pPr>
            <a:r>
              <a:rPr lang="uk-UA" sz="2800" b="1" i="1" dirty="0">
                <a:latin typeface="Calibri" panose="020F0502020204030204" pitchFamily="34" charset="0"/>
              </a:rPr>
              <a:t>Жан-Франсу</a:t>
            </a:r>
            <a:r>
              <a:rPr lang="uk-UA" sz="2800" i="1" dirty="0">
                <a:latin typeface="Calibri" panose="020F0502020204030204" pitchFamily="34" charset="0"/>
              </a:rPr>
              <a:t>а </a:t>
            </a:r>
            <a:r>
              <a:rPr lang="ru-RU" sz="2800" b="1" dirty="0">
                <a:latin typeface="Calibri" panose="020F0502020204030204" pitchFamily="34" charset="0"/>
              </a:rPr>
              <a:t>  </a:t>
            </a:r>
            <a:r>
              <a:rPr lang="ru-RU" sz="2800" b="1" dirty="0" err="1">
                <a:latin typeface="Calibri" panose="020F0502020204030204" pitchFamily="34" charset="0"/>
              </a:rPr>
              <a:t>Ліотар</a:t>
            </a:r>
            <a:r>
              <a:rPr lang="ru-RU" sz="2800" b="1" dirty="0">
                <a:latin typeface="Calibri" panose="020F0502020204030204" pitchFamily="34" charset="0"/>
              </a:rPr>
              <a:t>(1924-1998) </a:t>
            </a:r>
            <a:r>
              <a:rPr lang="ru-RU" sz="2800" u="sng" dirty="0">
                <a:latin typeface="Calibri" panose="020F0502020204030204" pitchFamily="34" charset="0"/>
              </a:rPr>
              <a:t>«</a:t>
            </a:r>
            <a:r>
              <a:rPr lang="ru-RU" sz="2800" u="sng" dirty="0" err="1">
                <a:latin typeface="Calibri" panose="020F0502020204030204" pitchFamily="34" charset="0"/>
              </a:rPr>
              <a:t>Ситуація</a:t>
            </a:r>
            <a:r>
              <a:rPr lang="ru-RU" sz="2800" u="sng" dirty="0">
                <a:latin typeface="Calibri" panose="020F0502020204030204" pitchFamily="34" charset="0"/>
              </a:rPr>
              <a:t> постмодерну</a:t>
            </a:r>
            <a:r>
              <a:rPr lang="ru-RU" sz="2800" dirty="0">
                <a:latin typeface="Calibri" panose="020F0502020204030204" pitchFamily="34" charset="0"/>
              </a:rPr>
              <a:t>» (1979)</a:t>
            </a:r>
            <a:br>
              <a:rPr lang="ru-RU" sz="2800" dirty="0">
                <a:latin typeface="Calibri" panose="020F0502020204030204" pitchFamily="34" charset="0"/>
              </a:rPr>
            </a:br>
            <a:r>
              <a:rPr lang="ru-RU" sz="2800" dirty="0">
                <a:latin typeface="Calibri" panose="020F0502020204030204" pitchFamily="34" charset="0"/>
              </a:rPr>
              <a:t>- </a:t>
            </a:r>
            <a:r>
              <a:rPr lang="ru-RU" sz="2800" b="1" dirty="0">
                <a:latin typeface="Calibri" panose="020F0502020204030204" pitchFamily="34" charset="0"/>
              </a:rPr>
              <a:t>Жиль </a:t>
            </a:r>
            <a:r>
              <a:rPr lang="ru-RU" sz="2800" b="1" dirty="0" err="1">
                <a:latin typeface="Calibri" panose="020F0502020204030204" pitchFamily="34" charset="0"/>
              </a:rPr>
              <a:t>Дельоз</a:t>
            </a:r>
            <a:r>
              <a:rPr lang="ru-RU" sz="2800" b="1" dirty="0">
                <a:latin typeface="Calibri" panose="020F0502020204030204" pitchFamily="34" charset="0"/>
              </a:rPr>
              <a:t> (1925 - 1995) і </a:t>
            </a:r>
            <a:r>
              <a:rPr lang="ru-RU" sz="2800" b="1" dirty="0" err="1">
                <a:latin typeface="Calibri" panose="020F0502020204030204" pitchFamily="34" charset="0"/>
              </a:rPr>
              <a:t>Фелікс</a:t>
            </a:r>
            <a:r>
              <a:rPr lang="ru-RU" sz="2800" b="1" dirty="0">
                <a:latin typeface="Calibri" panose="020F0502020204030204" pitchFamily="34" charset="0"/>
              </a:rPr>
              <a:t> </a:t>
            </a:r>
            <a:r>
              <a:rPr lang="ru-RU" sz="2800" b="1" dirty="0" err="1">
                <a:latin typeface="Calibri" panose="020F0502020204030204" pitchFamily="34" charset="0"/>
              </a:rPr>
              <a:t>Гваттарі</a:t>
            </a:r>
            <a:r>
              <a:rPr lang="ru-RU" sz="2800" b="1" dirty="0">
                <a:latin typeface="Calibri" panose="020F0502020204030204" pitchFamily="34" charset="0"/>
              </a:rPr>
              <a:t> (1930 - 1992) </a:t>
            </a:r>
            <a:r>
              <a:rPr lang="uk-UA" sz="2800" dirty="0">
                <a:latin typeface="Calibri" panose="020F0502020204030204" pitchFamily="34" charset="0"/>
              </a:rPr>
              <a:t>«Капіталізм і шизофренія» (вийшов у двох томах: «Анти-Едіп» (1972) і «Тисяча поверхонь» (1980))</a:t>
            </a:r>
            <a:endParaRPr lang="uk-UA" sz="2800" dirty="0">
              <a:latin typeface="Calibri" panose="020F0502020204030204" pitchFamily="34" charset="0"/>
            </a:endParaRPr>
          </a:p>
          <a:p>
            <a:pPr marL="285750" indent="-285750">
              <a:buFontTx/>
              <a:buChar char="-"/>
            </a:pPr>
            <a:r>
              <a:rPr lang="uk-UA" sz="2800" b="1" dirty="0">
                <a:latin typeface="Calibri" panose="020F0502020204030204" pitchFamily="34" charset="0"/>
              </a:rPr>
              <a:t>Жан </a:t>
            </a:r>
            <a:r>
              <a:rPr lang="uk-UA" sz="2800" b="1" dirty="0" err="1">
                <a:latin typeface="Calibri" panose="020F0502020204030204" pitchFamily="34" charset="0"/>
              </a:rPr>
              <a:t>Бодрійяр</a:t>
            </a:r>
            <a:r>
              <a:rPr lang="uk-UA" sz="2800" b="1" dirty="0">
                <a:latin typeface="Calibri" panose="020F0502020204030204" pitchFamily="34" charset="0"/>
              </a:rPr>
              <a:t> (1929-2007) – </a:t>
            </a:r>
            <a:r>
              <a:rPr lang="uk-UA" sz="2800" u="sng" dirty="0">
                <a:latin typeface="Calibri" panose="020F0502020204030204" pitchFamily="34" charset="0"/>
              </a:rPr>
              <a:t>«</a:t>
            </a:r>
            <a:r>
              <a:rPr lang="uk-UA" sz="2800" u="sng" dirty="0" err="1">
                <a:latin typeface="Calibri" panose="020F0502020204030204" pitchFamily="34" charset="0"/>
              </a:rPr>
              <a:t>Симулякри</a:t>
            </a:r>
            <a:r>
              <a:rPr lang="uk-UA" sz="2800" u="sng" dirty="0">
                <a:latin typeface="Calibri" panose="020F0502020204030204" pitchFamily="34" charset="0"/>
              </a:rPr>
              <a:t> і симуляція</a:t>
            </a:r>
            <a:r>
              <a:rPr lang="uk-UA" sz="2800" dirty="0">
                <a:latin typeface="Calibri" panose="020F0502020204030204" pitchFamily="34" charset="0"/>
              </a:rPr>
              <a:t>» </a:t>
            </a:r>
            <a:endParaRPr lang="uk-UA" sz="2800" b="1" dirty="0">
              <a:latin typeface="Calibri" panose="020F0502020204030204" pitchFamily="34" charset="0"/>
            </a:endParaRPr>
          </a:p>
          <a:p>
            <a:pPr marL="285750" indent="-285750">
              <a:buFontTx/>
              <a:buChar char="-"/>
            </a:pPr>
            <a:r>
              <a:rPr lang="uk-UA" sz="2800" b="1" dirty="0">
                <a:latin typeface="Calibri" panose="020F0502020204030204" pitchFamily="34" charset="0"/>
              </a:rPr>
              <a:t>Жак Дерріда (1930-2004) – </a:t>
            </a:r>
            <a:r>
              <a:rPr lang="uk-UA" sz="2800" dirty="0">
                <a:latin typeface="Calibri" panose="020F0502020204030204" pitchFamily="34" charset="0"/>
              </a:rPr>
              <a:t>«Позиції», «Цілі людини», «Про Граматологію»</a:t>
            </a:r>
            <a:endParaRPr lang="uk-UA" sz="2800" dirty="0">
              <a:latin typeface="Calibri" panose="020F0502020204030204" pitchFamily="34" charset="0"/>
            </a:endParaRPr>
          </a:p>
          <a:p>
            <a:pPr marL="285750" indent="-285750">
              <a:buFontTx/>
              <a:buChar char="-"/>
            </a:pPr>
            <a:r>
              <a:rPr lang="uk-UA" sz="2800" b="1" dirty="0">
                <a:latin typeface="Calibri" panose="020F0502020204030204" pitchFamily="34" charset="0"/>
              </a:rPr>
              <a:t>Мішель Фуко </a:t>
            </a:r>
            <a:r>
              <a:rPr lang="uk-UA" sz="2800" dirty="0">
                <a:latin typeface="Calibri" panose="020F0502020204030204" pitchFamily="34" charset="0"/>
              </a:rPr>
              <a:t>(1926-1984 - </a:t>
            </a:r>
            <a:r>
              <a:rPr lang="uk-UA" sz="2800" u="sng" dirty="0">
                <a:latin typeface="Calibri" panose="020F0502020204030204" pitchFamily="34" charset="0"/>
              </a:rPr>
              <a:t>«Археологія знання»</a:t>
            </a:r>
            <a:endParaRPr lang="uk-UA" sz="2800" u="sng" dirty="0">
              <a:latin typeface="Calibri" panose="020F0502020204030204" pitchFamily="34" charset="0"/>
            </a:endParaRPr>
          </a:p>
          <a:p>
            <a:pPr marL="285750" indent="-285750">
              <a:buFontTx/>
              <a:buChar char="-"/>
            </a:pPr>
            <a:r>
              <a:rPr lang="uk-UA" sz="2800" b="1" dirty="0">
                <a:latin typeface="Calibri" panose="020F0502020204030204" pitchFamily="34" charset="0"/>
              </a:rPr>
              <a:t>Річард </a:t>
            </a:r>
            <a:r>
              <a:rPr lang="uk-UA" sz="2800" b="1" dirty="0" err="1">
                <a:latin typeface="Calibri" panose="020F0502020204030204" pitchFamily="34" charset="0"/>
              </a:rPr>
              <a:t>Рорті</a:t>
            </a:r>
            <a:r>
              <a:rPr lang="uk-UA" sz="2800" b="1" dirty="0">
                <a:latin typeface="Calibri" panose="020F0502020204030204" pitchFamily="34" charset="0"/>
              </a:rPr>
              <a:t> (1931-2007) – </a:t>
            </a:r>
            <a:r>
              <a:rPr lang="uk-UA" sz="2800" u="sng" dirty="0">
                <a:latin typeface="Calibri" panose="020F0502020204030204" pitchFamily="34" charset="0"/>
              </a:rPr>
              <a:t>Філософія і дзеркало природи</a:t>
            </a:r>
            <a:br>
              <a:rPr lang="ru-RU"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20000"/>
              <a:lumOff val="80000"/>
            </a:schemeClr>
          </a:solidFill>
        </p:spPr>
        <p:txBody>
          <a:bodyPr/>
          <a:lstStyle/>
          <a:p>
            <a:r>
              <a:rPr lang="uk-UA" sz="4400" dirty="0">
                <a:effectLst/>
                <a:latin typeface="Times New Roman" panose="02020603050405020304" pitchFamily="18" charset="0"/>
                <a:ea typeface="Calibri" panose="020F0502020204030204" pitchFamily="34" charset="0"/>
                <a:cs typeface="Arial" panose="020B0604020202020204" pitchFamily="34" charset="0"/>
              </a:rPr>
              <a:t> </a:t>
            </a:r>
            <a:r>
              <a:rPr lang="uk-UA" sz="4400" b="1" dirty="0">
                <a:effectLst/>
                <a:latin typeface="Times New Roman" panose="02020603050405020304" pitchFamily="18" charset="0"/>
                <a:ea typeface="Calibri" panose="020F0502020204030204" pitchFamily="34" charset="0"/>
                <a:cs typeface="Arial" panose="020B0604020202020204" pitchFamily="34" charset="0"/>
              </a:rPr>
              <a:t>3.Особливості естетики постмодернізму</a:t>
            </a:r>
            <a:endParaRPr lang="en-US" b="1" dirty="0"/>
          </a:p>
        </p:txBody>
      </p:sp>
      <p:sp>
        <p:nvSpPr>
          <p:cNvPr id="3" name="Объект 2"/>
          <p:cNvSpPr>
            <a:spLocks noGrp="1"/>
          </p:cNvSpPr>
          <p:nvPr>
            <p:ph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60000"/>
              <a:lumOff val="40000"/>
            </a:schemeClr>
          </a:solidFill>
        </p:spPr>
        <p:txBody>
          <a:bodyPr/>
          <a:lstStyle/>
          <a:p>
            <a:r>
              <a:rPr lang="ru-RU" dirty="0" err="1"/>
              <a:t>Характерними</a:t>
            </a:r>
            <a:r>
              <a:rPr lang="ru-RU" dirty="0"/>
              <a:t> рисами </a:t>
            </a:r>
            <a:r>
              <a:rPr lang="ru-RU" dirty="0" err="1"/>
              <a:t>постмодернізму</a:t>
            </a:r>
            <a:r>
              <a:rPr lang="ru-RU" dirty="0"/>
              <a:t> є:</a:t>
            </a:r>
            <a:endParaRPr lang="ru-RU" dirty="0"/>
          </a:p>
        </p:txBody>
      </p:sp>
      <p:sp>
        <p:nvSpPr>
          <p:cNvPr id="3" name="Объект 2"/>
          <p:cNvSpPr>
            <a:spLocks noGrp="1"/>
          </p:cNvSpPr>
          <p:nvPr>
            <p:ph idx="1"/>
          </p:nvPr>
        </p:nvSpPr>
        <p:spPr>
          <a:solidFill>
            <a:schemeClr val="accent2">
              <a:lumMod val="20000"/>
              <a:lumOff val="80000"/>
            </a:schemeClr>
          </a:solidFill>
        </p:spPr>
        <p:txBody>
          <a:bodyPr>
            <a:normAutofit fontScale="70000" lnSpcReduction="20000"/>
          </a:bodyPr>
          <a:lstStyle/>
          <a:p>
            <a:endParaRPr lang="ru-RU" dirty="0"/>
          </a:p>
          <a:p>
            <a:r>
              <a:rPr lang="ru-RU" dirty="0" err="1"/>
              <a:t>Орієнтація</a:t>
            </a:r>
            <a:r>
              <a:rPr lang="ru-RU" dirty="0"/>
              <a:t> </a:t>
            </a:r>
            <a:r>
              <a:rPr lang="ru-RU" dirty="0" err="1"/>
              <a:t>постмодерної</a:t>
            </a:r>
            <a:r>
              <a:rPr lang="ru-RU" dirty="0"/>
              <a:t> </a:t>
            </a:r>
            <a:r>
              <a:rPr lang="ru-RU" dirty="0" err="1"/>
              <a:t>культури</a:t>
            </a:r>
            <a:r>
              <a:rPr lang="ru-RU" dirty="0"/>
              <a:t> і на "</a:t>
            </a:r>
            <a:r>
              <a:rPr lang="ru-RU" dirty="0" err="1"/>
              <a:t>масу</a:t>
            </a:r>
            <a:r>
              <a:rPr lang="ru-RU" dirty="0"/>
              <a:t>", і на "</a:t>
            </a:r>
            <a:r>
              <a:rPr lang="ru-RU" dirty="0" err="1"/>
              <a:t>еліту</a:t>
            </a:r>
            <a:r>
              <a:rPr lang="ru-RU" dirty="0"/>
              <a:t>" </a:t>
            </a:r>
            <a:r>
              <a:rPr lang="ru-RU" dirty="0" err="1"/>
              <a:t>суспільства</a:t>
            </a:r>
            <a:r>
              <a:rPr lang="ru-RU" dirty="0"/>
              <a:t>.</a:t>
            </a:r>
            <a:endParaRPr lang="ru-RU" dirty="0"/>
          </a:p>
          <a:p>
            <a:r>
              <a:rPr lang="ru-RU" dirty="0" err="1"/>
              <a:t>Суттєвий</a:t>
            </a:r>
            <a:r>
              <a:rPr lang="ru-RU" dirty="0"/>
              <a:t> </a:t>
            </a:r>
            <a:r>
              <a:rPr lang="ru-RU" dirty="0" err="1"/>
              <a:t>вплив</a:t>
            </a:r>
            <a:r>
              <a:rPr lang="ru-RU" dirty="0"/>
              <a:t> </a:t>
            </a:r>
            <a:r>
              <a:rPr lang="ru-RU" dirty="0" err="1"/>
              <a:t>мистецтва</a:t>
            </a:r>
            <a:r>
              <a:rPr lang="ru-RU" dirty="0"/>
              <a:t> на поза-</a:t>
            </a:r>
            <a:r>
              <a:rPr lang="ru-RU" dirty="0" err="1"/>
              <a:t>художні</a:t>
            </a:r>
            <a:r>
              <a:rPr lang="ru-RU" dirty="0"/>
              <a:t> </a:t>
            </a:r>
            <a:r>
              <a:rPr lang="ru-RU" dirty="0" err="1"/>
              <a:t>сфери</a:t>
            </a:r>
            <a:r>
              <a:rPr lang="ru-RU" dirty="0"/>
              <a:t> </a:t>
            </a:r>
            <a:r>
              <a:rPr lang="ru-RU" dirty="0" err="1"/>
              <a:t>людської</a:t>
            </a:r>
            <a:r>
              <a:rPr lang="ru-RU" dirty="0"/>
              <a:t> </a:t>
            </a:r>
            <a:r>
              <a:rPr lang="ru-RU" dirty="0" err="1"/>
              <a:t>діяльності</a:t>
            </a:r>
            <a:r>
              <a:rPr lang="ru-RU" dirty="0"/>
              <a:t> (</a:t>
            </a:r>
            <a:r>
              <a:rPr lang="ru-RU" dirty="0" err="1"/>
              <a:t>політику</a:t>
            </a:r>
            <a:r>
              <a:rPr lang="ru-RU" dirty="0"/>
              <a:t>, </a:t>
            </a:r>
            <a:r>
              <a:rPr lang="ru-RU" dirty="0" err="1"/>
              <a:t>релігію</a:t>
            </a:r>
            <a:r>
              <a:rPr lang="ru-RU" dirty="0"/>
              <a:t>, </a:t>
            </a:r>
            <a:r>
              <a:rPr lang="ru-RU" dirty="0" err="1"/>
              <a:t>інформатику</a:t>
            </a:r>
            <a:r>
              <a:rPr lang="ru-RU" dirty="0"/>
              <a:t> </a:t>
            </a:r>
            <a:r>
              <a:rPr lang="ru-RU" dirty="0" err="1"/>
              <a:t>тощо</a:t>
            </a:r>
            <a:r>
              <a:rPr lang="ru-RU" dirty="0"/>
              <a:t>).</a:t>
            </a:r>
            <a:endParaRPr lang="ru-RU" dirty="0"/>
          </a:p>
          <a:p>
            <a:r>
              <a:rPr lang="ru-RU" dirty="0" err="1"/>
              <a:t>Стильовий</a:t>
            </a:r>
            <a:r>
              <a:rPr lang="ru-RU" dirty="0"/>
              <a:t> </a:t>
            </a:r>
            <a:r>
              <a:rPr lang="ru-RU" dirty="0" err="1"/>
              <a:t>плюралізм</a:t>
            </a:r>
            <a:r>
              <a:rPr lang="ru-RU" dirty="0"/>
              <a:t>.</a:t>
            </a:r>
            <a:endParaRPr lang="ru-RU" dirty="0"/>
          </a:p>
          <a:p>
            <a:r>
              <a:rPr lang="ru-RU" dirty="0" err="1"/>
              <a:t>Широке</a:t>
            </a:r>
            <a:r>
              <a:rPr lang="ru-RU" dirty="0"/>
              <a:t> </a:t>
            </a:r>
            <a:r>
              <a:rPr lang="ru-RU" dirty="0" err="1"/>
              <a:t>цитування</a:t>
            </a:r>
            <a:r>
              <a:rPr lang="ru-RU" dirty="0"/>
              <a:t> у </a:t>
            </a:r>
            <a:r>
              <a:rPr lang="ru-RU" dirty="0" err="1"/>
              <a:t>своїх</a:t>
            </a:r>
            <a:r>
              <a:rPr lang="ru-RU" dirty="0"/>
              <a:t> </a:t>
            </a:r>
            <a:r>
              <a:rPr lang="ru-RU" dirty="0" err="1"/>
              <a:t>творах</a:t>
            </a:r>
            <a:r>
              <a:rPr lang="ru-RU" dirty="0"/>
              <a:t> </a:t>
            </a:r>
            <a:r>
              <a:rPr lang="ru-RU" dirty="0" err="1"/>
              <a:t>мистецтва</a:t>
            </a:r>
            <a:r>
              <a:rPr lang="ru-RU" dirty="0"/>
              <a:t> </a:t>
            </a:r>
            <a:r>
              <a:rPr lang="ru-RU" dirty="0" err="1"/>
              <a:t>попередніх</a:t>
            </a:r>
            <a:r>
              <a:rPr lang="ru-RU" dirty="0"/>
              <a:t> </a:t>
            </a:r>
            <a:r>
              <a:rPr lang="ru-RU" dirty="0" err="1"/>
              <a:t>епох</a:t>
            </a:r>
            <a:r>
              <a:rPr lang="ru-RU" dirty="0"/>
              <a:t>.</a:t>
            </a:r>
            <a:endParaRPr lang="ru-RU" dirty="0"/>
          </a:p>
          <a:p>
            <a:r>
              <a:rPr lang="ru-RU" dirty="0" err="1"/>
              <a:t>Іронізування</a:t>
            </a:r>
            <a:r>
              <a:rPr lang="ru-RU" dirty="0"/>
              <a:t> над </a:t>
            </a:r>
            <a:r>
              <a:rPr lang="ru-RU" dirty="0" err="1"/>
              <a:t>художньою</a:t>
            </a:r>
            <a:r>
              <a:rPr lang="ru-RU" dirty="0"/>
              <a:t> </a:t>
            </a:r>
            <a:r>
              <a:rPr lang="ru-RU" dirty="0" err="1"/>
              <a:t>традицією</a:t>
            </a:r>
            <a:r>
              <a:rPr lang="ru-RU" dirty="0"/>
              <a:t> </a:t>
            </a:r>
            <a:r>
              <a:rPr lang="ru-RU" dirty="0" err="1"/>
              <a:t>минулих</a:t>
            </a:r>
            <a:r>
              <a:rPr lang="ru-RU" dirty="0"/>
              <a:t> культур.</a:t>
            </a:r>
            <a:endParaRPr lang="ru-RU" dirty="0"/>
          </a:p>
          <a:p>
            <a:r>
              <a:rPr lang="ru-RU" dirty="0" err="1"/>
              <a:t>Використання</a:t>
            </a:r>
            <a:r>
              <a:rPr lang="ru-RU" dirty="0"/>
              <a:t> </a:t>
            </a:r>
            <a:r>
              <a:rPr lang="ru-RU" dirty="0" err="1"/>
              <a:t>прийому</a:t>
            </a:r>
            <a:r>
              <a:rPr lang="ru-RU" dirty="0"/>
              <a:t> </a:t>
            </a:r>
            <a:r>
              <a:rPr lang="ru-RU" dirty="0" err="1"/>
              <a:t>гри</a:t>
            </a:r>
            <a:r>
              <a:rPr lang="ru-RU" dirty="0"/>
              <a:t> </a:t>
            </a:r>
            <a:r>
              <a:rPr lang="ru-RU" dirty="0" err="1"/>
              <a:t>під</a:t>
            </a:r>
            <a:r>
              <a:rPr lang="ru-RU" dirty="0"/>
              <a:t> час </a:t>
            </a:r>
            <a:r>
              <a:rPr lang="ru-RU" dirty="0" err="1"/>
              <a:t>створення</a:t>
            </a:r>
            <a:r>
              <a:rPr lang="ru-RU" dirty="0"/>
              <a:t> </a:t>
            </a:r>
            <a:r>
              <a:rPr lang="ru-RU" dirty="0" err="1"/>
              <a:t>творів</a:t>
            </a:r>
            <a:r>
              <a:rPr lang="ru-RU" dirty="0"/>
              <a:t> </a:t>
            </a:r>
            <a:r>
              <a:rPr lang="ru-RU" dirty="0" err="1"/>
              <a:t>мистецтва</a:t>
            </a:r>
            <a:r>
              <a:rPr lang="ru-RU" dirty="0"/>
              <a:t>.</a:t>
            </a:r>
            <a:endParaRPr lang="ru-RU" dirty="0"/>
          </a:p>
          <a:p>
            <a:r>
              <a:rPr lang="ru-RU" dirty="0" err="1"/>
              <a:t>Найсуттєвішою</a:t>
            </a:r>
            <a:r>
              <a:rPr lang="ru-RU" dirty="0"/>
              <a:t> </a:t>
            </a:r>
            <a:r>
              <a:rPr lang="ru-RU" dirty="0" err="1"/>
              <a:t>філософською</a:t>
            </a:r>
            <a:r>
              <a:rPr lang="ru-RU" dirty="0"/>
              <a:t> </a:t>
            </a:r>
            <a:r>
              <a:rPr lang="ru-RU" dirty="0" err="1"/>
              <a:t>відмінністю</a:t>
            </a:r>
            <a:r>
              <a:rPr lang="ru-RU" dirty="0"/>
              <a:t> </a:t>
            </a:r>
            <a:r>
              <a:rPr lang="ru-RU" dirty="0" err="1"/>
              <a:t>постмодернізму</a:t>
            </a:r>
            <a:r>
              <a:rPr lang="ru-RU" dirty="0"/>
              <a:t> є </a:t>
            </a:r>
            <a:r>
              <a:rPr lang="ru-RU" dirty="0" err="1"/>
              <a:t>перехід</a:t>
            </a:r>
            <a:r>
              <a:rPr lang="ru-RU" dirty="0"/>
              <a:t> </a:t>
            </a:r>
            <a:r>
              <a:rPr lang="ru-RU" dirty="0" err="1"/>
              <a:t>від</a:t>
            </a:r>
            <a:r>
              <a:rPr lang="ru-RU" dirty="0"/>
              <a:t> </a:t>
            </a:r>
            <a:r>
              <a:rPr lang="ru-RU" dirty="0" err="1"/>
              <a:t>класичного</a:t>
            </a:r>
            <a:r>
              <a:rPr lang="ru-RU" dirty="0"/>
              <a:t> </a:t>
            </a:r>
            <a:r>
              <a:rPr lang="ru-RU" dirty="0" err="1"/>
              <a:t>антропоцентристського</a:t>
            </a:r>
            <a:r>
              <a:rPr lang="ru-RU" dirty="0"/>
              <a:t> </a:t>
            </a:r>
            <a:r>
              <a:rPr lang="ru-RU" dirty="0" err="1"/>
              <a:t>гуманізму</a:t>
            </a:r>
            <a:r>
              <a:rPr lang="ru-RU" dirty="0"/>
              <a:t> до </a:t>
            </a:r>
            <a:r>
              <a:rPr lang="ru-RU" dirty="0" err="1"/>
              <a:t>сучасного</a:t>
            </a:r>
            <a:r>
              <a:rPr lang="ru-RU" dirty="0"/>
              <a:t> </a:t>
            </a:r>
            <a:r>
              <a:rPr lang="ru-RU" dirty="0" err="1"/>
              <a:t>універсального</a:t>
            </a:r>
            <a:r>
              <a:rPr lang="ru-RU" dirty="0"/>
              <a:t> </a:t>
            </a:r>
            <a:r>
              <a:rPr lang="ru-RU" dirty="0" err="1"/>
              <a:t>гуманізму</a:t>
            </a:r>
            <a:r>
              <a:rPr lang="ru-RU" dirty="0"/>
              <a:t>, </a:t>
            </a:r>
            <a:r>
              <a:rPr lang="ru-RU" dirty="0" err="1"/>
              <a:t>екологічний</a:t>
            </a:r>
            <a:r>
              <a:rPr lang="ru-RU" dirty="0"/>
              <a:t> </a:t>
            </a:r>
            <a:r>
              <a:rPr lang="ru-RU" dirty="0" err="1"/>
              <a:t>вимір</a:t>
            </a:r>
            <a:r>
              <a:rPr lang="ru-RU" dirty="0"/>
              <a:t> </a:t>
            </a:r>
            <a:r>
              <a:rPr lang="ru-RU" dirty="0" err="1"/>
              <a:t>якого</a:t>
            </a:r>
            <a:r>
              <a:rPr lang="ru-RU" dirty="0"/>
              <a:t> </a:t>
            </a:r>
            <a:r>
              <a:rPr lang="ru-RU" dirty="0" err="1"/>
              <a:t>охоплює</a:t>
            </a:r>
            <a:r>
              <a:rPr lang="ru-RU" dirty="0"/>
              <a:t> все </a:t>
            </a:r>
            <a:r>
              <a:rPr lang="ru-RU" dirty="0" err="1"/>
              <a:t>живе</a:t>
            </a:r>
            <a:r>
              <a:rPr lang="ru-RU" dirty="0"/>
              <a:t> - </a:t>
            </a:r>
            <a:r>
              <a:rPr lang="ru-RU" dirty="0" err="1"/>
              <a:t>людину</a:t>
            </a:r>
            <a:r>
              <a:rPr lang="ru-RU" dirty="0"/>
              <a:t>, природу, </a:t>
            </a:r>
            <a:r>
              <a:rPr lang="ru-RU" dirty="0" err="1"/>
              <a:t>Всесвіт</a:t>
            </a:r>
            <a:r>
              <a:rPr lang="ru-RU" dirty="0"/>
              <a:t>. У </a:t>
            </a:r>
            <a:r>
              <a:rPr lang="ru-RU" dirty="0" err="1"/>
              <a:t>поєднанні</a:t>
            </a:r>
            <a:r>
              <a:rPr lang="ru-RU" dirty="0"/>
              <a:t> з </a:t>
            </a:r>
            <a:r>
              <a:rPr lang="ru-RU" dirty="0" err="1"/>
              <a:t>відмовою</a:t>
            </a:r>
            <a:r>
              <a:rPr lang="ru-RU" dirty="0"/>
              <a:t> </a:t>
            </a:r>
            <a:r>
              <a:rPr lang="ru-RU" dirty="0" err="1"/>
              <a:t>від</a:t>
            </a:r>
            <a:r>
              <a:rPr lang="ru-RU" dirty="0"/>
              <a:t> </a:t>
            </a:r>
            <a:r>
              <a:rPr lang="ru-RU" dirty="0" err="1"/>
              <a:t>євроцентризму</a:t>
            </a:r>
            <a:r>
              <a:rPr lang="ru-RU" dirty="0"/>
              <a:t> та </a:t>
            </a:r>
            <a:r>
              <a:rPr lang="ru-RU" dirty="0" err="1"/>
              <a:t>етноцентризму</a:t>
            </a:r>
            <a:r>
              <a:rPr lang="ru-RU" dirty="0"/>
              <a:t>, </a:t>
            </a:r>
            <a:r>
              <a:rPr lang="ru-RU" dirty="0" err="1"/>
              <a:t>зміщенням</a:t>
            </a:r>
            <a:r>
              <a:rPr lang="ru-RU" dirty="0"/>
              <a:t> </a:t>
            </a:r>
            <a:r>
              <a:rPr lang="ru-RU" dirty="0" err="1"/>
              <a:t>інтересу</a:t>
            </a:r>
            <a:r>
              <a:rPr lang="ru-RU" dirty="0"/>
              <a:t> на проблематику, </a:t>
            </a:r>
            <a:r>
              <a:rPr lang="ru-RU" dirty="0" err="1"/>
              <a:t>специфічну</a:t>
            </a:r>
            <a:r>
              <a:rPr lang="ru-RU" dirty="0"/>
              <a:t> для </a:t>
            </a:r>
            <a:r>
              <a:rPr lang="ru-RU" dirty="0" err="1"/>
              <a:t>країн</a:t>
            </a:r>
            <a:r>
              <a:rPr lang="ru-RU" dirty="0"/>
              <a:t> Сходу, </a:t>
            </a:r>
            <a:r>
              <a:rPr lang="ru-RU" dirty="0" err="1"/>
              <a:t>Полінезії</a:t>
            </a:r>
            <a:r>
              <a:rPr lang="ru-RU" dirty="0"/>
              <a:t> та </a:t>
            </a:r>
            <a:r>
              <a:rPr lang="ru-RU" dirty="0" err="1"/>
              <a:t>Океанії</a:t>
            </a:r>
            <a:r>
              <a:rPr lang="ru-RU" dirty="0"/>
              <a:t>, </a:t>
            </a:r>
            <a:r>
              <a:rPr lang="ru-RU" dirty="0" err="1"/>
              <a:t>частково</a:t>
            </a:r>
            <a:r>
              <a:rPr lang="ru-RU" dirty="0"/>
              <a:t> Африки та </a:t>
            </a:r>
            <a:r>
              <a:rPr lang="ru-RU" dirty="0" err="1"/>
              <a:t>Латинської</a:t>
            </a:r>
            <a:r>
              <a:rPr lang="ru-RU" dirty="0"/>
              <a:t> Америки, </a:t>
            </a:r>
            <a:r>
              <a:rPr lang="ru-RU" dirty="0" err="1"/>
              <a:t>такий</a:t>
            </a:r>
            <a:r>
              <a:rPr lang="ru-RU" dirty="0"/>
              <a:t> </a:t>
            </a:r>
            <a:r>
              <a:rPr lang="ru-RU" dirty="0" err="1"/>
              <a:t>відхід</a:t>
            </a:r>
            <a:r>
              <a:rPr lang="ru-RU" dirty="0"/>
              <a:t> </a:t>
            </a:r>
            <a:r>
              <a:rPr lang="ru-RU" dirty="0" err="1"/>
              <a:t>свідчить</a:t>
            </a:r>
            <a:r>
              <a:rPr lang="ru-RU" dirty="0"/>
              <a:t> про </a:t>
            </a:r>
            <a:r>
              <a:rPr lang="ru-RU" dirty="0" err="1"/>
              <a:t>плідність</a:t>
            </a:r>
            <a:r>
              <a:rPr lang="ru-RU" dirty="0"/>
              <a:t> анти-</a:t>
            </a:r>
            <a:r>
              <a:rPr lang="ru-RU" dirty="0" err="1"/>
              <a:t>ієрархічних</a:t>
            </a:r>
            <a:r>
              <a:rPr lang="ru-RU" dirty="0"/>
              <a:t> </a:t>
            </a:r>
            <a:r>
              <a:rPr lang="ru-RU" dirty="0" err="1"/>
              <a:t>ідей</a:t>
            </a:r>
            <a:r>
              <a:rPr lang="ru-RU" dirty="0"/>
              <a:t> культурного </a:t>
            </a:r>
            <a:r>
              <a:rPr lang="ru-RU" dirty="0" err="1"/>
              <a:t>релятивізму</a:t>
            </a:r>
            <a:r>
              <a:rPr lang="ru-RU" dirty="0"/>
              <a:t>, </a:t>
            </a:r>
            <a:r>
              <a:rPr lang="ru-RU" dirty="0" err="1"/>
              <a:t>що</a:t>
            </a:r>
            <a:r>
              <a:rPr lang="ru-RU" dirty="0"/>
              <a:t> </a:t>
            </a:r>
            <a:r>
              <a:rPr lang="ru-RU" dirty="0" err="1"/>
              <a:t>стверджує</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blipFill>
            <a:blip r:embed="rId1"/>
            <a:tile tx="0" ty="0" sx="100000" sy="100000" flip="none" algn="tl"/>
          </a:blipFill>
        </p:spPr>
        <p:txBody>
          <a:bodyPr/>
          <a:lstStyle/>
          <a:p>
            <a:pPr algn="ctr"/>
            <a:r>
              <a:rPr lang="ru-RU" b="1" dirty="0" err="1"/>
              <a:t>Визначальні</a:t>
            </a:r>
            <a:r>
              <a:rPr lang="ru-RU" b="1" dirty="0"/>
              <a:t> </a:t>
            </a:r>
            <a:r>
              <a:rPr lang="ru-RU" b="1" dirty="0" err="1"/>
              <a:t>риси</a:t>
            </a:r>
            <a:r>
              <a:rPr lang="ru-RU" b="1" dirty="0"/>
              <a:t> </a:t>
            </a:r>
            <a:r>
              <a:rPr lang="ru-RU" b="1" dirty="0" err="1"/>
              <a:t>естетики</a:t>
            </a:r>
            <a:r>
              <a:rPr lang="ru-RU" b="1" dirty="0"/>
              <a:t>  </a:t>
            </a:r>
            <a:r>
              <a:rPr lang="ru-RU" b="1" dirty="0" err="1"/>
              <a:t>постмодернізму</a:t>
            </a:r>
            <a:r>
              <a:rPr lang="ru-RU" b="1" dirty="0"/>
              <a:t>:</a:t>
            </a:r>
            <a:endParaRPr lang="en-US" b="1" dirty="0"/>
          </a:p>
        </p:txBody>
      </p:sp>
      <p:sp>
        <p:nvSpPr>
          <p:cNvPr id="5" name="Объект 4"/>
          <p:cNvSpPr>
            <a:spLocks noGrp="1"/>
          </p:cNvSpPr>
          <p:nvPr>
            <p:ph idx="1"/>
          </p:nvPr>
        </p:nvSpPr>
        <p:spPr>
          <a:xfrm>
            <a:off x="772212" y="1571102"/>
            <a:ext cx="10515600" cy="4351338"/>
          </a:xfrm>
          <a:solidFill>
            <a:schemeClr val="accent2">
              <a:lumMod val="20000"/>
              <a:lumOff val="80000"/>
            </a:schemeClr>
          </a:solidFill>
        </p:spPr>
        <p:txBody>
          <a:bodyPr>
            <a:normAutofit fontScale="40000" lnSpcReduction="20000"/>
          </a:bodyPr>
          <a:lstStyle/>
          <a:p>
            <a:r>
              <a:rPr lang="ru-RU" sz="4200" dirty="0"/>
              <a:t>культ </a:t>
            </a:r>
            <a:r>
              <a:rPr lang="ru-RU" sz="4200" dirty="0" err="1"/>
              <a:t>незалежної</a:t>
            </a:r>
            <a:r>
              <a:rPr lang="ru-RU" sz="4200" dirty="0"/>
              <a:t> </a:t>
            </a:r>
            <a:r>
              <a:rPr lang="ru-RU" sz="4200" dirty="0" err="1"/>
              <a:t>особистості</a:t>
            </a:r>
            <a:r>
              <a:rPr lang="ru-RU" sz="4200" dirty="0"/>
              <a:t>;</a:t>
            </a:r>
            <a:endParaRPr lang="ru-RU" sz="4200" dirty="0"/>
          </a:p>
          <a:p>
            <a:r>
              <a:rPr lang="ru-RU" sz="4200" dirty="0"/>
              <a:t>потяг до </a:t>
            </a:r>
            <a:r>
              <a:rPr lang="ru-RU" sz="4200" dirty="0" err="1"/>
              <a:t>архаїки</a:t>
            </a:r>
            <a:r>
              <a:rPr lang="ru-RU" sz="4200" dirty="0"/>
              <a:t>, </a:t>
            </a:r>
            <a:r>
              <a:rPr lang="ru-RU" sz="4200" dirty="0" err="1"/>
              <a:t>міфу</a:t>
            </a:r>
            <a:r>
              <a:rPr lang="ru-RU" sz="4200" dirty="0"/>
              <a:t>, </a:t>
            </a:r>
            <a:r>
              <a:rPr lang="ru-RU" sz="4200" dirty="0" err="1"/>
              <a:t>колективного</a:t>
            </a:r>
            <a:r>
              <a:rPr lang="ru-RU" sz="4200" dirty="0"/>
              <a:t> </a:t>
            </a:r>
            <a:r>
              <a:rPr lang="ru-RU" sz="4200" dirty="0" err="1"/>
              <a:t>позасвідомого</a:t>
            </a:r>
            <a:r>
              <a:rPr lang="ru-RU" sz="4200" dirty="0"/>
              <a:t>;</a:t>
            </a:r>
            <a:endParaRPr lang="ru-RU" sz="4200" dirty="0"/>
          </a:p>
          <a:p>
            <a:r>
              <a:rPr lang="ru-RU" sz="4200" dirty="0" err="1"/>
              <a:t>прагнення</a:t>
            </a:r>
            <a:r>
              <a:rPr lang="ru-RU" sz="4200" dirty="0"/>
              <a:t> </a:t>
            </a:r>
            <a:r>
              <a:rPr lang="ru-RU" sz="4200" dirty="0" err="1"/>
              <a:t>поєднати</a:t>
            </a:r>
            <a:r>
              <a:rPr lang="ru-RU" sz="4200" dirty="0"/>
              <a:t>, </a:t>
            </a:r>
            <a:r>
              <a:rPr lang="ru-RU" sz="4200" dirty="0" err="1"/>
              <a:t>взаємодоповнити</a:t>
            </a:r>
            <a:r>
              <a:rPr lang="ru-RU" sz="4200" dirty="0"/>
              <a:t> </a:t>
            </a:r>
            <a:r>
              <a:rPr lang="ru-RU" sz="4200" dirty="0" err="1"/>
              <a:t>істини</a:t>
            </a:r>
            <a:r>
              <a:rPr lang="ru-RU" sz="4200" dirty="0"/>
              <a:t> (часом полярно </a:t>
            </a:r>
            <a:r>
              <a:rPr lang="ru-RU" sz="4200" dirty="0" err="1"/>
              <a:t>протилежні</a:t>
            </a:r>
            <a:r>
              <a:rPr lang="ru-RU" sz="4200" dirty="0"/>
              <a:t>) </a:t>
            </a:r>
            <a:r>
              <a:rPr lang="ru-RU" sz="4200" dirty="0" err="1"/>
              <a:t>багатьох</a:t>
            </a:r>
            <a:r>
              <a:rPr lang="ru-RU" sz="4200" dirty="0"/>
              <a:t> людей, </a:t>
            </a:r>
            <a:r>
              <a:rPr lang="ru-RU" sz="4200" dirty="0" err="1"/>
              <a:t>націй</a:t>
            </a:r>
            <a:r>
              <a:rPr lang="ru-RU" sz="4200" dirty="0"/>
              <a:t>, культур, </a:t>
            </a:r>
            <a:r>
              <a:rPr lang="ru-RU" sz="4200" dirty="0" err="1"/>
              <a:t>релігій</a:t>
            </a:r>
            <a:r>
              <a:rPr lang="ru-RU" sz="4200" dirty="0"/>
              <a:t>, </a:t>
            </a:r>
            <a:r>
              <a:rPr lang="ru-RU" sz="4200" dirty="0" err="1"/>
              <a:t>напрямів</a:t>
            </a:r>
            <a:r>
              <a:rPr lang="ru-RU" sz="4200" dirty="0"/>
              <a:t> </a:t>
            </a:r>
            <a:r>
              <a:rPr lang="ru-RU" sz="4200" dirty="0" err="1"/>
              <a:t>естетики</a:t>
            </a:r>
            <a:r>
              <a:rPr lang="ru-RU" sz="4200" dirty="0"/>
              <a:t>;</a:t>
            </a:r>
            <a:endParaRPr lang="ru-RU" sz="4200" dirty="0"/>
          </a:p>
          <a:p>
            <a:r>
              <a:rPr lang="ru-RU" sz="4200" dirty="0" err="1"/>
              <a:t>бачення</a:t>
            </a:r>
            <a:r>
              <a:rPr lang="ru-RU" sz="4200" dirty="0"/>
              <a:t> </a:t>
            </a:r>
            <a:r>
              <a:rPr lang="ru-RU" sz="4200" dirty="0" err="1"/>
              <a:t>повсякденного</a:t>
            </a:r>
            <a:r>
              <a:rPr lang="ru-RU" sz="4200" dirty="0"/>
              <a:t> реального </a:t>
            </a:r>
            <a:r>
              <a:rPr lang="ru-RU" sz="4200" dirty="0" err="1"/>
              <a:t>життя</a:t>
            </a:r>
            <a:r>
              <a:rPr lang="ru-RU" sz="4200" dirty="0"/>
              <a:t> як театру абсурду, </a:t>
            </a:r>
            <a:r>
              <a:rPr lang="ru-RU" sz="4200" dirty="0" err="1"/>
              <a:t>апокаліптичного</a:t>
            </a:r>
            <a:r>
              <a:rPr lang="ru-RU" sz="4200" dirty="0"/>
              <a:t> карнавалу;</a:t>
            </a:r>
            <a:endParaRPr lang="ru-RU" sz="4200" dirty="0"/>
          </a:p>
          <a:p>
            <a:r>
              <a:rPr lang="ru-RU" sz="4200" dirty="0" err="1"/>
              <a:t>використання</a:t>
            </a:r>
            <a:r>
              <a:rPr lang="ru-RU" sz="4200" dirty="0"/>
              <a:t> </a:t>
            </a:r>
            <a:r>
              <a:rPr lang="ru-RU" sz="4200" dirty="0" err="1"/>
              <a:t>підкреслено</a:t>
            </a:r>
            <a:r>
              <a:rPr lang="ru-RU" sz="4200" dirty="0"/>
              <a:t> </a:t>
            </a:r>
            <a:r>
              <a:rPr lang="ru-RU" sz="4200" dirty="0" err="1"/>
              <a:t>ігрового</a:t>
            </a:r>
            <a:r>
              <a:rPr lang="ru-RU" sz="4200" dirty="0"/>
              <a:t> стилю, </a:t>
            </a:r>
            <a:r>
              <a:rPr lang="ru-RU" sz="4200" dirty="0" err="1"/>
              <a:t>щоб</a:t>
            </a:r>
            <a:r>
              <a:rPr lang="ru-RU" sz="4200" dirty="0"/>
              <a:t> </a:t>
            </a:r>
            <a:r>
              <a:rPr lang="ru-RU" sz="4200" dirty="0" err="1"/>
              <a:t>акцентувати</a:t>
            </a:r>
            <a:r>
              <a:rPr lang="ru-RU" sz="4200" dirty="0"/>
              <a:t> на </a:t>
            </a:r>
            <a:r>
              <a:rPr lang="ru-RU" sz="4200" dirty="0" err="1"/>
              <a:t>ненормальності</a:t>
            </a:r>
            <a:r>
              <a:rPr lang="ru-RU" sz="4200" dirty="0"/>
              <a:t>, </a:t>
            </a:r>
            <a:r>
              <a:rPr lang="ru-RU" sz="4200" dirty="0" err="1"/>
              <a:t>несправжності</a:t>
            </a:r>
            <a:r>
              <a:rPr lang="ru-RU" sz="4200" dirty="0"/>
              <a:t>, </a:t>
            </a:r>
            <a:r>
              <a:rPr lang="ru-RU" sz="4200" dirty="0" err="1"/>
              <a:t>протиприродності</a:t>
            </a:r>
            <a:r>
              <a:rPr lang="ru-RU" sz="4200" dirty="0"/>
              <a:t> </a:t>
            </a:r>
            <a:r>
              <a:rPr lang="ru-RU" sz="4200" dirty="0" err="1"/>
              <a:t>панівного</a:t>
            </a:r>
            <a:r>
              <a:rPr lang="ru-RU" sz="4200" dirty="0"/>
              <a:t> в </a:t>
            </a:r>
            <a:r>
              <a:rPr lang="ru-RU" sz="4200" dirty="0" err="1"/>
              <a:t>реальності</a:t>
            </a:r>
            <a:r>
              <a:rPr lang="ru-RU" sz="4200" dirty="0"/>
              <a:t> способу </a:t>
            </a:r>
            <a:r>
              <a:rPr lang="ru-RU" sz="4200" dirty="0" err="1"/>
              <a:t>життя</a:t>
            </a:r>
            <a:r>
              <a:rPr lang="ru-RU" sz="4200" dirty="0"/>
              <a:t>;</a:t>
            </a:r>
            <a:endParaRPr lang="ru-RU" sz="4200" dirty="0"/>
          </a:p>
          <a:p>
            <a:r>
              <a:rPr lang="ru-RU" sz="4200" dirty="0" err="1"/>
              <a:t>зумисне</a:t>
            </a:r>
            <a:r>
              <a:rPr lang="ru-RU" sz="4200" dirty="0"/>
              <a:t> </a:t>
            </a:r>
            <a:r>
              <a:rPr lang="ru-RU" sz="4200" dirty="0" err="1"/>
              <a:t>химерне</a:t>
            </a:r>
            <a:r>
              <a:rPr lang="ru-RU" sz="4200" dirty="0"/>
              <a:t> </a:t>
            </a:r>
            <a:r>
              <a:rPr lang="ru-RU" sz="4200" dirty="0" err="1"/>
              <a:t>переплетення</a:t>
            </a:r>
            <a:r>
              <a:rPr lang="ru-RU" sz="4200" dirty="0"/>
              <a:t> </a:t>
            </a:r>
            <a:r>
              <a:rPr lang="ru-RU" sz="4200" dirty="0" err="1"/>
              <a:t>різних</a:t>
            </a:r>
            <a:r>
              <a:rPr lang="ru-RU" sz="4200" dirty="0"/>
              <a:t> </a:t>
            </a:r>
            <a:r>
              <a:rPr lang="ru-RU" sz="4200" dirty="0" err="1"/>
              <a:t>стилів</a:t>
            </a:r>
            <a:r>
              <a:rPr lang="ru-RU" sz="4200" dirty="0"/>
              <a:t> </a:t>
            </a:r>
            <a:r>
              <a:rPr lang="ru-RU" sz="4200" dirty="0" err="1"/>
              <a:t>оповіді</a:t>
            </a:r>
            <a:r>
              <a:rPr lang="ru-RU" sz="4200" dirty="0"/>
              <a:t> (</a:t>
            </a:r>
            <a:r>
              <a:rPr lang="ru-RU" sz="4200" dirty="0" err="1"/>
              <a:t>високий</a:t>
            </a:r>
            <a:r>
              <a:rPr lang="ru-RU" sz="4200" dirty="0"/>
              <a:t> </a:t>
            </a:r>
            <a:r>
              <a:rPr lang="ru-RU" sz="4200" dirty="0" err="1"/>
              <a:t>класицистичний</a:t>
            </a:r>
            <a:r>
              <a:rPr lang="ru-RU" sz="4200" dirty="0"/>
              <a:t> і </a:t>
            </a:r>
            <a:r>
              <a:rPr lang="ru-RU" sz="4200" dirty="0" err="1"/>
              <a:t>сентиментальний</a:t>
            </a:r>
            <a:r>
              <a:rPr lang="ru-RU" sz="4200" dirty="0"/>
              <a:t> </a:t>
            </a:r>
            <a:r>
              <a:rPr lang="ru-RU" sz="4200" dirty="0" err="1"/>
              <a:t>чи</a:t>
            </a:r>
            <a:r>
              <a:rPr lang="ru-RU" sz="4200" dirty="0"/>
              <a:t> грубо </a:t>
            </a:r>
            <a:r>
              <a:rPr lang="ru-RU" sz="4200" dirty="0" err="1"/>
              <a:t>натуралістичний</a:t>
            </a:r>
            <a:r>
              <a:rPr lang="ru-RU" sz="4200" dirty="0"/>
              <a:t> і </a:t>
            </a:r>
            <a:r>
              <a:rPr lang="ru-RU" sz="4200" dirty="0" err="1"/>
              <a:t>казковий</a:t>
            </a:r>
            <a:r>
              <a:rPr lang="ru-RU" sz="4200" dirty="0"/>
              <a:t> та </a:t>
            </a:r>
            <a:r>
              <a:rPr lang="ru-RU" sz="4200" dirty="0" err="1"/>
              <a:t>ін</a:t>
            </a:r>
            <a:r>
              <a:rPr lang="ru-RU" sz="4200" dirty="0"/>
              <a:t>.; у стиль </a:t>
            </a:r>
            <a:r>
              <a:rPr lang="ru-RU" sz="4200" dirty="0" err="1"/>
              <a:t>художній</a:t>
            </a:r>
            <a:r>
              <a:rPr lang="ru-RU" sz="4200" dirty="0"/>
              <a:t> </a:t>
            </a:r>
            <a:r>
              <a:rPr lang="ru-RU" sz="4200" dirty="0" err="1"/>
              <a:t>нерідко</a:t>
            </a:r>
            <a:r>
              <a:rPr lang="ru-RU" sz="4200" dirty="0"/>
              <a:t> </a:t>
            </a:r>
            <a:r>
              <a:rPr lang="ru-RU" sz="4200" dirty="0" err="1"/>
              <a:t>вплітаються</a:t>
            </a:r>
            <a:r>
              <a:rPr lang="ru-RU" sz="4200" dirty="0"/>
              <a:t> </a:t>
            </a:r>
            <a:r>
              <a:rPr lang="ru-RU" sz="4200" dirty="0" err="1"/>
              <a:t>стилі</a:t>
            </a:r>
            <a:r>
              <a:rPr lang="ru-RU" sz="4200" dirty="0"/>
              <a:t> </a:t>
            </a:r>
            <a:r>
              <a:rPr lang="ru-RU" sz="4200" dirty="0" err="1"/>
              <a:t>науковий</a:t>
            </a:r>
            <a:r>
              <a:rPr lang="ru-RU" sz="4200" dirty="0"/>
              <a:t>, </a:t>
            </a:r>
            <a:r>
              <a:rPr lang="ru-RU" sz="4200" dirty="0" err="1"/>
              <a:t>публіцистичний</a:t>
            </a:r>
            <a:r>
              <a:rPr lang="ru-RU" sz="4200" dirty="0"/>
              <a:t>, </a:t>
            </a:r>
            <a:r>
              <a:rPr lang="ru-RU" sz="4200" dirty="0" err="1"/>
              <a:t>діловий</a:t>
            </a:r>
            <a:r>
              <a:rPr lang="ru-RU" sz="4200" dirty="0"/>
              <a:t> </a:t>
            </a:r>
            <a:r>
              <a:rPr lang="ru-RU" sz="4200" dirty="0" err="1"/>
              <a:t>тощо</a:t>
            </a:r>
            <a:r>
              <a:rPr lang="ru-RU" sz="4200" dirty="0"/>
              <a:t>);</a:t>
            </a:r>
            <a:endParaRPr lang="ru-RU" sz="4200" dirty="0"/>
          </a:p>
          <a:p>
            <a:r>
              <a:rPr lang="ru-RU" sz="4200" dirty="0" err="1"/>
              <a:t>суміш</a:t>
            </a:r>
            <a:r>
              <a:rPr lang="ru-RU" sz="4200" dirty="0"/>
              <a:t> </a:t>
            </a:r>
            <a:r>
              <a:rPr lang="ru-RU" sz="4200" dirty="0" err="1"/>
              <a:t>багатьох</a:t>
            </a:r>
            <a:r>
              <a:rPr lang="ru-RU" sz="4200" dirty="0"/>
              <a:t> </a:t>
            </a:r>
            <a:r>
              <a:rPr lang="ru-RU" sz="4200" dirty="0" err="1"/>
              <a:t>традиційних</a:t>
            </a:r>
            <a:r>
              <a:rPr lang="ru-RU" sz="4200" dirty="0"/>
              <a:t> </a:t>
            </a:r>
            <a:r>
              <a:rPr lang="ru-RU" sz="4200" dirty="0" err="1"/>
              <a:t>жанрових</a:t>
            </a:r>
            <a:r>
              <a:rPr lang="ru-RU" sz="4200" dirty="0"/>
              <a:t> </a:t>
            </a:r>
            <a:r>
              <a:rPr lang="ru-RU" sz="4200" dirty="0" err="1"/>
              <a:t>різновидів</a:t>
            </a:r>
            <a:r>
              <a:rPr lang="ru-RU" sz="4200" dirty="0"/>
              <a:t>;</a:t>
            </a:r>
            <a:endParaRPr lang="ru-RU" sz="4200" dirty="0"/>
          </a:p>
          <a:p>
            <a:r>
              <a:rPr lang="ru-RU" sz="4200" dirty="0" err="1"/>
              <a:t>сюжети</a:t>
            </a:r>
            <a:r>
              <a:rPr lang="ru-RU" sz="4200" dirty="0"/>
              <a:t> </a:t>
            </a:r>
            <a:r>
              <a:rPr lang="ru-RU" sz="4200" dirty="0" err="1"/>
              <a:t>творів</a:t>
            </a:r>
            <a:r>
              <a:rPr lang="ru-RU" sz="4200" dirty="0"/>
              <a:t> — </a:t>
            </a:r>
            <a:r>
              <a:rPr lang="ru-RU" sz="4200" dirty="0" err="1"/>
              <a:t>це</a:t>
            </a:r>
            <a:r>
              <a:rPr lang="ru-RU" sz="4200" dirty="0"/>
              <a:t> легко </a:t>
            </a:r>
            <a:r>
              <a:rPr lang="ru-RU" sz="4200" dirty="0" err="1"/>
              <a:t>замасковані</a:t>
            </a:r>
            <a:r>
              <a:rPr lang="ru-RU" sz="4200" dirty="0"/>
              <a:t>  </a:t>
            </a:r>
            <a:r>
              <a:rPr lang="ru-RU" sz="4200" dirty="0" err="1"/>
              <a:t>алюзії</a:t>
            </a:r>
            <a:r>
              <a:rPr lang="ru-RU" sz="4200" dirty="0"/>
              <a:t> (</a:t>
            </a:r>
            <a:r>
              <a:rPr lang="ru-RU" sz="4200" dirty="0" err="1"/>
              <a:t>натяки</a:t>
            </a:r>
            <a:r>
              <a:rPr lang="ru-RU" sz="4200" dirty="0"/>
              <a:t>) на </a:t>
            </a:r>
            <a:r>
              <a:rPr lang="ru-RU" sz="4200" dirty="0" err="1"/>
              <a:t>відомі</a:t>
            </a:r>
            <a:r>
              <a:rPr lang="ru-RU" sz="4200" dirty="0"/>
              <a:t> </a:t>
            </a:r>
            <a:r>
              <a:rPr lang="ru-RU" sz="4200" dirty="0" err="1"/>
              <a:t>сюжети</a:t>
            </a:r>
            <a:r>
              <a:rPr lang="ru-RU" sz="4200" dirty="0"/>
              <a:t> </a:t>
            </a:r>
            <a:r>
              <a:rPr lang="ru-RU" sz="4200" dirty="0" err="1"/>
              <a:t>літератури</a:t>
            </a:r>
            <a:r>
              <a:rPr lang="ru-RU" sz="4200" dirty="0"/>
              <a:t> </a:t>
            </a:r>
            <a:r>
              <a:rPr lang="ru-RU" sz="4200" dirty="0" err="1"/>
              <a:t>попередніх</a:t>
            </a:r>
            <a:r>
              <a:rPr lang="ru-RU" sz="4200" dirty="0"/>
              <a:t> </a:t>
            </a:r>
            <a:r>
              <a:rPr lang="ru-RU" sz="4200" dirty="0" err="1"/>
              <a:t>епох</a:t>
            </a:r>
            <a:r>
              <a:rPr lang="ru-RU" sz="4200" dirty="0"/>
              <a:t>;</a:t>
            </a:r>
            <a:endParaRPr lang="ru-RU" sz="4200" dirty="0"/>
          </a:p>
          <a:p>
            <a:r>
              <a:rPr lang="ru-RU" sz="4200" dirty="0" err="1"/>
              <a:t>запозичення</a:t>
            </a:r>
            <a:r>
              <a:rPr lang="ru-RU" sz="4200" dirty="0"/>
              <a:t>, </a:t>
            </a:r>
            <a:r>
              <a:rPr lang="ru-RU" sz="4200" dirty="0" err="1"/>
              <a:t>перегуки</a:t>
            </a:r>
            <a:r>
              <a:rPr lang="ru-RU" sz="4200" dirty="0"/>
              <a:t> </a:t>
            </a:r>
            <a:r>
              <a:rPr lang="ru-RU" sz="4200" dirty="0" err="1"/>
              <a:t>спостерігаються</a:t>
            </a:r>
            <a:r>
              <a:rPr lang="ru-RU" sz="4200" dirty="0"/>
              <a:t> не </a:t>
            </a:r>
            <a:r>
              <a:rPr lang="ru-RU" sz="4200" dirty="0" err="1"/>
              <a:t>лише</a:t>
            </a:r>
            <a:r>
              <a:rPr lang="ru-RU" sz="4200" dirty="0"/>
              <a:t> на сюжетно-</a:t>
            </a:r>
            <a:r>
              <a:rPr lang="ru-RU" sz="4200" dirty="0" err="1"/>
              <a:t>композиційному</a:t>
            </a:r>
            <a:r>
              <a:rPr lang="ru-RU" sz="4200" dirty="0"/>
              <a:t>, а й на образному, </a:t>
            </a:r>
            <a:r>
              <a:rPr lang="ru-RU" sz="4200" dirty="0" err="1"/>
              <a:t>мовному</a:t>
            </a:r>
            <a:r>
              <a:rPr lang="ru-RU" sz="4200" dirty="0"/>
              <a:t> </a:t>
            </a:r>
            <a:r>
              <a:rPr lang="ru-RU" sz="4200" dirty="0" err="1"/>
              <a:t>рівнях</a:t>
            </a:r>
            <a:r>
              <a:rPr lang="ru-RU" sz="4200" dirty="0"/>
              <a:t>;</a:t>
            </a:r>
            <a:endParaRPr lang="ru-RU" sz="4200" dirty="0"/>
          </a:p>
          <a:p>
            <a:r>
              <a:rPr lang="ru-RU" sz="4200" dirty="0"/>
              <a:t>як правило, у </a:t>
            </a:r>
            <a:r>
              <a:rPr lang="ru-RU" sz="4200" dirty="0" err="1"/>
              <a:t>постмодерністському</a:t>
            </a:r>
            <a:r>
              <a:rPr lang="ru-RU" sz="4200" dirty="0"/>
              <a:t> </a:t>
            </a:r>
            <a:r>
              <a:rPr lang="ru-RU" sz="4200" dirty="0" err="1"/>
              <a:t>творі</a:t>
            </a:r>
            <a:r>
              <a:rPr lang="ru-RU" sz="4200" dirty="0"/>
              <a:t> </a:t>
            </a:r>
            <a:r>
              <a:rPr lang="ru-RU" sz="4200" dirty="0" err="1"/>
              <a:t>присутній</a:t>
            </a:r>
            <a:r>
              <a:rPr lang="ru-RU" sz="4200" dirty="0"/>
              <a:t> образ </a:t>
            </a:r>
            <a:r>
              <a:rPr lang="ru-RU" sz="4200" dirty="0" err="1"/>
              <a:t>оповідача</a:t>
            </a:r>
            <a:r>
              <a:rPr lang="ru-RU" sz="4200" dirty="0"/>
              <a:t>;</a:t>
            </a:r>
            <a:endParaRPr lang="ru-RU" sz="4200" dirty="0"/>
          </a:p>
          <a:p>
            <a:r>
              <a:rPr lang="ru-RU" sz="4200" dirty="0" err="1"/>
              <a:t>іронічність</a:t>
            </a:r>
            <a:r>
              <a:rPr lang="ru-RU" sz="4200" dirty="0"/>
              <a:t> та </a:t>
            </a:r>
            <a:r>
              <a:rPr lang="ru-RU" sz="4200" dirty="0" err="1"/>
              <a:t>пародійність</a:t>
            </a:r>
            <a:r>
              <a:rPr lang="ru-RU" sz="4200" dirty="0"/>
              <a:t>.</a:t>
            </a:r>
            <a:endParaRPr lang="ru-RU" sz="4200"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chemeClr val="accent6">
              <a:lumMod val="20000"/>
              <a:lumOff val="80000"/>
            </a:schemeClr>
          </a:solidFill>
        </p:spPr>
        <p:txBody>
          <a:bodyPr>
            <a:normAutofit fontScale="90000"/>
          </a:bodyPr>
          <a:lstStyle/>
          <a:p>
            <a:pPr algn="ctr"/>
            <a:r>
              <a:rPr lang="uk-UA" dirty="0"/>
              <a:t>Риси естетики постмодернізму </a:t>
            </a:r>
            <a:br>
              <a:rPr lang="uk-UA" dirty="0"/>
            </a:br>
            <a:r>
              <a:rPr lang="uk-UA" dirty="0"/>
              <a:t>(Американський літературознавець </a:t>
            </a:r>
            <a:r>
              <a:rPr lang="uk-UA" dirty="0" err="1"/>
              <a:t>Ігаб</a:t>
            </a:r>
            <a:r>
              <a:rPr lang="uk-UA" dirty="0"/>
              <a:t> </a:t>
            </a:r>
            <a:r>
              <a:rPr lang="uk-UA" dirty="0" err="1"/>
              <a:t>Хассан</a:t>
            </a:r>
            <a:r>
              <a:rPr lang="uk-UA" dirty="0"/>
              <a:t> (</a:t>
            </a:r>
            <a:r>
              <a:rPr lang="en-US" dirty="0"/>
              <a:t>Ihab Hassan))</a:t>
            </a:r>
            <a:endParaRPr lang="en-US" dirty="0"/>
          </a:p>
        </p:txBody>
      </p:sp>
      <p:sp>
        <p:nvSpPr>
          <p:cNvPr id="5" name="Объект 4"/>
          <p:cNvSpPr>
            <a:spLocks noGrp="1"/>
          </p:cNvSpPr>
          <p:nvPr>
            <p:ph idx="1"/>
          </p:nvPr>
        </p:nvSpPr>
        <p:spPr>
          <a:solidFill>
            <a:schemeClr val="accent4">
              <a:lumMod val="20000"/>
              <a:lumOff val="80000"/>
            </a:schemeClr>
          </a:solidFill>
        </p:spPr>
        <p:txBody>
          <a:bodyPr/>
          <a:lstStyle/>
          <a:p>
            <a:r>
              <a:rPr lang="ru-RU" dirty="0"/>
              <a:t>«</a:t>
            </a:r>
            <a:r>
              <a:rPr lang="ru-RU" dirty="0" err="1"/>
              <a:t>невизначеність</a:t>
            </a:r>
            <a:r>
              <a:rPr lang="ru-RU" dirty="0"/>
              <a:t>»,</a:t>
            </a:r>
            <a:endParaRPr lang="ru-RU" dirty="0"/>
          </a:p>
          <a:p>
            <a:r>
              <a:rPr lang="ru-RU" dirty="0"/>
              <a:t>«</a:t>
            </a:r>
            <a:r>
              <a:rPr lang="ru-RU" dirty="0" err="1"/>
              <a:t>фрагментарність</a:t>
            </a:r>
            <a:r>
              <a:rPr lang="ru-RU" dirty="0"/>
              <a:t>»,</a:t>
            </a:r>
            <a:endParaRPr lang="ru-RU" dirty="0"/>
          </a:p>
          <a:p>
            <a:r>
              <a:rPr lang="ru-RU" dirty="0"/>
              <a:t>«</a:t>
            </a:r>
            <a:r>
              <a:rPr lang="ru-RU" dirty="0" err="1"/>
              <a:t>деканонізація</a:t>
            </a:r>
            <a:r>
              <a:rPr lang="ru-RU" dirty="0"/>
              <a:t>»,</a:t>
            </a:r>
            <a:endParaRPr lang="ru-RU" dirty="0"/>
          </a:p>
          <a:p>
            <a:r>
              <a:rPr lang="ru-RU" dirty="0"/>
              <a:t>«</a:t>
            </a:r>
            <a:r>
              <a:rPr lang="ru-RU" dirty="0" err="1"/>
              <a:t>втрата</a:t>
            </a:r>
            <a:r>
              <a:rPr lang="ru-RU" dirty="0"/>
              <a:t> Я»,</a:t>
            </a:r>
            <a:endParaRPr lang="ru-RU" dirty="0"/>
          </a:p>
          <a:p>
            <a:r>
              <a:rPr lang="ru-RU" dirty="0"/>
              <a:t>«</a:t>
            </a:r>
            <a:r>
              <a:rPr lang="ru-RU" dirty="0" err="1"/>
              <a:t>іронія</a:t>
            </a:r>
            <a:r>
              <a:rPr lang="ru-RU" dirty="0"/>
              <a:t>»,</a:t>
            </a:r>
            <a:endParaRPr lang="ru-RU" dirty="0"/>
          </a:p>
          <a:p>
            <a:r>
              <a:rPr lang="ru-RU" dirty="0"/>
              <a:t>«</a:t>
            </a:r>
            <a:r>
              <a:rPr lang="ru-RU" dirty="0" err="1"/>
              <a:t>гібридизація</a:t>
            </a:r>
            <a:r>
              <a:rPr lang="ru-RU" dirty="0"/>
              <a:t>»,</a:t>
            </a:r>
            <a:endParaRPr lang="ru-RU" dirty="0"/>
          </a:p>
          <a:p>
            <a:r>
              <a:rPr lang="ru-RU" dirty="0"/>
              <a:t>«</a:t>
            </a:r>
            <a:r>
              <a:rPr lang="ru-RU" dirty="0" err="1"/>
              <a:t>карнавальність</a:t>
            </a:r>
            <a:r>
              <a:rPr lang="ru-RU" dirty="0"/>
              <a:t>»,</a:t>
            </a:r>
            <a:endParaRPr lang="ru-RU" dirty="0"/>
          </a:p>
          <a:p>
            <a:r>
              <a:rPr lang="ru-RU" dirty="0"/>
              <a:t>«</a:t>
            </a:r>
            <a:r>
              <a:rPr lang="ru-RU" dirty="0" err="1"/>
              <a:t>сконструйованість</a:t>
            </a:r>
            <a:r>
              <a:rPr lang="ru-RU" dirty="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40000"/>
              <a:lumOff val="60000"/>
            </a:schemeClr>
          </a:solidFill>
        </p:spPr>
        <p:txBody>
          <a:bodyPr/>
          <a:lstStyle/>
          <a:p>
            <a:endParaRPr lang="en-US" dirty="0"/>
          </a:p>
        </p:txBody>
      </p:sp>
      <p:sp>
        <p:nvSpPr>
          <p:cNvPr id="3" name="Объект 2"/>
          <p:cNvSpPr>
            <a:spLocks noGrp="1"/>
          </p:cNvSpPr>
          <p:nvPr>
            <p:ph idx="1"/>
          </p:nvPr>
        </p:nvSpPr>
        <p:spPr>
          <a:blipFill>
            <a:blip r:embed="rId1"/>
            <a:tile tx="0" ty="0" sx="100000" sy="100000" flip="none" algn="tl"/>
          </a:blipFill>
        </p:spPr>
        <p:txBody>
          <a:bodyPr/>
          <a:lstStyle/>
          <a:p>
            <a:r>
              <a:rPr lang="ru-RU" dirty="0"/>
              <a:t>1.</a:t>
            </a:r>
            <a:r>
              <a:rPr lang="ru-RU" sz="4000" dirty="0"/>
              <a:t>Характеристика </a:t>
            </a:r>
            <a:r>
              <a:rPr lang="ru-RU" sz="4000" dirty="0" err="1"/>
              <a:t>класичної</a:t>
            </a:r>
            <a:r>
              <a:rPr lang="ru-RU" sz="4000" dirty="0"/>
              <a:t> </a:t>
            </a:r>
            <a:r>
              <a:rPr lang="ru-RU" sz="4000" dirty="0" err="1"/>
              <a:t>естетики</a:t>
            </a:r>
            <a:r>
              <a:rPr lang="ru-RU" dirty="0"/>
              <a:t>.</a:t>
            </a:r>
            <a:endParaRPr lang="ru-RU"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chemeClr val="accent6">
              <a:lumMod val="20000"/>
              <a:lumOff val="80000"/>
            </a:schemeClr>
          </a:solidFill>
        </p:spPr>
        <p:txBody>
          <a:bodyPr/>
          <a:lstStyle/>
          <a:p>
            <a:r>
              <a:rPr lang="en-US" dirty="0"/>
              <a:t>4.</a:t>
            </a:r>
            <a:r>
              <a:rPr lang="ru-RU" b="1" dirty="0" err="1"/>
              <a:t>Кроскультурний</a:t>
            </a:r>
            <a:r>
              <a:rPr lang="ru-RU" b="1" dirty="0"/>
              <a:t> </a:t>
            </a:r>
            <a:r>
              <a:rPr lang="ru-RU" b="1" dirty="0" err="1"/>
              <a:t>пастиш</a:t>
            </a:r>
            <a:r>
              <a:rPr lang="ru-RU" b="1" dirty="0"/>
              <a:t> як </a:t>
            </a:r>
            <a:r>
              <a:rPr lang="ru-RU" b="1" dirty="0" err="1"/>
              <a:t>підґрунтя</a:t>
            </a:r>
            <a:r>
              <a:rPr lang="ru-RU" b="1" dirty="0"/>
              <a:t> </a:t>
            </a:r>
            <a:r>
              <a:rPr lang="ru-RU" b="1" dirty="0" err="1"/>
              <a:t>естетики</a:t>
            </a:r>
            <a:r>
              <a:rPr lang="ru-RU" b="1" dirty="0"/>
              <a:t> </a:t>
            </a:r>
            <a:r>
              <a:rPr lang="ru-RU" b="1" dirty="0" err="1"/>
              <a:t>постмодернізму</a:t>
            </a:r>
            <a:r>
              <a:rPr lang="ru-RU" dirty="0"/>
              <a:t>. </a:t>
            </a:r>
            <a:endParaRPr lang="en-US" dirty="0"/>
          </a:p>
        </p:txBody>
      </p:sp>
      <p:sp>
        <p:nvSpPr>
          <p:cNvPr id="5" name="Объект 4"/>
          <p:cNvSpPr>
            <a:spLocks noGrp="1"/>
          </p:cNvSpPr>
          <p:nvPr>
            <p:ph idx="1"/>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solidFill>
            <a:schemeClr val="accent6">
              <a:lumMod val="20000"/>
              <a:lumOff val="80000"/>
            </a:schemeClr>
          </a:solidFill>
        </p:spPr>
        <p:txBody>
          <a:bodyPr/>
          <a:lstStyle/>
          <a:p>
            <a:pPr algn="ctr"/>
            <a:r>
              <a:rPr lang="ru-RU" b="1" dirty="0" err="1"/>
              <a:t>Кроскультурний</a:t>
            </a:r>
            <a:r>
              <a:rPr lang="ru-RU" b="1" dirty="0"/>
              <a:t> </a:t>
            </a:r>
            <a:r>
              <a:rPr lang="ru-RU" b="1" dirty="0" err="1"/>
              <a:t>пастиш</a:t>
            </a:r>
            <a:endParaRPr lang="en-US" b="1" dirty="0"/>
          </a:p>
        </p:txBody>
      </p:sp>
      <p:sp>
        <p:nvSpPr>
          <p:cNvPr id="5" name="Объект 4"/>
          <p:cNvSpPr>
            <a:spLocks noGrp="1"/>
          </p:cNvSpPr>
          <p:nvPr>
            <p:ph idx="1"/>
          </p:nvPr>
        </p:nvSpPr>
        <p:spPr>
          <a:solidFill>
            <a:schemeClr val="accent2">
              <a:lumMod val="20000"/>
              <a:lumOff val="80000"/>
            </a:schemeClr>
          </a:solidFill>
        </p:spPr>
        <p:txBody>
          <a:bodyPr>
            <a:normAutofit/>
          </a:bodyPr>
          <a:lstStyle/>
          <a:p>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суттєва</a:t>
            </a:r>
            <a:r>
              <a:rPr lang="ru-RU" b="0" i="0" dirty="0">
                <a:solidFill>
                  <a:srgbClr val="666666"/>
                </a:solidFill>
                <a:effectLst/>
                <a:latin typeface="Helvetica" panose="020B0604020202020204" pitchFamily="34" charset="0"/>
              </a:rPr>
              <a:t> характеристика </a:t>
            </a:r>
            <a:r>
              <a:rPr lang="ru-RU" b="0" i="0" dirty="0" err="1">
                <a:solidFill>
                  <a:srgbClr val="666666"/>
                </a:solidFill>
                <a:effectLst/>
                <a:latin typeface="Helvetica" panose="020B0604020202020204" pitchFamily="34" charset="0"/>
              </a:rPr>
              <a:t>сучасного</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соціального</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розвитку</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складова</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світоглядних</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пошуків</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сучасної</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людини</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самостійне</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соціальне</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утворення</a:t>
            </a:r>
            <a:r>
              <a:rPr lang="ru-RU" b="0" i="0" dirty="0">
                <a:solidFill>
                  <a:srgbClr val="666666"/>
                </a:solidFill>
                <a:effectLst/>
                <a:latin typeface="Helvetica" panose="020B0604020202020204" pitchFamily="34" charset="0"/>
              </a:rPr>
              <a:t>, для </a:t>
            </a:r>
            <a:r>
              <a:rPr lang="ru-RU" b="0" i="0" dirty="0" err="1">
                <a:solidFill>
                  <a:srgbClr val="666666"/>
                </a:solidFill>
                <a:effectLst/>
                <a:latin typeface="Helvetica" panose="020B0604020202020204" pitchFamily="34" charset="0"/>
              </a:rPr>
              <a:t>якого</a:t>
            </a:r>
            <a:r>
              <a:rPr lang="ru-RU" b="0" i="0" dirty="0">
                <a:solidFill>
                  <a:srgbClr val="666666"/>
                </a:solidFill>
                <a:effectLst/>
                <a:latin typeface="Helvetica" panose="020B0604020202020204" pitchFamily="34" charset="0"/>
              </a:rPr>
              <a:t> характерна </a:t>
            </a:r>
            <a:r>
              <a:rPr lang="ru-RU" b="0" i="0" dirty="0" err="1">
                <a:solidFill>
                  <a:srgbClr val="666666"/>
                </a:solidFill>
                <a:effectLst/>
                <a:latin typeface="Helvetica" panose="020B0604020202020204" pitchFamily="34" charset="0"/>
              </a:rPr>
              <a:t>багатобарвистість</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стилів</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соціального</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буття</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соціокультурна</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неоднорідність</a:t>
            </a:r>
            <a:r>
              <a:rPr lang="ru-RU" b="0" i="0" dirty="0">
                <a:solidFill>
                  <a:srgbClr val="666666"/>
                </a:solidFill>
                <a:effectLst/>
                <a:latin typeface="Helvetica" panose="020B0604020202020204" pitchFamily="34" charset="0"/>
              </a:rPr>
              <a:t> та </a:t>
            </a:r>
            <a:r>
              <a:rPr lang="ru-RU" b="0" i="0" dirty="0" err="1">
                <a:solidFill>
                  <a:srgbClr val="666666"/>
                </a:solidFill>
                <a:effectLst/>
                <a:latin typeface="Helvetica" panose="020B0604020202020204" pitchFamily="34" charset="0"/>
              </a:rPr>
              <a:t>відсутність</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аксіологічних</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пріоритетів</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спрямованість</a:t>
            </a:r>
            <a:r>
              <a:rPr lang="ru-RU" b="0" i="0" dirty="0">
                <a:solidFill>
                  <a:srgbClr val="666666"/>
                </a:solidFill>
                <a:effectLst/>
                <a:latin typeface="Helvetica" panose="020B0604020202020204" pitchFamily="34" charset="0"/>
              </a:rPr>
              <a:t> КП до </a:t>
            </a:r>
            <a:r>
              <a:rPr lang="ru-RU" b="0" i="0" dirty="0" err="1">
                <a:solidFill>
                  <a:srgbClr val="666666"/>
                </a:solidFill>
                <a:effectLst/>
                <a:latin typeface="Helvetica" panose="020B0604020202020204" pitchFamily="34" charset="0"/>
              </a:rPr>
              <a:t>приватизації</a:t>
            </a:r>
            <a:r>
              <a:rPr lang="ru-RU" b="0" i="0" dirty="0">
                <a:solidFill>
                  <a:srgbClr val="666666"/>
                </a:solidFill>
                <a:effectLst/>
                <a:latin typeface="Helvetica" panose="020B0604020202020204" pitchFamily="34" charset="0"/>
              </a:rPr>
              <a:t> та </a:t>
            </a:r>
            <a:r>
              <a:rPr lang="ru-RU" b="0" i="0" dirty="0" err="1">
                <a:solidFill>
                  <a:srgbClr val="666666"/>
                </a:solidFill>
                <a:effectLst/>
                <a:latin typeface="Helvetica" panose="020B0604020202020204" pitchFamily="34" charset="0"/>
              </a:rPr>
              <a:t>витіснення</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корінних</a:t>
            </a:r>
            <a:r>
              <a:rPr lang="ru-RU" b="0" i="0" dirty="0">
                <a:solidFill>
                  <a:srgbClr val="666666"/>
                </a:solidFill>
                <a:effectLst/>
                <a:latin typeface="Helvetica" panose="020B0604020202020204" pitchFamily="34" charset="0"/>
              </a:rPr>
              <a:t> культур, </a:t>
            </a:r>
            <a:r>
              <a:rPr lang="ru-RU" b="0" i="0" dirty="0" err="1">
                <a:solidFill>
                  <a:srgbClr val="666666"/>
                </a:solidFill>
                <a:effectLst/>
                <a:latin typeface="Helvetica" panose="020B0604020202020204" pitchFamily="34" charset="0"/>
              </a:rPr>
              <a:t>появи</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нових</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культурних</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комплексів</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що</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складаються</a:t>
            </a:r>
            <a:r>
              <a:rPr lang="ru-RU" b="0" i="0" dirty="0">
                <a:solidFill>
                  <a:srgbClr val="666666"/>
                </a:solidFill>
                <a:effectLst/>
                <a:latin typeface="Helvetica" panose="020B0604020202020204" pitchFamily="34" charset="0"/>
              </a:rPr>
              <a:t> з </a:t>
            </a:r>
            <a:r>
              <a:rPr lang="ru-RU" b="0" i="0" dirty="0" err="1">
                <a:solidFill>
                  <a:srgbClr val="666666"/>
                </a:solidFill>
                <a:effectLst/>
                <a:latin typeface="Helvetica" panose="020B0604020202020204" pitchFamily="34" charset="0"/>
              </a:rPr>
              <a:t>еклектичної</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суміші</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елементів</a:t>
            </a:r>
            <a:r>
              <a:rPr lang="ru-RU" b="0" i="0" dirty="0">
                <a:solidFill>
                  <a:srgbClr val="666666"/>
                </a:solidFill>
                <a:effectLst/>
                <a:latin typeface="Helvetica" panose="020B0604020202020204" pitchFamily="34" charset="0"/>
              </a:rPr>
              <a:t> з </a:t>
            </a:r>
            <a:r>
              <a:rPr lang="ru-RU" b="0" i="0" dirty="0" err="1">
                <a:solidFill>
                  <a:srgbClr val="666666"/>
                </a:solidFill>
                <a:effectLst/>
                <a:latin typeface="Helvetica" panose="020B0604020202020204" pitchFamily="34" charset="0"/>
              </a:rPr>
              <a:t>різнотипних</a:t>
            </a:r>
            <a:r>
              <a:rPr lang="ru-RU" b="0" i="0" dirty="0">
                <a:solidFill>
                  <a:srgbClr val="666666"/>
                </a:solidFill>
                <a:effectLst/>
                <a:latin typeface="Helvetica" panose="020B0604020202020204" pitchFamily="34" charset="0"/>
              </a:rPr>
              <a:t> культур </a:t>
            </a:r>
            <a:r>
              <a:rPr lang="ru-RU" b="0" i="0" dirty="0" err="1">
                <a:solidFill>
                  <a:srgbClr val="666666"/>
                </a:solidFill>
                <a:effectLst/>
                <a:latin typeface="Helvetica" panose="020B0604020202020204" pitchFamily="34" charset="0"/>
              </a:rPr>
              <a:t>життєдіяльності</a:t>
            </a:r>
            <a:r>
              <a:rPr lang="ru-RU" b="0" i="0" dirty="0">
                <a:solidFill>
                  <a:srgbClr val="666666"/>
                </a:solidFill>
                <a:effectLst/>
                <a:latin typeface="Helvetica" panose="020B0604020202020204" pitchFamily="34" charset="0"/>
              </a:rPr>
              <a:t> </a:t>
            </a:r>
            <a:r>
              <a:rPr lang="ru-RU" b="0" i="0" dirty="0" err="1">
                <a:solidFill>
                  <a:srgbClr val="666666"/>
                </a:solidFill>
                <a:effectLst/>
                <a:latin typeface="Helvetica" panose="020B0604020202020204" pitchFamily="34" charset="0"/>
              </a:rPr>
              <a:t>людини</a:t>
            </a:r>
            <a:r>
              <a:rPr lang="ru-RU" b="0" i="0" dirty="0">
                <a:solidFill>
                  <a:srgbClr val="666666"/>
                </a:solidFill>
                <a:effectLst/>
                <a:latin typeface="Helvetica" panose="020B0604020202020204" pitchFamily="34" charset="0"/>
              </a:rPr>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altLang="en-US"/>
              <a:t>ПАСТИШ</a:t>
            </a:r>
            <a:endParaRPr lang="uk-UA" altLang="en-US"/>
          </a:p>
        </p:txBody>
      </p:sp>
      <p:sp>
        <p:nvSpPr>
          <p:cNvPr id="5" name="Объект 4"/>
          <p:cNvSpPr>
            <a:spLocks noGrp="1"/>
          </p:cNvSpPr>
          <p:nvPr>
            <p:ph idx="1"/>
          </p:nvPr>
        </p:nvSpPr>
        <p:spPr/>
        <p:txBody>
          <a:bodyPr>
            <a:normAutofit lnSpcReduction="10000"/>
          </a:bodyPr>
          <a:lstStyle/>
          <a:p>
            <a:r>
              <a:rPr lang="uk-UA" sz="1800" dirty="0">
                <a:effectLst/>
                <a:latin typeface="Times New Roman" panose="02020603050405020304" pitchFamily="18" charset="0"/>
                <a:ea typeface="Times New Roman" panose="02020603050405020304" pitchFamily="18" charset="0"/>
              </a:rPr>
              <a:t> Пасти</a:t>
            </a:r>
            <a:r>
              <a:rPr lang="ru-RU" sz="1800" dirty="0">
                <a:effectLst/>
                <a:latin typeface="Times New Roman" panose="02020603050405020304" pitchFamily="18" charset="0"/>
                <a:ea typeface="Times New Roman" panose="02020603050405020304" pitchFamily="18" charset="0"/>
              </a:rPr>
              <a:t>ш</a:t>
            </a:r>
            <a:r>
              <a:rPr lang="uk-UA" sz="1800" dirty="0">
                <a:effectLst/>
                <a:latin typeface="Times New Roman" panose="02020603050405020304" pitchFamily="18" charset="0"/>
                <a:ea typeface="Times New Roman" panose="02020603050405020304" pitchFamily="18" charset="0"/>
              </a:rPr>
              <a:t> в мистецтві може включати форми різних видів мистецтва (театр, малярство) та </a:t>
            </a:r>
            <a:r>
              <a:rPr lang="uk-UA" sz="1800" dirty="0" err="1">
                <a:effectLst/>
                <a:latin typeface="Times New Roman" panose="02020603050405020304" pitchFamily="18" charset="0"/>
                <a:ea typeface="Times New Roman" panose="02020603050405020304" pitchFamily="18" charset="0"/>
              </a:rPr>
              <a:t>позамистецьких</a:t>
            </a:r>
            <a:r>
              <a:rPr lang="uk-UA" sz="1800" dirty="0">
                <a:effectLst/>
                <a:latin typeface="Times New Roman" panose="02020603050405020304" pitchFamily="18" charset="0"/>
                <a:ea typeface="Times New Roman" panose="02020603050405020304" pitchFamily="18" charset="0"/>
              </a:rPr>
              <a:t> практик – реклама, мас-медіа. </a:t>
            </a:r>
            <a:r>
              <a:rPr lang="uk-UA" sz="1800" dirty="0" err="1">
                <a:effectLst/>
                <a:latin typeface="Times New Roman" panose="02020603050405020304" pitchFamily="18" charset="0"/>
                <a:ea typeface="Times New Roman" panose="02020603050405020304" pitchFamily="18" charset="0"/>
              </a:rPr>
              <a:t>Пастиш</a:t>
            </a:r>
            <a:r>
              <a:rPr lang="uk-UA" sz="1800" dirty="0">
                <a:effectLst/>
                <a:latin typeface="Times New Roman" panose="02020603050405020304" pitchFamily="18" charset="0"/>
                <a:ea typeface="Times New Roman" panose="02020603050405020304" pitchFamily="18" charset="0"/>
              </a:rPr>
              <a:t> виступає індикатором ставлення певної групи або в суспільстві в цілому до творів своїх попередників. Для позначення переписування добре відомих творів у сучасній культурі виникають нові терміни – </a:t>
            </a:r>
            <a:r>
              <a:rPr lang="uk-UA" sz="1800" dirty="0" err="1">
                <a:effectLst/>
                <a:latin typeface="Times New Roman" panose="02020603050405020304" pitchFamily="18" charset="0"/>
                <a:ea typeface="Times New Roman" panose="02020603050405020304" pitchFamily="18" charset="0"/>
              </a:rPr>
              <a:t>сіквел</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рімейк</a:t>
            </a:r>
            <a:r>
              <a:rPr lang="uk-UA" sz="1800" dirty="0">
                <a:effectLst/>
                <a:latin typeface="Times New Roman" panose="02020603050405020304" pitchFamily="18" charset="0"/>
                <a:ea typeface="Times New Roman" panose="02020603050405020304" pitchFamily="18" charset="0"/>
              </a:rPr>
              <a:t>, ремікс. Усі ці види роботи з </a:t>
            </a:r>
            <a:r>
              <a:rPr lang="uk-UA" sz="1800" dirty="0" err="1">
                <a:effectLst/>
                <a:latin typeface="Times New Roman" panose="02020603050405020304" pitchFamily="18" charset="0"/>
                <a:ea typeface="Times New Roman" panose="02020603050405020304" pitchFamily="18" charset="0"/>
              </a:rPr>
              <a:t>протоартефактом</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переносять</a:t>
            </a:r>
            <a:r>
              <a:rPr lang="uk-UA" sz="1800" dirty="0">
                <a:effectLst/>
                <a:latin typeface="Times New Roman" panose="02020603050405020304" pitchFamily="18" charset="0"/>
                <a:ea typeface="Times New Roman" panose="02020603050405020304" pitchFamily="18" charset="0"/>
              </a:rPr>
              <a:t> його у новий культурний та часовий континуум.</a:t>
            </a:r>
            <a:endParaRPr lang="uk-UA" sz="1800" dirty="0">
              <a:effectLst/>
              <a:latin typeface="Times New Roman" panose="02020603050405020304" pitchFamily="18" charset="0"/>
              <a:ea typeface="Times New Roman" panose="02020603050405020304" pitchFamily="18" charset="0"/>
            </a:endParaRPr>
          </a:p>
          <a:p>
            <a:r>
              <a:rPr lang="uk-UA" sz="1800" dirty="0">
                <a:effectLst/>
                <a:latin typeface="Times New Roman" panose="02020603050405020304" pitchFamily="18" charset="0"/>
                <a:ea typeface="Times New Roman" panose="02020603050405020304" pitchFamily="18" charset="0"/>
              </a:rPr>
              <a:t>Практика </a:t>
            </a:r>
            <a:r>
              <a:rPr lang="uk-UA" sz="1800" dirty="0" err="1">
                <a:effectLst/>
                <a:latin typeface="Times New Roman" panose="02020603050405020304" pitchFamily="18" charset="0"/>
                <a:ea typeface="Times New Roman" panose="02020603050405020304" pitchFamily="18" charset="0"/>
              </a:rPr>
              <a:t>пастишу</a:t>
            </a:r>
            <a:r>
              <a:rPr lang="uk-UA" sz="1800" dirty="0">
                <a:effectLst/>
                <a:latin typeface="Times New Roman" panose="02020603050405020304" pitchFamily="18" charset="0"/>
                <a:ea typeface="Times New Roman" panose="02020603050405020304" pitchFamily="18" charset="0"/>
              </a:rPr>
              <a:t> в сучасному мистецтві перекликається з античним і бароковим </a:t>
            </a:r>
            <a:r>
              <a:rPr lang="uk-UA" sz="1800" dirty="0" err="1">
                <a:effectLst/>
                <a:latin typeface="Times New Roman" panose="02020603050405020304" pitchFamily="18" charset="0"/>
                <a:ea typeface="Times New Roman" panose="02020603050405020304" pitchFamily="18" charset="0"/>
              </a:rPr>
              <a:t>центоном</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віршем</a:t>
            </a:r>
            <a:r>
              <a:rPr lang="uk-UA" sz="1800" dirty="0">
                <a:effectLst/>
                <a:latin typeface="Times New Roman" panose="02020603050405020304" pitchFamily="18" charset="0"/>
                <a:ea typeface="Times New Roman" panose="02020603050405020304" pitchFamily="18" charset="0"/>
              </a:rPr>
              <a:t>, який складається з ретельно «припасованих» один до одного уривків різного походження та смислу). Античні </a:t>
            </a:r>
            <a:r>
              <a:rPr lang="uk-UA" sz="1800" dirty="0" err="1">
                <a:effectLst/>
                <a:latin typeface="Times New Roman" panose="02020603050405020304" pitchFamily="18" charset="0"/>
                <a:ea typeface="Times New Roman" panose="02020603050405020304" pitchFamily="18" charset="0"/>
              </a:rPr>
              <a:t>центони</a:t>
            </a:r>
            <a:r>
              <a:rPr lang="uk-UA" sz="1800" dirty="0">
                <a:effectLst/>
                <a:latin typeface="Times New Roman" panose="02020603050405020304" pitchFamily="18" charset="0"/>
                <a:ea typeface="Times New Roman" panose="02020603050405020304" pitchFamily="18" charset="0"/>
              </a:rPr>
              <a:t> компонувалися зазвичай із віршованих рядків, узятих із творів знаних поетів (Гомер, Вергілій та ін.). І в подальшому </a:t>
            </a:r>
            <a:r>
              <a:rPr lang="uk-UA" sz="1800" dirty="0" err="1">
                <a:effectLst/>
                <a:latin typeface="Times New Roman" panose="02020603050405020304" pitchFamily="18" charset="0"/>
                <a:ea typeface="Times New Roman" panose="02020603050405020304" pitchFamily="18" charset="0"/>
              </a:rPr>
              <a:t>центонні</a:t>
            </a:r>
            <a:r>
              <a:rPr lang="uk-UA" sz="1800" dirty="0">
                <a:effectLst/>
                <a:latin typeface="Times New Roman" panose="02020603050405020304" pitchFamily="18" charset="0"/>
                <a:ea typeface="Times New Roman" panose="02020603050405020304" pitchFamily="18" charset="0"/>
              </a:rPr>
              <a:t> тексти були також притаманні літературним практикам, риторична художня система яких узаконювала компілятивність творчості. Як </a:t>
            </a:r>
            <a:r>
              <a:rPr lang="uk-UA" sz="1800" dirty="0" err="1">
                <a:effectLst/>
                <a:latin typeface="Times New Roman" panose="02020603050405020304" pitchFamily="18" charset="0"/>
                <a:ea typeface="Times New Roman" panose="02020603050405020304" pitchFamily="18" charset="0"/>
              </a:rPr>
              <a:t>центон</a:t>
            </a:r>
            <a:r>
              <a:rPr lang="uk-UA" sz="1800" dirty="0">
                <a:effectLst/>
                <a:latin typeface="Times New Roman" panose="02020603050405020304" pitchFamily="18" charset="0"/>
                <a:ea typeface="Times New Roman" panose="02020603050405020304" pitchFamily="18" charset="0"/>
              </a:rPr>
              <a:t>, так і </a:t>
            </a:r>
            <a:r>
              <a:rPr lang="uk-UA" sz="1800" dirty="0" err="1">
                <a:effectLst/>
                <a:latin typeface="Times New Roman" panose="02020603050405020304" pitchFamily="18" charset="0"/>
                <a:ea typeface="Times New Roman" panose="02020603050405020304" pitchFamily="18" charset="0"/>
              </a:rPr>
              <a:t>пастиш</a:t>
            </a:r>
            <a:r>
              <a:rPr lang="uk-UA" sz="1800" dirty="0">
                <a:effectLst/>
                <a:latin typeface="Times New Roman" panose="02020603050405020304" pitchFamily="18" charset="0"/>
                <a:ea typeface="Times New Roman" panose="02020603050405020304" pitchFamily="18" charset="0"/>
              </a:rPr>
              <a:t> спрямовані на творення нових культурних артефактів шляхом використання «чужого» твору</a:t>
            </a:r>
            <a:r>
              <a:rPr lang="uk-UA" sz="1800" dirty="0">
                <a:latin typeface="Times New Roman" panose="02020603050405020304" pitchFamily="18" charset="0"/>
                <a:ea typeface="Times New Roman" panose="02020603050405020304" pitchFamily="18" charset="0"/>
              </a:rPr>
              <a:t>.</a:t>
            </a:r>
            <a:endParaRPr lang="uk-UA" sz="1800" dirty="0">
              <a:latin typeface="Times New Roman" panose="02020603050405020304" pitchFamily="18" charset="0"/>
              <a:ea typeface="Times New Roman" panose="02020603050405020304" pitchFamily="18" charset="0"/>
            </a:endParaRPr>
          </a:p>
          <a:p>
            <a:r>
              <a:rPr lang="ru-RU" sz="1800" dirty="0">
                <a:effectLst/>
                <a:latin typeface="Times New Roman" panose="02020603050405020304" pitchFamily="18" charset="0"/>
                <a:ea typeface="Times New Roman" panose="02020603050405020304" pitchFamily="18" charset="0"/>
              </a:rPr>
              <a:t>	</a:t>
            </a:r>
            <a:r>
              <a:rPr lang="uk-UA" sz="1800" dirty="0">
                <a:effectLst/>
                <a:latin typeface="Times New Roman" panose="02020603050405020304" pitchFamily="18" charset="0"/>
                <a:ea typeface="Times New Roman" panose="02020603050405020304" pitchFamily="18" charset="0"/>
              </a:rPr>
              <a:t>Термін «</a:t>
            </a:r>
            <a:r>
              <a:rPr lang="uk-UA" sz="1800" dirty="0" err="1">
                <a:effectLst/>
                <a:latin typeface="Times New Roman" panose="02020603050405020304" pitchFamily="18" charset="0"/>
                <a:ea typeface="Times New Roman" panose="02020603050405020304" pitchFamily="18" charset="0"/>
              </a:rPr>
              <a:t>пастиш</a:t>
            </a:r>
            <a:r>
              <a:rPr lang="uk-UA" sz="1800" dirty="0">
                <a:effectLst/>
                <a:latin typeface="Times New Roman" panose="02020603050405020304" pitchFamily="18" charset="0"/>
                <a:ea typeface="Times New Roman" panose="02020603050405020304" pitchFamily="18" charset="0"/>
              </a:rPr>
              <a:t>» традиційно відносять до мистецтвознавчої практики (літературної, театральної, музичної, балетної тощо). Тому вважається, що зміст поняття «</a:t>
            </a:r>
            <a:r>
              <a:rPr lang="uk-UA" sz="1800" dirty="0" err="1">
                <a:effectLst/>
                <a:latin typeface="Times New Roman" panose="02020603050405020304" pitchFamily="18" charset="0"/>
                <a:ea typeface="Times New Roman" panose="02020603050405020304" pitchFamily="18" charset="0"/>
              </a:rPr>
              <a:t>пастиш</a:t>
            </a:r>
            <a:r>
              <a:rPr lang="uk-UA" sz="1800" dirty="0">
                <a:effectLst/>
                <a:latin typeface="Times New Roman" panose="02020603050405020304" pitchFamily="18" charset="0"/>
                <a:ea typeface="Times New Roman" panose="02020603050405020304" pitchFamily="18" charset="0"/>
              </a:rPr>
              <a:t>» фіксує: 1) спосіб співвідношення між собою текстів, жанрів, стилів в умовах тотальної відсутності семантичних або аксіологічних пріоритетів; 2) метод організації тексту як програмно еклектичної конструкції семантично, жанрово-стилістично і </a:t>
            </a:r>
            <a:r>
              <a:rPr lang="uk-UA" sz="1800" dirty="0" err="1">
                <a:effectLst/>
                <a:latin typeface="Times New Roman" panose="02020603050405020304" pitchFamily="18" charset="0"/>
                <a:ea typeface="Times New Roman" panose="02020603050405020304" pitchFamily="18" charset="0"/>
              </a:rPr>
              <a:t>аксіологічно</a:t>
            </a:r>
            <a:r>
              <a:rPr lang="uk-UA" sz="1800" dirty="0">
                <a:effectLst/>
                <a:latin typeface="Times New Roman" panose="02020603050405020304" pitchFamily="18" charset="0"/>
                <a:ea typeface="Times New Roman" panose="02020603050405020304" pitchFamily="18" charset="0"/>
              </a:rPr>
              <a:t> різнорідних фрагментів, відносини між якими (в силу відсутності оціночних орієнтирів) не можуть бути задані певним чином</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20000"/>
              <a:lumOff val="80000"/>
            </a:schemeClr>
          </a:solidFill>
        </p:spPr>
        <p:txBody>
          <a:bodyPr/>
          <a:lstStyle/>
          <a:p>
            <a:r>
              <a:rPr lang="uk-UA" sz="4400" dirty="0">
                <a:effectLst/>
                <a:latin typeface="Times New Roman" panose="02020603050405020304" pitchFamily="18" charset="0"/>
                <a:ea typeface="Times New Roman" panose="02020603050405020304" pitchFamily="18" charset="0"/>
              </a:rPr>
              <a:t>Соціальні процеси ХХІ століття</a:t>
            </a:r>
            <a:endParaRPr lang="en-US" dirty="0"/>
          </a:p>
        </p:txBody>
      </p:sp>
      <p:sp>
        <p:nvSpPr>
          <p:cNvPr id="3" name="Объект 2"/>
          <p:cNvSpPr>
            <a:spLocks noGrp="1"/>
          </p:cNvSpPr>
          <p:nvPr>
            <p:ph idx="1"/>
          </p:nvPr>
        </p:nvSpPr>
        <p:spPr>
          <a:solidFill>
            <a:schemeClr val="accent4">
              <a:lumMod val="40000"/>
              <a:lumOff val="60000"/>
            </a:schemeClr>
          </a:solidFill>
        </p:spPr>
        <p:txBody>
          <a:bodyPr>
            <a:normAutofit/>
          </a:bodyPr>
          <a:lstStyle/>
          <a:p>
            <a:pPr marL="0" indent="0" algn="just">
              <a:buNone/>
            </a:pPr>
            <a:r>
              <a:rPr lang="uk-UA" sz="2400" dirty="0">
                <a:effectLst/>
                <a:latin typeface="Times New Roman" panose="02020603050405020304" pitchFamily="18" charset="0"/>
                <a:ea typeface="Times New Roman" panose="02020603050405020304" pitchFamily="18" charset="0"/>
              </a:rPr>
              <a:t>сприяли формуванню </a:t>
            </a:r>
            <a:r>
              <a:rPr lang="uk-UA" sz="2400" dirty="0" err="1">
                <a:effectLst/>
                <a:latin typeface="Times New Roman" panose="02020603050405020304" pitchFamily="18" charset="0"/>
                <a:ea typeface="Times New Roman" panose="02020603050405020304" pitchFamily="18" charset="0"/>
              </a:rPr>
              <a:t>кроскультурної</a:t>
            </a:r>
            <a:r>
              <a:rPr lang="uk-UA" sz="2400" dirty="0">
                <a:effectLst/>
                <a:latin typeface="Times New Roman" panose="02020603050405020304" pitchFamily="18" charset="0"/>
                <a:ea typeface="Times New Roman" panose="02020603050405020304" pitchFamily="18" charset="0"/>
              </a:rPr>
              <a:t> </a:t>
            </a:r>
            <a:r>
              <a:rPr lang="uk-UA" sz="2400" dirty="0" err="1">
                <a:effectLst/>
                <a:latin typeface="Times New Roman" panose="02020603050405020304" pitchFamily="18" charset="0"/>
                <a:ea typeface="Times New Roman" panose="02020603050405020304" pitchFamily="18" charset="0"/>
              </a:rPr>
              <a:t>пастишності</a:t>
            </a:r>
            <a:r>
              <a:rPr lang="uk-UA" sz="2400" dirty="0">
                <a:effectLst/>
                <a:latin typeface="Times New Roman" panose="02020603050405020304" pitchFamily="18" charset="0"/>
                <a:ea typeface="Times New Roman" panose="02020603050405020304" pitchFamily="18" charset="0"/>
              </a:rPr>
              <a:t> в стилі життя сучасної людини. Вона більш зусиль, ніж попередники, спрямовує на вироблення власного стилю життя, мислення, одягу тощо і все частіше стильова характеристика сучасної людини набуває еклектичної </a:t>
            </a:r>
            <a:r>
              <a:rPr lang="uk-UA" sz="2400" dirty="0" err="1">
                <a:effectLst/>
                <a:latin typeface="Times New Roman" panose="02020603050405020304" pitchFamily="18" charset="0"/>
                <a:ea typeface="Times New Roman" panose="02020603050405020304" pitchFamily="18" charset="0"/>
              </a:rPr>
              <a:t>кроскультурної</a:t>
            </a:r>
            <a:r>
              <a:rPr lang="uk-UA" sz="2400" dirty="0">
                <a:effectLst/>
                <a:latin typeface="Times New Roman" panose="02020603050405020304" pitchFamily="18" charset="0"/>
                <a:ea typeface="Times New Roman" panose="02020603050405020304" pitchFamily="18" charset="0"/>
              </a:rPr>
              <a:t> спрямованості. Такий стиль характеризує соціальне буття сучасної людини як в публічному, так і приватному ракурсі. </a:t>
            </a:r>
            <a:r>
              <a:rPr lang="uk-UA" sz="2400" dirty="0" err="1">
                <a:effectLst/>
                <a:latin typeface="Times New Roman" panose="02020603050405020304" pitchFamily="18" charset="0"/>
                <a:ea typeface="Times New Roman" panose="02020603050405020304" pitchFamily="18" charset="0"/>
              </a:rPr>
              <a:t>Кроскультурна</a:t>
            </a:r>
            <a:r>
              <a:rPr lang="uk-UA" sz="2400" dirty="0">
                <a:effectLst/>
                <a:latin typeface="Times New Roman" panose="02020603050405020304" pitchFamily="18" charset="0"/>
                <a:ea typeface="Times New Roman" panose="02020603050405020304" pitchFamily="18" charset="0"/>
              </a:rPr>
              <a:t> </a:t>
            </a:r>
            <a:r>
              <a:rPr lang="uk-UA" sz="2400" dirty="0" err="1">
                <a:effectLst/>
                <a:latin typeface="Times New Roman" panose="02020603050405020304" pitchFamily="18" charset="0"/>
                <a:ea typeface="Times New Roman" panose="02020603050405020304" pitchFamily="18" charset="0"/>
              </a:rPr>
              <a:t>гламурність</a:t>
            </a:r>
            <a:r>
              <a:rPr lang="uk-UA" sz="2400" dirty="0">
                <a:effectLst/>
                <a:latin typeface="Times New Roman" panose="02020603050405020304" pitchFamily="18" charset="0"/>
                <a:ea typeface="Times New Roman" panose="02020603050405020304" pitchFamily="18" charset="0"/>
              </a:rPr>
              <a:t> набуває все більшого поширення, в мегаполісах – вона вже сьогодні є наймоднішою стильовою складовою життя людей. Гламурна технологія дозволяє якось скрашувати незначність і убогість естетичного ряду повсякденності для багатьох людей. </a:t>
            </a:r>
            <a:r>
              <a:rPr lang="uk-UA" sz="2400" dirty="0" err="1">
                <a:effectLst/>
                <a:latin typeface="Times New Roman" panose="02020603050405020304" pitchFamily="18" charset="0"/>
                <a:ea typeface="Times New Roman" panose="02020603050405020304" pitchFamily="18" charset="0"/>
              </a:rPr>
              <a:t>Кроскультурний</a:t>
            </a:r>
            <a:r>
              <a:rPr lang="uk-UA" sz="2400" dirty="0">
                <a:effectLst/>
                <a:latin typeface="Times New Roman" panose="02020603050405020304" pitchFamily="18" charset="0"/>
                <a:ea typeface="Times New Roman" panose="02020603050405020304" pitchFamily="18" charset="0"/>
              </a:rPr>
              <a:t> аспект стилю життя сучасної людини додає особливості її трудової активності</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2">
              <a:lumMod val="20000"/>
              <a:lumOff val="80000"/>
            </a:schemeClr>
          </a:solidFill>
        </p:spPr>
        <p:txBody>
          <a:bodyPr/>
          <a:lstStyle/>
          <a:p>
            <a:r>
              <a:rPr lang="uk-UA" sz="4400" dirty="0" err="1">
                <a:effectLst/>
                <a:latin typeface="Times New Roman" panose="02020603050405020304" pitchFamily="18" charset="0"/>
                <a:ea typeface="Times New Roman" panose="02020603050405020304" pitchFamily="18" charset="0"/>
              </a:rPr>
              <a:t>Пастиш</a:t>
            </a:r>
            <a:r>
              <a:rPr lang="uk-UA" sz="4400" dirty="0">
                <a:effectLst/>
                <a:latin typeface="Times New Roman" panose="02020603050405020304" pitchFamily="18" charset="0"/>
                <a:ea typeface="Times New Roman" panose="02020603050405020304" pitchFamily="18" charset="0"/>
              </a:rPr>
              <a:t> співвідноситься з ключовими ознаками естетики постмодернізму:</a:t>
            </a:r>
            <a:endParaRPr lang="en-US" dirty="0"/>
          </a:p>
        </p:txBody>
      </p:sp>
      <p:sp>
        <p:nvSpPr>
          <p:cNvPr id="3" name="Объект 2"/>
          <p:cNvSpPr>
            <a:spLocks noGrp="1"/>
          </p:cNvSpPr>
          <p:nvPr>
            <p:ph idx="1"/>
          </p:nvPr>
        </p:nvSpPr>
        <p:spPr>
          <a:solidFill>
            <a:schemeClr val="tx2">
              <a:lumMod val="20000"/>
              <a:lumOff val="80000"/>
            </a:schemeClr>
          </a:solidFill>
        </p:spPr>
        <p:txBody>
          <a:bodyPr/>
          <a:lstStyle/>
          <a:p>
            <a:r>
              <a:rPr lang="uk-UA" sz="1800" dirty="0">
                <a:effectLst/>
                <a:latin typeface="Times New Roman" panose="02020603050405020304" pitchFamily="18" charset="0"/>
                <a:ea typeface="Times New Roman" panose="02020603050405020304" pitchFamily="18" charset="0"/>
              </a:rPr>
              <a:t> фрагментарністю, </a:t>
            </a:r>
            <a:r>
              <a:rPr lang="uk-UA" sz="1800" dirty="0" err="1">
                <a:effectLst/>
                <a:latin typeface="Times New Roman" panose="02020603050405020304" pitchFamily="18" charset="0"/>
                <a:ea typeface="Times New Roman" panose="02020603050405020304" pitchFamily="18" charset="0"/>
              </a:rPr>
              <a:t>деканонізацією</a:t>
            </a:r>
            <a:r>
              <a:rPr lang="uk-UA" sz="1800" dirty="0">
                <a:effectLst/>
                <a:latin typeface="Times New Roman" panose="02020603050405020304" pitchFamily="18" charset="0"/>
                <a:ea typeface="Times New Roman" panose="02020603050405020304" pitchFamily="18" charset="0"/>
              </a:rPr>
              <a:t>, іронією, гібридизацією, </a:t>
            </a:r>
            <a:r>
              <a:rPr lang="uk-UA" sz="1800" dirty="0" err="1">
                <a:effectLst/>
                <a:latin typeface="Times New Roman" panose="02020603050405020304" pitchFamily="18" charset="0"/>
                <a:ea typeface="Times New Roman" panose="02020603050405020304" pitchFamily="18" charset="0"/>
              </a:rPr>
              <a:t>карнавальністю</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сконструйованістю</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Пастиш</a:t>
            </a:r>
            <a:r>
              <a:rPr lang="uk-UA" sz="1800" dirty="0">
                <a:effectLst/>
                <a:latin typeface="Times New Roman" panose="02020603050405020304" pitchFamily="18" charset="0"/>
                <a:ea typeface="Times New Roman" panose="02020603050405020304" pitchFamily="18" charset="0"/>
              </a:rPr>
              <a:t> є особливою формою </a:t>
            </a:r>
            <a:r>
              <a:rPr lang="uk-UA" sz="1800" dirty="0" err="1">
                <a:effectLst/>
                <a:latin typeface="Times New Roman" panose="02020603050405020304" pitchFamily="18" charset="0"/>
                <a:ea typeface="Times New Roman" panose="02020603050405020304" pitchFamily="18" charset="0"/>
              </a:rPr>
              <a:t>культуротворення</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Поліфункціональна</a:t>
            </a:r>
            <a:r>
              <a:rPr lang="uk-UA" sz="1800" dirty="0">
                <a:effectLst/>
                <a:latin typeface="Times New Roman" panose="02020603050405020304" pitchFamily="18" charset="0"/>
                <a:ea typeface="Times New Roman" panose="02020603050405020304" pitchFamily="18" charset="0"/>
              </a:rPr>
              <a:t> природа </a:t>
            </a:r>
            <a:r>
              <a:rPr lang="uk-UA" sz="1800" dirty="0" err="1">
                <a:effectLst/>
                <a:latin typeface="Times New Roman" panose="02020603050405020304" pitchFamily="18" charset="0"/>
                <a:ea typeface="Times New Roman" panose="02020603050405020304" pitchFamily="18" charset="0"/>
              </a:rPr>
              <a:t>пастишу</a:t>
            </a:r>
            <a:r>
              <a:rPr lang="uk-UA" sz="1800" dirty="0">
                <a:effectLst/>
                <a:latin typeface="Times New Roman" panose="02020603050405020304" pitchFamily="18" charset="0"/>
                <a:ea typeface="Times New Roman" panose="02020603050405020304" pitchFamily="18" charset="0"/>
              </a:rPr>
              <a:t> виявляється у взаємодії </a:t>
            </a:r>
            <a:r>
              <a:rPr lang="uk-UA" sz="1800" dirty="0" err="1">
                <a:effectLst/>
                <a:latin typeface="Times New Roman" panose="02020603050405020304" pitchFamily="18" charset="0"/>
                <a:ea typeface="Times New Roman" panose="02020603050405020304" pitchFamily="18" charset="0"/>
              </a:rPr>
              <a:t>ностальгійності</a:t>
            </a:r>
            <a:r>
              <a:rPr lang="uk-UA" sz="1800" dirty="0">
                <a:effectLst/>
                <a:latin typeface="Times New Roman" panose="02020603050405020304" pitchFamily="18" charset="0"/>
                <a:ea typeface="Times New Roman" panose="02020603050405020304" pitchFamily="18" charset="0"/>
              </a:rPr>
              <a:t> за традиційною культурою та іронічності щодо деяких її цінностей.</a:t>
            </a:r>
            <a:endParaRPr lang="en-US" sz="1800" dirty="0">
              <a:effectLst/>
              <a:latin typeface="Times New Roman" panose="02020603050405020304" pitchFamily="18" charset="0"/>
              <a:ea typeface="Times New Roman" panose="02020603050405020304" pitchFamily="18" charset="0"/>
            </a:endParaRPr>
          </a:p>
          <a:p>
            <a:r>
              <a:rPr lang="uk-UA" sz="1800" dirty="0">
                <a:effectLst/>
                <a:latin typeface="Times New Roman" panose="02020603050405020304" pitchFamily="18" charset="0"/>
                <a:ea typeface="Times New Roman" panose="02020603050405020304" pitchFamily="18" charset="0"/>
              </a:rPr>
              <a:t>Атрибутом </a:t>
            </a:r>
            <a:r>
              <a:rPr lang="uk-UA" sz="1800" dirty="0" err="1">
                <a:effectLst/>
                <a:latin typeface="Times New Roman" panose="02020603050405020304" pitchFamily="18" charset="0"/>
                <a:ea typeface="Times New Roman" panose="02020603050405020304" pitchFamily="18" charset="0"/>
              </a:rPr>
              <a:t>кроскультурного</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пастишу</a:t>
            </a:r>
            <a:r>
              <a:rPr lang="uk-UA" sz="1800" dirty="0">
                <a:effectLst/>
                <a:latin typeface="Times New Roman" panose="02020603050405020304" pitchFamily="18" charset="0"/>
                <a:ea typeface="Times New Roman" panose="02020603050405020304" pitchFamily="18" charset="0"/>
              </a:rPr>
              <a:t> виступає його зверненість до повсякденності в життєдіяльності людини.</a:t>
            </a:r>
            <a:endParaRPr lang="uk-UA" sz="1800" dirty="0">
              <a:effectLst/>
              <a:latin typeface="Times New Roman" panose="02020603050405020304" pitchFamily="18" charset="0"/>
              <a:ea typeface="Times New Roman" panose="02020603050405020304" pitchFamily="18" charset="0"/>
            </a:endParaRPr>
          </a:p>
          <a:p>
            <a:r>
              <a:rPr lang="uk-UA" sz="1800" dirty="0">
                <a:effectLst/>
                <a:latin typeface="Times New Roman" panose="02020603050405020304" pitchFamily="18" charset="0"/>
                <a:ea typeface="Times New Roman" panose="02020603050405020304" pitchFamily="18" charset="0"/>
              </a:rPr>
              <a:t>Також одним з атрибутів </a:t>
            </a:r>
            <a:r>
              <a:rPr lang="uk-UA" sz="1800" dirty="0" err="1">
                <a:effectLst/>
                <a:latin typeface="Times New Roman" panose="02020603050405020304" pitchFamily="18" charset="0"/>
                <a:ea typeface="Times New Roman" panose="02020603050405020304" pitchFamily="18" charset="0"/>
              </a:rPr>
              <a:t>кроскультурного</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пастишу</a:t>
            </a:r>
            <a:r>
              <a:rPr lang="uk-UA" sz="1800" dirty="0">
                <a:effectLst/>
                <a:latin typeface="Times New Roman" panose="02020603050405020304" pitchFamily="18" charset="0"/>
                <a:ea typeface="Times New Roman" panose="02020603050405020304" pitchFamily="18" charset="0"/>
              </a:rPr>
              <a:t> є стилізація. Як її можна розуміти? Стилізація – це надання будь якому артефакту (а це може бути будь яке соціальне явище, чи то твір мистецтва, чи то стиль життя або інший продукт життєдіяльності людини) характерних рис якогось іншого стилю. Стилізацію можна тлумачити і як відтворення колориту певної культури в рамках іншої соціокультурної системи.</a:t>
            </a:r>
            <a:endParaRPr lang="uk-UA" sz="1800" dirty="0">
              <a:latin typeface="Times New Roman" panose="02020603050405020304" pitchFamily="18" charset="0"/>
              <a:ea typeface="Times New Roman" panose="02020603050405020304" pitchFamily="18" charset="0"/>
            </a:endParaRPr>
          </a:p>
          <a:p>
            <a:r>
              <a:rPr lang="uk-UA" sz="1800" dirty="0">
                <a:effectLst/>
                <a:latin typeface="Times New Roman" panose="02020603050405020304" pitchFamily="18" charset="0"/>
                <a:ea typeface="Times New Roman" panose="02020603050405020304" pitchFamily="18" charset="0"/>
              </a:rPr>
              <a:t>Основним атрибутом </a:t>
            </a:r>
            <a:r>
              <a:rPr lang="uk-UA" sz="1800" dirty="0" err="1">
                <a:effectLst/>
                <a:latin typeface="Times New Roman" panose="02020603050405020304" pitchFamily="18" charset="0"/>
                <a:ea typeface="Times New Roman" panose="02020603050405020304" pitchFamily="18" charset="0"/>
              </a:rPr>
              <a:t>кроскультурного</a:t>
            </a:r>
            <a:r>
              <a:rPr lang="uk-UA" sz="1800" dirty="0">
                <a:effectLst/>
                <a:latin typeface="Times New Roman" panose="02020603050405020304" pitchFamily="18" charset="0"/>
                <a:ea typeface="Times New Roman" panose="02020603050405020304" pitchFamily="18" charset="0"/>
              </a:rPr>
              <a:t> </a:t>
            </a:r>
            <a:r>
              <a:rPr lang="uk-UA" sz="1800" dirty="0" err="1">
                <a:effectLst/>
                <a:latin typeface="Times New Roman" panose="02020603050405020304" pitchFamily="18" charset="0"/>
                <a:ea typeface="Times New Roman" panose="02020603050405020304" pitchFamily="18" charset="0"/>
              </a:rPr>
              <a:t>пастишу</a:t>
            </a:r>
            <a:r>
              <a:rPr lang="uk-UA" sz="1800" dirty="0">
                <a:effectLst/>
                <a:latin typeface="Times New Roman" panose="02020603050405020304" pitchFamily="18" charset="0"/>
                <a:ea typeface="Times New Roman" panose="02020603050405020304" pitchFamily="18" charset="0"/>
              </a:rPr>
              <a:t> – є витіснення корінних культурних форм і створення еклектичної суміші елементів з різнотипних культур життєдіяльності людини</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1"/>
            <a:tile tx="0" ty="0" sx="100000" sy="100000" flip="none" algn="tl"/>
          </a:blipFill>
        </p:spPr>
        <p:txBody>
          <a:bodyPr/>
          <a:lstStyle/>
          <a:p>
            <a:r>
              <a:rPr lang="uk-UA" sz="4400" dirty="0">
                <a:effectLst/>
                <a:latin typeface="Times New Roman" panose="02020603050405020304" pitchFamily="18" charset="0"/>
                <a:ea typeface="Times New Roman" panose="02020603050405020304" pitchFamily="18" charset="0"/>
              </a:rPr>
              <a:t>У сучасній культурі відбувається</a:t>
            </a:r>
            <a:endParaRPr lang="en-US" dirty="0"/>
          </a:p>
        </p:txBody>
      </p:sp>
      <p:sp>
        <p:nvSpPr>
          <p:cNvPr id="3" name="Объект 2"/>
          <p:cNvSpPr>
            <a:spLocks noGrp="1"/>
          </p:cNvSpPr>
          <p:nvPr>
            <p:ph idx="1"/>
          </p:nvPr>
        </p:nvSpPr>
        <p:spPr>
          <a:blipFill>
            <a:blip r:embed="rId2"/>
            <a:tile tx="0" ty="0" sx="100000" sy="100000" flip="none" algn="tl"/>
          </a:blipFill>
        </p:spPr>
        <p:txBody>
          <a:bodyPr/>
          <a:lstStyle/>
          <a:p>
            <a:r>
              <a:rPr lang="uk-UA" sz="1800" b="1" dirty="0">
                <a:effectLst/>
                <a:latin typeface="Times New Roman" panose="02020603050405020304" pitchFamily="18" charset="0"/>
                <a:ea typeface="Times New Roman" panose="02020603050405020304" pitchFamily="18" charset="0"/>
              </a:rPr>
              <a:t>фундаментальне зрушення до візуальності, образності, естетичності, дизайнерської викладки предметного світу. Культура дозволяє крізь себе побачити і усвідомити нові реалії, з якими людство вже зіткнулося, і з якими людина змушена взаємодіяти щодня.</a:t>
            </a:r>
            <a:endParaRPr lang="uk-UA" sz="1800" b="1" dirty="0">
              <a:effectLst/>
              <a:latin typeface="Times New Roman" panose="02020603050405020304" pitchFamily="18" charset="0"/>
              <a:ea typeface="Times New Roman" panose="02020603050405020304" pitchFamily="18" charset="0"/>
            </a:endParaRPr>
          </a:p>
          <a:p>
            <a:r>
              <a:rPr lang="uk-UA" sz="1800" b="1" dirty="0">
                <a:effectLst/>
                <a:latin typeface="Times New Roman" panose="02020603050405020304" pitchFamily="18" charset="0"/>
                <a:ea typeface="Times New Roman" panose="02020603050405020304" pitchFamily="18" charset="0"/>
              </a:rPr>
              <a:t> </a:t>
            </a:r>
            <a:r>
              <a:rPr lang="uk-UA" sz="1800" b="1" dirty="0" err="1">
                <a:effectLst/>
                <a:latin typeface="Times New Roman" panose="02020603050405020304" pitchFamily="18" charset="0"/>
                <a:ea typeface="Times New Roman" panose="02020603050405020304" pitchFamily="18" charset="0"/>
              </a:rPr>
              <a:t>Кроскультурний</a:t>
            </a:r>
            <a:r>
              <a:rPr lang="uk-UA" sz="1800" b="1" dirty="0">
                <a:effectLst/>
                <a:latin typeface="Times New Roman" panose="02020603050405020304" pitchFamily="18" charset="0"/>
                <a:ea typeface="Times New Roman" panose="02020603050405020304" pitchFamily="18" charset="0"/>
              </a:rPr>
              <a:t> </a:t>
            </a:r>
            <a:r>
              <a:rPr lang="uk-UA" sz="1800" b="1" dirty="0" err="1">
                <a:effectLst/>
                <a:latin typeface="Times New Roman" panose="02020603050405020304" pitchFamily="18" charset="0"/>
                <a:ea typeface="Times New Roman" panose="02020603050405020304" pitchFamily="18" charset="0"/>
              </a:rPr>
              <a:t>пастиш</a:t>
            </a:r>
            <a:r>
              <a:rPr lang="uk-UA" sz="1800" b="1" dirty="0">
                <a:effectLst/>
                <a:latin typeface="Times New Roman" panose="02020603050405020304" pitchFamily="18" charset="0"/>
                <a:ea typeface="Times New Roman" panose="02020603050405020304" pitchFamily="18" charset="0"/>
              </a:rPr>
              <a:t> має такі рівні організації – індивідуальний, корпоративний, суспільний.</a:t>
            </a:r>
            <a:endParaRPr lang="uk-UA" sz="1800" b="1" dirty="0">
              <a:effectLst/>
              <a:latin typeface="Times New Roman" panose="02020603050405020304" pitchFamily="18" charset="0"/>
              <a:ea typeface="Times New Roman" panose="02020603050405020304" pitchFamily="18" charset="0"/>
            </a:endParaRPr>
          </a:p>
          <a:p>
            <a:r>
              <a:rPr lang="uk-UA" sz="1800" b="1" dirty="0" err="1">
                <a:effectLst/>
                <a:latin typeface="Times New Roman" panose="02020603050405020304" pitchFamily="18" charset="0"/>
                <a:ea typeface="Times New Roman" panose="02020603050405020304" pitchFamily="18" charset="0"/>
              </a:rPr>
              <a:t>Пастиш</a:t>
            </a:r>
            <a:r>
              <a:rPr lang="uk-UA" sz="1800" b="1" dirty="0">
                <a:effectLst/>
                <a:latin typeface="Times New Roman" panose="02020603050405020304" pitchFamily="18" charset="0"/>
                <a:ea typeface="Times New Roman" panose="02020603050405020304" pitchFamily="18" charset="0"/>
              </a:rPr>
              <a:t> співвідноситься з ключовими ознаками естетики постмодернізму: фрагментарністю, </a:t>
            </a:r>
            <a:r>
              <a:rPr lang="uk-UA" sz="1800" b="1" dirty="0" err="1">
                <a:effectLst/>
                <a:latin typeface="Times New Roman" panose="02020603050405020304" pitchFamily="18" charset="0"/>
                <a:ea typeface="Times New Roman" panose="02020603050405020304" pitchFamily="18" charset="0"/>
              </a:rPr>
              <a:t>деканонізацією</a:t>
            </a:r>
            <a:r>
              <a:rPr lang="uk-UA" sz="1800" b="1" dirty="0">
                <a:effectLst/>
                <a:latin typeface="Times New Roman" panose="02020603050405020304" pitchFamily="18" charset="0"/>
                <a:ea typeface="Times New Roman" panose="02020603050405020304" pitchFamily="18" charset="0"/>
              </a:rPr>
              <a:t>, іронією, гібридизацією, </a:t>
            </a:r>
            <a:r>
              <a:rPr lang="uk-UA" sz="1800" b="1" dirty="0" err="1">
                <a:effectLst/>
                <a:latin typeface="Times New Roman" panose="02020603050405020304" pitchFamily="18" charset="0"/>
                <a:ea typeface="Times New Roman" panose="02020603050405020304" pitchFamily="18" charset="0"/>
              </a:rPr>
              <a:t>карнавальністю</a:t>
            </a:r>
            <a:r>
              <a:rPr lang="uk-UA" sz="1800" b="1" dirty="0">
                <a:effectLst/>
                <a:latin typeface="Times New Roman" panose="02020603050405020304" pitchFamily="18" charset="0"/>
                <a:ea typeface="Times New Roman" panose="02020603050405020304" pitchFamily="18" charset="0"/>
              </a:rPr>
              <a:t>, </a:t>
            </a:r>
            <a:r>
              <a:rPr lang="uk-UA" sz="1800" b="1" dirty="0" err="1">
                <a:effectLst/>
                <a:latin typeface="Times New Roman" panose="02020603050405020304" pitchFamily="18" charset="0"/>
                <a:ea typeface="Times New Roman" panose="02020603050405020304" pitchFamily="18" charset="0"/>
              </a:rPr>
              <a:t>сконструйованістю</a:t>
            </a:r>
            <a:r>
              <a:rPr lang="uk-UA" sz="1800" b="1" dirty="0">
                <a:effectLst/>
                <a:latin typeface="Times New Roman" panose="02020603050405020304" pitchFamily="18" charset="0"/>
                <a:ea typeface="Times New Roman" panose="02020603050405020304" pitchFamily="18" charset="0"/>
              </a:rPr>
              <a:t>. </a:t>
            </a:r>
            <a:r>
              <a:rPr lang="uk-UA" sz="1800" b="1" dirty="0" err="1">
                <a:effectLst/>
                <a:latin typeface="Times New Roman" panose="02020603050405020304" pitchFamily="18" charset="0"/>
                <a:ea typeface="Times New Roman" panose="02020603050405020304" pitchFamily="18" charset="0"/>
              </a:rPr>
              <a:t>Пастиш</a:t>
            </a:r>
            <a:r>
              <a:rPr lang="uk-UA" sz="1800" b="1" dirty="0">
                <a:effectLst/>
                <a:latin typeface="Times New Roman" panose="02020603050405020304" pitchFamily="18" charset="0"/>
                <a:ea typeface="Times New Roman" panose="02020603050405020304" pitchFamily="18" charset="0"/>
              </a:rPr>
              <a:t> є особливою формою </a:t>
            </a:r>
            <a:r>
              <a:rPr lang="uk-UA" sz="1800" b="1" dirty="0" err="1">
                <a:effectLst/>
                <a:latin typeface="Times New Roman" panose="02020603050405020304" pitchFamily="18" charset="0"/>
                <a:ea typeface="Times New Roman" panose="02020603050405020304" pitchFamily="18" charset="0"/>
              </a:rPr>
              <a:t>культуротворення</a:t>
            </a:r>
            <a:r>
              <a:rPr lang="uk-UA" sz="1800" b="1" dirty="0">
                <a:effectLst/>
                <a:latin typeface="Times New Roman" panose="02020603050405020304" pitchFamily="18" charset="0"/>
                <a:ea typeface="Times New Roman" panose="02020603050405020304" pitchFamily="18" charset="0"/>
              </a:rPr>
              <a:t>. </a:t>
            </a:r>
            <a:r>
              <a:rPr lang="uk-UA" sz="1800" b="1" dirty="0" err="1">
                <a:effectLst/>
                <a:latin typeface="Times New Roman" panose="02020603050405020304" pitchFamily="18" charset="0"/>
                <a:ea typeface="Times New Roman" panose="02020603050405020304" pitchFamily="18" charset="0"/>
              </a:rPr>
              <a:t>Поліфункціональна</a:t>
            </a:r>
            <a:r>
              <a:rPr lang="uk-UA" sz="1800" b="1" dirty="0">
                <a:effectLst/>
                <a:latin typeface="Times New Roman" panose="02020603050405020304" pitchFamily="18" charset="0"/>
                <a:ea typeface="Times New Roman" panose="02020603050405020304" pitchFamily="18" charset="0"/>
              </a:rPr>
              <a:t> природа </a:t>
            </a:r>
            <a:r>
              <a:rPr lang="uk-UA" sz="1800" b="1" dirty="0" err="1">
                <a:effectLst/>
                <a:latin typeface="Times New Roman" panose="02020603050405020304" pitchFamily="18" charset="0"/>
                <a:ea typeface="Times New Roman" panose="02020603050405020304" pitchFamily="18" charset="0"/>
              </a:rPr>
              <a:t>пастишу</a:t>
            </a:r>
            <a:r>
              <a:rPr lang="uk-UA" sz="1800" b="1" dirty="0">
                <a:effectLst/>
                <a:latin typeface="Times New Roman" panose="02020603050405020304" pitchFamily="18" charset="0"/>
                <a:ea typeface="Times New Roman" panose="02020603050405020304" pitchFamily="18" charset="0"/>
              </a:rPr>
              <a:t> виявляється у взаємодії </a:t>
            </a:r>
            <a:r>
              <a:rPr lang="uk-UA" sz="1800" b="1" dirty="0" err="1">
                <a:effectLst/>
                <a:latin typeface="Times New Roman" panose="02020603050405020304" pitchFamily="18" charset="0"/>
                <a:ea typeface="Times New Roman" panose="02020603050405020304" pitchFamily="18" charset="0"/>
              </a:rPr>
              <a:t>ностальгійності</a:t>
            </a:r>
            <a:r>
              <a:rPr lang="uk-UA" sz="1800" b="1" dirty="0">
                <a:effectLst/>
                <a:latin typeface="Times New Roman" panose="02020603050405020304" pitchFamily="18" charset="0"/>
                <a:ea typeface="Times New Roman" panose="02020603050405020304" pitchFamily="18" charset="0"/>
              </a:rPr>
              <a:t> за традиційною культурою та іронічності щодо деяких її цінностей.</a:t>
            </a:r>
            <a:endParaRPr lang="en-US" sz="1800" b="1" dirty="0">
              <a:effectLst/>
              <a:latin typeface="Times New Roman" panose="02020603050405020304" pitchFamily="18" charset="0"/>
              <a:ea typeface="Times New Roman" panose="02020603050405020304" pitchFamily="18" charset="0"/>
            </a:endParaRPr>
          </a:p>
          <a:p>
            <a:r>
              <a:rPr lang="uk-UA" sz="1800" b="1" dirty="0" err="1">
                <a:effectLst/>
                <a:latin typeface="Times New Roman" panose="02020603050405020304" pitchFamily="18" charset="0"/>
                <a:ea typeface="Times New Roman" panose="02020603050405020304" pitchFamily="18" charset="0"/>
              </a:rPr>
              <a:t>Пастиш</a:t>
            </a:r>
            <a:r>
              <a:rPr lang="uk-UA" sz="1800" b="1" dirty="0">
                <a:effectLst/>
                <a:latin typeface="Times New Roman" panose="02020603050405020304" pitchFamily="18" charset="0"/>
                <a:ea typeface="Times New Roman" panose="02020603050405020304" pitchFamily="18" charset="0"/>
              </a:rPr>
              <a:t> є подією і артефактом і, дозволяє говорити про своєрідну реабілітацію творчого суб’єктивного відображення світу. Він легітимізує різнорідність способів репрезентації. Реальність у </a:t>
            </a:r>
            <a:r>
              <a:rPr lang="uk-UA" sz="1800" b="1" dirty="0" err="1">
                <a:effectLst/>
                <a:latin typeface="Times New Roman" panose="02020603050405020304" pitchFamily="18" charset="0"/>
                <a:ea typeface="Times New Roman" panose="02020603050405020304" pitchFamily="18" charset="0"/>
              </a:rPr>
              <a:t>пастиші</a:t>
            </a:r>
            <a:r>
              <a:rPr lang="uk-UA" sz="1800" b="1" dirty="0">
                <a:effectLst/>
                <a:latin typeface="Times New Roman" panose="02020603050405020304" pitchFamily="18" charset="0"/>
                <a:ea typeface="Times New Roman" panose="02020603050405020304" pitchFamily="18" charset="0"/>
              </a:rPr>
              <a:t> проходить кілька фаз кодування і перекодування. Різноманітні форми перетворення подій та артефактів в </a:t>
            </a:r>
            <a:r>
              <a:rPr lang="uk-UA" sz="1800" b="1" dirty="0" err="1">
                <a:effectLst/>
                <a:latin typeface="Times New Roman" panose="02020603050405020304" pitchFamily="18" charset="0"/>
                <a:ea typeface="Times New Roman" panose="02020603050405020304" pitchFamily="18" charset="0"/>
              </a:rPr>
              <a:t>пастиші</a:t>
            </a:r>
            <a:r>
              <a:rPr lang="uk-UA" sz="1800" b="1" dirty="0">
                <a:effectLst/>
                <a:latin typeface="Times New Roman" panose="02020603050405020304" pitchFamily="18" charset="0"/>
                <a:ea typeface="Times New Roman" panose="02020603050405020304" pitchFamily="18" charset="0"/>
              </a:rPr>
              <a:t> свідчать про нескінченність репрезентації. </a:t>
            </a:r>
            <a:endParaRPr lang="uk-UA" sz="1800" b="1" dirty="0">
              <a:effectLst/>
              <a:latin typeface="Times New Roman" panose="02020603050405020304" pitchFamily="18" charset="0"/>
              <a:ea typeface="Times New Roman" panose="02020603050405020304" pitchFamily="18" charset="0"/>
            </a:endParaRPr>
          </a:p>
          <a:p>
            <a:r>
              <a:rPr lang="uk-UA" sz="1800" b="1" dirty="0">
                <a:effectLst/>
                <a:latin typeface="Times New Roman" panose="02020603050405020304" pitchFamily="18" charset="0"/>
                <a:ea typeface="Times New Roman" panose="02020603050405020304" pitchFamily="18" charset="0"/>
              </a:rPr>
              <a:t>Заперечується усякий центр, немає ієрархії глибин, ієрархії значного і незначного.</a:t>
            </a:r>
            <a:endParaRPr lang="en-US" sz="1800" b="1" dirty="0">
              <a:effectLst/>
              <a:latin typeface="Times New Roman" panose="02020603050405020304" pitchFamily="18" charset="0"/>
              <a:ea typeface="Times New Roman" panose="02020603050405020304" pitchFamily="18" charset="0"/>
            </a:endParaRP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dirty="0"/>
              <a:t> 5</a:t>
            </a:r>
            <a:r>
              <a:rPr lang="ru-RU" b="1" dirty="0"/>
              <a:t>.Категорії </a:t>
            </a:r>
            <a:r>
              <a:rPr lang="ru-RU" b="1" dirty="0" err="1"/>
              <a:t>класичної</a:t>
            </a:r>
            <a:r>
              <a:rPr lang="ru-RU" b="1" dirty="0"/>
              <a:t> та </a:t>
            </a:r>
            <a:r>
              <a:rPr lang="ru-RU" b="1" dirty="0" err="1"/>
              <a:t>постмодерністської</a:t>
            </a:r>
            <a:r>
              <a:rPr lang="ru-RU" b="1" dirty="0"/>
              <a:t> </a:t>
            </a:r>
            <a:r>
              <a:rPr lang="ru-RU" b="1" dirty="0" err="1"/>
              <a:t>естетики</a:t>
            </a:r>
            <a:r>
              <a:rPr lang="ru-RU" b="1" dirty="0"/>
              <a:t>.</a:t>
            </a:r>
            <a:r>
              <a:rPr lang="uk-UA" b="1" dirty="0"/>
              <a:t> </a:t>
            </a:r>
            <a:endParaRPr lang="en-US" b="1" dirty="0"/>
          </a:p>
        </p:txBody>
      </p:sp>
      <p:sp>
        <p:nvSpPr>
          <p:cNvPr id="5" name="Объект 4"/>
          <p:cNvSpPr>
            <a:spLocks noGrp="1"/>
          </p:cNvSpPr>
          <p:nvPr>
            <p:ph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ru-RU" dirty="0" err="1"/>
              <a:t>Категорії</a:t>
            </a:r>
            <a:r>
              <a:rPr lang="ru-RU" dirty="0"/>
              <a:t> </a:t>
            </a:r>
            <a:r>
              <a:rPr lang="ru-RU" dirty="0" err="1"/>
              <a:t>філософії</a:t>
            </a:r>
            <a:r>
              <a:rPr lang="ru-RU" dirty="0"/>
              <a:t> </a:t>
            </a:r>
            <a:r>
              <a:rPr lang="ru-RU" dirty="0" err="1"/>
              <a:t>постмодернізму</a:t>
            </a:r>
            <a:endParaRPr lang="en-US" dirty="0"/>
          </a:p>
        </p:txBody>
      </p:sp>
      <p:sp>
        <p:nvSpPr>
          <p:cNvPr id="5" name="Объект 4"/>
          <p:cNvSpPr>
            <a:spLocks noGrp="1"/>
          </p:cNvSpPr>
          <p:nvPr>
            <p:ph idx="1"/>
          </p:nvPr>
        </p:nvSpPr>
        <p:spPr/>
        <p:txBody>
          <a:bodyPr/>
          <a:lstStyle/>
          <a:p>
            <a:pPr marL="0" indent="0">
              <a:buNone/>
            </a:pPr>
            <a:r>
              <a:rPr lang="ru-RU" b="1" dirty="0" err="1"/>
              <a:t>Лабіринт</a:t>
            </a:r>
            <a:r>
              <a:rPr lang="ru-RU" dirty="0"/>
              <a:t> - символом </a:t>
            </a:r>
            <a:r>
              <a:rPr lang="ru-RU" dirty="0" err="1"/>
              <a:t>заплутаності</a:t>
            </a:r>
            <a:r>
              <a:rPr lang="ru-RU" dirty="0"/>
              <a:t>, </a:t>
            </a:r>
            <a:r>
              <a:rPr lang="ru-RU" dirty="0" err="1"/>
              <a:t>складності</a:t>
            </a:r>
            <a:r>
              <a:rPr lang="ru-RU" dirty="0"/>
              <a:t>, </a:t>
            </a:r>
            <a:r>
              <a:rPr lang="ru-RU" dirty="0" err="1"/>
              <a:t>багатоаспектності</a:t>
            </a:r>
            <a:r>
              <a:rPr lang="ru-RU" dirty="0"/>
              <a:t>  </a:t>
            </a:r>
            <a:r>
              <a:rPr lang="ru-RU" dirty="0" err="1"/>
              <a:t>сучасної</a:t>
            </a:r>
            <a:r>
              <a:rPr lang="ru-RU" dirty="0"/>
              <a:t> </a:t>
            </a:r>
            <a:r>
              <a:rPr lang="ru-RU" dirty="0" err="1"/>
              <a:t>культури</a:t>
            </a:r>
            <a:r>
              <a:rPr lang="ru-RU" dirty="0"/>
              <a:t> і </a:t>
            </a:r>
            <a:r>
              <a:rPr lang="ru-RU" dirty="0" err="1"/>
              <a:t>всього</a:t>
            </a:r>
            <a:r>
              <a:rPr lang="ru-RU" dirty="0"/>
              <a:t> </a:t>
            </a:r>
            <a:r>
              <a:rPr lang="ru-RU" dirty="0" err="1"/>
              <a:t>людського</a:t>
            </a:r>
            <a:r>
              <a:rPr lang="ru-RU" dirty="0"/>
              <a:t> </a:t>
            </a:r>
            <a:r>
              <a:rPr lang="ru-RU" dirty="0" err="1"/>
              <a:t>буття</a:t>
            </a:r>
            <a:r>
              <a:rPr lang="ru-RU" dirty="0"/>
              <a:t>. Особливою </a:t>
            </a:r>
            <a:r>
              <a:rPr lang="ru-RU" dirty="0" err="1"/>
              <a:t>значимістю</a:t>
            </a:r>
            <a:r>
              <a:rPr lang="ru-RU" dirty="0"/>
              <a:t> </a:t>
            </a:r>
            <a:r>
              <a:rPr lang="ru-RU" dirty="0" err="1"/>
              <a:t>поняття</a:t>
            </a:r>
            <a:r>
              <a:rPr lang="ru-RU" dirty="0"/>
              <a:t> </a:t>
            </a:r>
            <a:r>
              <a:rPr lang="ru-RU" dirty="0" err="1"/>
              <a:t>лабіринту</a:t>
            </a:r>
            <a:r>
              <a:rPr lang="ru-RU" dirty="0"/>
              <a:t> </a:t>
            </a:r>
            <a:r>
              <a:rPr lang="ru-RU" dirty="0" err="1"/>
              <a:t>наповнюється</a:t>
            </a:r>
            <a:r>
              <a:rPr lang="ru-RU" dirty="0"/>
              <a:t> в </a:t>
            </a:r>
            <a:r>
              <a:rPr lang="ru-RU" dirty="0" err="1"/>
              <a:t>епоху</a:t>
            </a:r>
            <a:r>
              <a:rPr lang="ru-RU" dirty="0"/>
              <a:t> </a:t>
            </a:r>
            <a:r>
              <a:rPr lang="ru-RU" dirty="0" err="1"/>
              <a:t>глобальної</a:t>
            </a:r>
            <a:r>
              <a:rPr lang="ru-RU" dirty="0"/>
              <a:t> </a:t>
            </a:r>
            <a:r>
              <a:rPr lang="ru-RU" dirty="0" err="1"/>
              <a:t>комп'ютеризації</a:t>
            </a:r>
            <a:r>
              <a:rPr lang="ru-RU" dirty="0"/>
              <a:t>. </a:t>
            </a:r>
            <a:r>
              <a:rPr lang="ru-RU" dirty="0" err="1"/>
              <a:t>Фактично</a:t>
            </a:r>
            <a:r>
              <a:rPr lang="ru-RU" dirty="0"/>
              <a:t> </a:t>
            </a:r>
            <a:r>
              <a:rPr lang="ru-RU" dirty="0" err="1"/>
              <a:t>вже</a:t>
            </a:r>
            <a:r>
              <a:rPr lang="ru-RU" dirty="0"/>
              <a:t> </a:t>
            </a:r>
            <a:r>
              <a:rPr lang="ru-RU" dirty="0" err="1"/>
              <a:t>комп'ютерні</a:t>
            </a:r>
            <a:r>
              <a:rPr lang="ru-RU" dirty="0"/>
              <a:t> </a:t>
            </a:r>
            <a:r>
              <a:rPr lang="ru-RU" dirty="0" err="1"/>
              <a:t>бази</a:t>
            </a:r>
            <a:r>
              <a:rPr lang="ru-RU" dirty="0"/>
              <a:t> </a:t>
            </a:r>
            <a:r>
              <a:rPr lang="ru-RU" dirty="0" err="1"/>
              <a:t>даних</a:t>
            </a:r>
            <a:r>
              <a:rPr lang="ru-RU" dirty="0"/>
              <a:t> (і </a:t>
            </a:r>
            <a:r>
              <a:rPr lang="ru-RU" dirty="0" err="1"/>
              <a:t>їхня</a:t>
            </a:r>
            <a:r>
              <a:rPr lang="ru-RU" dirty="0"/>
              <a:t> </a:t>
            </a:r>
            <a:r>
              <a:rPr lang="ru-RU" dirty="0" err="1"/>
              <a:t>організація</a:t>
            </a:r>
            <a:r>
              <a:rPr lang="ru-RU" dirty="0"/>
              <a:t>), а особливо </a:t>
            </a:r>
            <a:r>
              <a:rPr lang="ru-RU" dirty="0" err="1"/>
              <a:t>мережі</a:t>
            </a:r>
            <a:r>
              <a:rPr lang="ru-RU" dirty="0"/>
              <a:t>, типу </a:t>
            </a:r>
            <a:r>
              <a:rPr lang="ru-RU" dirty="0" err="1"/>
              <a:t>Інтернету</a:t>
            </a:r>
            <a:r>
              <a:rPr lang="ru-RU" dirty="0"/>
              <a:t>, </a:t>
            </a:r>
            <a:r>
              <a:rPr lang="ru-RU" dirty="0" err="1"/>
              <a:t>являють</a:t>
            </a:r>
            <a:r>
              <a:rPr lang="ru-RU" dirty="0"/>
              <a:t> собою </a:t>
            </a:r>
            <a:r>
              <a:rPr lang="ru-RU" dirty="0" err="1"/>
              <a:t>величезний</a:t>
            </a:r>
            <a:r>
              <a:rPr lang="ru-RU" dirty="0"/>
              <a:t> </a:t>
            </a:r>
            <a:r>
              <a:rPr lang="ru-RU" dirty="0" err="1"/>
              <a:t>лабіринт</a:t>
            </a:r>
            <a:r>
              <a:rPr lang="ru-RU" dirty="0"/>
              <a:t>, у </a:t>
            </a:r>
            <a:r>
              <a:rPr lang="ru-RU" dirty="0" err="1"/>
              <a:t>якому</a:t>
            </a:r>
            <a:r>
              <a:rPr lang="ru-RU" dirty="0"/>
              <a:t> </a:t>
            </a:r>
            <a:r>
              <a:rPr lang="ru-RU" dirty="0" err="1"/>
              <a:t>можна</a:t>
            </a:r>
            <a:r>
              <a:rPr lang="ru-RU" dirty="0"/>
              <a:t> </a:t>
            </a:r>
            <a:r>
              <a:rPr lang="ru-RU" dirty="0" err="1"/>
              <a:t>блукати</a:t>
            </a:r>
            <a:r>
              <a:rPr lang="ru-RU" dirty="0"/>
              <a:t> у </a:t>
            </a:r>
            <a:r>
              <a:rPr lang="ru-RU" dirty="0" err="1"/>
              <a:t>всіляких</a:t>
            </a:r>
            <a:r>
              <a:rPr lang="ru-RU" dirty="0"/>
              <a:t> </a:t>
            </a:r>
            <a:r>
              <a:rPr lang="ru-RU" dirty="0" err="1"/>
              <a:t>напрямках</a:t>
            </a:r>
            <a:r>
              <a:rPr lang="ru-RU" dirty="0"/>
              <a:t>, на самих </a:t>
            </a:r>
            <a:r>
              <a:rPr lang="ru-RU" dirty="0" err="1"/>
              <a:t>різних</a:t>
            </a:r>
            <a:r>
              <a:rPr lang="ru-RU" dirty="0"/>
              <a:t> </a:t>
            </a:r>
            <a:r>
              <a:rPr lang="ru-RU" dirty="0" err="1"/>
              <a:t>рівнях</a:t>
            </a:r>
            <a:r>
              <a:rPr lang="ru-RU" dirty="0"/>
              <a:t>. </a:t>
            </a:r>
            <a:endParaRPr lang="ru-RU" dirty="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dirty="0" err="1"/>
              <a:t>Життя</a:t>
            </a:r>
            <a:r>
              <a:rPr lang="ru-RU" dirty="0"/>
              <a:t> </a:t>
            </a:r>
            <a:r>
              <a:rPr lang="ru-RU" dirty="0" err="1"/>
              <a:t>сучасної</a:t>
            </a:r>
            <a:r>
              <a:rPr lang="ru-RU" dirty="0"/>
              <a:t> </a:t>
            </a:r>
            <a:r>
              <a:rPr lang="ru-RU" dirty="0" err="1"/>
              <a:t>людини</a:t>
            </a:r>
            <a:r>
              <a:rPr lang="ru-RU" dirty="0"/>
              <a:t> – </a:t>
            </a:r>
            <a:r>
              <a:rPr lang="ru-RU" dirty="0" err="1"/>
              <a:t>це</a:t>
            </a:r>
            <a:r>
              <a:rPr lang="ru-RU" dirty="0"/>
              <a:t> </a:t>
            </a:r>
            <a:r>
              <a:rPr lang="ru-RU" dirty="0" err="1"/>
              <a:t>блукання</a:t>
            </a:r>
            <a:r>
              <a:rPr lang="ru-RU" dirty="0"/>
              <a:t> </a:t>
            </a:r>
            <a:r>
              <a:rPr lang="ru-RU" dirty="0" err="1"/>
              <a:t>лабірінтом</a:t>
            </a:r>
            <a:endParaRPr lang="en-US" dirty="0"/>
          </a:p>
        </p:txBody>
      </p:sp>
      <p:sp>
        <p:nvSpPr>
          <p:cNvPr id="5" name="Объект 4"/>
          <p:cNvSpPr>
            <a:spLocks noGrp="1"/>
          </p:cNvSpPr>
          <p:nvPr>
            <p:ph idx="1"/>
          </p:nvPr>
        </p:nvSpPr>
        <p:spPr/>
        <p:txBody>
          <a:bodyPr/>
          <a:lstStyle/>
          <a:p>
            <a:r>
              <a:rPr lang="ru-RU" sz="3600" dirty="0" err="1"/>
              <a:t>Лабіринт</a:t>
            </a:r>
            <a:r>
              <a:rPr lang="ru-RU" sz="3600" dirty="0"/>
              <a:t> "</a:t>
            </a:r>
            <a:r>
              <a:rPr lang="ru-RU" sz="3600" dirty="0" err="1"/>
              <a:t>всесвітньої</a:t>
            </a:r>
            <a:r>
              <a:rPr lang="ru-RU" sz="3600" dirty="0"/>
              <a:t> </a:t>
            </a:r>
            <a:r>
              <a:rPr lang="ru-RU" sz="3600" dirty="0" err="1"/>
              <a:t>павутини</a:t>
            </a:r>
            <a:r>
              <a:rPr lang="ru-RU" sz="3600" dirty="0"/>
              <a:t>" (</a:t>
            </a:r>
            <a:r>
              <a:rPr lang="en-US" sz="3600" dirty="0"/>
              <a:t>www) </a:t>
            </a:r>
            <a:r>
              <a:rPr lang="ru-RU" sz="3600" dirty="0" err="1"/>
              <a:t>приймає</a:t>
            </a:r>
            <a:r>
              <a:rPr lang="ru-RU" sz="3600" dirty="0"/>
              <a:t> участь в активному глобальному </a:t>
            </a:r>
            <a:r>
              <a:rPr lang="ru-RU" sz="3600" dirty="0" err="1"/>
              <a:t>переформуванні</a:t>
            </a:r>
            <a:r>
              <a:rPr lang="ru-RU" sz="3600" dirty="0"/>
              <a:t> </a:t>
            </a:r>
            <a:r>
              <a:rPr lang="ru-RU" sz="3600" dirty="0" err="1"/>
              <a:t>свідомості</a:t>
            </a:r>
            <a:r>
              <a:rPr lang="ru-RU" sz="3600" dirty="0"/>
              <a:t> </a:t>
            </a:r>
            <a:r>
              <a:rPr lang="ru-RU" sz="3600" dirty="0" err="1"/>
              <a:t>сучасної</a:t>
            </a:r>
            <a:r>
              <a:rPr lang="ru-RU" sz="3600" dirty="0"/>
              <a:t> </a:t>
            </a:r>
            <a:r>
              <a:rPr lang="ru-RU" sz="3600" dirty="0" err="1"/>
              <a:t>людини</a:t>
            </a:r>
            <a:r>
              <a:rPr lang="ru-RU" sz="3600" dirty="0"/>
              <a:t> в </a:t>
            </a:r>
            <a:r>
              <a:rPr lang="ru-RU" sz="3600" dirty="0" err="1"/>
              <a:t>напрямку</a:t>
            </a:r>
            <a:r>
              <a:rPr lang="ru-RU" sz="3600" dirty="0"/>
              <a:t> </a:t>
            </a:r>
            <a:r>
              <a:rPr lang="ru-RU" sz="3600" dirty="0" err="1"/>
              <a:t>орієнтації</a:t>
            </a:r>
            <a:r>
              <a:rPr lang="ru-RU" sz="3600" dirty="0"/>
              <a:t> </a:t>
            </a:r>
            <a:r>
              <a:rPr lang="ru-RU" sz="3600" dirty="0" err="1"/>
              <a:t>її</a:t>
            </a:r>
            <a:r>
              <a:rPr lang="ru-RU" sz="3600" dirty="0"/>
              <a:t> </a:t>
            </a:r>
            <a:r>
              <a:rPr lang="ru-RU" sz="3600" dirty="0" err="1"/>
              <a:t>від</a:t>
            </a:r>
            <a:r>
              <a:rPr lang="ru-RU" sz="3600" dirty="0"/>
              <a:t> реального </a:t>
            </a:r>
            <a:r>
              <a:rPr lang="ru-RU" sz="3600" dirty="0" err="1"/>
              <a:t>чуттєво</a:t>
            </a:r>
            <a:r>
              <a:rPr lang="ru-RU" sz="3600" dirty="0"/>
              <a:t>-конкретного </a:t>
            </a:r>
            <a:r>
              <a:rPr lang="ru-RU" sz="3600" dirty="0" err="1"/>
              <a:t>світу</a:t>
            </a:r>
            <a:r>
              <a:rPr lang="ru-RU" sz="3600" dirty="0"/>
              <a:t> до </a:t>
            </a:r>
            <a:r>
              <a:rPr lang="ru-RU" sz="3600" dirty="0" err="1"/>
              <a:t>віртуальної</a:t>
            </a:r>
            <a:r>
              <a:rPr lang="ru-RU" sz="3600" dirty="0"/>
              <a:t> </a:t>
            </a:r>
            <a:r>
              <a:rPr lang="ru-RU" sz="3600" dirty="0" err="1"/>
              <a:t>реальності</a:t>
            </a:r>
            <a:r>
              <a:rPr lang="ru-RU" sz="3600" dirty="0"/>
              <a:t>. </a:t>
            </a:r>
            <a:endParaRPr lang="ru-RU" sz="3600" dirty="0"/>
          </a:p>
          <a:p>
            <a:r>
              <a:rPr lang="ru-RU" sz="3600" dirty="0" err="1"/>
              <a:t>Лабіринт</a:t>
            </a:r>
            <a:r>
              <a:rPr lang="ru-RU" sz="3600" dirty="0"/>
              <a:t> як </a:t>
            </a:r>
            <a:r>
              <a:rPr lang="ru-RU" sz="3600" dirty="0" err="1"/>
              <a:t>структурний</a:t>
            </a:r>
            <a:r>
              <a:rPr lang="ru-RU" sz="3600" dirty="0"/>
              <a:t> принцип </a:t>
            </a:r>
            <a:r>
              <a:rPr lang="ru-RU" sz="3600" dirty="0" err="1"/>
              <a:t>організації</a:t>
            </a:r>
            <a:r>
              <a:rPr lang="ru-RU" sz="3600" dirty="0"/>
              <a:t> </a:t>
            </a:r>
            <a:r>
              <a:rPr lang="ru-RU" sz="3600" dirty="0" err="1"/>
              <a:t>символічної</a:t>
            </a:r>
            <a:r>
              <a:rPr lang="ru-RU" sz="3600" dirty="0"/>
              <a:t> </a:t>
            </a:r>
            <a:r>
              <a:rPr lang="ru-RU" sz="3600" dirty="0" err="1"/>
              <a:t>Бібліотеки</a:t>
            </a:r>
            <a:r>
              <a:rPr lang="ru-RU" sz="3600" dirty="0"/>
              <a:t> </a:t>
            </a:r>
            <a:r>
              <a:rPr lang="ru-RU" sz="3600" dirty="0" err="1"/>
              <a:t>культури</a:t>
            </a:r>
            <a:r>
              <a:rPr lang="ru-RU" sz="3600" dirty="0"/>
              <a:t> </a:t>
            </a:r>
            <a:r>
              <a:rPr lang="ru-RU" sz="3600" dirty="0" err="1"/>
              <a:t>займає</a:t>
            </a:r>
            <a:r>
              <a:rPr lang="ru-RU" sz="3600" dirty="0"/>
              <a:t> </a:t>
            </a:r>
            <a:r>
              <a:rPr lang="ru-RU" sz="3600" dirty="0" err="1"/>
              <a:t>центральне</a:t>
            </a:r>
            <a:r>
              <a:rPr lang="ru-RU" sz="3600" dirty="0"/>
              <a:t> </a:t>
            </a:r>
            <a:r>
              <a:rPr lang="ru-RU" sz="3600" dirty="0" err="1"/>
              <a:t>місце</a:t>
            </a:r>
            <a:r>
              <a:rPr lang="ru-RU" sz="3600" dirty="0"/>
              <a:t> в </a:t>
            </a:r>
            <a:r>
              <a:rPr lang="ru-RU" sz="3600" dirty="0" err="1"/>
              <a:t>романі</a:t>
            </a:r>
            <a:r>
              <a:rPr lang="ru-RU" sz="3600" dirty="0"/>
              <a:t> </a:t>
            </a:r>
            <a:r>
              <a:rPr lang="ru-RU" sz="3600" dirty="0" err="1"/>
              <a:t>У.Еко</a:t>
            </a:r>
            <a:r>
              <a:rPr lang="ru-RU" sz="3600" dirty="0"/>
              <a:t> "</a:t>
            </a:r>
            <a:r>
              <a:rPr lang="ru-RU" sz="3600" dirty="0" err="1"/>
              <a:t>Ім'я</a:t>
            </a:r>
            <a:r>
              <a:rPr lang="ru-RU" sz="3600" dirty="0"/>
              <a:t> </a:t>
            </a:r>
            <a:r>
              <a:rPr lang="ru-RU" sz="3600" dirty="0" err="1"/>
              <a:t>троянди</a:t>
            </a:r>
            <a:r>
              <a:rPr lang="ru-RU" sz="3600" dirty="0"/>
              <a:t>”. </a:t>
            </a:r>
            <a:endParaRPr lang="ru-RU" sz="3600" dirty="0"/>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ru-RU" b="1" dirty="0"/>
              <a:t>Абсурд</a:t>
            </a:r>
            <a:r>
              <a:rPr lang="ru-RU" dirty="0"/>
              <a:t> ( </a:t>
            </a:r>
            <a:r>
              <a:rPr lang="ru-RU" dirty="0" err="1"/>
              <a:t>алогізм</a:t>
            </a:r>
            <a:r>
              <a:rPr lang="ru-RU" dirty="0"/>
              <a:t>, </a:t>
            </a:r>
            <a:r>
              <a:rPr lang="ru-RU" dirty="0" err="1"/>
              <a:t>парадоксальність</a:t>
            </a:r>
            <a:r>
              <a:rPr lang="ru-RU" dirty="0"/>
              <a:t>, </a:t>
            </a:r>
            <a:r>
              <a:rPr lang="ru-RU" dirty="0" err="1"/>
              <a:t>нісенітниця</a:t>
            </a:r>
            <a:r>
              <a:rPr lang="ru-RU" dirty="0"/>
              <a:t>) -</a:t>
            </a:r>
            <a:r>
              <a:rPr lang="ru-RU" dirty="0" err="1"/>
              <a:t>ці</a:t>
            </a:r>
            <a:r>
              <a:rPr lang="ru-RU" dirty="0"/>
              <a:t> </a:t>
            </a:r>
            <a:r>
              <a:rPr lang="ru-RU" dirty="0" err="1"/>
              <a:t>поняття</a:t>
            </a:r>
            <a:r>
              <a:rPr lang="ru-RU" dirty="0"/>
              <a:t> </a:t>
            </a:r>
            <a:r>
              <a:rPr lang="ru-RU" dirty="0" err="1"/>
              <a:t>залучаються</a:t>
            </a:r>
            <a:r>
              <a:rPr lang="ru-RU" dirty="0"/>
              <a:t> для </a:t>
            </a:r>
            <a:r>
              <a:rPr lang="ru-RU" dirty="0" err="1"/>
              <a:t>позначення</a:t>
            </a:r>
            <a:r>
              <a:rPr lang="ru-RU" dirty="0"/>
              <a:t>: </a:t>
            </a:r>
            <a:endParaRPr lang="en-US" dirty="0"/>
          </a:p>
        </p:txBody>
      </p:sp>
      <p:sp>
        <p:nvSpPr>
          <p:cNvPr id="5" name="Объект 4"/>
          <p:cNvSpPr>
            <a:spLocks noGrp="1"/>
          </p:cNvSpPr>
          <p:nvPr>
            <p:ph idx="1"/>
          </p:nvPr>
        </p:nvSpPr>
        <p:spPr>
          <a:xfrm>
            <a:off x="838200" y="1872278"/>
            <a:ext cx="10515600" cy="4351338"/>
          </a:xfrm>
        </p:spPr>
        <p:txBody>
          <a:bodyPr/>
          <a:lstStyle/>
          <a:p>
            <a:pPr fontAlgn="auto">
              <a:spcAft>
                <a:spcPts val="0"/>
              </a:spcAft>
              <a:buFont typeface="Arial" panose="020B0604020202020204" pitchFamily="34" charset="0"/>
              <a:buChar char="•"/>
              <a:defRPr/>
            </a:pPr>
            <a:r>
              <a:rPr lang="uk-UA" i="1" dirty="0"/>
              <a:t>1) хаосу буття, що наповнено безліччю </a:t>
            </a:r>
            <a:r>
              <a:rPr lang="uk-UA" i="1" dirty="0" err="1"/>
              <a:t>сенсів</a:t>
            </a:r>
            <a:r>
              <a:rPr lang="uk-UA" i="1" dirty="0"/>
              <a:t>; </a:t>
            </a:r>
            <a:endParaRPr lang="uk-UA" dirty="0"/>
          </a:p>
          <a:p>
            <a:pPr fontAlgn="auto">
              <a:spcAft>
                <a:spcPts val="0"/>
              </a:spcAft>
              <a:buFont typeface="Arial" panose="020B0604020202020204" pitchFamily="34" charset="0"/>
              <a:buChar char="•"/>
              <a:defRPr/>
            </a:pPr>
            <a:r>
              <a:rPr lang="uk-UA" i="1" dirty="0"/>
              <a:t>2) для опису в сфері творчості того, що становить його глибинні основи й не піддається формально-логічному поясненню; </a:t>
            </a:r>
            <a:endParaRPr lang="uk-UA" dirty="0"/>
          </a:p>
          <a:p>
            <a:pPr fontAlgn="auto">
              <a:spcAft>
                <a:spcPts val="0"/>
              </a:spcAft>
              <a:buFont typeface="Arial" panose="020B0604020202020204" pitchFamily="34" charset="0"/>
              <a:buChar char="•"/>
              <a:defRPr/>
            </a:pPr>
            <a:r>
              <a:rPr lang="uk-UA" i="1" dirty="0"/>
              <a:t>3) у сучасних естетичних концепціях абсурд часто осмислюється як позначення надмірності </a:t>
            </a:r>
            <a:r>
              <a:rPr lang="uk-UA" dirty="0"/>
              <a:t>(«</a:t>
            </a:r>
            <a:r>
              <a:rPr lang="uk-UA" dirty="0" err="1"/>
              <a:t>избыточности</a:t>
            </a:r>
            <a:r>
              <a:rPr lang="uk-UA" dirty="0"/>
              <a:t>» – рос.)</a:t>
            </a:r>
            <a:r>
              <a:rPr lang="uk-UA" i="1" dirty="0"/>
              <a:t> </a:t>
            </a:r>
            <a:r>
              <a:rPr lang="uk-UA" i="1" dirty="0" err="1"/>
              <a:t>сенсів</a:t>
            </a:r>
            <a:r>
              <a:rPr lang="uk-UA" dirty="0"/>
              <a:t>. </a:t>
            </a:r>
            <a:endParaRPr lang="uk-UA"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solidFill>
            <a:srgbClr val="CCFF66"/>
          </a:solidFill>
        </p:spPr>
        <p:txBody>
          <a:bodyPr/>
          <a:lstStyle/>
          <a:p>
            <a:pPr algn="ctr"/>
            <a:r>
              <a:rPr lang="uk-UA" dirty="0"/>
              <a:t>КЛАСИЧНА ЕСТЕТИКА</a:t>
            </a:r>
            <a:endParaRPr lang="en-US" dirty="0"/>
          </a:p>
        </p:txBody>
      </p:sp>
      <p:sp>
        <p:nvSpPr>
          <p:cNvPr id="7" name="Объект 6"/>
          <p:cNvSpPr>
            <a:spLocks noGrp="1"/>
          </p:cNvSpPr>
          <p:nvPr>
            <p:ph idx="1"/>
          </p:nvPr>
        </p:nvSpPr>
        <p:spPr>
          <a:blipFill>
            <a:blip r:embed="rId1"/>
            <a:tile tx="0" ty="0" sx="100000" sy="100000" flip="none" algn="tl"/>
          </a:blipFill>
        </p:spPr>
        <p:txBody>
          <a:bodyPr>
            <a:normAutofit/>
          </a:bodyPr>
          <a:lstStyle/>
          <a:p>
            <a:r>
              <a:rPr lang="ru-RU" dirty="0" err="1"/>
              <a:t>термін</a:t>
            </a:r>
            <a:r>
              <a:rPr lang="ru-RU" dirty="0"/>
              <a:t>, </a:t>
            </a:r>
            <a:r>
              <a:rPr lang="ru-RU" dirty="0" err="1"/>
              <a:t>прийнятий</a:t>
            </a:r>
            <a:r>
              <a:rPr lang="ru-RU" dirty="0"/>
              <a:t> для </a:t>
            </a:r>
            <a:r>
              <a:rPr lang="ru-RU" dirty="0" err="1"/>
              <a:t>позначення</a:t>
            </a:r>
            <a:r>
              <a:rPr lang="ru-RU" dirty="0"/>
              <a:t> </a:t>
            </a:r>
            <a:r>
              <a:rPr lang="ru-RU" dirty="0" err="1"/>
              <a:t>періоду</a:t>
            </a:r>
            <a:r>
              <a:rPr lang="ru-RU" dirty="0"/>
              <a:t> </a:t>
            </a:r>
            <a:r>
              <a:rPr lang="ru-RU" dirty="0" err="1"/>
              <a:t>історія</a:t>
            </a:r>
            <a:r>
              <a:rPr lang="ru-RU" dirty="0"/>
              <a:t> </a:t>
            </a:r>
            <a:r>
              <a:rPr lang="ru-RU" dirty="0" err="1"/>
              <a:t>естетичної</a:t>
            </a:r>
            <a:r>
              <a:rPr lang="ru-RU" dirty="0"/>
              <a:t> думки </a:t>
            </a:r>
            <a:r>
              <a:rPr lang="uk-UA" dirty="0"/>
              <a:t>д</a:t>
            </a:r>
            <a:r>
              <a:rPr lang="ru-RU" dirty="0"/>
              <a:t>о 19 — початку 20 </a:t>
            </a:r>
            <a:r>
              <a:rPr lang="ru-RU" dirty="0" err="1"/>
              <a:t>століття</a:t>
            </a:r>
            <a:r>
              <a:rPr lang="ru-RU" dirty="0"/>
              <a:t>, з </a:t>
            </a:r>
            <a:r>
              <a:rPr lang="ru-RU" dirty="0" err="1"/>
              <a:t>якого</a:t>
            </a:r>
            <a:r>
              <a:rPr lang="ru-RU" dirty="0"/>
              <a:t> </a:t>
            </a:r>
            <a:r>
              <a:rPr lang="ru-RU" dirty="0" err="1"/>
              <a:t>починається</a:t>
            </a:r>
            <a:r>
              <a:rPr lang="ru-RU" dirty="0"/>
              <a:t>  </a:t>
            </a:r>
            <a:r>
              <a:rPr lang="ru-RU" dirty="0" err="1"/>
              <a:t>некласична</a:t>
            </a:r>
            <a:r>
              <a:rPr lang="ru-RU" dirty="0"/>
              <a:t> </a:t>
            </a:r>
            <a:r>
              <a:rPr lang="ru-RU" dirty="0" err="1"/>
              <a:t>естетика</a:t>
            </a:r>
            <a:r>
              <a:rPr lang="ru-RU" dirty="0"/>
              <a:t>. </a:t>
            </a:r>
            <a:endParaRPr lang="ru-RU" dirty="0"/>
          </a:p>
          <a:p>
            <a:r>
              <a:rPr lang="ru-RU" b="1" dirty="0" err="1"/>
              <a:t>Риси</a:t>
            </a:r>
            <a:r>
              <a:rPr lang="ru-RU" b="1" dirty="0"/>
              <a:t>:</a:t>
            </a:r>
            <a:endParaRPr lang="ru-RU" b="1" dirty="0"/>
          </a:p>
          <a:p>
            <a:r>
              <a:rPr lang="ru-RU" dirty="0"/>
              <a:t>1.Однією з </a:t>
            </a:r>
            <a:r>
              <a:rPr lang="ru-RU" dirty="0" err="1"/>
              <a:t>важливих</a:t>
            </a:r>
            <a:r>
              <a:rPr lang="ru-RU" dirty="0"/>
              <a:t> </a:t>
            </a:r>
            <a:r>
              <a:rPr lang="ru-RU" dirty="0" err="1"/>
              <a:t>показників</a:t>
            </a:r>
            <a:r>
              <a:rPr lang="ru-RU" dirty="0"/>
              <a:t> </a:t>
            </a:r>
            <a:r>
              <a:rPr lang="ru-RU" dirty="0" err="1"/>
              <a:t>класичної</a:t>
            </a:r>
            <a:r>
              <a:rPr lang="ru-RU" dirty="0"/>
              <a:t> </a:t>
            </a:r>
            <a:r>
              <a:rPr lang="ru-RU" dirty="0" err="1"/>
              <a:t>естетики</a:t>
            </a:r>
            <a:r>
              <a:rPr lang="ru-RU" dirty="0"/>
              <a:t> є </a:t>
            </a:r>
            <a:r>
              <a:rPr lang="ru-RU" dirty="0" err="1"/>
              <a:t>розподіл</a:t>
            </a:r>
            <a:r>
              <a:rPr lang="ru-RU" dirty="0"/>
              <a:t> </a:t>
            </a:r>
            <a:r>
              <a:rPr lang="ru-RU" dirty="0" err="1"/>
              <a:t>предметів</a:t>
            </a:r>
            <a:r>
              <a:rPr lang="ru-RU" dirty="0"/>
              <a:t> на </a:t>
            </a:r>
            <a:r>
              <a:rPr lang="ru-RU" b="1" dirty="0" err="1"/>
              <a:t>суб'єкт</a:t>
            </a:r>
            <a:r>
              <a:rPr lang="ru-RU" b="1" dirty="0"/>
              <a:t> і </a:t>
            </a:r>
            <a:r>
              <a:rPr lang="ru-RU" b="1" dirty="0" err="1"/>
              <a:t>об'єкт</a:t>
            </a:r>
            <a:r>
              <a:rPr lang="ru-RU" dirty="0"/>
              <a:t>. </a:t>
            </a:r>
            <a:r>
              <a:rPr lang="ru-RU" dirty="0" err="1"/>
              <a:t>Дуже</a:t>
            </a:r>
            <a:r>
              <a:rPr lang="ru-RU" dirty="0"/>
              <a:t> </a:t>
            </a:r>
            <a:r>
              <a:rPr lang="ru-RU" dirty="0" err="1"/>
              <a:t>важливо</a:t>
            </a:r>
            <a:r>
              <a:rPr lang="ru-RU" dirty="0"/>
              <a:t> </a:t>
            </a:r>
            <a:r>
              <a:rPr lang="ru-RU" dirty="0" err="1"/>
              <a:t>мати</a:t>
            </a:r>
            <a:r>
              <a:rPr lang="ru-RU" dirty="0"/>
              <a:t> на </a:t>
            </a:r>
            <a:r>
              <a:rPr lang="ru-RU" dirty="0" err="1"/>
              <a:t>увазі</a:t>
            </a:r>
            <a:r>
              <a:rPr lang="ru-RU" dirty="0"/>
              <a:t> </a:t>
            </a:r>
            <a:r>
              <a:rPr lang="ru-RU" dirty="0" err="1"/>
              <a:t>що</a:t>
            </a:r>
            <a:r>
              <a:rPr lang="ru-RU" dirty="0"/>
              <a:t> </a:t>
            </a:r>
            <a:r>
              <a:rPr lang="ru-RU" dirty="0" err="1"/>
              <a:t>споглядає</a:t>
            </a:r>
            <a:r>
              <a:rPr lang="ru-RU" dirty="0"/>
              <a:t> </a:t>
            </a:r>
            <a:r>
              <a:rPr lang="ru-RU" dirty="0" err="1"/>
              <a:t>або</a:t>
            </a:r>
            <a:r>
              <a:rPr lang="ru-RU" dirty="0"/>
              <a:t> </a:t>
            </a:r>
            <a:r>
              <a:rPr lang="ru-RU" dirty="0" err="1"/>
              <a:t>споглядає</a:t>
            </a:r>
            <a:r>
              <a:rPr lang="ru-RU" dirty="0"/>
              <a:t> </a:t>
            </a:r>
            <a:r>
              <a:rPr lang="ru-RU" dirty="0" err="1"/>
              <a:t>що-небудь</a:t>
            </a:r>
            <a:r>
              <a:rPr lang="ru-RU" dirty="0"/>
              <a:t>.</a:t>
            </a:r>
            <a:endParaRPr lang="ru-RU" dirty="0"/>
          </a:p>
          <a:p>
            <a:r>
              <a:rPr lang="ru-RU" dirty="0"/>
              <a:t>2. </a:t>
            </a:r>
            <a:r>
              <a:rPr lang="ru-RU" dirty="0" err="1"/>
              <a:t>Суб'єкт</a:t>
            </a:r>
            <a:r>
              <a:rPr lang="ru-RU" dirty="0"/>
              <a:t> </a:t>
            </a:r>
            <a:r>
              <a:rPr lang="ru-RU" dirty="0" err="1"/>
              <a:t>може</a:t>
            </a:r>
            <a:r>
              <a:rPr lang="ru-RU" dirty="0"/>
              <a:t> </a:t>
            </a:r>
            <a:r>
              <a:rPr lang="ru-RU" dirty="0" err="1"/>
              <a:t>відчувати</a:t>
            </a:r>
            <a:r>
              <a:rPr lang="ru-RU" dirty="0"/>
              <a:t> </a:t>
            </a:r>
            <a:r>
              <a:rPr lang="ru-RU" dirty="0" err="1"/>
              <a:t>естетичне</a:t>
            </a:r>
            <a:r>
              <a:rPr lang="ru-RU" dirty="0"/>
              <a:t> </a:t>
            </a:r>
            <a:r>
              <a:rPr lang="ru-RU" dirty="0" err="1"/>
              <a:t>ставлення</a:t>
            </a:r>
            <a:r>
              <a:rPr lang="ru-RU" dirty="0"/>
              <a:t> до </a:t>
            </a:r>
            <a:r>
              <a:rPr lang="ru-RU" dirty="0" err="1"/>
              <a:t>об'єкта</a:t>
            </a:r>
            <a:r>
              <a:rPr lang="ru-RU" dirty="0"/>
              <a:t>, </a:t>
            </a:r>
            <a:r>
              <a:rPr lang="ru-RU" dirty="0" err="1"/>
              <a:t>який</a:t>
            </a:r>
            <a:r>
              <a:rPr lang="ru-RU" dirty="0"/>
              <a:t> </a:t>
            </a:r>
            <a:r>
              <a:rPr lang="ru-RU" dirty="0" err="1"/>
              <a:t>своєю</a:t>
            </a:r>
            <a:r>
              <a:rPr lang="ru-RU" dirty="0"/>
              <a:t> </a:t>
            </a:r>
            <a:r>
              <a:rPr lang="ru-RU" dirty="0" err="1"/>
              <a:t>чергою</a:t>
            </a:r>
            <a:r>
              <a:rPr lang="ru-RU" dirty="0"/>
              <a:t> </a:t>
            </a:r>
            <a:r>
              <a:rPr lang="ru-RU" dirty="0" err="1"/>
              <a:t>викликає</a:t>
            </a:r>
            <a:r>
              <a:rPr lang="ru-RU" dirty="0"/>
              <a:t> </a:t>
            </a:r>
            <a:r>
              <a:rPr lang="ru-RU" dirty="0" err="1"/>
              <a:t>естетичну</a:t>
            </a:r>
            <a:r>
              <a:rPr lang="ru-RU" dirty="0"/>
              <a:t> </a:t>
            </a:r>
            <a:r>
              <a:rPr lang="ru-RU" dirty="0" err="1"/>
              <a:t>реакцію</a:t>
            </a:r>
            <a:r>
              <a:rPr lang="ru-RU" dirty="0"/>
              <a:t>. </a:t>
            </a:r>
            <a:r>
              <a:rPr lang="ru-RU" dirty="0" err="1"/>
              <a:t>Остання</a:t>
            </a:r>
            <a:r>
              <a:rPr lang="ru-RU" dirty="0"/>
              <a:t> веде до </a:t>
            </a:r>
            <a:r>
              <a:rPr lang="ru-RU" b="1" dirty="0" err="1"/>
              <a:t>естетичної</a:t>
            </a:r>
            <a:r>
              <a:rPr lang="ru-RU" b="1" dirty="0"/>
              <a:t> </a:t>
            </a:r>
            <a:r>
              <a:rPr lang="ru-RU" b="1" dirty="0" err="1"/>
              <a:t>оцінки</a:t>
            </a:r>
            <a:r>
              <a:rPr lang="ru-RU" b="1" dirty="0"/>
              <a:t>.</a:t>
            </a:r>
            <a:endParaRPr lang="en-US"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5645" y="757011"/>
            <a:ext cx="10515600" cy="1325563"/>
          </a:xfrm>
        </p:spPr>
        <p:txBody>
          <a:bodyPr/>
          <a:lstStyle/>
          <a:p>
            <a:pPr algn="ctr"/>
            <a:r>
              <a:rPr lang="uk-UA" b="1" dirty="0"/>
              <a:t>СИМУЛЯКР</a:t>
            </a:r>
            <a:endParaRPr lang="en-US" b="1" dirty="0"/>
          </a:p>
        </p:txBody>
      </p:sp>
      <p:sp>
        <p:nvSpPr>
          <p:cNvPr id="3" name="Объект 2"/>
          <p:cNvSpPr>
            <a:spLocks noGrp="1"/>
          </p:cNvSpPr>
          <p:nvPr>
            <p:ph idx="1"/>
          </p:nvPr>
        </p:nvSpPr>
        <p:spPr/>
        <p:txBody>
          <a:bodyPr>
            <a:normAutofit lnSpcReduction="10000"/>
          </a:bodyPr>
          <a:lstStyle/>
          <a:p>
            <a:r>
              <a:rPr lang="ru-RU" b="1" dirty="0" err="1"/>
              <a:t>це</a:t>
            </a:r>
            <a:r>
              <a:rPr lang="ru-RU" b="1" dirty="0"/>
              <a:t> муляж, </a:t>
            </a:r>
            <a:r>
              <a:rPr lang="ru-RU" b="1" dirty="0" err="1"/>
              <a:t>видимість</a:t>
            </a:r>
            <a:r>
              <a:rPr lang="ru-RU" b="1" dirty="0"/>
              <a:t>, </a:t>
            </a:r>
            <a:r>
              <a:rPr lang="ru-RU" b="1" dirty="0" err="1"/>
              <a:t>імітація</a:t>
            </a:r>
            <a:r>
              <a:rPr lang="ru-RU" b="1" dirty="0"/>
              <a:t> </a:t>
            </a:r>
            <a:r>
              <a:rPr lang="ru-RU" dirty="0"/>
              <a:t>образу, символу, знака, за </a:t>
            </a:r>
            <a:r>
              <a:rPr lang="ru-RU" dirty="0" err="1"/>
              <a:t>якими</a:t>
            </a:r>
            <a:r>
              <a:rPr lang="ru-RU" dirty="0"/>
              <a:t> не </a:t>
            </a:r>
            <a:r>
              <a:rPr lang="ru-RU" dirty="0" err="1"/>
              <a:t>стоїть</a:t>
            </a:r>
            <a:r>
              <a:rPr lang="ru-RU" dirty="0"/>
              <a:t> </a:t>
            </a:r>
            <a:r>
              <a:rPr lang="ru-RU" dirty="0" err="1"/>
              <a:t>ніякої</a:t>
            </a:r>
            <a:r>
              <a:rPr lang="ru-RU" dirty="0"/>
              <a:t> </a:t>
            </a:r>
            <a:r>
              <a:rPr lang="ru-RU" dirty="0" err="1"/>
              <a:t>позначуваної</a:t>
            </a:r>
            <a:r>
              <a:rPr lang="ru-RU" dirty="0"/>
              <a:t> </a:t>
            </a:r>
            <a:r>
              <a:rPr lang="ru-RU" dirty="0" err="1"/>
              <a:t>дійсності</a:t>
            </a:r>
            <a:r>
              <a:rPr lang="ru-RU" dirty="0"/>
              <a:t>, </a:t>
            </a:r>
            <a:r>
              <a:rPr lang="ru-RU" dirty="0" err="1"/>
              <a:t>порожня</a:t>
            </a:r>
            <a:r>
              <a:rPr lang="ru-RU" dirty="0"/>
              <a:t> </a:t>
            </a:r>
            <a:r>
              <a:rPr lang="ru-RU" dirty="0" err="1"/>
              <a:t>шкарлупа</a:t>
            </a:r>
            <a:r>
              <a:rPr lang="ru-RU" dirty="0"/>
              <a:t>, </a:t>
            </a:r>
            <a:r>
              <a:rPr lang="ru-RU" dirty="0" err="1"/>
              <a:t>що</a:t>
            </a:r>
            <a:r>
              <a:rPr lang="ru-RU" dirty="0"/>
              <a:t> </a:t>
            </a:r>
            <a:r>
              <a:rPr lang="ru-RU" dirty="0" err="1"/>
              <a:t>маніфестує</a:t>
            </a:r>
            <a:r>
              <a:rPr lang="ru-RU" dirty="0"/>
              <a:t>, </a:t>
            </a:r>
            <a:r>
              <a:rPr lang="ru-RU" dirty="0" err="1"/>
              <a:t>презентує</a:t>
            </a:r>
            <a:r>
              <a:rPr lang="ru-RU" dirty="0"/>
              <a:t> </a:t>
            </a:r>
            <a:r>
              <a:rPr lang="ru-RU" dirty="0" err="1"/>
              <a:t>принципову</a:t>
            </a:r>
            <a:r>
              <a:rPr lang="ru-RU" dirty="0"/>
              <a:t> </a:t>
            </a:r>
            <a:r>
              <a:rPr lang="ru-RU" dirty="0" err="1"/>
              <a:t>присутність</a:t>
            </a:r>
            <a:r>
              <a:rPr lang="ru-RU" dirty="0"/>
              <a:t> </a:t>
            </a:r>
            <a:r>
              <a:rPr lang="ru-RU" dirty="0" err="1"/>
              <a:t>відсутності</a:t>
            </a:r>
            <a:r>
              <a:rPr lang="ru-RU" dirty="0"/>
              <a:t> </a:t>
            </a:r>
            <a:r>
              <a:rPr lang="ru-RU" dirty="0" err="1"/>
              <a:t>реальності</a:t>
            </a:r>
            <a:r>
              <a:rPr lang="ru-RU" dirty="0"/>
              <a:t>. </a:t>
            </a:r>
            <a:r>
              <a:rPr lang="ru-RU" dirty="0" err="1"/>
              <a:t>Використовується</a:t>
            </a:r>
            <a:r>
              <a:rPr lang="ru-RU" dirty="0"/>
              <a:t> для </a:t>
            </a:r>
            <a:r>
              <a:rPr lang="ru-RU" dirty="0" err="1"/>
              <a:t>опису</a:t>
            </a:r>
            <a:r>
              <a:rPr lang="ru-RU" dirty="0"/>
              <a:t> </a:t>
            </a:r>
            <a:r>
              <a:rPr lang="ru-RU" dirty="0" err="1"/>
              <a:t>сучасної</a:t>
            </a:r>
            <a:r>
              <a:rPr lang="ru-RU" dirty="0"/>
              <a:t> </a:t>
            </a:r>
            <a:r>
              <a:rPr lang="ru-RU" dirty="0" err="1"/>
              <a:t>соціально-політичної</a:t>
            </a:r>
            <a:r>
              <a:rPr lang="ru-RU" dirty="0"/>
              <a:t> </a:t>
            </a:r>
            <a:r>
              <a:rPr lang="ru-RU" dirty="0" err="1"/>
              <a:t>ситуації</a:t>
            </a:r>
            <a:r>
              <a:rPr lang="ru-RU" dirty="0"/>
              <a:t> у </a:t>
            </a:r>
            <a:r>
              <a:rPr lang="ru-RU" dirty="0" err="1"/>
              <a:t>цивілізованому</a:t>
            </a:r>
            <a:r>
              <a:rPr lang="ru-RU" dirty="0"/>
              <a:t> </a:t>
            </a:r>
            <a:r>
              <a:rPr lang="ru-RU" dirty="0" err="1"/>
              <a:t>світі</a:t>
            </a:r>
            <a:r>
              <a:rPr lang="ru-RU" dirty="0"/>
              <a:t>. </a:t>
            </a:r>
            <a:r>
              <a:rPr lang="ru-RU" dirty="0" err="1"/>
              <a:t>Бодріяр</a:t>
            </a:r>
            <a:r>
              <a:rPr lang="ru-RU" dirty="0"/>
              <a:t> </a:t>
            </a:r>
            <a:r>
              <a:rPr lang="ru-RU" dirty="0" err="1"/>
              <a:t>вважає</a:t>
            </a:r>
            <a:r>
              <a:rPr lang="ru-RU" dirty="0"/>
              <a:t>, </a:t>
            </a:r>
            <a:r>
              <a:rPr lang="ru-RU" dirty="0" err="1"/>
              <a:t>що</a:t>
            </a:r>
            <a:r>
              <a:rPr lang="ru-RU" dirty="0"/>
              <a:t> </a:t>
            </a:r>
            <a:r>
              <a:rPr lang="ru-RU" dirty="0" err="1"/>
              <a:t>сучасність</a:t>
            </a:r>
            <a:r>
              <a:rPr lang="ru-RU" dirty="0"/>
              <a:t> вступила в еру </a:t>
            </a:r>
            <a:r>
              <a:rPr lang="ru-RU" dirty="0" err="1"/>
              <a:t>тотальної</a:t>
            </a:r>
            <a:r>
              <a:rPr lang="ru-RU" dirty="0"/>
              <a:t> </a:t>
            </a:r>
            <a:r>
              <a:rPr lang="ru-RU" dirty="0" err="1"/>
              <a:t>симуляції</a:t>
            </a:r>
            <a:r>
              <a:rPr lang="ru-RU" dirty="0"/>
              <a:t> </a:t>
            </a:r>
            <a:r>
              <a:rPr lang="ru-RU" dirty="0" err="1"/>
              <a:t>всього</a:t>
            </a:r>
            <a:r>
              <a:rPr lang="ru-RU" dirty="0"/>
              <a:t> у </a:t>
            </a:r>
            <a:r>
              <a:rPr lang="ru-RU" dirty="0" err="1"/>
              <a:t>всьому</a:t>
            </a:r>
            <a:r>
              <a:rPr lang="ru-RU" dirty="0"/>
              <a:t>. Влада, </a:t>
            </a:r>
            <a:r>
              <a:rPr lang="ru-RU" dirty="0" err="1"/>
              <a:t>соціальні</a:t>
            </a:r>
            <a:r>
              <a:rPr lang="ru-RU" dirty="0"/>
              <a:t> </a:t>
            </a:r>
            <a:r>
              <a:rPr lang="ru-RU" dirty="0" err="1"/>
              <a:t>інститути</a:t>
            </a:r>
            <a:r>
              <a:rPr lang="ru-RU" dirty="0"/>
              <a:t>, </a:t>
            </a:r>
            <a:r>
              <a:rPr lang="ru-RU" dirty="0" err="1"/>
              <a:t>політичні</a:t>
            </a:r>
            <a:r>
              <a:rPr lang="ru-RU" dirty="0"/>
              <a:t> </a:t>
            </a:r>
            <a:r>
              <a:rPr lang="ru-RU" dirty="0" err="1"/>
              <a:t>партії</a:t>
            </a:r>
            <a:r>
              <a:rPr lang="ru-RU" dirty="0"/>
              <a:t>, </a:t>
            </a:r>
            <a:r>
              <a:rPr lang="ru-RU" dirty="0" err="1"/>
              <a:t>культурні</a:t>
            </a:r>
            <a:r>
              <a:rPr lang="ru-RU" dirty="0"/>
              <a:t> </a:t>
            </a:r>
            <a:r>
              <a:rPr lang="ru-RU" dirty="0" err="1"/>
              <a:t>інститути</a:t>
            </a:r>
            <a:r>
              <a:rPr lang="ru-RU" dirty="0"/>
              <a:t>, </a:t>
            </a:r>
            <a:r>
              <a:rPr lang="ru-RU" dirty="0" err="1"/>
              <a:t>включаючи</a:t>
            </a:r>
            <a:r>
              <a:rPr lang="ru-RU" dirty="0"/>
              <a:t> й всю сферу </a:t>
            </a:r>
            <a:r>
              <a:rPr lang="ru-RU" dirty="0" err="1"/>
              <a:t>мистецтва</a:t>
            </a:r>
            <a:r>
              <a:rPr lang="ru-RU" dirty="0"/>
              <a:t>, не </a:t>
            </a:r>
            <a:r>
              <a:rPr lang="ru-RU" dirty="0" err="1"/>
              <a:t>займаються</a:t>
            </a:r>
            <a:r>
              <a:rPr lang="ru-RU" dirty="0"/>
              <a:t> </a:t>
            </a:r>
            <a:r>
              <a:rPr lang="ru-RU" dirty="0" err="1"/>
              <a:t>серйозними</a:t>
            </a:r>
            <a:r>
              <a:rPr lang="ru-RU" dirty="0"/>
              <a:t>, </a:t>
            </a:r>
            <a:r>
              <a:rPr lang="ru-RU" dirty="0" err="1"/>
              <a:t>реальними</a:t>
            </a:r>
            <a:r>
              <a:rPr lang="ru-RU" dirty="0"/>
              <a:t> речами й проблемами, а </a:t>
            </a:r>
            <a:r>
              <a:rPr lang="ru-RU" dirty="0" err="1"/>
              <a:t>тільки</a:t>
            </a:r>
            <a:r>
              <a:rPr lang="ru-RU" dirty="0"/>
              <a:t> </a:t>
            </a:r>
            <a:r>
              <a:rPr lang="ru-RU" dirty="0" err="1"/>
              <a:t>симулюють</a:t>
            </a:r>
            <a:r>
              <a:rPr lang="ru-RU" dirty="0"/>
              <a:t> </a:t>
            </a:r>
            <a:r>
              <a:rPr lang="ru-RU" dirty="0" err="1"/>
              <a:t>такі</a:t>
            </a:r>
            <a:r>
              <a:rPr lang="ru-RU" dirty="0"/>
              <a:t> </a:t>
            </a:r>
            <a:r>
              <a:rPr lang="ru-RU" dirty="0" err="1"/>
              <a:t>заняття</a:t>
            </a:r>
            <a:r>
              <a:rPr lang="ru-RU" dirty="0"/>
              <a:t>, </a:t>
            </a:r>
            <a:r>
              <a:rPr lang="ru-RU" dirty="0" err="1"/>
              <a:t>ведуть</a:t>
            </a:r>
            <a:r>
              <a:rPr lang="ru-RU" dirty="0"/>
              <a:t> </a:t>
            </a:r>
            <a:r>
              <a:rPr lang="ru-RU" dirty="0" err="1"/>
              <a:t>симулятивную</a:t>
            </a:r>
            <a:r>
              <a:rPr lang="ru-RU" dirty="0"/>
              <a:t> </a:t>
            </a:r>
            <a:r>
              <a:rPr lang="ru-RU" dirty="0" err="1"/>
              <a:t>гру</a:t>
            </a:r>
            <a:r>
              <a:rPr lang="ru-RU" dirty="0"/>
              <a:t> в глобальному </a:t>
            </a:r>
            <a:r>
              <a:rPr lang="ru-RU" dirty="0" err="1"/>
              <a:t>масштабі</a:t>
            </a:r>
            <a:r>
              <a:rPr lang="ru-RU" dirty="0"/>
              <a:t>. </a:t>
            </a:r>
            <a:r>
              <a:rPr lang="ru-RU" dirty="0" err="1"/>
              <a:t>Звідси</a:t>
            </a:r>
            <a:r>
              <a:rPr lang="ru-RU" dirty="0"/>
              <a:t> </a:t>
            </a:r>
            <a:r>
              <a:rPr lang="ru-RU" dirty="0" err="1"/>
              <a:t>головний</a:t>
            </a:r>
            <a:r>
              <a:rPr lang="ru-RU" dirty="0"/>
              <a:t> продукт </a:t>
            </a:r>
            <a:r>
              <a:rPr lang="ru-RU" dirty="0" err="1"/>
              <a:t>такої</a:t>
            </a:r>
            <a:r>
              <a:rPr lang="ru-RU" dirty="0"/>
              <a:t> </a:t>
            </a:r>
            <a:r>
              <a:rPr lang="ru-RU" dirty="0" err="1"/>
              <a:t>гри</a:t>
            </a:r>
            <a:r>
              <a:rPr lang="ru-RU" dirty="0"/>
              <a:t> – </a:t>
            </a:r>
            <a:r>
              <a:rPr lang="ru-RU" dirty="0" err="1"/>
              <a:t>симулякри</a:t>
            </a:r>
            <a:r>
              <a:rPr lang="ru-RU" dirty="0"/>
              <a:t>,, </a:t>
            </a:r>
            <a:r>
              <a:rPr lang="ru-RU" dirty="0" err="1"/>
              <a:t>що</a:t>
            </a:r>
            <a:r>
              <a:rPr lang="ru-RU" dirty="0"/>
              <a:t> </a:t>
            </a:r>
            <a:r>
              <a:rPr lang="ru-RU" dirty="0" err="1"/>
              <a:t>утворюють</a:t>
            </a:r>
            <a:r>
              <a:rPr lang="ru-RU" dirty="0"/>
              <a:t> </a:t>
            </a:r>
            <a:r>
              <a:rPr lang="ru-RU" dirty="0" err="1"/>
              <a:t>певну</a:t>
            </a:r>
            <a:r>
              <a:rPr lang="ru-RU" dirty="0"/>
              <a:t> </a:t>
            </a:r>
            <a:r>
              <a:rPr lang="ru-RU" dirty="0" err="1"/>
              <a:t>гіперреальність</a:t>
            </a:r>
            <a:r>
              <a:rPr lang="ru-RU" dirty="0"/>
              <a:t>, яка </a:t>
            </a:r>
            <a:r>
              <a:rPr lang="ru-RU" dirty="0" err="1"/>
              <a:t>сьогодні</a:t>
            </a:r>
            <a:r>
              <a:rPr lang="ru-RU" dirty="0"/>
              <a:t> </a:t>
            </a:r>
            <a:r>
              <a:rPr lang="ru-RU" dirty="0" err="1"/>
              <a:t>стає</a:t>
            </a:r>
            <a:r>
              <a:rPr lang="ru-RU" dirty="0"/>
              <a:t> </a:t>
            </a:r>
            <a:r>
              <a:rPr lang="ru-RU" dirty="0" err="1"/>
              <a:t>реальнішою</a:t>
            </a:r>
            <a:r>
              <a:rPr lang="ru-RU" dirty="0"/>
              <a:t> </a:t>
            </a:r>
            <a:r>
              <a:rPr lang="ru-RU" dirty="0" err="1"/>
              <a:t>самої</a:t>
            </a:r>
            <a:r>
              <a:rPr lang="ru-RU" dirty="0"/>
              <a:t> </a:t>
            </a:r>
            <a:r>
              <a:rPr lang="ru-RU" dirty="0" err="1"/>
              <a:t>реальності</a:t>
            </a:r>
            <a:r>
              <a:rPr lang="ru-RU" dirty="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b="1" dirty="0"/>
              <a:t>ДЕКОНСТРУКЦІЯ - ц</a:t>
            </a:r>
            <a:r>
              <a:rPr lang="uk-UA" dirty="0"/>
              <a:t>е</a:t>
            </a:r>
            <a:endParaRPr lang="en-US" dirty="0"/>
          </a:p>
        </p:txBody>
      </p:sp>
      <p:sp>
        <p:nvSpPr>
          <p:cNvPr id="5" name="Объект 4"/>
          <p:cNvSpPr>
            <a:spLocks noGrp="1"/>
          </p:cNvSpPr>
          <p:nvPr>
            <p:ph idx="1"/>
          </p:nvPr>
        </p:nvSpPr>
        <p:spPr/>
        <p:txBody>
          <a:bodyPr/>
          <a:lstStyle/>
          <a:p>
            <a:r>
              <a:rPr lang="ru-RU" dirty="0"/>
              <a:t>1) </a:t>
            </a:r>
            <a:r>
              <a:rPr lang="ru-RU" dirty="0" err="1"/>
              <a:t>спроба</a:t>
            </a:r>
            <a:r>
              <a:rPr lang="ru-RU" dirty="0"/>
              <a:t> </a:t>
            </a:r>
            <a:r>
              <a:rPr lang="ru-RU" dirty="0" err="1"/>
              <a:t>сутнісної</a:t>
            </a:r>
            <a:r>
              <a:rPr lang="ru-RU" dirty="0"/>
              <a:t> </a:t>
            </a:r>
            <a:r>
              <a:rPr lang="ru-RU" dirty="0" err="1"/>
              <a:t>естетизації</a:t>
            </a:r>
            <a:r>
              <a:rPr lang="ru-RU" dirty="0"/>
              <a:t> </a:t>
            </a:r>
            <a:r>
              <a:rPr lang="ru-RU" dirty="0" err="1"/>
              <a:t>мислення</a:t>
            </a:r>
            <a:r>
              <a:rPr lang="ru-RU" dirty="0"/>
              <a:t>, активного </a:t>
            </a:r>
            <a:r>
              <a:rPr lang="ru-RU" dirty="0" err="1"/>
              <a:t>використання</a:t>
            </a:r>
            <a:r>
              <a:rPr lang="ru-RU" dirty="0"/>
              <a:t> </a:t>
            </a:r>
            <a:r>
              <a:rPr lang="ru-RU" dirty="0" err="1"/>
              <a:t>художнього</a:t>
            </a:r>
            <a:r>
              <a:rPr lang="ru-RU" dirty="0"/>
              <a:t> </a:t>
            </a:r>
            <a:r>
              <a:rPr lang="ru-RU" dirty="0" err="1"/>
              <a:t>досвіду</a:t>
            </a:r>
            <a:r>
              <a:rPr lang="ru-RU" dirty="0"/>
              <a:t> для </a:t>
            </a:r>
            <a:r>
              <a:rPr lang="ru-RU" dirty="0" err="1"/>
              <a:t>розширення</a:t>
            </a:r>
            <a:r>
              <a:rPr lang="ru-RU" dirty="0"/>
              <a:t> </a:t>
            </a:r>
            <a:r>
              <a:rPr lang="ru-RU" dirty="0" err="1"/>
              <a:t>можливостей</a:t>
            </a:r>
            <a:r>
              <a:rPr lang="ru-RU" dirty="0"/>
              <a:t> </a:t>
            </a:r>
            <a:r>
              <a:rPr lang="ru-RU" dirty="0" err="1"/>
              <a:t>новоєвропейської</a:t>
            </a:r>
            <a:r>
              <a:rPr lang="ru-RU" dirty="0"/>
              <a:t> </a:t>
            </a:r>
            <a:r>
              <a:rPr lang="ru-RU" dirty="0" err="1"/>
              <a:t>філософської</a:t>
            </a:r>
            <a:r>
              <a:rPr lang="ru-RU" dirty="0"/>
              <a:t> </a:t>
            </a:r>
            <a:r>
              <a:rPr lang="ru-RU" dirty="0" err="1"/>
              <a:t>традиції</a:t>
            </a:r>
            <a:r>
              <a:rPr lang="ru-RU" dirty="0"/>
              <a:t>;</a:t>
            </a:r>
            <a:endParaRPr lang="ru-RU" dirty="0"/>
          </a:p>
          <a:p>
            <a:r>
              <a:rPr lang="ru-RU" dirty="0"/>
              <a:t>2) </a:t>
            </a:r>
            <a:r>
              <a:rPr lang="ru-RU" dirty="0" err="1"/>
              <a:t>спроба</a:t>
            </a:r>
            <a:r>
              <a:rPr lang="ru-RU" dirty="0"/>
              <a:t> непрямого </a:t>
            </a:r>
            <a:r>
              <a:rPr lang="ru-RU" dirty="0" err="1"/>
              <a:t>звертання</a:t>
            </a:r>
            <a:r>
              <a:rPr lang="ru-RU" dirty="0"/>
              <a:t> до </a:t>
            </a:r>
            <a:r>
              <a:rPr lang="ru-RU" dirty="0" err="1"/>
              <a:t>інтелектуального</a:t>
            </a:r>
            <a:r>
              <a:rPr lang="ru-RU" dirty="0"/>
              <a:t> </a:t>
            </a:r>
            <a:r>
              <a:rPr lang="ru-RU" dirty="0" err="1"/>
              <a:t>досвіду</a:t>
            </a:r>
            <a:r>
              <a:rPr lang="ru-RU" dirty="0"/>
              <a:t> </a:t>
            </a:r>
            <a:r>
              <a:rPr lang="ru-RU" dirty="0" err="1"/>
              <a:t>давніх</a:t>
            </a:r>
            <a:r>
              <a:rPr lang="ru-RU" dirty="0"/>
              <a:t> і </a:t>
            </a:r>
            <a:r>
              <a:rPr lang="ru-RU" dirty="0" err="1"/>
              <a:t>східних</a:t>
            </a:r>
            <a:r>
              <a:rPr lang="ru-RU" dirty="0"/>
              <a:t> </a:t>
            </a:r>
            <a:r>
              <a:rPr lang="ru-RU" dirty="0" err="1"/>
              <a:t>духовних</a:t>
            </a:r>
            <a:r>
              <a:rPr lang="ru-RU" dirty="0"/>
              <a:t> практик і </a:t>
            </a:r>
            <a:r>
              <a:rPr lang="ru-RU" dirty="0" err="1"/>
              <a:t>розумових</a:t>
            </a:r>
            <a:r>
              <a:rPr lang="ru-RU" dirty="0"/>
              <a:t> парадигм на шляхах </a:t>
            </a:r>
            <a:r>
              <a:rPr lang="ru-RU" dirty="0" err="1"/>
              <a:t>творчого</a:t>
            </a:r>
            <a:r>
              <a:rPr lang="ru-RU" dirty="0"/>
              <a:t> </a:t>
            </a:r>
            <a:r>
              <a:rPr lang="ru-RU" dirty="0" err="1"/>
              <a:t>сполучення</a:t>
            </a:r>
            <a:r>
              <a:rPr lang="ru-RU" dirty="0"/>
              <a:t> </a:t>
            </a:r>
            <a:r>
              <a:rPr lang="ru-RU" dirty="0" err="1"/>
              <a:t>цих</a:t>
            </a:r>
            <a:r>
              <a:rPr lang="ru-RU" dirty="0"/>
              <a:t> практик з </a:t>
            </a:r>
            <a:r>
              <a:rPr lang="ru-RU" dirty="0" err="1"/>
              <a:t>європейським</a:t>
            </a:r>
            <a:r>
              <a:rPr lang="ru-RU" dirty="0"/>
              <a:t> </a:t>
            </a:r>
            <a:r>
              <a:rPr lang="ru-RU" dirty="0" err="1"/>
              <a:t>філософським</a:t>
            </a:r>
            <a:r>
              <a:rPr lang="ru-RU" dirty="0"/>
              <a:t> </a:t>
            </a:r>
            <a:r>
              <a:rPr lang="ru-RU" dirty="0" err="1"/>
              <a:t>досвідом</a:t>
            </a:r>
            <a:r>
              <a:rPr lang="ru-RU" dirty="0"/>
              <a:t>;</a:t>
            </a:r>
            <a:endParaRPr lang="ru-RU" dirty="0"/>
          </a:p>
          <a:p>
            <a:r>
              <a:rPr lang="ru-RU" dirty="0"/>
              <a:t>3) тип </a:t>
            </a:r>
            <a:r>
              <a:rPr lang="ru-RU" dirty="0" err="1"/>
              <a:t>філософствування</a:t>
            </a:r>
            <a:r>
              <a:rPr lang="ru-RU" dirty="0"/>
              <a:t>, </a:t>
            </a:r>
            <a:r>
              <a:rPr lang="ru-RU" dirty="0" err="1"/>
              <a:t>який</a:t>
            </a:r>
            <a:r>
              <a:rPr lang="ru-RU" dirty="0"/>
              <a:t> </a:t>
            </a:r>
            <a:r>
              <a:rPr lang="ru-RU" dirty="0" err="1"/>
              <a:t>відрізняється</a:t>
            </a:r>
            <a:r>
              <a:rPr lang="ru-RU" dirty="0"/>
              <a:t> активною </a:t>
            </a:r>
            <a:r>
              <a:rPr lang="ru-RU" dirty="0" err="1"/>
              <a:t>грою</a:t>
            </a:r>
            <a:r>
              <a:rPr lang="ru-RU" dirty="0"/>
              <a:t> на </a:t>
            </a:r>
            <a:r>
              <a:rPr lang="ru-RU" dirty="0" err="1"/>
              <a:t>опозиціях</a:t>
            </a:r>
            <a:r>
              <a:rPr lang="ru-RU" dirty="0"/>
              <a:t> і </a:t>
            </a:r>
            <a:r>
              <a:rPr lang="ru-RU" dirty="0" err="1"/>
              <a:t>антиноміях</a:t>
            </a:r>
            <a:r>
              <a:rPr lang="ru-RU" dirty="0"/>
              <a:t>, </a:t>
            </a:r>
            <a:r>
              <a:rPr lang="ru-RU" dirty="0" err="1"/>
              <a:t>розумінням</a:t>
            </a:r>
            <a:r>
              <a:rPr lang="ru-RU" dirty="0"/>
              <a:t> тексту як "</a:t>
            </a:r>
            <a:r>
              <a:rPr lang="ru-RU" dirty="0" err="1"/>
              <a:t>події</a:t>
            </a:r>
            <a:r>
              <a:rPr lang="ru-RU" dirty="0"/>
              <a:t>".</a:t>
            </a:r>
            <a:endParaRPr lang="ru-RU" dirty="0"/>
          </a:p>
          <a:p>
            <a:r>
              <a:rPr lang="ru-RU" dirty="0"/>
              <a:t>(</a:t>
            </a:r>
            <a:r>
              <a:rPr lang="ru-RU" dirty="0" err="1"/>
              <a:t>Деконструкція</a:t>
            </a:r>
            <a:r>
              <a:rPr lang="ru-RU" dirty="0"/>
              <a:t> </a:t>
            </a:r>
            <a:r>
              <a:rPr lang="ru-RU" dirty="0" err="1"/>
              <a:t>відмовляється</a:t>
            </a:r>
            <a:r>
              <a:rPr lang="ru-RU" dirty="0"/>
              <a:t> </a:t>
            </a:r>
            <a:r>
              <a:rPr lang="ru-RU" dirty="0" err="1"/>
              <a:t>від</a:t>
            </a:r>
            <a:r>
              <a:rPr lang="ru-RU" dirty="0"/>
              <a:t> </a:t>
            </a:r>
            <a:r>
              <a:rPr lang="ru-RU" dirty="0" err="1"/>
              <a:t>істини</a:t>
            </a:r>
            <a:r>
              <a:rPr lang="ru-RU" dirty="0"/>
              <a:t> у </a:t>
            </a:r>
            <a:r>
              <a:rPr lang="ru-RU" dirty="0" err="1"/>
              <a:t>всіх</a:t>
            </a:r>
            <a:r>
              <a:rPr lang="ru-RU" dirty="0"/>
              <a:t> </a:t>
            </a:r>
            <a:r>
              <a:rPr lang="ru-RU" dirty="0" err="1"/>
              <a:t>її</a:t>
            </a:r>
            <a:r>
              <a:rPr lang="ru-RU" dirty="0"/>
              <a:t> </a:t>
            </a:r>
            <a:r>
              <a:rPr lang="ru-RU" dirty="0" err="1"/>
              <a:t>проявах</a:t>
            </a:r>
            <a:r>
              <a:rPr lang="ru-RU" dirty="0"/>
              <a:t>)</a:t>
            </a:r>
            <a:endParaRPr lang="ru-RU"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КАТЕГОРІЇ КЛАСИЧНОЇ ЕСТЕТИКИ</a:t>
            </a:r>
            <a:endParaRPr lang="en-US" dirty="0"/>
          </a:p>
        </p:txBody>
      </p:sp>
      <p:sp>
        <p:nvSpPr>
          <p:cNvPr id="3" name="Объект 2"/>
          <p:cNvSpPr>
            <a:spLocks noGrp="1"/>
          </p:cNvSpPr>
          <p:nvPr>
            <p:ph idx="1"/>
          </p:nvPr>
        </p:nvSpPr>
        <p:spPr/>
        <p:txBody>
          <a:bodyPr/>
          <a:lstStyle/>
          <a:p>
            <a:r>
              <a:rPr lang="ru-RU" dirty="0"/>
              <a:t>- </a:t>
            </a:r>
            <a:r>
              <a:rPr lang="ru-RU" dirty="0" err="1"/>
              <a:t>естетичне</a:t>
            </a:r>
            <a:r>
              <a:rPr lang="ru-RU" dirty="0"/>
              <a:t> та </a:t>
            </a:r>
            <a:r>
              <a:rPr lang="ru-RU" dirty="0" err="1"/>
              <a:t>байдуже</a:t>
            </a:r>
            <a:endParaRPr lang="ru-RU" dirty="0"/>
          </a:p>
          <a:p>
            <a:r>
              <a:rPr lang="ru-RU" dirty="0"/>
              <a:t>- </a:t>
            </a:r>
            <a:r>
              <a:rPr lang="ru-RU" dirty="0" err="1"/>
              <a:t>прекрасне</a:t>
            </a:r>
            <a:r>
              <a:rPr lang="ru-RU" dirty="0"/>
              <a:t> та </a:t>
            </a:r>
            <a:r>
              <a:rPr lang="ru-RU" dirty="0" err="1"/>
              <a:t>потворне</a:t>
            </a:r>
            <a:endParaRPr lang="ru-RU" dirty="0"/>
          </a:p>
          <a:p>
            <a:r>
              <a:rPr lang="ru-RU" dirty="0"/>
              <a:t>- </a:t>
            </a:r>
            <a:r>
              <a:rPr lang="ru-RU" dirty="0" err="1"/>
              <a:t>піднесене</a:t>
            </a:r>
            <a:r>
              <a:rPr lang="ru-RU" dirty="0"/>
              <a:t> та </a:t>
            </a:r>
            <a:r>
              <a:rPr lang="ru-RU" dirty="0" err="1"/>
              <a:t>низьке</a:t>
            </a:r>
            <a:endParaRPr lang="ru-RU" dirty="0"/>
          </a:p>
          <a:p>
            <a:r>
              <a:rPr lang="ru-RU" dirty="0"/>
              <a:t>- </a:t>
            </a:r>
            <a:r>
              <a:rPr lang="ru-RU" dirty="0" err="1"/>
              <a:t>трагічне</a:t>
            </a:r>
            <a:r>
              <a:rPr lang="ru-RU" dirty="0"/>
              <a:t> та </a:t>
            </a:r>
            <a:r>
              <a:rPr lang="ru-RU" dirty="0" err="1"/>
              <a:t>комічне</a:t>
            </a:r>
            <a:endParaRPr lang="ru-RU" dirty="0"/>
          </a:p>
          <a:p>
            <a:r>
              <a:rPr lang="ru-RU" dirty="0"/>
              <a:t> </a:t>
            </a:r>
            <a:r>
              <a:rPr lang="ru-RU" dirty="0" err="1"/>
              <a:t>героїчне</a:t>
            </a:r>
            <a:endParaRPr lang="ru-RU" dirty="0"/>
          </a:p>
          <a:p>
            <a:r>
              <a:rPr lang="ru-RU" dirty="0" err="1"/>
              <a:t>пафосне</a:t>
            </a:r>
            <a:r>
              <a:rPr lang="ru-RU" dirty="0"/>
              <a:t>, </a:t>
            </a:r>
            <a:r>
              <a:rPr lang="ru-RU" dirty="0" err="1"/>
              <a:t>патетичне</a:t>
            </a:r>
            <a:endParaRPr lang="ru-RU"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Класична естетика. Риси:</a:t>
            </a:r>
            <a:endParaRPr lang="en-US" dirty="0"/>
          </a:p>
        </p:txBody>
      </p:sp>
      <p:sp>
        <p:nvSpPr>
          <p:cNvPr id="3" name="Объект 2"/>
          <p:cNvSpPr>
            <a:spLocks noGrp="1"/>
          </p:cNvSpPr>
          <p:nvPr>
            <p:ph idx="1"/>
          </p:nvPr>
        </p:nvSpPr>
        <p:spPr>
          <a:solidFill>
            <a:schemeClr val="accent2">
              <a:lumMod val="40000"/>
              <a:lumOff val="60000"/>
            </a:schemeClr>
          </a:solidFill>
        </p:spPr>
        <p:txBody>
          <a:bodyPr/>
          <a:lstStyle/>
          <a:p>
            <a:r>
              <a:rPr lang="uk-UA" dirty="0"/>
              <a:t>3.Одним із проявів класичної естетичної думки є особливе сприйняття та ставлення до </a:t>
            </a:r>
            <a:r>
              <a:rPr lang="uk-UA" b="1" dirty="0"/>
              <a:t>мистецтва</a:t>
            </a:r>
            <a:r>
              <a:rPr lang="uk-UA" dirty="0"/>
              <a:t>. Воно розуміється більш звичним нам чином: мистецтво як те, що покликане зробити задоволення (при цьому, звичайно ж, воно має бути зроблене людиною).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a:t>Класична естетика</a:t>
            </a:r>
            <a:endParaRPr lang="en-US" dirty="0"/>
          </a:p>
        </p:txBody>
      </p:sp>
      <p:sp>
        <p:nvSpPr>
          <p:cNvPr id="5" name="Объект 4"/>
          <p:cNvSpPr>
            <a:spLocks noGrp="1"/>
          </p:cNvSpPr>
          <p:nvPr>
            <p:ph idx="1"/>
          </p:nvPr>
        </p:nvSpPr>
        <p:spPr>
          <a:solidFill>
            <a:srgbClr val="FF99FF"/>
          </a:solidFill>
        </p:spPr>
        <p:txBody>
          <a:bodyPr/>
          <a:lstStyle/>
          <a:p>
            <a:r>
              <a:rPr lang="ru-RU" dirty="0"/>
              <a:t>- наука про </a:t>
            </a:r>
            <a:r>
              <a:rPr lang="ru-RU" dirty="0" err="1"/>
              <a:t>прекрасне</a:t>
            </a:r>
            <a:r>
              <a:rPr lang="ru-RU" dirty="0"/>
              <a:t>,  про </a:t>
            </a:r>
            <a:r>
              <a:rPr lang="ru-RU" dirty="0" err="1"/>
              <a:t>естетичне</a:t>
            </a:r>
            <a:r>
              <a:rPr lang="ru-RU" dirty="0"/>
              <a:t> в </a:t>
            </a:r>
            <a:r>
              <a:rPr lang="ru-RU" dirty="0" err="1"/>
              <a:t>природі</a:t>
            </a:r>
            <a:r>
              <a:rPr lang="ru-RU" dirty="0"/>
              <a:t>, </a:t>
            </a:r>
            <a:r>
              <a:rPr lang="ru-RU" dirty="0" err="1"/>
              <a:t>суспільстві</a:t>
            </a:r>
            <a:r>
              <a:rPr lang="ru-RU" dirty="0"/>
              <a:t> і в </a:t>
            </a:r>
            <a:r>
              <a:rPr lang="ru-RU" dirty="0" err="1"/>
              <a:t>життєдіяльності</a:t>
            </a:r>
            <a:r>
              <a:rPr lang="ru-RU" dirty="0"/>
              <a:t> людей;</a:t>
            </a:r>
            <a:endParaRPr lang="ru-RU" dirty="0"/>
          </a:p>
          <a:p>
            <a:r>
              <a:rPr lang="ru-RU" dirty="0"/>
              <a:t>- </a:t>
            </a:r>
            <a:r>
              <a:rPr lang="ru-RU" dirty="0" err="1"/>
              <a:t>теорія</a:t>
            </a:r>
            <a:r>
              <a:rPr lang="ru-RU" dirty="0"/>
              <a:t> </a:t>
            </a:r>
            <a:r>
              <a:rPr lang="ru-RU" dirty="0" err="1"/>
              <a:t>мистецтва</a:t>
            </a:r>
            <a:r>
              <a:rPr lang="ru-RU" dirty="0"/>
              <a:t>;</a:t>
            </a:r>
            <a:endParaRPr lang="ru-RU" dirty="0"/>
          </a:p>
          <a:p>
            <a:r>
              <a:rPr lang="ru-RU" dirty="0"/>
              <a:t> -</a:t>
            </a:r>
            <a:r>
              <a:rPr lang="ru-RU" dirty="0" err="1"/>
              <a:t>вивчає</a:t>
            </a:r>
            <a:r>
              <a:rPr lang="ru-RU" dirty="0"/>
              <a:t> генезис і </a:t>
            </a:r>
            <a:r>
              <a:rPr lang="ru-RU" dirty="0" err="1"/>
              <a:t>закономірності</a:t>
            </a:r>
            <a:r>
              <a:rPr lang="ru-RU" dirty="0"/>
              <a:t> </a:t>
            </a:r>
            <a:r>
              <a:rPr lang="ru-RU" dirty="0" err="1"/>
              <a:t>естетично-художнього</a:t>
            </a:r>
            <a:r>
              <a:rPr lang="ru-RU" dirty="0"/>
              <a:t> </a:t>
            </a:r>
            <a:r>
              <a:rPr lang="ru-RU" dirty="0" err="1"/>
              <a:t>освоєння</a:t>
            </a:r>
            <a:r>
              <a:rPr lang="ru-RU" dirty="0"/>
              <a:t> </a:t>
            </a:r>
            <a:r>
              <a:rPr lang="ru-RU" dirty="0" err="1"/>
              <a:t>дійсності</a:t>
            </a:r>
            <a:r>
              <a:rPr lang="ru-RU" dirty="0"/>
              <a:t>, </a:t>
            </a:r>
            <a:r>
              <a:rPr lang="ru-RU" dirty="0" err="1"/>
              <a:t>формулює</a:t>
            </a:r>
            <a:r>
              <a:rPr lang="ru-RU" dirty="0"/>
              <a:t> </a:t>
            </a:r>
            <a:r>
              <a:rPr lang="ru-RU" dirty="0" err="1"/>
              <a:t>загальні</a:t>
            </a:r>
            <a:r>
              <a:rPr lang="ru-RU" dirty="0"/>
              <a:t> </a:t>
            </a:r>
            <a:r>
              <a:rPr lang="ru-RU" dirty="0" err="1"/>
              <a:t>принципи</a:t>
            </a:r>
            <a:r>
              <a:rPr lang="ru-RU" dirty="0"/>
              <a:t> </a:t>
            </a:r>
            <a:r>
              <a:rPr lang="ru-RU" dirty="0" err="1"/>
              <a:t>творчості</a:t>
            </a:r>
            <a:r>
              <a:rPr lang="ru-RU" dirty="0"/>
              <a:t> "за законами </a:t>
            </a:r>
            <a:r>
              <a:rPr lang="ru-RU" dirty="0" err="1"/>
              <a:t>краси</a:t>
            </a:r>
            <a:r>
              <a:rPr lang="ru-RU" dirty="0"/>
              <a:t>", </a:t>
            </a:r>
            <a:r>
              <a:rPr lang="ru-RU" dirty="0" err="1"/>
              <a:t>насамперед</a:t>
            </a:r>
            <a:r>
              <a:rPr lang="ru-RU" dirty="0"/>
              <a:t> в </a:t>
            </a:r>
            <a:r>
              <a:rPr lang="ru-RU" dirty="0" err="1"/>
              <a:t>мистецтві</a:t>
            </a:r>
            <a:r>
              <a:rPr lang="ru-RU" dirty="0"/>
              <a:t>.</a:t>
            </a:r>
            <a:endParaRPr lang="ru-RU" dirty="0"/>
          </a:p>
          <a:p>
            <a:r>
              <a:rPr lang="ru-RU" dirty="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t>КЛАСИЧНА ЕСТЕТИКА</a:t>
            </a:r>
            <a:endParaRPr lang="en-US" b="1" dirty="0"/>
          </a:p>
        </p:txBody>
      </p:sp>
      <p:sp>
        <p:nvSpPr>
          <p:cNvPr id="3" name="Объект 2"/>
          <p:cNvSpPr>
            <a:spLocks noGrp="1"/>
          </p:cNvSpPr>
          <p:nvPr>
            <p:ph idx="1"/>
          </p:nvPr>
        </p:nvSpPr>
        <p:spPr>
          <a:solidFill>
            <a:schemeClr val="accent2">
              <a:lumMod val="20000"/>
              <a:lumOff val="80000"/>
            </a:schemeClr>
          </a:solidFill>
        </p:spPr>
        <p:txBody>
          <a:bodyPr/>
          <a:lstStyle/>
          <a:p>
            <a:r>
              <a:rPr lang="ru-RU" dirty="0"/>
              <a:t>наука про </a:t>
            </a:r>
            <a:r>
              <a:rPr lang="ru-RU" b="1" dirty="0" err="1"/>
              <a:t>чуттєве</a:t>
            </a:r>
            <a:r>
              <a:rPr lang="ru-RU" dirty="0"/>
              <a:t> </a:t>
            </a:r>
            <a:r>
              <a:rPr lang="ru-RU" dirty="0" err="1"/>
              <a:t>пізнання</a:t>
            </a:r>
            <a:r>
              <a:rPr lang="ru-RU" dirty="0"/>
              <a:t> </a:t>
            </a:r>
            <a:r>
              <a:rPr lang="ru-RU" dirty="0" err="1"/>
              <a:t>світу</a:t>
            </a:r>
            <a:r>
              <a:rPr lang="ru-RU" dirty="0"/>
              <a:t>;</a:t>
            </a:r>
            <a:endParaRPr lang="ru-RU" dirty="0"/>
          </a:p>
          <a:p>
            <a:r>
              <a:rPr lang="ru-RU" dirty="0"/>
              <a:t> наука про </a:t>
            </a:r>
            <a:r>
              <a:rPr lang="ru-RU" b="1" dirty="0" err="1"/>
              <a:t>неутилітарне</a:t>
            </a:r>
            <a:r>
              <a:rPr lang="ru-RU" b="1" dirty="0"/>
              <a:t>, </a:t>
            </a:r>
            <a:r>
              <a:rPr lang="ru-RU" b="1" dirty="0" err="1"/>
              <a:t>споглядальне</a:t>
            </a:r>
            <a:r>
              <a:rPr lang="ru-RU" b="1" dirty="0"/>
              <a:t> </a:t>
            </a:r>
            <a:r>
              <a:rPr lang="ru-RU" b="1" dirty="0" err="1"/>
              <a:t>або</a:t>
            </a:r>
            <a:r>
              <a:rPr lang="ru-RU" b="1" dirty="0"/>
              <a:t> </a:t>
            </a:r>
            <a:r>
              <a:rPr lang="ru-RU" b="1" dirty="0" err="1"/>
              <a:t>творче</a:t>
            </a:r>
            <a:r>
              <a:rPr lang="ru-RU" dirty="0"/>
              <a:t> </a:t>
            </a:r>
            <a:r>
              <a:rPr lang="ru-RU" dirty="0" err="1"/>
              <a:t>відношення</a:t>
            </a:r>
            <a:r>
              <a:rPr lang="ru-RU" dirty="0"/>
              <a:t> </a:t>
            </a:r>
            <a:r>
              <a:rPr lang="ru-RU" dirty="0" err="1"/>
              <a:t>людини</a:t>
            </a:r>
            <a:r>
              <a:rPr lang="ru-RU" dirty="0"/>
              <a:t> до </a:t>
            </a:r>
            <a:r>
              <a:rPr lang="ru-RU" dirty="0" err="1"/>
              <a:t>дійсності</a:t>
            </a:r>
            <a:r>
              <a:rPr lang="ru-RU" dirty="0"/>
              <a:t>;</a:t>
            </a:r>
            <a:endParaRPr lang="ru-RU" dirty="0"/>
          </a:p>
          <a:p>
            <a:r>
              <a:rPr lang="ru-RU" dirty="0"/>
              <a:t> наука, </a:t>
            </a:r>
            <a:r>
              <a:rPr lang="ru-RU" dirty="0" err="1"/>
              <a:t>що</a:t>
            </a:r>
            <a:r>
              <a:rPr lang="ru-RU" dirty="0"/>
              <a:t> </a:t>
            </a:r>
            <a:r>
              <a:rPr lang="ru-RU" dirty="0" err="1"/>
              <a:t>вивчає</a:t>
            </a:r>
            <a:r>
              <a:rPr lang="ru-RU" dirty="0"/>
              <a:t> </a:t>
            </a:r>
            <a:r>
              <a:rPr lang="ru-RU" dirty="0" err="1"/>
              <a:t>специфічний</a:t>
            </a:r>
            <a:r>
              <a:rPr lang="ru-RU" dirty="0"/>
              <a:t> </a:t>
            </a:r>
            <a:r>
              <a:rPr lang="ru-RU" dirty="0" err="1"/>
              <a:t>досвід</a:t>
            </a:r>
            <a:r>
              <a:rPr lang="ru-RU" dirty="0"/>
              <a:t> </a:t>
            </a:r>
            <a:r>
              <a:rPr lang="ru-RU" dirty="0" err="1"/>
              <a:t>освоєння</a:t>
            </a:r>
            <a:r>
              <a:rPr lang="ru-RU" dirty="0"/>
              <a:t> </a:t>
            </a:r>
            <a:r>
              <a:rPr lang="ru-RU" dirty="0" err="1"/>
              <a:t>оточуючої</a:t>
            </a:r>
            <a:r>
              <a:rPr lang="ru-RU" dirty="0"/>
              <a:t> </a:t>
            </a:r>
            <a:r>
              <a:rPr lang="ru-RU" dirty="0" err="1"/>
              <a:t>дійсності</a:t>
            </a:r>
            <a:r>
              <a:rPr lang="ru-RU" dirty="0"/>
              <a:t>, у </a:t>
            </a:r>
            <a:r>
              <a:rPr lang="ru-RU" dirty="0" err="1"/>
              <a:t>процесі</a:t>
            </a:r>
            <a:r>
              <a:rPr lang="ru-RU" dirty="0"/>
              <a:t> </a:t>
            </a:r>
            <a:r>
              <a:rPr lang="ru-RU" dirty="0" err="1"/>
              <a:t>чого</a:t>
            </a:r>
            <a:r>
              <a:rPr lang="ru-RU" dirty="0"/>
              <a:t> </a:t>
            </a:r>
            <a:r>
              <a:rPr lang="ru-RU" dirty="0" err="1"/>
              <a:t>суб'єкт</a:t>
            </a:r>
            <a:r>
              <a:rPr lang="ru-RU" dirty="0"/>
              <a:t> </a:t>
            </a:r>
            <a:r>
              <a:rPr lang="ru-RU" dirty="0" err="1"/>
              <a:t>відчуває</a:t>
            </a:r>
            <a:r>
              <a:rPr lang="ru-RU" dirty="0"/>
              <a:t>, </a:t>
            </a:r>
            <a:r>
              <a:rPr lang="ru-RU" dirty="0" err="1"/>
              <a:t>переживає</a:t>
            </a:r>
            <a:r>
              <a:rPr lang="ru-RU" dirty="0"/>
              <a:t> стан </a:t>
            </a:r>
            <a:r>
              <a:rPr lang="ru-RU" b="1" dirty="0"/>
              <a:t>духовно-</a:t>
            </a:r>
            <a:r>
              <a:rPr lang="ru-RU" b="1" dirty="0" err="1"/>
              <a:t>чуттєвої</a:t>
            </a:r>
            <a:r>
              <a:rPr lang="ru-RU" b="1" dirty="0"/>
              <a:t> </a:t>
            </a:r>
            <a:r>
              <a:rPr lang="ru-RU" b="1" dirty="0" err="1"/>
              <a:t>ейфорії</a:t>
            </a:r>
            <a:r>
              <a:rPr lang="ru-RU" b="1" dirty="0"/>
              <a:t>, </a:t>
            </a:r>
            <a:r>
              <a:rPr lang="ru-RU" b="1" dirty="0" err="1"/>
              <a:t>піднесення</a:t>
            </a:r>
            <a:r>
              <a:rPr lang="ru-RU" b="1" dirty="0"/>
              <a:t>, </a:t>
            </a:r>
            <a:r>
              <a:rPr lang="ru-RU" b="1" dirty="0" err="1"/>
              <a:t>радості</a:t>
            </a:r>
            <a:r>
              <a:rPr lang="ru-RU" b="1" dirty="0"/>
              <a:t>, катарсиса, </a:t>
            </a:r>
            <a:r>
              <a:rPr lang="ru-RU" b="1" dirty="0" err="1"/>
              <a:t>духовної</a:t>
            </a:r>
            <a:r>
              <a:rPr lang="ru-RU" b="1" dirty="0"/>
              <a:t> насолоди</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chemeClr val="accent6">
              <a:lumMod val="20000"/>
              <a:lumOff val="80000"/>
            </a:schemeClr>
          </a:solidFill>
        </p:spPr>
        <p:txBody>
          <a:bodyPr/>
          <a:lstStyle/>
          <a:p>
            <a:pPr algn="ctr"/>
            <a:r>
              <a:rPr lang="uk-UA" dirty="0"/>
              <a:t>КЛАСИЧНА ЕСТЕТИКА</a:t>
            </a:r>
            <a:endParaRPr lang="en-US" dirty="0"/>
          </a:p>
        </p:txBody>
      </p:sp>
      <p:sp>
        <p:nvSpPr>
          <p:cNvPr id="3" name="Объект 2"/>
          <p:cNvSpPr>
            <a:spLocks noGrp="1"/>
          </p:cNvSpPr>
          <p:nvPr>
            <p:ph idx="1"/>
          </p:nvPr>
        </p:nvSpPr>
        <p:spPr>
          <a:solidFill>
            <a:schemeClr val="accent5">
              <a:lumMod val="20000"/>
              <a:lumOff val="80000"/>
            </a:schemeClr>
          </a:solidFill>
        </p:spPr>
        <p:txBody>
          <a:bodyPr/>
          <a:lstStyle/>
          <a:p>
            <a:r>
              <a:rPr lang="ru-RU" dirty="0"/>
              <a:t>-  </a:t>
            </a:r>
            <a:r>
              <a:rPr lang="ru-RU" sz="4000" dirty="0" err="1"/>
              <a:t>виокремилась</a:t>
            </a:r>
            <a:r>
              <a:rPr lang="ru-RU" sz="4000" dirty="0"/>
              <a:t> у </a:t>
            </a:r>
            <a:r>
              <a:rPr lang="ru-RU" sz="4000" dirty="0" err="1"/>
              <a:t>самостійну</a:t>
            </a:r>
            <a:r>
              <a:rPr lang="ru-RU" sz="4000" dirty="0"/>
              <a:t> </a:t>
            </a:r>
            <a:r>
              <a:rPr lang="ru-RU" sz="4000" dirty="0" err="1"/>
              <a:t>галузь</a:t>
            </a:r>
            <a:r>
              <a:rPr lang="ru-RU" sz="4000" dirty="0"/>
              <a:t> </a:t>
            </a:r>
            <a:r>
              <a:rPr lang="ru-RU" sz="4000" dirty="0" err="1"/>
              <a:t>знання</a:t>
            </a:r>
            <a:r>
              <a:rPr lang="ru-RU" sz="4000" dirty="0"/>
              <a:t> в 18 </a:t>
            </a:r>
            <a:r>
              <a:rPr lang="ru-RU" sz="4000" dirty="0" err="1"/>
              <a:t>столітті</a:t>
            </a:r>
            <a:r>
              <a:rPr lang="ru-RU" sz="4000" dirty="0"/>
              <a:t>. У 1750 р. </a:t>
            </a:r>
            <a:r>
              <a:rPr lang="ru-RU" sz="4000" dirty="0" err="1"/>
              <a:t>побачив</a:t>
            </a:r>
            <a:r>
              <a:rPr lang="ru-RU" sz="4000" dirty="0"/>
              <a:t> </a:t>
            </a:r>
            <a:r>
              <a:rPr lang="ru-RU" sz="4000" dirty="0" err="1"/>
              <a:t>світ</a:t>
            </a:r>
            <a:r>
              <a:rPr lang="ru-RU" sz="4000" dirty="0"/>
              <a:t> перший том трактату «</a:t>
            </a:r>
            <a:r>
              <a:rPr lang="ru-RU" sz="4000" dirty="0" err="1"/>
              <a:t>Естетика</a:t>
            </a:r>
            <a:r>
              <a:rPr lang="ru-RU" sz="4000" dirty="0"/>
              <a:t>» </a:t>
            </a:r>
            <a:r>
              <a:rPr lang="ru-RU" sz="4000" dirty="0" err="1"/>
              <a:t>відомого</a:t>
            </a:r>
            <a:r>
              <a:rPr lang="ru-RU" sz="4000" dirty="0"/>
              <a:t> </a:t>
            </a:r>
            <a:r>
              <a:rPr lang="ru-RU" sz="4000" dirty="0" err="1"/>
              <a:t>німецького</a:t>
            </a:r>
            <a:r>
              <a:rPr lang="ru-RU" sz="4000" dirty="0"/>
              <a:t> </a:t>
            </a:r>
            <a:r>
              <a:rPr lang="ru-RU" sz="4000" dirty="0" err="1"/>
              <a:t>філософа</a:t>
            </a:r>
            <a:r>
              <a:rPr lang="ru-RU" sz="4000" dirty="0"/>
              <a:t> </a:t>
            </a:r>
            <a:r>
              <a:rPr lang="ru-RU" sz="4000" b="1" dirty="0"/>
              <a:t>Олександра </a:t>
            </a:r>
            <a:r>
              <a:rPr lang="ru-RU" sz="4000" b="1" dirty="0" err="1"/>
              <a:t>Баумгартена</a:t>
            </a:r>
            <a:r>
              <a:rPr lang="ru-RU" sz="4000" b="1" dirty="0"/>
              <a:t> (1714-1762).</a:t>
            </a:r>
            <a:endParaRPr lang="ru-RU" sz="4000" b="1"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solidFill>
            <a:srgbClr val="FFFF00"/>
          </a:solidFill>
        </p:spPr>
        <p:txBody>
          <a:bodyPr/>
          <a:lstStyle/>
          <a:p>
            <a:pPr algn="ctr"/>
            <a:r>
              <a:rPr lang="uk-UA" dirty="0"/>
              <a:t>Мистецтво</a:t>
            </a:r>
            <a:endParaRPr lang="en-US" dirty="0"/>
          </a:p>
        </p:txBody>
      </p:sp>
      <p:sp>
        <p:nvSpPr>
          <p:cNvPr id="3" name="Объект 2"/>
          <p:cNvSpPr>
            <a:spLocks noGrp="1"/>
          </p:cNvSpPr>
          <p:nvPr>
            <p:ph idx="1"/>
          </p:nvPr>
        </p:nvSpPr>
        <p:spPr>
          <a:solidFill>
            <a:schemeClr val="accent2">
              <a:lumMod val="20000"/>
              <a:lumOff val="80000"/>
            </a:schemeClr>
          </a:solidFill>
        </p:spPr>
        <p:txBody>
          <a:bodyPr/>
          <a:lstStyle/>
          <a:p>
            <a:r>
              <a:rPr lang="ru-RU" sz="4400" dirty="0"/>
              <a:t>вид </a:t>
            </a:r>
            <a:r>
              <a:rPr lang="ru-RU" sz="4400" dirty="0" err="1"/>
              <a:t>людської</a:t>
            </a:r>
            <a:r>
              <a:rPr lang="ru-RU" sz="4400" dirty="0"/>
              <a:t> </a:t>
            </a:r>
            <a:r>
              <a:rPr lang="ru-RU" sz="4400" dirty="0" err="1"/>
              <a:t>діяльності</a:t>
            </a:r>
            <a:r>
              <a:rPr lang="ru-RU" sz="4400" dirty="0"/>
              <a:t>, </a:t>
            </a:r>
            <a:r>
              <a:rPr lang="ru-RU" sz="4400" dirty="0" err="1"/>
              <a:t>що</a:t>
            </a:r>
            <a:r>
              <a:rPr lang="ru-RU" sz="4400" dirty="0"/>
              <a:t> </a:t>
            </a:r>
            <a:r>
              <a:rPr lang="ru-RU" sz="4400" dirty="0" err="1"/>
              <a:t>відображає</a:t>
            </a:r>
            <a:r>
              <a:rPr lang="ru-RU" sz="4400" dirty="0"/>
              <a:t> </a:t>
            </a:r>
            <a:r>
              <a:rPr lang="ru-RU" sz="4400" dirty="0" err="1"/>
              <a:t>дійсність</a:t>
            </a:r>
            <a:r>
              <a:rPr lang="ru-RU" sz="4400" dirty="0"/>
              <a:t>  у конкретно-</a:t>
            </a:r>
            <a:r>
              <a:rPr lang="ru-RU" sz="4400" dirty="0" err="1"/>
              <a:t>чуттєвих</a:t>
            </a:r>
            <a:r>
              <a:rPr lang="ru-RU" sz="4400" dirty="0"/>
              <a:t> образах </a:t>
            </a:r>
            <a:r>
              <a:rPr lang="ru-RU" sz="4400" dirty="0" err="1"/>
              <a:t>відповідно</a:t>
            </a:r>
            <a:r>
              <a:rPr lang="ru-RU" sz="4400" dirty="0"/>
              <a:t> до </a:t>
            </a:r>
            <a:r>
              <a:rPr lang="ru-RU" sz="4400" dirty="0" err="1"/>
              <a:t>певних</a:t>
            </a:r>
            <a:r>
              <a:rPr lang="ru-RU" sz="4400" dirty="0"/>
              <a:t> </a:t>
            </a:r>
            <a:r>
              <a:rPr lang="ru-RU" sz="4400" dirty="0" err="1"/>
              <a:t>естетичних</a:t>
            </a:r>
            <a:r>
              <a:rPr lang="ru-RU" sz="4400" dirty="0"/>
              <a:t> </a:t>
            </a:r>
            <a:r>
              <a:rPr lang="ru-RU" sz="4400" dirty="0" err="1"/>
              <a:t>ідеалів</a:t>
            </a:r>
            <a:r>
              <a:rPr lang="ru-RU" sz="4400" dirty="0"/>
              <a:t>. </a:t>
            </a:r>
            <a:endParaRPr lang="ru-RU" sz="4400" dirty="0"/>
          </a:p>
          <a:p>
            <a:pPr marL="0" indent="0">
              <a:buNone/>
            </a:pPr>
            <a:r>
              <a:rPr lang="ru-RU" dirty="0"/>
              <a:t>	</a:t>
            </a:r>
            <a:r>
              <a:rPr lang="ru-RU" sz="4800" dirty="0"/>
              <a:t>У широкому </a:t>
            </a:r>
            <a:r>
              <a:rPr lang="ru-RU" sz="4800" dirty="0" err="1"/>
              <a:t>сенсі</a:t>
            </a:r>
            <a:r>
              <a:rPr lang="ru-RU" sz="4800" dirty="0"/>
              <a:t> </a:t>
            </a:r>
            <a:r>
              <a:rPr lang="ru-RU" sz="4800" dirty="0" err="1"/>
              <a:t>мистецтвом</a:t>
            </a:r>
            <a:r>
              <a:rPr lang="ru-RU" sz="4800" dirty="0"/>
              <a:t> </a:t>
            </a:r>
            <a:r>
              <a:rPr lang="ru-RU" sz="4800" dirty="0" err="1"/>
              <a:t>називають</a:t>
            </a:r>
            <a:r>
              <a:rPr lang="ru-RU" sz="4800" dirty="0"/>
              <a:t> </a:t>
            </a:r>
            <a:r>
              <a:rPr lang="ru-RU" sz="4800" b="1" dirty="0" err="1"/>
              <a:t>досконале</a:t>
            </a:r>
            <a:r>
              <a:rPr lang="ru-RU" sz="4800" b="1" dirty="0"/>
              <a:t> </a:t>
            </a:r>
            <a:r>
              <a:rPr lang="ru-RU" sz="4800" b="1" dirty="0" err="1"/>
              <a:t>вміння</a:t>
            </a:r>
            <a:r>
              <a:rPr lang="ru-RU" sz="4800" b="1" dirty="0"/>
              <a:t> </a:t>
            </a:r>
            <a:r>
              <a:rPr lang="ru-RU" sz="4800" dirty="0"/>
              <a:t>в </a:t>
            </a:r>
            <a:r>
              <a:rPr lang="ru-RU" sz="4800" dirty="0" err="1"/>
              <a:t>якійсь</a:t>
            </a:r>
            <a:r>
              <a:rPr lang="ru-RU" sz="4800" dirty="0"/>
              <a:t> </a:t>
            </a:r>
            <a:r>
              <a:rPr lang="ru-RU" sz="4800" dirty="0" err="1"/>
              <a:t>справі</a:t>
            </a:r>
            <a:r>
              <a:rPr lang="ru-RU" sz="4800" dirty="0"/>
              <a:t>, </a:t>
            </a:r>
            <a:r>
              <a:rPr lang="ru-RU" sz="4800" dirty="0" err="1"/>
              <a:t>галузі</a:t>
            </a:r>
            <a:r>
              <a:rPr lang="ru-RU" sz="4800" dirty="0"/>
              <a:t>, </a:t>
            </a:r>
            <a:r>
              <a:rPr lang="ru-RU" sz="4800" dirty="0" err="1"/>
              <a:t>майстерність</a:t>
            </a:r>
            <a:r>
              <a:rPr lang="ru-RU" dirty="0"/>
              <a:t>. </a:t>
            </a:r>
            <a:endParaRPr lang="ru-RU"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blipFill>
            <a:blip r:embed="rId1"/>
            <a:tile tx="0" ty="0" sx="100000" sy="100000" flip="none" algn="tl"/>
          </a:blipFill>
        </p:spPr>
        <p:txBody>
          <a:bodyPr/>
          <a:lstStyle/>
          <a:p>
            <a:pPr algn="ctr"/>
            <a:r>
              <a:rPr lang="ru-RU" dirty="0" err="1"/>
              <a:t>Термін</a:t>
            </a:r>
            <a:r>
              <a:rPr lang="ru-RU" dirty="0"/>
              <a:t> «</a:t>
            </a:r>
            <a:r>
              <a:rPr lang="ru-RU" dirty="0" err="1"/>
              <a:t>мистецтво</a:t>
            </a:r>
            <a:r>
              <a:rPr lang="ru-RU" dirty="0"/>
              <a:t>»</a:t>
            </a:r>
            <a:endParaRPr lang="en-US" dirty="0"/>
          </a:p>
        </p:txBody>
      </p:sp>
      <p:sp>
        <p:nvSpPr>
          <p:cNvPr id="3" name="Объект 2"/>
          <p:cNvSpPr>
            <a:spLocks noGrp="1"/>
          </p:cNvSpPr>
          <p:nvPr>
            <p:ph idx="1"/>
          </p:nvPr>
        </p:nvSpPr>
        <p:spPr>
          <a:solidFill>
            <a:schemeClr val="accent2">
              <a:lumMod val="20000"/>
              <a:lumOff val="80000"/>
            </a:schemeClr>
          </a:solidFill>
        </p:spPr>
        <p:txBody>
          <a:bodyPr/>
          <a:lstStyle/>
          <a:p>
            <a:r>
              <a:rPr lang="uk-UA" altLang="ru-RU" dirty="0"/>
              <a:t> Термін “</a:t>
            </a:r>
            <a:r>
              <a:rPr lang="ru-RU" dirty="0"/>
              <a:t>искусство</a:t>
            </a:r>
            <a:r>
              <a:rPr lang="uk-UA" altLang="ru-RU" dirty="0"/>
              <a:t>”</a:t>
            </a:r>
            <a:r>
              <a:rPr lang="ru-RU" dirty="0"/>
              <a:t> походить </a:t>
            </a:r>
            <a:r>
              <a:rPr lang="ru-RU" dirty="0" err="1"/>
              <a:t>від</a:t>
            </a:r>
            <a:r>
              <a:rPr lang="ru-RU" dirty="0"/>
              <a:t> </a:t>
            </a:r>
            <a:r>
              <a:rPr lang="ru-RU" dirty="0" err="1"/>
              <a:t>запозиченого</a:t>
            </a:r>
            <a:r>
              <a:rPr lang="ru-RU" dirty="0"/>
              <a:t> в </a:t>
            </a:r>
            <a:r>
              <a:rPr lang="ru-RU" dirty="0" err="1"/>
              <a:t>часи</a:t>
            </a:r>
            <a:r>
              <a:rPr lang="ru-RU" dirty="0"/>
              <a:t> </a:t>
            </a:r>
            <a:r>
              <a:rPr lang="ru-RU" dirty="0" err="1"/>
              <a:t>християнізації</a:t>
            </a:r>
            <a:r>
              <a:rPr lang="ru-RU" dirty="0"/>
              <a:t> з </a:t>
            </a:r>
            <a:r>
              <a:rPr lang="ru-RU" dirty="0" err="1"/>
              <a:t>болгарської</a:t>
            </a:r>
            <a:endParaRPr lang="ru-RU" dirty="0"/>
          </a:p>
          <a:p>
            <a:r>
              <a:rPr lang="ru-RU" dirty="0"/>
              <a:t>«</a:t>
            </a:r>
            <a:r>
              <a:rPr lang="ru-RU" dirty="0" err="1"/>
              <a:t>изкуство</a:t>
            </a:r>
            <a:r>
              <a:rPr lang="ru-RU" dirty="0"/>
              <a:t>» (</a:t>
            </a:r>
            <a:r>
              <a:rPr lang="ru-RU" dirty="0" err="1"/>
              <a:t>корінь</a:t>
            </a:r>
            <a:r>
              <a:rPr lang="ru-RU" dirty="0"/>
              <a:t> — искус (=искушение), </a:t>
            </a:r>
            <a:r>
              <a:rPr lang="ru-RU" dirty="0" err="1"/>
              <a:t>тобто</a:t>
            </a:r>
            <a:r>
              <a:rPr lang="ru-RU" dirty="0"/>
              <a:t> </a:t>
            </a:r>
            <a:r>
              <a:rPr lang="ru-RU" dirty="0" err="1"/>
              <a:t>спокуса</a:t>
            </a:r>
            <a:r>
              <a:rPr lang="ru-RU" dirty="0"/>
              <a:t>) і є </a:t>
            </a:r>
            <a:r>
              <a:rPr lang="ru-RU" dirty="0" err="1"/>
              <a:t>історичним</a:t>
            </a:r>
            <a:r>
              <a:rPr lang="ru-RU" dirty="0"/>
              <a:t> </a:t>
            </a:r>
            <a:r>
              <a:rPr lang="ru-RU" dirty="0" err="1"/>
              <a:t>свідченням</a:t>
            </a:r>
            <a:r>
              <a:rPr lang="ru-RU" dirty="0"/>
              <a:t> </a:t>
            </a:r>
            <a:r>
              <a:rPr lang="ru-RU" dirty="0" err="1"/>
              <a:t>настороженого</a:t>
            </a:r>
            <a:r>
              <a:rPr lang="ru-RU" dirty="0"/>
              <a:t> </a:t>
            </a:r>
            <a:r>
              <a:rPr lang="ru-RU" dirty="0" err="1"/>
              <a:t>ставлення</a:t>
            </a:r>
            <a:r>
              <a:rPr lang="ru-RU" dirty="0"/>
              <a:t> </a:t>
            </a:r>
            <a:r>
              <a:rPr lang="ru-RU" dirty="0" err="1"/>
              <a:t>православної</a:t>
            </a:r>
            <a:r>
              <a:rPr lang="ru-RU" dirty="0"/>
              <a:t> церкви до </a:t>
            </a:r>
            <a:r>
              <a:rPr lang="ru-RU" dirty="0" err="1"/>
              <a:t>художньої</a:t>
            </a:r>
            <a:r>
              <a:rPr lang="ru-RU" dirty="0"/>
              <a:t> </a:t>
            </a:r>
            <a:r>
              <a:rPr lang="ru-RU" dirty="0" err="1"/>
              <a:t>творчості</a:t>
            </a:r>
            <a:r>
              <a:rPr lang="ru-RU" dirty="0"/>
              <a:t>. </a:t>
            </a:r>
            <a:endParaRPr lang="ru-RU" dirty="0"/>
          </a:p>
          <a:p>
            <a:r>
              <a:rPr lang="ru-RU" dirty="0"/>
              <a:t>  У </a:t>
            </a:r>
            <a:r>
              <a:rPr lang="ru-RU" dirty="0" err="1"/>
              <a:t>багатьох</a:t>
            </a:r>
            <a:r>
              <a:rPr lang="ru-RU" dirty="0"/>
              <a:t> </a:t>
            </a:r>
            <a:r>
              <a:rPr lang="ru-RU" dirty="0" err="1"/>
              <a:t>європейських</a:t>
            </a:r>
            <a:r>
              <a:rPr lang="ru-RU" dirty="0"/>
              <a:t> мовах </a:t>
            </a:r>
            <a:r>
              <a:rPr lang="ru-RU" dirty="0" err="1"/>
              <a:t>використовуються</a:t>
            </a:r>
            <a:r>
              <a:rPr lang="ru-RU" dirty="0"/>
              <a:t>  слова  </a:t>
            </a:r>
            <a:r>
              <a:rPr lang="ru-RU" dirty="0" err="1"/>
              <a:t>латинського</a:t>
            </a:r>
            <a:r>
              <a:rPr lang="ru-RU" dirty="0"/>
              <a:t>  </a:t>
            </a:r>
            <a:r>
              <a:rPr lang="ru-RU" dirty="0" err="1"/>
              <a:t>походження</a:t>
            </a:r>
            <a:r>
              <a:rPr lang="ru-RU" dirty="0"/>
              <a:t> —  фр. та англ</a:t>
            </a:r>
            <a:r>
              <a:rPr lang="ru-RU" b="1" dirty="0"/>
              <a:t>.   </a:t>
            </a:r>
            <a:r>
              <a:rPr lang="en-US" b="1" dirty="0"/>
              <a:t>art  </a:t>
            </a:r>
            <a:r>
              <a:rPr lang="ru-RU" dirty="0" err="1"/>
              <a:t>або</a:t>
            </a:r>
            <a:r>
              <a:rPr lang="ru-RU" dirty="0"/>
              <a:t> </a:t>
            </a:r>
            <a:r>
              <a:rPr lang="ru-RU" dirty="0" err="1"/>
              <a:t>ісп</a:t>
            </a:r>
            <a:r>
              <a:rPr lang="ru-RU" dirty="0"/>
              <a:t>. та </a:t>
            </a:r>
            <a:r>
              <a:rPr lang="ru-RU" dirty="0" err="1"/>
              <a:t>іт</a:t>
            </a:r>
            <a:r>
              <a:rPr lang="ru-RU" dirty="0"/>
              <a:t>. </a:t>
            </a:r>
            <a:r>
              <a:rPr lang="en-US" b="1" dirty="0" err="1"/>
              <a:t>arte</a:t>
            </a:r>
            <a:r>
              <a:rPr lang="en-US" b="1" dirty="0"/>
              <a:t>.</a:t>
            </a:r>
            <a:endParaRPr lang="en-US" b="1" dirty="0"/>
          </a:p>
          <a:p>
            <a:endParaRPr lang="en-US"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16026</Words>
  <Application>WPS Presentation</Application>
  <PresentationFormat>Широкоэкранный</PresentationFormat>
  <Paragraphs>218</Paragraphs>
  <Slides>32</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32</vt:i4>
      </vt:variant>
    </vt:vector>
  </HeadingPairs>
  <TitlesOfParts>
    <vt:vector size="42" baseType="lpstr">
      <vt:lpstr>Arial</vt:lpstr>
      <vt:lpstr>SimSun</vt:lpstr>
      <vt:lpstr>Wingdings</vt:lpstr>
      <vt:lpstr>Times New Roman</vt:lpstr>
      <vt:lpstr>Calibri</vt:lpstr>
      <vt:lpstr>Calibri Light</vt:lpstr>
      <vt:lpstr>Microsoft YaHei</vt:lpstr>
      <vt:lpstr>Arial Unicode MS</vt:lpstr>
      <vt:lpstr>Helvetica</vt:lpstr>
      <vt:lpstr>Тема Office</vt:lpstr>
      <vt:lpstr>Лекція 1:  КЛАСИЧНА ТА ПОСТМОДЕРНІСТСЬКА ЕСТЕТИКА (2 год.)</vt:lpstr>
      <vt:lpstr>PowerPoint 演示文稿</vt:lpstr>
      <vt:lpstr>КЛАСИЧНА ЕСТЕТИКА</vt:lpstr>
      <vt:lpstr>Класична естетика. Риси:</vt:lpstr>
      <vt:lpstr>Класична естетика</vt:lpstr>
      <vt:lpstr>КЛАСИЧНА ЕСТЕТИКА</vt:lpstr>
      <vt:lpstr>КЛАСИЧНА ЕСТЕТИКА</vt:lpstr>
      <vt:lpstr>Мистецтво</vt:lpstr>
      <vt:lpstr>Термін «мистецтво»</vt:lpstr>
      <vt:lpstr>МИСТЕЦТВО</vt:lpstr>
      <vt:lpstr>PowerPoint 演示文稿</vt:lpstr>
      <vt:lpstr>Модернізм</vt:lpstr>
      <vt:lpstr>ПОСТМОДЕРНІЗМ</vt:lpstr>
      <vt:lpstr>Порівняльна таблиця «модернізм-постмодернізм»  </vt:lpstr>
      <vt:lpstr>Представники естетики та  філософії постмодернізму</vt:lpstr>
      <vt:lpstr> 3.Особливості естетики постмодернізму</vt:lpstr>
      <vt:lpstr>Характерними рисами постмодернізму є:</vt:lpstr>
      <vt:lpstr>Визначальні риси естетики  постмодернізму:</vt:lpstr>
      <vt:lpstr>Риси естетики постмодернізму  (Американський літературознавець Ігаб Хассан (Ihab Hassan))</vt:lpstr>
      <vt:lpstr>4.Кроскультурний пастиш як підґрунтя естетики постмодернізму. </vt:lpstr>
      <vt:lpstr>Кроскультурний пастиш</vt:lpstr>
      <vt:lpstr>PowerPoint 演示文稿</vt:lpstr>
      <vt:lpstr>Соціальні процеси ХХІ століття</vt:lpstr>
      <vt:lpstr>Пастиш співвідноситься з ключовими ознаками естетики постмодернізму:</vt:lpstr>
      <vt:lpstr>У сучасній культурі відбувається</vt:lpstr>
      <vt:lpstr> 5.Категорії класичної та постмодерністської естетики. </vt:lpstr>
      <vt:lpstr>Категорії філософії постмодернізму</vt:lpstr>
      <vt:lpstr>Життя сучасної людини – це блукання лабірінтом</vt:lpstr>
      <vt:lpstr>Абсурд ( алогізм, парадоксальність, нісенітниця) -ці поняття залучаються для позначення: </vt:lpstr>
      <vt:lpstr>СИМУЛЯКР</vt:lpstr>
      <vt:lpstr>ДЕКОНСТРУКЦІЯ - це</vt:lpstr>
      <vt:lpstr>КАТЕГОРІЇ КЛАСИЧНОЇ ЕСТЕТИКИ</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  КЛАСИЧНА ТА ПОСТМОДЕРНІСТСЬКА ЕСТЕТИКА (2 год.)</dc:title>
  <dc:creator>Людмила Кривега</dc:creator>
  <cp:lastModifiedBy>User</cp:lastModifiedBy>
  <cp:revision>8</cp:revision>
  <dcterms:created xsi:type="dcterms:W3CDTF">2022-09-13T16:31:00Z</dcterms:created>
  <dcterms:modified xsi:type="dcterms:W3CDTF">2024-10-24T20:43:02Z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41F72D225D6345489AD23339357FEE14_13</vt:lpwstr>
  </property>
  <property fmtid="{D5CDD505-2E9C-101B-9397-08002B2CF9AE}" pid="3" name="KSOProductBuildVer">
    <vt:lpwstr>1033-12.2.0.18607</vt:lpwstr>
  </property>
</Properties>
</file>