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PT Sans Narrow" charset="-52"/>
      <p:regular r:id="rId25"/>
      <p:bold r:id="rId26"/>
    </p:embeddedFont>
    <p:embeddedFont>
      <p:font typeface="Impact" pitchFamily="34" charset="0"/>
      <p:regular r:id="rId27"/>
    </p:embeddedFont>
    <p:embeddedFont>
      <p:font typeface="Nunito" charset="-52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Roboto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0bdd33a39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0bdd33a39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0bdd33a39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0bdd33a39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0bdd33a39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0bdd33a39_1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0bdd33a39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0bdd33a39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0bdd33a39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70bdd33a39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0bdd33a39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0bdd33a39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0bdd33a39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70bdd33a39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0bdd33a39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0bdd33a39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0bdd33a39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70bdd33a39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0bdd33a39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0bdd33a39_1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0bdd33a3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0bdd33a39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0bdd33a39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0bdd33a39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0bdd33a39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70bdd33a39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0bdd33a39_1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70bdd33a39_1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0bdd33a3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0bdd33a3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0bdd33a39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0bdd33a39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0bdd33a39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0bdd33a39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0bdd33a39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0bdd33a39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0bdd33a39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0bdd33a39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0bdd33a39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0bdd33a39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0bdd33a39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0bdd33a39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c.com/video/2015/03/28/moneylogue-the-goal-of-money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orldwide_Exchang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quawk_Bo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ln68kfVXT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i15cdlNty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youtu.be/w4MaIJ3BRy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n.wikipedia.org/wiki/Dow_Jones_&amp;_Compan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ue_Collar_Millionair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youtu.be/2-lWEXBSS3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subTitle" idx="1"/>
          </p:nvPr>
        </p:nvSpPr>
        <p:spPr>
          <a:xfrm>
            <a:off x="339325" y="1415425"/>
            <a:ext cx="8281800" cy="34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SzPts val="3600"/>
              <a:buFont typeface="PT Sans Narrow"/>
              <a:buAutoNum type="arabicPeriod"/>
            </a:pPr>
            <a:r>
              <a:rPr lang="ru" sz="3600">
                <a:latin typeface="PT Sans Narrow"/>
                <a:ea typeface="PT Sans Narrow"/>
                <a:cs typeface="PT Sans Narrow"/>
                <a:sym typeface="PT Sans Narrow"/>
              </a:rPr>
              <a:t>Загальна характеристика телемереж ФЕІ.</a:t>
            </a:r>
            <a:endParaRPr sz="3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SzPts val="3600"/>
              <a:buFont typeface="PT Sans Narrow"/>
              <a:buAutoNum type="arabicPeriod"/>
            </a:pPr>
            <a:r>
              <a:rPr lang="ru" sz="3600">
                <a:latin typeface="PT Sans Narrow"/>
                <a:ea typeface="PT Sans Narrow"/>
                <a:cs typeface="PT Sans Narrow"/>
                <a:sym typeface="PT Sans Narrow"/>
              </a:rPr>
              <a:t>Телемережа CNBC: історія та сучасні стратегії.</a:t>
            </a:r>
            <a:endParaRPr sz="3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SzPts val="3600"/>
              <a:buFont typeface="PT Sans Narrow"/>
              <a:buAutoNum type="arabicPeriod"/>
            </a:pPr>
            <a:r>
              <a:rPr lang="ru" sz="3600">
                <a:latin typeface="PT Sans Narrow"/>
                <a:ea typeface="PT Sans Narrow"/>
                <a:cs typeface="PT Sans Narrow"/>
                <a:sym typeface="PT Sans Narrow"/>
              </a:rPr>
              <a:t>BloombergTV в контексті ділових медіакомпаній Bloomberg.</a:t>
            </a:r>
            <a:endParaRPr sz="3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SzPts val="3600"/>
              <a:buFont typeface="PT Sans Narrow"/>
              <a:buAutoNum type="arabicPeriod"/>
            </a:pPr>
            <a:r>
              <a:rPr lang="ru" sz="3600">
                <a:latin typeface="PT Sans Narrow"/>
                <a:ea typeface="PT Sans Narrow"/>
                <a:cs typeface="PT Sans Narrow"/>
                <a:sym typeface="PT Sans Narrow"/>
              </a:rPr>
              <a:t>Провідні стандарти ділової журналістики.</a:t>
            </a:r>
            <a:endParaRPr sz="36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ctrTitle"/>
          </p:nvPr>
        </p:nvSpPr>
        <p:spPr>
          <a:xfrm>
            <a:off x="820700" y="313050"/>
            <a:ext cx="76515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latin typeface="Impact"/>
                <a:ea typeface="Impact"/>
                <a:cs typeface="Impact"/>
                <a:sym typeface="Impact"/>
              </a:rPr>
              <a:t>Глобальні телемережі фінансово-економічної інформації</a:t>
            </a:r>
            <a:endParaRPr sz="34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>
            <a:spLocks noGrp="1"/>
          </p:cNvSpPr>
          <p:nvPr>
            <p:ph type="title"/>
          </p:nvPr>
        </p:nvSpPr>
        <p:spPr>
          <a:xfrm>
            <a:off x="706100" y="845700"/>
            <a:ext cx="55104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SUZE ORMAN SHOW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https://www.cnbc.com/video/2015/03/28/moneylogue-the-goal-of-money.html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7875" y="248075"/>
            <a:ext cx="3532925" cy="26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type="title"/>
          </p:nvPr>
        </p:nvSpPr>
        <p:spPr>
          <a:xfrm>
            <a:off x="367862" y="280375"/>
            <a:ext cx="6950863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Impact"/>
                <a:ea typeface="Impact"/>
                <a:cs typeface="Impact"/>
                <a:sym typeface="Impact"/>
              </a:rPr>
              <a:t>4. </a:t>
            </a:r>
            <a:r>
              <a:rPr lang="ru" dirty="0" smtClean="0">
                <a:latin typeface="Impact"/>
                <a:ea typeface="Impact"/>
                <a:cs typeface="Impact"/>
                <a:sym typeface="Impact"/>
              </a:rPr>
              <a:t>Бізнестейнмент</a:t>
            </a:r>
            <a:br>
              <a:rPr lang="ru" dirty="0" smtClean="0">
                <a:latin typeface="Impact"/>
                <a:ea typeface="Impact"/>
                <a:cs typeface="Impact"/>
                <a:sym typeface="Impact"/>
              </a:rPr>
            </a:br>
            <a:r>
              <a:rPr lang="ru" dirty="0" smtClean="0"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" dirty="0" smtClean="0">
                <a:latin typeface="Impact"/>
                <a:ea typeface="Impact"/>
                <a:cs typeface="Impact"/>
                <a:sym typeface="Impact"/>
              </a:rPr>
            </a:br>
            <a:r>
              <a:rPr lang="ru" dirty="0" smtClean="0">
                <a:latin typeface="Impact"/>
                <a:ea typeface="Impact"/>
                <a:cs typeface="Impact"/>
                <a:sym typeface="Impact"/>
              </a:rPr>
              <a:t>(розважальні елементи)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3" name="Google Shape;203;p23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3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5" name="Google Shape;2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775" y="1944300"/>
            <a:ext cx="4108076" cy="27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1490" y="411488"/>
            <a:ext cx="4190610" cy="32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>
            <a:spLocks noGrp="1"/>
          </p:cNvSpPr>
          <p:nvPr>
            <p:ph type="title"/>
          </p:nvPr>
        </p:nvSpPr>
        <p:spPr>
          <a:xfrm>
            <a:off x="254850" y="31805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mpact"/>
                <a:ea typeface="Impact"/>
                <a:cs typeface="Impact"/>
                <a:sym typeface="Impact"/>
              </a:rPr>
              <a:t>Новинні програми: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i="1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Impact"/>
                <a:ea typeface="Impact"/>
                <a:cs typeface="Impact"/>
                <a:sym typeface="Impac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Worldwide Exchange</a:t>
            </a:r>
            <a:r>
              <a:rPr lang="ru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2" name="Google Shape;212;p24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4"/>
          <p:cNvSpPr txBox="1">
            <a:spLocks noGrp="1"/>
          </p:cNvSpPr>
          <p:nvPr>
            <p:ph type="body" idx="2"/>
          </p:nvPr>
        </p:nvSpPr>
        <p:spPr>
          <a:xfrm>
            <a:off x="537000" y="2002875"/>
            <a:ext cx="5859900" cy="26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 i="1">
              <a:solidFill>
                <a:srgbClr val="0B008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3000" i="1">
                <a:solidFill>
                  <a:srgbClr val="0B0080"/>
                </a:solidFill>
                <a:latin typeface="Impact"/>
                <a:ea typeface="Impact"/>
                <a:cs typeface="Impact"/>
                <a:sym typeface="Impact"/>
              </a:rPr>
              <a:t>Power Lunch</a:t>
            </a:r>
            <a:endParaRPr sz="3000" i="1">
              <a:solidFill>
                <a:srgbClr val="0B008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14" name="Google Shape;21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6000" y="263625"/>
            <a:ext cx="4455825" cy="23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8825" y="2571750"/>
            <a:ext cx="3924300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>
            <a:spLocks noGrp="1"/>
          </p:cNvSpPr>
          <p:nvPr>
            <p:ph type="title"/>
          </p:nvPr>
        </p:nvSpPr>
        <p:spPr>
          <a:xfrm>
            <a:off x="894525" y="381125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Impact"/>
                <a:ea typeface="Impact"/>
                <a:cs typeface="Impact"/>
                <a:sym typeface="Impac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Squawk Box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1" name="Google Shape;221;p25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5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3" name="Google Shape;22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9975" y="895300"/>
            <a:ext cx="6275174" cy="402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Fast Money - ток-шоу </a:t>
            </a:r>
            <a:endParaRPr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9" name="Google Shape;229;p26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https://youtu.be/aln68kfVXT8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1" name="Google Shape;23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4925" y="1399875"/>
            <a:ext cx="5463684" cy="337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7"/>
          <p:cNvSpPr txBox="1">
            <a:spLocks noGrp="1"/>
          </p:cNvSpPr>
          <p:nvPr>
            <p:ph type="subTitle" idx="1"/>
          </p:nvPr>
        </p:nvSpPr>
        <p:spPr>
          <a:xfrm>
            <a:off x="866250" y="1243875"/>
            <a:ext cx="7047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Засновано Майклом Блумбергом у 1994 р.</a:t>
            </a:r>
            <a:endParaRPr sz="240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8" name="Google Shape;238;p27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9" name="Google Shape;239;p27"/>
          <p:cNvPicPr preferRelativeResize="0"/>
          <p:nvPr/>
        </p:nvPicPr>
        <p:blipFill rotWithShape="1">
          <a:blip r:embed="rId3">
            <a:alphaModFix/>
          </a:blip>
          <a:srcRect t="33993" r="6094" b="32652"/>
          <a:stretch/>
        </p:blipFill>
        <p:spPr>
          <a:xfrm>
            <a:off x="2771275" y="254725"/>
            <a:ext cx="2975300" cy="8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0750" y="1944300"/>
            <a:ext cx="4623375" cy="29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>
            <a:spLocks noGrp="1"/>
          </p:cNvSpPr>
          <p:nvPr>
            <p:ph type="title"/>
          </p:nvPr>
        </p:nvSpPr>
        <p:spPr>
          <a:xfrm>
            <a:off x="819150" y="412275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latin typeface="Impact"/>
                <a:ea typeface="Impact"/>
                <a:cs typeface="Impact"/>
                <a:sym typeface="Impact"/>
              </a:rPr>
              <a:t>Bloomberg L.P. (1981):</a:t>
            </a:r>
            <a:endParaRPr sz="36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8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8"/>
          <p:cNvSpPr txBox="1">
            <a:spLocks noGrp="1"/>
          </p:cNvSpPr>
          <p:nvPr>
            <p:ph type="body" idx="2"/>
          </p:nvPr>
        </p:nvSpPr>
        <p:spPr>
          <a:xfrm>
            <a:off x="546575" y="1338050"/>
            <a:ext cx="7960200" cy="32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T Sans Narrow"/>
              <a:buChar char="-"/>
            </a:pPr>
            <a:r>
              <a:rPr lang="ru" sz="3600">
                <a:latin typeface="PT Sans Narrow"/>
                <a:ea typeface="PT Sans Narrow"/>
                <a:cs typeface="PT Sans Narrow"/>
                <a:sym typeface="PT Sans Narrow"/>
              </a:rPr>
              <a:t>медіакомпанія зі штатом 20 000 працівників, 167 офісів;</a:t>
            </a:r>
            <a:endParaRPr sz="3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T Sans Narrow"/>
              <a:buChar char="-"/>
            </a:pPr>
            <a:r>
              <a:rPr lang="ru" sz="3600">
                <a:latin typeface="PT Sans Narrow"/>
                <a:ea typeface="PT Sans Narrow"/>
                <a:cs typeface="PT Sans Narrow"/>
                <a:sym typeface="PT Sans Narrow"/>
              </a:rPr>
              <a:t>медіапродукти для широкого кола споживачів з ідентичною інформацією та спеціалізовані медіа для вузьких груп клієнтів  </a:t>
            </a:r>
            <a:endParaRPr sz="3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T Sans Narrow"/>
              <a:buChar char="-"/>
            </a:pPr>
            <a:endParaRPr sz="36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55" name="Google Shape;2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5350" y="1271752"/>
            <a:ext cx="5813300" cy="234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0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3" name="Google Shape;26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300" y="2356875"/>
            <a:ext cx="6140350" cy="29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6975" y="168329"/>
            <a:ext cx="6035025" cy="3158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>
            <a:spLocks noGrp="1"/>
          </p:cNvSpPr>
          <p:nvPr>
            <p:ph type="title"/>
          </p:nvPr>
        </p:nvSpPr>
        <p:spPr>
          <a:xfrm>
            <a:off x="440825" y="193125"/>
            <a:ext cx="8371800" cy="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b="1"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Сучасні сервіси та медіапродукти Bloomberg Media Group</a:t>
            </a:r>
            <a:endParaRPr b="1"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Bloomberg Professional Service - </a:t>
            </a:r>
            <a:r>
              <a:rPr lang="ru" sz="2400">
                <a:solidFill>
                  <a:schemeClr val="dk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термінали з доступом до бізнесової інформації</a:t>
            </a:r>
            <a:endParaRPr sz="2400">
              <a:solidFill>
                <a:schemeClr val="dk2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Bloomberg News - </a:t>
            </a:r>
            <a:r>
              <a:rPr lang="ru" sz="24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служба новин: 100 бюро, 2300 репортерів</a:t>
            </a:r>
            <a:endParaRPr sz="2400" b="1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Bloomberg Radio </a:t>
            </a:r>
            <a:endParaRPr sz="2400" b="1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Bloomberg Markets - </a:t>
            </a:r>
            <a:r>
              <a:rPr lang="ru" sz="24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щомісячний журнал (1992)</a:t>
            </a:r>
            <a:endParaRPr sz="240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Bloomberg BusinessWeek - </a:t>
            </a:r>
            <a:r>
              <a:rPr lang="ru" sz="24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щомісячний діловий журнал (2009)</a:t>
            </a:r>
            <a:endParaRPr sz="240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TicToc by Bloomberg -</a:t>
            </a:r>
            <a:r>
              <a:rPr lang="ru" sz="2400">
                <a:solidFill>
                  <a:schemeClr val="dk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 соціальна мережа </a:t>
            </a:r>
            <a:r>
              <a:rPr lang="ru" sz="2400" b="1">
                <a:solidFill>
                  <a:schemeClr val="dk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 b="1">
              <a:solidFill>
                <a:schemeClr val="dk2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Bloomberg Views - </a:t>
            </a:r>
            <a:r>
              <a:rPr lang="ru" sz="24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видавництво, що спеціалізується на книговиданні фінансово-економічної тематики, збір контенту</a:t>
            </a:r>
            <a:endParaRPr sz="240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bloomberg.com - </a:t>
            </a:r>
            <a:r>
              <a:rPr lang="ru" sz="24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входить до 5 найбільш відвідуваних у США,  11 міжнародних версій</a:t>
            </a:r>
            <a:endParaRPr sz="240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1"/>
          <p:cNvSpPr txBox="1">
            <a:spLocks noGrp="1"/>
          </p:cNvSpPr>
          <p:nvPr>
            <p:ph type="subTitle" idx="1"/>
          </p:nvPr>
        </p:nvSpPr>
        <p:spPr>
          <a:xfrm>
            <a:off x="1971550" y="3719950"/>
            <a:ext cx="5859900" cy="9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</a:t>
            </a:r>
            <a:endParaRPr/>
          </a:p>
        </p:txBody>
      </p:sp>
      <p:sp>
        <p:nvSpPr>
          <p:cNvPr id="271" name="Google Shape;271;p31"/>
          <p:cNvSpPr txBox="1">
            <a:spLocks noGrp="1"/>
          </p:cNvSpPr>
          <p:nvPr>
            <p:ph type="body" idx="2"/>
          </p:nvPr>
        </p:nvSpPr>
        <p:spPr>
          <a:xfrm>
            <a:off x="819150" y="4733200"/>
            <a:ext cx="5859900" cy="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>
          <a:xfrm>
            <a:off x="2753653" y="8054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ubTitle" idx="1"/>
          </p:nvPr>
        </p:nvSpPr>
        <p:spPr>
          <a:xfrm>
            <a:off x="339175" y="393250"/>
            <a:ext cx="83277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Американський та український телеканали бізнесової інформації</a:t>
            </a:r>
            <a:endParaRPr sz="2400" b="1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175" y="915850"/>
            <a:ext cx="5011750" cy="271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3100" y="3372850"/>
            <a:ext cx="6239676" cy="149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 txBox="1">
            <a:spLocks noGrp="1"/>
          </p:cNvSpPr>
          <p:nvPr>
            <p:ph type="title"/>
          </p:nvPr>
        </p:nvSpPr>
        <p:spPr>
          <a:xfrm>
            <a:off x="550975" y="269375"/>
            <a:ext cx="75585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mpact"/>
                <a:ea typeface="Impact"/>
                <a:cs typeface="Impact"/>
                <a:sym typeface="Impact"/>
              </a:rPr>
              <a:t>Bloomberg TV Channels - 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mpact"/>
                <a:ea typeface="Impact"/>
                <a:cs typeface="Impact"/>
                <a:sym typeface="Impact"/>
              </a:rPr>
              <a:t>всесвітні новини в місцевій перспективі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7" name="Google Shape;277;p32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2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9" name="Google Shape;2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875" y="1391400"/>
            <a:ext cx="4228200" cy="317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1625" y="1490925"/>
            <a:ext cx="2972100" cy="29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3"/>
          <p:cNvSpPr txBox="1">
            <a:spLocks noGrp="1"/>
          </p:cNvSpPr>
          <p:nvPr>
            <p:ph type="title"/>
          </p:nvPr>
        </p:nvSpPr>
        <p:spPr>
          <a:xfrm>
            <a:off x="1098800" y="4897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>
                <a:latin typeface="PT Sans Narrow"/>
                <a:ea typeface="PT Sans Narrow"/>
                <a:cs typeface="PT Sans Narrow"/>
                <a:sym typeface="PT Sans Narrow"/>
              </a:rPr>
              <a:t>Запровадження “мультиекрану”</a:t>
            </a:r>
            <a:endParaRPr sz="3600" b="1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86" name="Google Shape;286;p33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3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8" name="Google Shape;2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050" y="1334363"/>
            <a:ext cx="5981700" cy="33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mpact"/>
                <a:ea typeface="Impact"/>
                <a:cs typeface="Impact"/>
                <a:sym typeface="Impact"/>
              </a:rPr>
              <a:t>Аналітичні програми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94" name="Google Shape;294;p34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4"/>
          <p:cNvSpPr txBox="1">
            <a:spLocks noGrp="1"/>
          </p:cNvSpPr>
          <p:nvPr>
            <p:ph type="body" idx="2"/>
          </p:nvPr>
        </p:nvSpPr>
        <p:spPr>
          <a:xfrm>
            <a:off x="1047950" y="1797625"/>
            <a:ext cx="6968400" cy="27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highlight>
                  <a:srgbClr val="F8F9FA"/>
                </a:highlight>
                <a:latin typeface="Impact"/>
                <a:ea typeface="Impact"/>
                <a:cs typeface="Impact"/>
                <a:sym typeface="Impact"/>
              </a:rPr>
              <a:t>Bloomberg Daybreak</a:t>
            </a:r>
            <a:r>
              <a:rPr lang="ru" sz="1050" i="1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" sz="1050" i="1" u="sng">
                <a:solidFill>
                  <a:schemeClr val="hlink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https://youtu.be/di15cdlNtyM</a:t>
            </a:r>
            <a:endParaRPr sz="1050" i="1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>
                <a:highlight>
                  <a:srgbClr val="F8F9FA"/>
                </a:highlight>
                <a:latin typeface="Impact"/>
                <a:ea typeface="Impact"/>
                <a:cs typeface="Impact"/>
                <a:sym typeface="Impact"/>
              </a:rPr>
              <a:t>Bloomberg Markets</a:t>
            </a:r>
            <a:endParaRPr sz="2400">
              <a:highlight>
                <a:srgbClr val="F8F9FA"/>
              </a:highlight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>
                <a:highlight>
                  <a:srgbClr val="F8F9FA"/>
                </a:highlight>
                <a:latin typeface="Impact"/>
                <a:ea typeface="Impact"/>
                <a:cs typeface="Impact"/>
                <a:sym typeface="Impact"/>
              </a:rPr>
              <a:t>Bloomberg Surveillance   </a:t>
            </a:r>
            <a:r>
              <a:rPr lang="ru" sz="2400" u="sng">
                <a:solidFill>
                  <a:schemeClr val="hlink"/>
                </a:solidFill>
                <a:highlight>
                  <a:srgbClr val="F8F9FA"/>
                </a:highlight>
                <a:latin typeface="Impact"/>
                <a:ea typeface="Impact"/>
                <a:cs typeface="Impact"/>
                <a:sym typeface="Impact"/>
                <a:hlinkClick r:id="rId4"/>
              </a:rPr>
              <a:t>https://youtu.be/w4MaIJ3BRyQ</a:t>
            </a:r>
            <a:endParaRPr sz="2400">
              <a:highlight>
                <a:srgbClr val="F8F9FA"/>
              </a:highlight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highlight>
                <a:srgbClr val="F8F9FA"/>
              </a:highlight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>
            <a:spLocks noGrp="1"/>
          </p:cNvSpPr>
          <p:nvPr>
            <p:ph type="title"/>
          </p:nvPr>
        </p:nvSpPr>
        <p:spPr>
          <a:xfrm>
            <a:off x="743800" y="327475"/>
            <a:ext cx="7505700" cy="6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mpact"/>
                <a:ea typeface="Impact"/>
                <a:cs typeface="Impact"/>
                <a:sym typeface="Impact"/>
              </a:rPr>
              <a:t>Особливості телемереж бізнесових новин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1"/>
          </p:nvPr>
        </p:nvSpPr>
        <p:spPr>
          <a:xfrm>
            <a:off x="348725" y="1093125"/>
            <a:ext cx="7976100" cy="3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AutoNum type="arabicPeriod"/>
            </a:pPr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Аудиторія - бізнесмени всіх рівнів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та пересічні громадяни, зацікавлені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 в курсах акцій, котируваннях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цінних металів тощо.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900" y="1506150"/>
            <a:ext cx="4565200" cy="32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292225" y="311250"/>
            <a:ext cx="8449800" cy="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2. Тематика - висвітлення всіх секторів світового ринку </a:t>
            </a:r>
            <a:endParaRPr sz="240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00" y="723450"/>
            <a:ext cx="4436975" cy="401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3400" y="723450"/>
            <a:ext cx="4118525" cy="437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819150" y="3745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mpact"/>
                <a:ea typeface="Impact"/>
                <a:cs typeface="Impact"/>
                <a:sym typeface="Impact"/>
              </a:rPr>
              <a:t>3. Функції телемереж ФЕІ: 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263950" y="910100"/>
            <a:ext cx="8685600" cy="3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T Sans Narrow"/>
              <a:buChar char="-"/>
            </a:pPr>
            <a:r>
              <a:rPr lang="ru" sz="3000">
                <a:latin typeface="PT Sans Narrow"/>
                <a:ea typeface="PT Sans Narrow"/>
                <a:cs typeface="PT Sans Narrow"/>
                <a:sym typeface="PT Sans Narrow"/>
              </a:rPr>
              <a:t>постачати інформацію з біржових та фондових ринків, курси валют та котировки товарів у режимі реального часу;</a:t>
            </a:r>
            <a:endParaRPr sz="30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T Sans Narrow"/>
              <a:buChar char="-"/>
            </a:pPr>
            <a:r>
              <a:rPr lang="ru" sz="3000">
                <a:latin typeface="PT Sans Narrow"/>
                <a:ea typeface="PT Sans Narrow"/>
                <a:cs typeface="PT Sans Narrow"/>
                <a:sym typeface="PT Sans Narrow"/>
              </a:rPr>
              <a:t>висвітлювати найважливіші події ділового світу;</a:t>
            </a:r>
            <a:endParaRPr sz="30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T Sans Narrow"/>
              <a:buChar char="-"/>
            </a:pPr>
            <a:r>
              <a:rPr lang="ru" sz="3000">
                <a:latin typeface="PT Sans Narrow"/>
                <a:ea typeface="PT Sans Narrow"/>
                <a:cs typeface="PT Sans Narrow"/>
                <a:sym typeface="PT Sans Narrow"/>
              </a:rPr>
              <a:t>аналізувати та прогнозувати ситуацію на ринках разом із фінансовими аналітиками та економістами;</a:t>
            </a:r>
            <a:endParaRPr sz="30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T Sans Narrow"/>
              <a:buChar char="-"/>
            </a:pPr>
            <a:r>
              <a:rPr lang="ru" sz="3000">
                <a:latin typeface="PT Sans Narrow"/>
                <a:ea typeface="PT Sans Narrow"/>
                <a:cs typeface="PT Sans Narrow"/>
                <a:sym typeface="PT Sans Narrow"/>
              </a:rPr>
              <a:t> представляти аудиторії успішних бізнесменів, голів корпорацій, ключових персон бізнесу.</a:t>
            </a:r>
            <a:endParaRPr sz="30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9149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Impact"/>
                <a:ea typeface="Impact"/>
                <a:cs typeface="Impact"/>
                <a:sym typeface="Impact"/>
              </a:rPr>
              <a:t>Consumer News and Business Channel,  1989 </a:t>
            </a:r>
            <a:endParaRPr sz="24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575" y="191750"/>
            <a:ext cx="4830267" cy="385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947052"/>
            <a:ext cx="4010101" cy="4006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>
            <a:spLocks noGrp="1"/>
          </p:cNvSpPr>
          <p:nvPr>
            <p:ph type="title"/>
          </p:nvPr>
        </p:nvSpPr>
        <p:spPr>
          <a:xfrm>
            <a:off x="819150" y="433700"/>
            <a:ext cx="75933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ru" sz="3600" b="1">
                <a:latin typeface="PT Sans Narrow"/>
                <a:ea typeface="PT Sans Narrow"/>
                <a:cs typeface="PT Sans Narrow"/>
                <a:sym typeface="PT Sans Narrow"/>
              </a:rPr>
              <a:t>Залучають до співробітництва провідні світові медіагрупи</a:t>
            </a:r>
            <a:r>
              <a:rPr lang="ru"/>
              <a:t> </a:t>
            </a:r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subTitle" idx="1"/>
          </p:nvPr>
        </p:nvSpPr>
        <p:spPr>
          <a:xfrm>
            <a:off x="677850" y="2054000"/>
            <a:ext cx="433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З 1997 р. </a:t>
            </a:r>
            <a:r>
              <a:rPr lang="ru" sz="2400">
                <a:solidFill>
                  <a:schemeClr val="dk2"/>
                </a:solidFill>
                <a:highlight>
                  <a:srgbClr val="FFFFFF"/>
                </a:highlight>
                <a:uFill>
                  <a:noFill/>
                </a:uFill>
                <a:latin typeface="Impact"/>
                <a:ea typeface="Impact"/>
                <a:cs typeface="Impact"/>
                <a:sym typeface="Impac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Dow Jones &amp; Company</a:t>
            </a:r>
            <a:r>
              <a:rPr lang="ru" sz="2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 є партнерами CNBC</a:t>
            </a:r>
            <a:endParaRPr sz="240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301625" y="228750"/>
            <a:ext cx="81108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>
                <a:latin typeface="PT Sans Narrow"/>
                <a:ea typeface="PT Sans Narrow"/>
                <a:cs typeface="PT Sans Narrow"/>
                <a:sym typeface="PT Sans Narrow"/>
              </a:rPr>
              <a:t>2. Висвітлення ФЕІ з урахуванням регіональних </a:t>
            </a:r>
            <a:r>
              <a:rPr lang="ru" sz="3600" b="1" dirty="0" smtClean="0">
                <a:latin typeface="PT Sans Narrow"/>
                <a:ea typeface="PT Sans Narrow"/>
                <a:cs typeface="PT Sans Narrow"/>
                <a:sym typeface="PT Sans Narrow"/>
              </a:rPr>
              <a:t>особливостей (глокалізація)</a:t>
            </a:r>
            <a:endParaRPr sz="3600" b="1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79" name="Google Shape;179;p2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275" y="1706836"/>
            <a:ext cx="2722550" cy="2389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3600" y="1776750"/>
            <a:ext cx="2722550" cy="26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 rotWithShape="1">
          <a:blip r:embed="rId5">
            <a:alphaModFix/>
          </a:blip>
          <a:srcRect l="6908" t="7153" r="6300" b="3536"/>
          <a:stretch/>
        </p:blipFill>
        <p:spPr>
          <a:xfrm>
            <a:off x="6150436" y="1385175"/>
            <a:ext cx="2657638" cy="271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mpact"/>
                <a:ea typeface="Impact"/>
                <a:cs typeface="Impact"/>
                <a:sym typeface="Impact"/>
              </a:rPr>
              <a:t>3. Персоналізація бізнесу: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8" name="Google Shape;188;p21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2"/>
          </p:nvPr>
        </p:nvSpPr>
        <p:spPr>
          <a:xfrm>
            <a:off x="348125" y="152400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“Це більше не Sunbeam, це Ел Данлеп,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 це не IBM, а Лу Джерстнер”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Програми: </a:t>
            </a:r>
            <a:r>
              <a:rPr lang="ru" sz="2400"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 “</a:t>
            </a:r>
            <a:r>
              <a:rPr lang="ru" sz="2400">
                <a:highlight>
                  <a:srgbClr val="FFFFFF"/>
                </a:highlight>
                <a:uFill>
                  <a:noFill/>
                </a:u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Blue Collar Millionaires</a:t>
            </a:r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”, “Mad Money”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28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https://youtu.be/2-lWEXBSS3M</a:t>
            </a:r>
            <a:endParaRPr sz="1800">
              <a:solidFill>
                <a:schemeClr val="hlink"/>
              </a:solidFill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368</Words>
  <PresentationFormat>Экран (16:9)</PresentationFormat>
  <Paragraphs>59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PT Sans Narrow</vt:lpstr>
      <vt:lpstr>Impact</vt:lpstr>
      <vt:lpstr>Nunito</vt:lpstr>
      <vt:lpstr>Calibri</vt:lpstr>
      <vt:lpstr>Roboto</vt:lpstr>
      <vt:lpstr>Shift</vt:lpstr>
      <vt:lpstr>Глобальні телемережі фінансово-економічної інформації</vt:lpstr>
      <vt:lpstr>Слайд 2</vt:lpstr>
      <vt:lpstr>Особливості телемереж бізнесових новин</vt:lpstr>
      <vt:lpstr>2. Тематика - висвітлення всіх секторів світового ринку  </vt:lpstr>
      <vt:lpstr>3. Функції телемереж ФЕІ: </vt:lpstr>
      <vt:lpstr>Слайд 6</vt:lpstr>
      <vt:lpstr>Залучають до співробітництва провідні світові медіагрупи </vt:lpstr>
      <vt:lpstr>2. Висвітлення ФЕІ з урахуванням регіональних особливостей (глокалізація)</vt:lpstr>
      <vt:lpstr>3. Персоналізація бізнесу:</vt:lpstr>
      <vt:lpstr>SUZE ORMAN SHOW </vt:lpstr>
      <vt:lpstr>4. Бізнестейнмент  (розважальні елементи)</vt:lpstr>
      <vt:lpstr>Новинні програми:  Worldwide Exchange </vt:lpstr>
      <vt:lpstr>Squawk Box</vt:lpstr>
      <vt:lpstr>Fast Money - ток-шоу </vt:lpstr>
      <vt:lpstr>Слайд 15</vt:lpstr>
      <vt:lpstr>Bloomberg L.P. (1981): </vt:lpstr>
      <vt:lpstr>Слайд 17</vt:lpstr>
      <vt:lpstr>Слайд 18</vt:lpstr>
      <vt:lpstr>Сучасні сервіси та медіапродукти Bloomberg Media Group Bloomberg Professional Service - термінали з доступом до бізнесової інформації Bloomberg News - служба новин: 100 бюро, 2300 репортерів Bloomberg Radio  Bloomberg Markets - щомісячний журнал (1992) Bloomberg BusinessWeek - щомісячний діловий журнал (2009) TicToc by Bloomberg - соціальна мережа   Bloomberg Views - видавництво, що спеціалізується на книговиданні фінансово-економічної тематики, збір контенту bloomberg.com - входить до 5 найбільш відвідуваних у США,  11 міжнародних версій </vt:lpstr>
      <vt:lpstr>Bloomberg TV Channels -  всесвітні новини в місцевій перспективі</vt:lpstr>
      <vt:lpstr>Запровадження “мультиекрану”</vt:lpstr>
      <vt:lpstr>Аналітичні програми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Глобальні телемережі фінансово-економічної інформації</dc:title>
  <cp:lastModifiedBy>Lenovo</cp:lastModifiedBy>
  <cp:revision>2</cp:revision>
  <dcterms:modified xsi:type="dcterms:W3CDTF">2024-11-29T11:54:58Z</dcterms:modified>
</cp:coreProperties>
</file>