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7" r:id="rId2"/>
    <p:sldId id="259" r:id="rId3"/>
    <p:sldId id="275" r:id="rId4"/>
    <p:sldId id="264" r:id="rId5"/>
    <p:sldId id="265" r:id="rId6"/>
    <p:sldId id="276" r:id="rId7"/>
    <p:sldId id="277" r:id="rId8"/>
    <p:sldId id="278" r:id="rId9"/>
    <p:sldId id="281" r:id="rId10"/>
    <p:sldId id="282" r:id="rId11"/>
    <p:sldId id="28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75"/>
            <p14:sldId id="264"/>
            <p14:sldId id="265"/>
            <p14:sldId id="276"/>
            <p14:sldId id="277"/>
            <p14:sldId id="278"/>
            <p14:sldId id="281"/>
            <p14:sldId id="282"/>
            <p14:sldId id="283"/>
          </p14:sldIdLst>
        </p14:section>
        <p14:section name="Раздел без заголовка" id="{F8BA9861-EBC8-42C6-B606-FCF0D92EAFF1}">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660"/>
  </p:normalViewPr>
  <p:slideViewPr>
    <p:cSldViewPr snapToGrid="0">
      <p:cViewPr varScale="1">
        <p:scale>
          <a:sx n="79" d="100"/>
          <a:sy n="79" d="100"/>
        </p:scale>
        <p:origin x="8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28.03.2024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dirty="0"/>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dirty="0"/>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5" name="Footer Placeholder 4"/>
          <p:cNvSpPr>
            <a:spLocks noGrp="1"/>
          </p:cNvSpPr>
          <p:nvPr>
            <p:ph type="ftr" sz="quarter" idx="11"/>
          </p:nvPr>
        </p:nvSpPr>
        <p:spPr>
          <a:xfrm>
            <a:off x="1127124" y="329307"/>
            <a:ext cx="5943668" cy="309201"/>
          </a:xfrm>
        </p:spPr>
        <p:txBody>
          <a:bodyPr/>
          <a:lstStyle/>
          <a:p>
            <a:endParaRPr lang="ru-RU" dirty="0"/>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28.03.2024</a:t>
            </a:fld>
            <a:endParaRPr lang="ru-RU" dirty="0"/>
          </a:p>
        </p:txBody>
      </p:sp>
      <p:sp>
        <p:nvSpPr>
          <p:cNvPr id="5" name="Footer Placeholder 4"/>
          <p:cNvSpPr>
            <a:spLocks noGrp="1"/>
          </p:cNvSpPr>
          <p:nvPr>
            <p:ph type="ftr" sz="quarter" idx="11"/>
          </p:nvPr>
        </p:nvSpPr>
        <p:spPr/>
        <p:txBody>
          <a:bodyPr/>
          <a:lstStyle>
            <a:lvl1pPr>
              <a:defRPr sz="1200"/>
            </a:lvl1p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dirty="0"/>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28.03.2024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28.03.2024</a:t>
            </a:fld>
            <a:endParaRPr lang="ru-RU" dirty="0"/>
          </a:p>
        </p:txBody>
      </p:sp>
      <p:sp>
        <p:nvSpPr>
          <p:cNvPr id="6" name="Footer Placeholder 5"/>
          <p:cNvSpPr>
            <a:spLocks noGrp="1"/>
          </p:cNvSpPr>
          <p:nvPr>
            <p:ph type="ftr" sz="quarter" idx="11"/>
          </p:nvPr>
        </p:nvSpPr>
        <p:spPr>
          <a:xfrm>
            <a:off x="1125300" y="318640"/>
            <a:ext cx="4877818" cy="320931"/>
          </a:xfrm>
        </p:spPr>
        <p:txBody>
          <a:bodyPr/>
          <a:lstStyle/>
          <a:p>
            <a:endParaRPr lang="ru-RU" dirty="0"/>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28.03.2024</a:t>
            </a:fld>
            <a:endParaRPr lang="ru-RU"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dirty="0"/>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pPr algn="ctr"/>
            <a:r>
              <a:rPr lang="uk-UA" sz="6600" dirty="0">
                <a:latin typeface="Times New Roman" panose="02020603050405020304" pitchFamily="18" charset="0"/>
                <a:cs typeface="Times New Roman" panose="02020603050405020304" pitchFamily="18" charset="0"/>
              </a:rPr>
              <a:t>Тема</a:t>
            </a:r>
            <a:br>
              <a:rPr lang="uk-UA" sz="6600" dirty="0">
                <a:latin typeface="Times New Roman" panose="02020603050405020304" pitchFamily="18" charset="0"/>
                <a:cs typeface="Times New Roman" panose="02020603050405020304" pitchFamily="18" charset="0"/>
              </a:rPr>
            </a:br>
            <a:br>
              <a:rPr lang="uk-UA" sz="6600" dirty="0">
                <a:latin typeface="Times New Roman" panose="02020603050405020304" pitchFamily="18" charset="0"/>
                <a:cs typeface="Times New Roman" panose="02020603050405020304" pitchFamily="18" charset="0"/>
              </a:rPr>
            </a:br>
            <a:r>
              <a:rPr lang="uk-UA" sz="6600" dirty="0">
                <a:latin typeface="Times New Roman" panose="02020603050405020304" pitchFamily="18" charset="0"/>
                <a:cs typeface="Times New Roman" panose="02020603050405020304" pitchFamily="18" charset="0"/>
              </a:rPr>
              <a:t>Міграції та етнічна взаємодія</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br>
              <a:rPr lang="ru-RU" sz="22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731520" y="965200"/>
            <a:ext cx="10911840" cy="4524315"/>
          </a:xfrm>
          <a:prstGeom prst="rect">
            <a:avLst/>
          </a:prstGeom>
        </p:spPr>
        <p:txBody>
          <a:bodyPr wrap="square">
            <a:spAutoFit/>
          </a:bodyPr>
          <a:lstStyle/>
          <a:p>
            <a:r>
              <a:rPr lang="ru-RU" b="1" dirty="0">
                <a:latin typeface="Times New Roman" panose="02020603050405020304" pitchFamily="18" charset="0"/>
                <a:cs typeface="Times New Roman" panose="02020603050405020304" pitchFamily="18" charset="0"/>
              </a:rPr>
              <a:t>Міжетнічний конфлікт </a:t>
            </a:r>
            <a:r>
              <a:rPr lang="ru-RU" dirty="0">
                <a:latin typeface="Times New Roman" panose="02020603050405020304" pitchFamily="18" charset="0"/>
                <a:cs typeface="Times New Roman" panose="02020603050405020304" pitchFamily="18" charset="0"/>
              </a:rPr>
              <a:t>- це специфічна ситуація в стосунках між етнічними спільнотами, її частинами або ж її окремими представниками, змістом якої є змагання учасників цих стосунків за відповідні ніші у суспільному житті поліетнічної країни й у ході якого окреслюється протилежність інтересів та застосовуються будь-які засоби для реалізації цих інтересів та утвердження своєї етнічності в етнонаціональній структурі країни проживання.</a:t>
            </a:r>
          </a:p>
          <a:p>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Процеси, які представляють конфліктну взаємодію:</a:t>
            </a:r>
          </a:p>
          <a:p>
            <a:pPr lvl="0" hangingPunct="0"/>
            <a:r>
              <a:rPr lang="ru-RU" dirty="0">
                <a:latin typeface="Times New Roman" panose="02020603050405020304" pitchFamily="18" charset="0"/>
                <a:cs typeface="Times New Roman" panose="02020603050405020304" pitchFamily="18" charset="0"/>
              </a:rPr>
              <a:t>етнічне дистанціювання (свідоме чи неусвідомлюване несприйняття етнокультурних й етнопсихологічних відмінностей інших етнічних спільнот); </a:t>
            </a:r>
          </a:p>
          <a:p>
            <a:r>
              <a:rPr lang="ru-RU" dirty="0">
                <a:latin typeface="Times New Roman" panose="02020603050405020304" pitchFamily="18" charset="0"/>
                <a:cs typeface="Times New Roman" panose="02020603050405020304" pitchFamily="18" charset="0"/>
              </a:rPr>
              <a:t>етнічна неприязнь; </a:t>
            </a:r>
          </a:p>
          <a:p>
            <a:r>
              <a:rPr lang="ru-RU" dirty="0">
                <a:latin typeface="Times New Roman" panose="02020603050405020304" pitchFamily="18" charset="0"/>
                <a:cs typeface="Times New Roman" panose="02020603050405020304" pitchFamily="18" charset="0"/>
              </a:rPr>
              <a:t>етнічна ворожість; </a:t>
            </a:r>
          </a:p>
          <a:p>
            <a:r>
              <a:rPr lang="ru-RU" dirty="0">
                <a:latin typeface="Times New Roman" panose="02020603050405020304" pitchFamily="18" charset="0"/>
                <a:cs typeface="Times New Roman" panose="02020603050405020304" pitchFamily="18" charset="0"/>
              </a:rPr>
              <a:t>етнічна напруга; </a:t>
            </a:r>
          </a:p>
          <a:p>
            <a:r>
              <a:rPr lang="ru-RU" dirty="0">
                <a:latin typeface="Times New Roman" panose="02020603050405020304" pitchFamily="18" charset="0"/>
                <a:cs typeface="Times New Roman" panose="02020603050405020304" pitchFamily="18" charset="0"/>
              </a:rPr>
              <a:t>етнічна конфронтація; </a:t>
            </a:r>
          </a:p>
          <a:p>
            <a:r>
              <a:rPr lang="ru-RU" dirty="0" err="1">
                <a:latin typeface="Times New Roman" panose="02020603050405020304" pitchFamily="18" charset="0"/>
                <a:cs typeface="Times New Roman" panose="02020603050405020304" pitchFamily="18" charset="0"/>
              </a:rPr>
              <a:t>етнічний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антагонізм</a:t>
            </a:r>
            <a:r>
              <a:rPr lang="ru-UA" dirty="0">
                <a:latin typeface="Times New Roman" panose="02020603050405020304" pitchFamily="18" charset="0"/>
                <a:cs typeface="Times New Roman" panose="02020603050405020304" pitchFamily="18" charset="0"/>
              </a:rPr>
              <a:t>;</a:t>
            </a:r>
          </a:p>
          <a:p>
            <a:r>
              <a:rPr lang="ru-UA" dirty="0">
                <a:latin typeface="Times New Roman" panose="02020603050405020304" pitchFamily="18" charset="0"/>
                <a:cs typeface="Times New Roman" panose="02020603050405020304" pitchFamily="18" charset="0"/>
              </a:rPr>
              <a:t>геноцид</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4205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br>
              <a:rPr lang="ru-RU" sz="22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148080" y="975360"/>
            <a:ext cx="10139680" cy="4232569"/>
          </a:xfrm>
          <a:prstGeom prst="rect">
            <a:avLst/>
          </a:prstGeom>
        </p:spPr>
        <p:txBody>
          <a:bodyPr wrap="square">
            <a:spAutoFit/>
          </a:bodyPr>
          <a:lstStyle/>
          <a:p>
            <a:pPr indent="228600" algn="just" hangingPunct="0">
              <a:lnSpc>
                <a:spcPct val="105000"/>
              </a:lnSpc>
              <a:spcAft>
                <a:spcPts val="0"/>
              </a:spcAft>
            </a:pPr>
            <a:r>
              <a:rPr lang="ru-RU" sz="2400" b="1" dirty="0">
                <a:latin typeface="Times New Roman" panose="02020603050405020304" pitchFamily="18" charset="0"/>
                <a:ea typeface="Times New Roman" panose="02020603050405020304" pitchFamily="18" charset="0"/>
              </a:rPr>
              <a:t>Етнічна ідентифікація </a:t>
            </a:r>
            <a:r>
              <a:rPr lang="uk-UA" sz="2400" b="1"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психологічний процес ототожнення, когнітивне й емоційне уподібнення індивідом себе з іншою особою, групою. Це процес усвідомлення індивідом своєї належності до етнічної</a:t>
            </a:r>
            <a:r>
              <a:rPr lang="ru-UA"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групи, котрий виявляється у власній концепції “Я” щодо стосунків з іншими. Він допомагає індивіду оволодівати різними видами соціальної діяльності, засвоювати і втілювати соціальні норми і моральні цінності.</a:t>
            </a:r>
          </a:p>
          <a:p>
            <a:pPr>
              <a:lnSpc>
                <a:spcPts val="15"/>
              </a:lnSpc>
              <a:spcAft>
                <a:spcPts val="0"/>
              </a:spcAft>
            </a:pPr>
            <a:r>
              <a:rPr lang="ru-RU" sz="2400" dirty="0">
                <a:latin typeface="Times New Roman" panose="02020603050405020304" pitchFamily="18" charset="0"/>
                <a:ea typeface="Times New Roman" panose="02020603050405020304" pitchFamily="18" charset="0"/>
              </a:rPr>
              <a:t> </a:t>
            </a:r>
          </a:p>
          <a:p>
            <a:pPr indent="228600" algn="just" hangingPunct="0">
              <a:spcAft>
                <a:spcPts val="0"/>
              </a:spcAft>
            </a:pPr>
            <a:endParaRPr lang="ru-RU" sz="2400" dirty="0">
              <a:latin typeface="Times New Roman" panose="02020603050405020304" pitchFamily="18" charset="0"/>
              <a:ea typeface="Times New Roman" panose="02020603050405020304" pitchFamily="18" charset="0"/>
            </a:endParaRPr>
          </a:p>
          <a:p>
            <a:pPr indent="228600" algn="just" hangingPunct="0">
              <a:spcAft>
                <a:spcPts val="0"/>
              </a:spcAft>
            </a:pPr>
            <a:r>
              <a:rPr lang="ru-RU" sz="2400" dirty="0">
                <a:latin typeface="Times New Roman" panose="02020603050405020304" pitchFamily="18" charset="0"/>
                <a:ea typeface="Times New Roman" panose="02020603050405020304" pitchFamily="18" charset="0"/>
              </a:rPr>
              <a:t>До етноідентифікаційних маркерів етнічного розвитку спільноти належать расово-біологічний (родові корені), клімато-географічний (історична територія) і соціо-культурний (історичне минуле, етнічні символи культури тощо).</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8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3860786"/>
          </a:xfrm>
        </p:spPr>
        <p:txBody>
          <a:bodyPr>
            <a:normAutofit fontScale="90000"/>
          </a:bodyPr>
          <a:lstStyle/>
          <a:p>
            <a:br>
              <a:rPr lang="uk-UA" dirty="0">
                <a:latin typeface="Times New Roman" panose="02020603050405020304" pitchFamily="18" charset="0"/>
                <a:ea typeface="Times New Roman" panose="02020603050405020304" pitchFamily="18" charset="0"/>
                <a:cs typeface="Times New Roman" panose="02020603050405020304" pitchFamily="18" charset="0"/>
              </a:rPr>
            </a:br>
            <a:r>
              <a:rPr lang="uk-UA" b="1" dirty="0">
                <a:latin typeface="Times New Roman" panose="02020603050405020304" pitchFamily="18" charset="0"/>
                <a:ea typeface="Times New Roman" panose="02020603050405020304" pitchFamily="18" charset="0"/>
                <a:cs typeface="Times New Roman" panose="02020603050405020304" pitchFamily="18" charset="0"/>
              </a:rPr>
              <a:t>План.</a:t>
            </a:r>
            <a:br>
              <a:rPr lang="uk-UA" b="1" dirty="0">
                <a:latin typeface="Times New Roman" panose="02020603050405020304" pitchFamily="18" charset="0"/>
                <a:ea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Поняття міграції та етнічних міграцій.</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Процеси міжетнічної взаємодії.</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br>
            <a:r>
              <a:rPr lang="uk-UA" b="1" dirty="0"/>
              <a:t> </a:t>
            </a:r>
            <a:br>
              <a:rPr lang="ru-RU" dirty="0"/>
            </a:br>
            <a:br>
              <a:rPr lang="uk-UA" dirty="0">
                <a:latin typeface="Times New Roman" panose="02020603050405020304" pitchFamily="18" charset="0"/>
                <a:ea typeface="Times New Roman" panose="02020603050405020304" pitchFamily="18" charset="0"/>
              </a:rPr>
            </a:br>
            <a:br>
              <a:rPr lang="ru-RU" sz="2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66A30-560E-4A82-B4F6-D0B0F5488497}"/>
              </a:ext>
            </a:extLst>
          </p:cNvPr>
          <p:cNvSpPr>
            <a:spLocks noGrp="1"/>
          </p:cNvSpPr>
          <p:nvPr>
            <p:ph type="title"/>
          </p:nvPr>
        </p:nvSpPr>
        <p:spPr>
          <a:xfrm>
            <a:off x="849086" y="755780"/>
            <a:ext cx="10972800" cy="5355771"/>
          </a:xfrm>
        </p:spPr>
        <p:txBody>
          <a:bodyPr>
            <a:normAutofit fontScale="90000"/>
          </a:bodyPr>
          <a:lstStyle/>
          <a:p>
            <a:r>
              <a:rPr lang="uk-UA" sz="2700" b="1" noProof="1">
                <a:latin typeface="Times New Roman" panose="02020603050405020304" pitchFamily="18" charset="0"/>
                <a:cs typeface="Times New Roman" panose="02020603050405020304" pitchFamily="18" charset="0"/>
              </a:rPr>
              <a:t>Питання 1</a:t>
            </a: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Міграція населення </a:t>
            </a:r>
            <a:r>
              <a:rPr lang="ru-RU" sz="2700" dirty="0">
                <a:latin typeface="Times New Roman" panose="02020603050405020304" pitchFamily="18" charset="0"/>
                <a:cs typeface="Times New Roman" panose="02020603050405020304" pitchFamily="18" charset="0"/>
              </a:rPr>
              <a:t>- переміщення людей з одного регіону (країни, світу) в інший, в ряді випадків великими групами і на великі відстані.</a:t>
            </a:r>
            <a:br>
              <a:rPr lang="ru-RU" sz="2700" dirty="0">
                <a:latin typeface="Times New Roman" panose="02020603050405020304" pitchFamily="18"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Причини міграції:</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1) несприятлива економічна обстановка в країні;</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 економічна криза;</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3) громадянські війни;</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4) екологічна катастрофа в даному регіоні або державі.</a:t>
            </a:r>
            <a:br>
              <a:rPr lang="ru-RU" sz="2700" dirty="0">
                <a:latin typeface="Times New Roman" panose="02020603050405020304" pitchFamily="18" charset="0"/>
                <a:cs typeface="Times New Roman" panose="02020603050405020304" pitchFamily="18" charset="0"/>
              </a:rPr>
            </a:br>
            <a:br>
              <a:rPr lang="ru-RU" sz="27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Сучасні тенденції міжнародної міграції:</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1) зростання нелегальної міграції</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 зростання вимушеної міграції;</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3) збільшення демографічного значущості міжнародної міграції;</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4) глобалізація світових міграційних;</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6) двоїстий характер міграційної політики.</a:t>
            </a:r>
            <a:br>
              <a:rPr lang="ru-RU" sz="2700" dirty="0">
                <a:latin typeface="Times New Roman" panose="02020603050405020304" pitchFamily="18"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71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8"/>
            <a:ext cx="11140750" cy="5167073"/>
          </a:xfrm>
        </p:spPr>
        <p:txBody>
          <a:bodyPr>
            <a:normAutofit fontScale="90000"/>
          </a:bodyPr>
          <a:lstStyle/>
          <a:p>
            <a:r>
              <a:rPr lang="uk-UA" sz="3100" b="1" dirty="0">
                <a:latin typeface="Times New Roman" panose="02020603050405020304" pitchFamily="18" charset="0"/>
                <a:cs typeface="Times New Roman" panose="02020603050405020304" pitchFamily="18" charset="0"/>
              </a:rPr>
              <a:t>Напрямки міграцій:</a:t>
            </a:r>
            <a:br>
              <a:rPr lang="uk-UA" sz="3100" dirty="0">
                <a:latin typeface="Times New Roman" panose="02020603050405020304" pitchFamily="18" charset="0"/>
                <a:cs typeface="Times New Roman" panose="02020603050405020304" pitchFamily="18" charset="0"/>
              </a:rPr>
            </a:b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1) міграція з країн, що розвиваються в розвинені країни;</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2) міграція в рамках розвинених країн;</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3) міграція робочої сили між країнами, що розвиваються;</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4) міграція робочої сили з колишніх соціалістичних країн (подібна до міграцією з країн, що розвиваються в розвинені країни);</a:t>
            </a:r>
            <a:br>
              <a:rPr lang="uk-UA" sz="3100" dirty="0">
                <a:latin typeface="Times New Roman" panose="02020603050405020304" pitchFamily="18" charset="0"/>
                <a:cs typeface="Times New Roman" panose="02020603050405020304" pitchFamily="18" charset="0"/>
              </a:rPr>
            </a:br>
            <a:r>
              <a:rPr lang="uk-UA" sz="3100" dirty="0">
                <a:latin typeface="Times New Roman" panose="02020603050405020304" pitchFamily="18" charset="0"/>
                <a:cs typeface="Times New Roman" panose="02020603050405020304" pitchFamily="18" charset="0"/>
              </a:rPr>
              <a:t>5) міграція працівників, кваліфікованих фахівців з промислово розвинених країн в країни, що розвиваються.</a:t>
            </a:r>
            <a:br>
              <a:rPr lang="ru-RU" dirty="0"/>
            </a:br>
            <a:r>
              <a:rPr lang="uk-UA" dirty="0"/>
              <a:t> </a:t>
            </a:r>
            <a:br>
              <a:rPr lang="ru-RU" dirty="0"/>
            </a:br>
            <a:br>
              <a:rPr lang="ru-RU" dirty="0"/>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br>
            <a:r>
              <a:rPr lang="uk-UA" dirty="0"/>
              <a:t>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2200" b="1" dirty="0">
                <a:latin typeface="Times New Roman" panose="02020603050405020304" pitchFamily="18" charset="0"/>
                <a:cs typeface="Times New Roman" panose="02020603050405020304" pitchFamily="18" charset="0"/>
              </a:rPr>
              <a:t>Діаспора</a:t>
            </a:r>
            <a:r>
              <a:rPr lang="uk-UA" sz="2200" dirty="0">
                <a:latin typeface="Times New Roman" panose="02020603050405020304" pitchFamily="18" charset="0"/>
                <a:cs typeface="Times New Roman" panose="02020603050405020304" pitchFamily="18" charset="0"/>
              </a:rPr>
              <a:t> - частина народу (етносу), яка проживає за межами країни свого походження, що утворює згуртовані і стійкі етнічні групи в країні проживання, і має соціальні інститути для підтримки і розвитку своєї ідентичності і спільності.</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Діаспора - це стійка сукупність людей єдиного етнічного походження, що живе в іноетнічному оточенні за межами своєї батьківщини, що має соціальні інститути для розвитку і функціонування своєї спільності і зберігає етнічну ідентичність і самоідентифікацію.</a:t>
            </a:r>
            <a:br>
              <a:rPr lang="uk-UA" sz="2200" dirty="0">
                <a:latin typeface="Times New Roman" panose="02020603050405020304" pitchFamily="18" charset="0"/>
                <a:cs typeface="Times New Roman" panose="02020603050405020304" pitchFamily="18" charset="0"/>
              </a:rPr>
            </a:br>
            <a:br>
              <a:rPr lang="uk-UA"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Внутрішні функції діаспори.</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1.Етнокультурна: збереження або відродження національної культури свого народу; розвиток і передача етнічних культурних цінностей; збереження і розвиток національної самосвідомості.</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2. Соціальна: захист членів діаспори, що виявляється у відстоюванні їхніх громадянських і економічних прав, сприяння в отриманні громадянства і професійному самовизначенні, наданні матеріальної, консультативної, правової допомоги.</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3. Економічна: розвиток виробництва національних товарів, розвиток національних ремесел і промислів;</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4. Політична: лобіювання придбання для свого народу додаткових прав, вплив на позицію країни проживання на міжнародній арені, участь у виборчих кампаніях в країні проживання та інших політичних реаліях.</a:t>
            </a:r>
            <a:br>
              <a:rPr lang="uk-UA" sz="16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12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uk-UA" sz="2700" b="1" dirty="0">
                <a:latin typeface="Times New Roman" panose="02020603050405020304" pitchFamily="18" charset="0"/>
                <a:cs typeface="Times New Roman" panose="02020603050405020304" pitchFamily="18" charset="0"/>
              </a:rPr>
              <a:t>Г. Шеффер виділяє наступні типи діаспор:</a:t>
            </a:r>
            <a:br>
              <a:rPr lang="uk-UA" sz="2700" b="1" dirty="0">
                <a:latin typeface="Times New Roman" panose="02020603050405020304" pitchFamily="18" charset="0"/>
                <a:cs typeface="Times New Roman" panose="02020603050405020304" pitchFamily="18" charset="0"/>
              </a:rPr>
            </a:b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діаспори з глибоким історичним корінням (сюди відносяться вірменська, єврейська і китайська);</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«сплячі» діаспори (американці в Європі і в Азії і скандинави в США);</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«молоді» діаспори (їх утворюють греки, поляки і турки);</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«діаспори, що зароджуються», тобто що знаходяться лише в початковій стадії свого становлення (їх тільки починають формувати корейці, філіппінці, а також російські в колишніх радянських республіках);</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«безпритульні», тобто не мають «своїє» держави (в цю категорію потрапляють діаспори курдів, палестинців і циган);</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«етнонаціональні» - найпоширеніший тип діаспор. Їх характерна особливість в тому, що вони відчувають за спиною незриму присутність «своєї» держави;</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діаспори «розсіяні» і діаспори, які живуть компактно.</a:t>
            </a: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98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fontScale="90000"/>
          </a:bodyPr>
          <a:lstStyle/>
          <a:p>
            <a:r>
              <a:rPr lang="ru-RU" sz="2700" b="1" dirty="0">
                <a:latin typeface="Times New Roman" panose="02020603050405020304" pitchFamily="18" charset="0"/>
                <a:cs typeface="Times New Roman" panose="02020603050405020304" pitchFamily="18" charset="0"/>
              </a:rPr>
              <a:t>Питання 2</a:t>
            </a:r>
            <a:br>
              <a:rPr lang="ru-RU"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Мультикультуралізм</a:t>
            </a:r>
            <a:r>
              <a:rPr lang="uk-UA" sz="2700" dirty="0">
                <a:latin typeface="Times New Roman" panose="02020603050405020304" pitchFamily="18" charset="0"/>
                <a:cs typeface="Times New Roman" panose="02020603050405020304" pitchFamily="18" charset="0"/>
              </a:rPr>
              <a:t> - політика, спрямована на розвиток і збереження в окремо взятій країні і в світі в цілому культурних відмінностей, і обґрунтовує таку політику теорія або ідеологія.</a:t>
            </a: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Етнічний стереотип </a:t>
            </a:r>
            <a:r>
              <a:rPr lang="ru-RU" sz="2700" dirty="0">
                <a:latin typeface="Times New Roman" panose="02020603050405020304" pitchFamily="18" charset="0"/>
                <a:cs typeface="Times New Roman" panose="02020603050405020304" pitchFamily="18" charset="0"/>
              </a:rPr>
              <a:t>– спрощений, схематизований, емоційно забарвлений і надзвичайно стійкий образ етнічної групи, який легко розповсюджується на всіх її представників; схематизована програма поведінки, яка є типовою для представників якого-небудь етносу. </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Уперше термін “стереотип” у 1922 р. використав американський журналіст і соціолог У.Ліпман у праці “Суспільна думка”.</a:t>
            </a: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Автостереотипи </a:t>
            </a:r>
            <a:r>
              <a:rPr lang="ru-RU" sz="2700" dirty="0">
                <a:latin typeface="Times New Roman" panose="02020603050405020304" pitchFamily="18" charset="0"/>
                <a:cs typeface="Times New Roman" panose="02020603050405020304" pitchFamily="18" charset="0"/>
              </a:rPr>
              <a:t>– етноконсолідуючі уявлення членів етнічної групи про особистісні особливості власного етносу, його ментальність; вносять безпосередній вклад у формування позитивної етнічної ідентичності.</a:t>
            </a: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Гетеростереотипи</a:t>
            </a:r>
            <a:r>
              <a:rPr lang="ru-RU" sz="2700" dirty="0">
                <a:latin typeface="Times New Roman" panose="02020603050405020304" pitchFamily="18" charset="0"/>
                <a:cs typeface="Times New Roman" panose="02020603050405020304" pitchFamily="18" charset="0"/>
              </a:rPr>
              <a:t> – сукупність уявлень про риси і особливості інших етнічних груп. Гетеростереотипи можуть суттєво відрізнятися від власних уявлень іншого етносу про себе.</a:t>
            </a:r>
            <a:br>
              <a:rPr lang="ru-RU" sz="2000"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4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4834281"/>
          </a:xfrm>
        </p:spPr>
        <p:txBody>
          <a:bodyPr>
            <a:normAutofit fontScale="90000"/>
          </a:bodyPr>
          <a:lstStyle/>
          <a:p>
            <a:r>
              <a:rPr lang="ru-RU" sz="2200" b="1" dirty="0">
                <a:latin typeface="Times New Roman" panose="02020603050405020304" pitchFamily="18" charset="0"/>
                <a:cs typeface="Times New Roman" panose="02020603050405020304" pitchFamily="18" charset="0"/>
              </a:rPr>
              <a:t>Етнопсихологічна дистанція </a:t>
            </a:r>
            <a:r>
              <a:rPr lang="ru-RU" sz="2200" dirty="0">
                <a:latin typeface="Times New Roman" panose="02020603050405020304" pitchFamily="18" charset="0"/>
                <a:cs typeface="Times New Roman" panose="02020603050405020304" pitchFamily="18" charset="0"/>
              </a:rPr>
              <a:t>– поняття, що характеризує ступінь близькості або відчуження етнічних груп. Етнопсихологічна дистанція є похідною від соціальної дистанції і виражається головним чином через установлення межі між “ми” і “вони” (не такі як ми”).</a:t>
            </a:r>
            <a:br>
              <a:rPr lang="ru-RU" sz="2200" dirty="0">
                <a:latin typeface="Times New Roman" panose="02020603050405020304" pitchFamily="18" charset="0"/>
                <a:cs typeface="Times New Roman" panose="02020603050405020304" pitchFamily="18" charset="0"/>
              </a:rPr>
            </a:br>
            <a:br>
              <a:rPr lang="ru-RU" sz="2200" dirty="0">
                <a:latin typeface="Times New Roman" panose="02020603050405020304" pitchFamily="18" charset="0"/>
                <a:cs typeface="Times New Roman" panose="02020603050405020304" pitchFamily="18" charset="0"/>
              </a:rPr>
            </a:br>
            <a:r>
              <a:rPr lang="ru-RU" sz="2200" b="1" dirty="0">
                <a:latin typeface="Times New Roman" panose="02020603050405020304" pitchFamily="18" charset="0"/>
                <a:cs typeface="Times New Roman" panose="02020603050405020304" pitchFamily="18" charset="0"/>
              </a:rPr>
              <a:t>Етнічна асиміляція </a:t>
            </a:r>
            <a:r>
              <a:rPr lang="ru-RU" sz="2200" dirty="0">
                <a:latin typeface="Times New Roman" panose="02020603050405020304" pitchFamily="18" charset="0"/>
                <a:cs typeface="Times New Roman" panose="02020603050405020304" pitchFamily="18" charset="0"/>
              </a:rPr>
              <a:t>– один з видів процесів об’єднання етносів (поряд з консолідацією та міжетнічною інтеграцією ), розчинення невеликих груп (чи окремих представників) одного народу в середовищі іншого. Оскільки при цьому така група повністю або майже повністю втрачає притаманні їй раніше етнічні властивості і так само повно засвоює нові, етнічну асиміляцію відносять до етнотрансформаційних процесів (на відміну від етноеволюційних, що не ведуть до зміни етнічної належності людей).</a:t>
            </a:r>
            <a:br>
              <a:rPr lang="ru-RU" sz="2200" dirty="0">
                <a:latin typeface="Times New Roman" panose="02020603050405020304" pitchFamily="18" charset="0"/>
                <a:cs typeface="Times New Roman" panose="02020603050405020304" pitchFamily="18" charset="0"/>
              </a:rPr>
            </a:b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Розрізняють природну або добровільну та насильницьку етнічні асиміляції. Природна етнічна асиміляція поширена від найдавніших часів і є одним з ефективних механізмів включення іммігрантських і меншинних груп, або їх окремих представників, до активної і рівної участі в культурному і політичному житті домінуючої більшості.</a:t>
            </a:r>
            <a:br>
              <a:rPr lang="ru-RU" sz="22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5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br>
              <a:rPr lang="ru-RU" sz="22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br>
              <a:rPr lang="ru-RU" dirty="0"/>
            </a:br>
            <a:br>
              <a:rPr lang="ru-RU" dirty="0"/>
            </a:br>
            <a:br>
              <a:rPr lang="ru-RU" dirty="0"/>
            </a:br>
            <a:br>
              <a:rPr lang="uk-UA" sz="3000" dirty="0">
                <a:latin typeface="Times New Roman" panose="02020603050405020304" pitchFamily="18" charset="0"/>
                <a:cs typeface="Times New Roman" panose="02020603050405020304" pitchFamily="18" charset="0"/>
              </a:rPr>
            </a:br>
            <a:br>
              <a:rPr lang="ru-RU" dirty="0"/>
            </a:br>
            <a:br>
              <a:rPr lang="ru-RU"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280160" y="1305342"/>
            <a:ext cx="10251440" cy="4524315"/>
          </a:xfrm>
          <a:prstGeom prst="rect">
            <a:avLst/>
          </a:prstGeom>
        </p:spPr>
        <p:txBody>
          <a:bodyPr wrap="square">
            <a:spAutoFit/>
          </a:bodyPr>
          <a:lstStyle/>
          <a:p>
            <a:r>
              <a:rPr lang="ru-RU" sz="2400" b="1" dirty="0">
                <a:latin typeface="Times New Roman" panose="02020603050405020304" pitchFamily="18" charset="0"/>
                <a:cs typeface="Times New Roman" panose="02020603050405020304" pitchFamily="18" charset="0"/>
              </a:rPr>
              <a:t>Міжетнічна інтеграція </a:t>
            </a:r>
            <a:r>
              <a:rPr lang="ru-RU" sz="2400" dirty="0">
                <a:latin typeface="Times New Roman" panose="02020603050405020304" pitchFamily="18" charset="0"/>
                <a:cs typeface="Times New Roman" panose="02020603050405020304" pitchFamily="18" charset="0"/>
              </a:rPr>
              <a:t>- вид об’єднавчих етнічних процесів, що полягають у взаємодії двох і більше етносів чи етнічних спільнот в рамках поліетнічної держави і призводять до формування у них ряду спільних духовно-культурних ознак, але не викликають зміни етнічної самосвідомості (в результаті такої взаємодії жодна з етнічних спільнот не втрачає своєї внутрігрупової ідентичності). </a:t>
            </a:r>
            <a:br>
              <a:rPr lang="ru-RU" sz="2400"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Місцегенація</a:t>
            </a:r>
            <a:r>
              <a:rPr lang="ru-RU" sz="2400" dirty="0">
                <a:latin typeface="Times New Roman" panose="02020603050405020304" pitchFamily="18" charset="0"/>
                <a:cs typeface="Times New Roman" panose="02020603050405020304" pitchFamily="18" charset="0"/>
              </a:rPr>
              <a:t> — процес біологічного змішання груп, які відрізняються у расово-культурному плані. Цей процес відбувається в основному у результаті змішаних шлюбів і веде до згладження первісних відмінностей. Місцегенація інтенсивно відбувається у полі етнічних суспільствах й особливо у етноконтактних зонах, де взаємодіють різні етноси або ж їхні представники.</a:t>
            </a:r>
            <a:endParaRPr lang="ru-RU" sz="2400" dirty="0"/>
          </a:p>
        </p:txBody>
      </p:sp>
    </p:spTree>
    <p:extLst>
      <p:ext uri="{BB962C8B-B14F-4D97-AF65-F5344CB8AC3E}">
        <p14:creationId xmlns:p14="http://schemas.microsoft.com/office/powerpoint/2010/main" val="1106867012"/>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367</TotalTime>
  <Words>1254</Words>
  <Application>Microsoft Office PowerPoint</Application>
  <PresentationFormat>Широкоэкранный</PresentationFormat>
  <Paragraphs>27</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Century Gothic</vt:lpstr>
      <vt:lpstr>Times New Roman</vt:lpstr>
      <vt:lpstr>Галерея</vt:lpstr>
      <vt:lpstr>Тема  Міграції та етнічна взаємодія</vt:lpstr>
      <vt:lpstr> План. 1. Поняття міграції та етнічних міграцій. 2. Процеси міжетнічної взаємодії.       </vt:lpstr>
      <vt:lpstr>Питання 1 Міграція населення - переміщення людей з одного регіону (країни, світу) в інший, в ряді випадків великими групами і на великі відстані.  Причини міграції: 1) несприятлива економічна обстановка в країні; 2) економічна криза; 3) громадянські війни; 4) екологічна катастрофа в даному регіоні або державі.  Сучасні тенденції міжнародної міграції: 1) зростання нелегальної міграції 2) зростання вимушеної міграції; 3) збільшення демографічного значущості міжнародної міграції; 4) глобалізація світових міграційних; 6) двоїстий характер міграційної політики.   </vt:lpstr>
      <vt:lpstr>Напрямки міграцій:  1) міграція з країн, що розвиваються в розвинені країни; 2) міграція в рамках розвинених країн; 3) міграція робочої сили між країнами, що розвиваються; 4) міграція робочої сили з колишніх соціалістичних країн (подібна до міграцією з країн, що розвиваються в розвинені країни); 5) міграція працівників, кваліфікованих фахівців з промислово розвинених країн в країни, що розвиваються.          </vt:lpstr>
      <vt:lpstr>Діаспора - частина народу (етносу), яка проживає за межами країни свого походження, що утворює згуртовані і стійкі етнічні групи в країні проживання, і має соціальні інститути для підтримки і розвитку своєї ідентичності і спільності. Діаспора - це стійка сукупність людей єдиного етнічного походження, що живе в іноетнічному оточенні за межами своєї батьківщини, що має соціальні інститути для розвитку і функціонування своєї спільності і зберігає етнічну ідентичність і самоідентифікацію.  Внутрішні функції діаспори. 1.Етнокультурна: збереження або відродження національної культури свого народу; розвиток і передача етнічних культурних цінностей; збереження і розвиток національної самосвідомості. 2. Соціальна: захист членів діаспори, що виявляється у відстоюванні їхніх громадянських і економічних прав, сприяння в отриманні громадянства і професійному самовизначенні, наданні матеріальної, консультативної, правової допомоги. 3. Економічна: розвиток виробництва національних товарів, розвиток національних ремесел і промислів; 4. Політична: лобіювання придбання для свого народу додаткових прав, вплив на позицію країни проживання на міжнародній арені, участь у виборчих кампаніях в країні проживання та інших політичних реаліях.     </vt:lpstr>
      <vt:lpstr>Г. Шеффер виділяє наступні типи діаспор:  - діаспори з глибоким історичним корінням (сюди відносяться вірменська, єврейська і китайська); - «сплячі» діаспори (американці в Європі і в Азії і скандинави в США); - «молоді» діаспори (їх утворюють греки, поляки і турки); - «діаспори, що зароджуються», тобто що знаходяться лише в початковій стадії свого становлення (їх тільки починають формувати корейці, філіппінці, а також російські в колишніх радянських республіках); - «безпритульні», тобто не мають «своїє» держави (в цю категорію потрапляють діаспори курдів, палестинців і циган); - «етнонаціональні» - найпоширеніший тип діаспор. Їх характерна особливість в тому, що вони відчувають за спиною незриму присутність «своєї» держави; - діаспори «розсіяні» і діаспори, які живуть компактно.      </vt:lpstr>
      <vt:lpstr>Питання 2 Мультикультуралізм - політика, спрямована на розвиток і збереження в окремо взятій країні і в світі в цілому культурних відмінностей, і обґрунтовує таку політику теорія або ідеологія. Етнічний стереотип – спрощений, схематизований, емоційно забарвлений і надзвичайно стійкий образ етнічної групи, який легко розповсюджується на всіх її представників; схематизована програма поведінки, яка є типовою для представників якого-небудь етносу.  Уперше термін “стереотип” у 1922 р. використав американський журналіст і соціолог У.Ліпман у праці “Суспільна думка”. Автостереотипи – етноконсолідуючі уявлення членів етнічної групи про особистісні особливості власного етносу, його ментальність; вносять безпосередній вклад у формування позитивної етнічної ідентичності. Гетеростереотипи – сукупність уявлень про риси і особливості інших етнічних груп. Гетеростереотипи можуть суттєво відрізнятися від власних уявлень іншого етносу про себе.        </vt:lpstr>
      <vt:lpstr>Етнопсихологічна дистанція – поняття, що характеризує ступінь близькості або відчуження етнічних груп. Етнопсихологічна дистанція є похідною від соціальної дистанції і виражається головним чином через установлення межі між “ми” і “вони” (не такі як ми”).  Етнічна асиміляція – один з видів процесів об’єднання етносів (поряд з консолідацією та міжетнічною інтеграцією ), розчинення невеликих груп (чи окремих представників) одного народу в середовищі іншого. Оскільки при цьому така група повністю або майже повністю втрачає притаманні їй раніше етнічні властивості і так само повно засвоює нові, етнічну асиміляцію відносять до етнотрансформаційних процесів (на відміну від етноеволюційних, що не ведуть до зміни етнічної належності людей).  Розрізняють природну або добровільну та насильницьку етнічні асиміляції. Природна етнічна асиміляція поширена від найдавніших часів і є одним з ефективних механізмів включення іммігрантських і меншинних груп, або їх окремих представників, до активної і рівної участі в культурному і політичному житті домінуючої більшості.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29</cp:revision>
  <dcterms:created xsi:type="dcterms:W3CDTF">2019-01-24T09:36:20Z</dcterms:created>
  <dcterms:modified xsi:type="dcterms:W3CDTF">2024-03-28T09:37:48Z</dcterms:modified>
</cp:coreProperties>
</file>