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0" r:id="rId3"/>
    <p:sldId id="272" r:id="rId4"/>
    <p:sldId id="273" r:id="rId5"/>
    <p:sldId id="274" r:id="rId6"/>
    <p:sldId id="284" r:id="rId7"/>
    <p:sldId id="275" r:id="rId8"/>
    <p:sldId id="283" r:id="rId9"/>
    <p:sldId id="276" r:id="rId10"/>
    <p:sldId id="277" r:id="rId11"/>
    <p:sldId id="279" r:id="rId12"/>
    <p:sldId id="280" r:id="rId13"/>
    <p:sldId id="281" r:id="rId14"/>
    <p:sldId id="282" r:id="rId15"/>
    <p:sldId id="285" r:id="rId16"/>
    <p:sldId id="292" r:id="rId17"/>
    <p:sldId id="286" r:id="rId18"/>
    <p:sldId id="287" r:id="rId19"/>
    <p:sldId id="297" r:id="rId20"/>
    <p:sldId id="288" r:id="rId21"/>
    <p:sldId id="295" r:id="rId22"/>
    <p:sldId id="296" r:id="rId23"/>
    <p:sldId id="293" r:id="rId24"/>
    <p:sldId id="294" r:id="rId25"/>
    <p:sldId id="289" r:id="rId26"/>
    <p:sldId id="290" r:id="rId27"/>
    <p:sldId id="291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1795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moodle.znu.edu.ua/mod/resource/view.php?id=483622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 smtClean="0">
                <a:solidFill>
                  <a:srgbClr val="FF0000"/>
                </a:solidFill>
              </a:rPr>
              <a:t>Лекція</a:t>
            </a:r>
            <a:r>
              <a:rPr lang="ru-RU" dirty="0" smtClean="0">
                <a:solidFill>
                  <a:srgbClr val="FF0000"/>
                </a:solidFill>
              </a:rPr>
              <a:t> 4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dirty="0" smtClean="0">
                <a:solidFill>
                  <a:srgbClr val="00B050"/>
                </a:solidFill>
              </a:rPr>
              <a:t>ТЕМА:</a:t>
            </a:r>
          </a:p>
          <a:p>
            <a:pPr marL="0" indent="0" algn="ctr">
              <a:buNone/>
            </a:pPr>
            <a:endParaRPr lang="uk-UA" b="1" dirty="0">
              <a:solidFill>
                <a:srgbClr val="00B050"/>
              </a:solidFill>
              <a:hlinkClick r:id="rId2"/>
            </a:endParaRPr>
          </a:p>
          <a:p>
            <a:pPr marL="0" indent="0" algn="ctr">
              <a:buNone/>
            </a:pPr>
            <a:r>
              <a:rPr lang="ru-RU" sz="6000" b="1" dirty="0" err="1" smtClean="0">
                <a:solidFill>
                  <a:srgbClr val="FF0000"/>
                </a:solidFill>
                <a:hlinkClick r:id="rId2"/>
              </a:rPr>
              <a:t>Аналітичні</a:t>
            </a:r>
            <a:r>
              <a:rPr lang="ru-RU" sz="6000" b="1" dirty="0" smtClean="0">
                <a:solidFill>
                  <a:srgbClr val="FF0000"/>
                </a:solidFill>
                <a:hlinkClick r:id="rId2"/>
              </a:rPr>
              <a:t> </a:t>
            </a:r>
            <a:r>
              <a:rPr lang="ru-RU" sz="6000" b="1" dirty="0" err="1" smtClean="0">
                <a:solidFill>
                  <a:srgbClr val="FF0000"/>
                </a:solidFill>
                <a:hlinkClick r:id="rId2"/>
              </a:rPr>
              <a:t>технології</a:t>
            </a:r>
            <a:endParaRPr lang="ru-RU" sz="6000" b="1" dirty="0" smtClean="0">
              <a:solidFill>
                <a:srgbClr val="FF0000"/>
              </a:solidFill>
              <a:hlinkClick r:id="rId2"/>
            </a:endParaRPr>
          </a:p>
          <a:p>
            <a:pPr marL="0" indent="0" algn="ctr">
              <a:buNone/>
            </a:pPr>
            <a:r>
              <a:rPr lang="ru-RU" sz="6000" b="1" dirty="0" smtClean="0">
                <a:solidFill>
                  <a:srgbClr val="FF0000"/>
                </a:solidFill>
                <a:hlinkClick r:id="rId2"/>
              </a:rPr>
              <a:t> </a:t>
            </a:r>
            <a:r>
              <a:rPr lang="ru-RU" sz="6000" b="1" dirty="0">
                <a:solidFill>
                  <a:srgbClr val="FF0000"/>
                </a:solidFill>
                <a:hlinkClick r:id="rId2"/>
              </a:rPr>
              <a:t>в </a:t>
            </a:r>
            <a:r>
              <a:rPr lang="ru-RU" sz="6000" b="1" dirty="0" err="1">
                <a:solidFill>
                  <a:srgbClr val="FF0000"/>
                </a:solidFill>
                <a:hlinkClick r:id="rId2"/>
              </a:rPr>
              <a:t>організації</a:t>
            </a:r>
            <a:r>
              <a:rPr lang="ru-RU" sz="6000" b="1" dirty="0">
                <a:solidFill>
                  <a:srgbClr val="FF0000"/>
                </a:solidFill>
                <a:hlinkClick r:id="rId2"/>
              </a:rPr>
              <a:t> PR-</a:t>
            </a:r>
            <a:r>
              <a:rPr lang="ru-RU" sz="6000" b="1" dirty="0" err="1">
                <a:solidFill>
                  <a:srgbClr val="FF0000"/>
                </a:solidFill>
                <a:hlinkClick r:id="rId2"/>
              </a:rPr>
              <a:t>подій</a:t>
            </a:r>
            <a:endParaRPr lang="uk-UA" sz="60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0060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6000" dirty="0" smtClean="0">
                <a:solidFill>
                  <a:srgbClr val="FF0000"/>
                </a:solidFill>
              </a:rPr>
              <a:t>Анкетування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uk-UA" sz="1800" b="1" i="1" dirty="0"/>
              <a:t>Очне анкетування</a:t>
            </a:r>
            <a:r>
              <a:rPr lang="uk-UA" sz="1800" b="1" dirty="0"/>
              <a:t> </a:t>
            </a:r>
            <a:r>
              <a:rPr lang="uk-UA" sz="1800" dirty="0"/>
              <a:t>припускає, що анкети заповнюються або інтерв'юером, або самим опитуваним (співрозмовникам), але в присутності інтерв'юера.</a:t>
            </a:r>
            <a:endParaRPr lang="ru-RU" sz="1800" dirty="0"/>
          </a:p>
          <a:p>
            <a:r>
              <a:rPr lang="uk-UA" sz="1800" b="1" i="1" dirty="0"/>
              <a:t>Заочне анкетування</a:t>
            </a:r>
            <a:r>
              <a:rPr lang="uk-UA" sz="1800" b="1" dirty="0"/>
              <a:t> </a:t>
            </a:r>
            <a:r>
              <a:rPr lang="uk-UA" sz="1800" dirty="0"/>
              <a:t>- це процес отримання і відправки анкети поштою. </a:t>
            </a:r>
            <a:endParaRPr lang="uk-UA" sz="1800" dirty="0" smtClean="0"/>
          </a:p>
          <a:p>
            <a:endParaRPr lang="uk-UA" sz="1800" dirty="0"/>
          </a:p>
          <a:p>
            <a:endParaRPr lang="uk-UA" sz="1800" dirty="0" smtClean="0"/>
          </a:p>
          <a:p>
            <a:r>
              <a:rPr lang="uk-UA" sz="1400" dirty="0" smtClean="0"/>
              <a:t>Прийнято </a:t>
            </a:r>
            <a:r>
              <a:rPr lang="uk-UA" sz="1400" dirty="0"/>
              <a:t>вважати, що заочне анкетування не особливо ефективно, так як люди, як правило, знаходять більш корисні заняття, ніж просиджування над якимись анкетами. Однак завбачливі американці вже давно вирішили цю проблему - разом з анкетою вони посилають потенційному </a:t>
            </a:r>
            <a:r>
              <a:rPr lang="uk-UA" sz="1400" dirty="0" err="1"/>
              <a:t>интерв’юіруємому</a:t>
            </a:r>
            <a:r>
              <a:rPr lang="uk-UA" sz="1400" dirty="0"/>
              <a:t> купон на безкоштовне придбання будь-якого дрібного товару (або купон, що дозволяє придбати більш дорогий товар зі знижкою) або гроші в розмірі двох доларів. Тоді одержувач анкети як би відчуває себе зобов'язаним відповісти на питання анкети і надіслати її. У нашій країні я ще не чула, щоб за заочне анкетування надсилали гроші, але вітчизняні PR-</a:t>
            </a:r>
            <a:r>
              <a:rPr lang="uk-UA" sz="1400" dirty="0" err="1"/>
              <a:t>щики</a:t>
            </a:r>
            <a:r>
              <a:rPr lang="uk-UA" sz="1400" dirty="0"/>
              <a:t> використовують інший спосіб - іменні листи, в кожному з яких топ-менеджер компанії або генеральний директор фірми як би звертається до людини особисто. У подібних листах до людей звертаються по імені та по батькові, а в кінці листа зазвичай є відтворений комп'ютерним способом підпис цього  самого генерального директора або топ-менеджера.</a:t>
            </a:r>
            <a:endParaRPr lang="ru-RU" sz="1400" dirty="0"/>
          </a:p>
          <a:p>
            <a:pPr marL="0" indent="0">
              <a:buNone/>
            </a:pPr>
            <a:endParaRPr lang="uk-UA" sz="1800" b="1" dirty="0" smtClean="0"/>
          </a:p>
        </p:txBody>
      </p:sp>
    </p:spTree>
    <p:extLst>
      <p:ext uri="{BB962C8B-B14F-4D97-AF65-F5344CB8AC3E}">
        <p14:creationId xmlns:p14="http://schemas.microsoft.com/office/powerpoint/2010/main" val="1568878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0000"/>
                </a:solidFill>
              </a:rPr>
              <a:t>Анкетування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uk-UA" b="1" dirty="0"/>
              <a:t>Анкетування може бути індивідуальним або груповим (у випадку з груповим анкетуванням кількість опитуваних зазвичай 30 - 40 осіб). Крім того, залежно від змісту і конструкції запитань розрізняють відкрите, напівзакрите і закрите анкетування.</a:t>
            </a:r>
            <a:r>
              <a:rPr lang="uk-UA" dirty="0"/>
              <a:t> </a:t>
            </a:r>
            <a:endParaRPr lang="ru-RU" dirty="0"/>
          </a:p>
          <a:p>
            <a:pPr marL="0" indent="0">
              <a:buNone/>
            </a:pPr>
            <a:endParaRPr lang="uk-UA" b="1" i="1" dirty="0"/>
          </a:p>
          <a:p>
            <a:endParaRPr lang="uk-UA" b="1" i="1" dirty="0" smtClean="0"/>
          </a:p>
        </p:txBody>
      </p:sp>
    </p:spTree>
    <p:extLst>
      <p:ext uri="{BB962C8B-B14F-4D97-AF65-F5344CB8AC3E}">
        <p14:creationId xmlns:p14="http://schemas.microsoft.com/office/powerpoint/2010/main" val="2013724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0000"/>
                </a:solidFill>
              </a:rPr>
              <a:t>Анкетування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uk-UA" dirty="0"/>
              <a:t>У </a:t>
            </a:r>
            <a:r>
              <a:rPr lang="uk-UA" i="1" dirty="0"/>
              <a:t>відкритому анкетуванні</a:t>
            </a:r>
            <a:r>
              <a:rPr lang="uk-UA" dirty="0"/>
              <a:t> респонденти висловлюються у вільній формі. </a:t>
            </a:r>
            <a:endParaRPr lang="uk-UA" dirty="0" smtClean="0"/>
          </a:p>
          <a:p>
            <a:r>
              <a:rPr lang="uk-UA" dirty="0" smtClean="0"/>
              <a:t>У </a:t>
            </a:r>
            <a:r>
              <a:rPr lang="uk-UA" i="1" dirty="0"/>
              <a:t>закритих анкетах</a:t>
            </a:r>
            <a:r>
              <a:rPr lang="uk-UA" dirty="0"/>
              <a:t> всі варіанти відповідей заздалегідь передбачені. </a:t>
            </a:r>
            <a:endParaRPr lang="uk-UA" dirty="0" smtClean="0"/>
          </a:p>
          <a:p>
            <a:r>
              <a:rPr lang="uk-UA" dirty="0" smtClean="0"/>
              <a:t>У </a:t>
            </a:r>
            <a:r>
              <a:rPr lang="uk-UA" i="1" dirty="0" smtClean="0"/>
              <a:t>напівзакритому</a:t>
            </a:r>
            <a:r>
              <a:rPr lang="uk-UA" dirty="0" smtClean="0"/>
              <a:t> </a:t>
            </a:r>
            <a:r>
              <a:rPr lang="uk-UA" dirty="0"/>
              <a:t>анкетуванні поєднуються обидві процедури, наприклад, надаються можливі відповіді на питання і одночасно є графа «Примітки».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7054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0070C0"/>
                </a:solidFill>
              </a:rPr>
              <a:t>Діалогова комунікація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uk-UA" dirty="0" smtClean="0"/>
          </a:p>
        </p:txBody>
      </p:sp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309563"/>
            <a:ext cx="9753600" cy="623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47260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00B0F0"/>
                </a:solidFill>
              </a:rPr>
              <a:t>Вимоги до анкетування</a:t>
            </a:r>
            <a:endParaRPr lang="ru-RU" b="1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uk-UA" dirty="0"/>
              <a:t>При складанні анкети найбільш важливі наступні вимоги: запитання повинні бути короткими і зрозумілими, варіанти відповіді обов'язково повинні міститися в анкеті, має бути не просто кілька варіантів відповіді (так - ні), а якомога більше відповідей, вимірюваних за шкалою, наприклад, від одного до десяти, в анкеті повинно міститися переконливе запевнення в тому, що анкетування анонімне та інформація про ім'я і рід занять конкретного опитуваного не буде ніде опублікована.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2068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 smtClean="0">
                <a:solidFill>
                  <a:srgbClr val="00B0F0"/>
                </a:solidFill>
              </a:rPr>
              <a:t>Інтерв'ю</a:t>
            </a:r>
            <a:r>
              <a:rPr lang="uk-UA" b="1" dirty="0" smtClean="0">
                <a:solidFill>
                  <a:srgbClr val="00B0F0"/>
                </a:solidFill>
              </a:rPr>
              <a:t> </a:t>
            </a:r>
            <a:endParaRPr lang="ru-RU" b="1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uk-UA" sz="2800" dirty="0"/>
              <a:t>З їх допомогою отримують персоналізовані і тому найбільш точні уявлення про громадську думку. Основні способи проведення інтерв'ю - віч-на-віч, поштою, по телефону, через Інтернет. Видів інтерв'ю теж декілька. Основні - персоніфіковані інтерв'ю та інтерв'ю у фокус-групах, причому фокус-групи можуть підбиратися довільно, а можуть за «методу </a:t>
            </a:r>
            <a:r>
              <a:rPr lang="uk-UA" sz="2800" dirty="0" err="1"/>
              <a:t>Дельфі</a:t>
            </a:r>
            <a:r>
              <a:rPr lang="uk-UA" sz="2800" dirty="0"/>
              <a:t>», з так званими лідерами громадської думки.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745684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b="1" i="1" dirty="0">
                <a:solidFill>
                  <a:srgbClr val="C00000"/>
                </a:solidFill>
              </a:rPr>
              <a:t>І</a:t>
            </a:r>
            <a:r>
              <a:rPr lang="uk-UA" sz="4800" b="1" i="1" dirty="0" smtClean="0">
                <a:solidFill>
                  <a:srgbClr val="C00000"/>
                </a:solidFill>
              </a:rPr>
              <a:t>нтерв'ю</a:t>
            </a:r>
            <a:endParaRPr lang="ru-RU" sz="48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70000" lnSpcReduction="20000"/>
          </a:bodyPr>
          <a:lstStyle/>
          <a:p>
            <a:r>
              <a:rPr lang="uk-UA" i="1" dirty="0"/>
              <a:t>персоніфіковані інтерв'ю</a:t>
            </a:r>
            <a:r>
              <a:rPr lang="uk-UA" dirty="0"/>
              <a:t>. Вони вимагають великих тимчасових витрат, тому що з кожним учасником </a:t>
            </a:r>
            <a:r>
              <a:rPr lang="uk-UA" dirty="0" err="1"/>
              <a:t>інтерв'юєр</a:t>
            </a:r>
            <a:r>
              <a:rPr lang="uk-UA" dirty="0"/>
              <a:t> каже особисто. Внаслідок цього, даний метод не дуже вигідний в разі проведення масштабних, грандіозних інтерв'ю-акцій. Крім того, подібні інтерв'ю можуть налякати людей, внаслідок чого інформація, отримана таким способом, буде не дуже достовірною.</a:t>
            </a:r>
            <a:endParaRPr lang="ru-RU" dirty="0"/>
          </a:p>
          <a:p>
            <a:r>
              <a:rPr lang="uk-UA" i="1" dirty="0"/>
              <a:t>Інтерв'ю у фокус-групах</a:t>
            </a:r>
            <a:r>
              <a:rPr lang="uk-UA" dirty="0"/>
              <a:t> сьогодні все частіше і частіше використовуються в сфері PR. Такі інтерв'ю проводяться для оцінки споживчих звичок або для оцінки впливу PR-програм на місцеве співтовариство. Вони також можуть використовуватися для аналізу загальних підходів до певного питання, наприклад, до нового продукту або реклами. Зазвичай кількість учасників фокус-групи не перевищує 12 - 15 чоловік.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0466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i="1" dirty="0">
                <a:solidFill>
                  <a:srgbClr val="00B0F0"/>
                </a:solidFill>
              </a:rPr>
              <a:t>Інтерв'ю</a:t>
            </a:r>
            <a:endParaRPr lang="ru-RU" b="1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uk-UA" i="1" dirty="0"/>
              <a:t>Інтерв'ю по телефону </a:t>
            </a:r>
            <a:r>
              <a:rPr lang="uk-UA" dirty="0"/>
              <a:t>- виключно зручний як для PR-</a:t>
            </a:r>
            <a:r>
              <a:rPr lang="uk-UA" dirty="0" err="1"/>
              <a:t>ників</a:t>
            </a:r>
            <a:r>
              <a:rPr lang="uk-UA" dirty="0"/>
              <a:t>, так і для самих </a:t>
            </a:r>
            <a:r>
              <a:rPr lang="uk-UA" dirty="0" err="1"/>
              <a:t>інтерв'юйованих</a:t>
            </a:r>
            <a:r>
              <a:rPr lang="uk-UA" dirty="0"/>
              <a:t> спосіб спілкування. Однак дуже часто по телефону громадяни не хочуть відповідати на пропоновані їм питання. Тим більше, що застати людей вдома, особливо в такий час, щоб вони нікуди не поспішали, можна тільки ввечері, а дзвінок у вечірній час з проханням відповісти, наприклад, які споживчі переваги ви маєте щодо упаковки сиру, здаються підозрілими. Тому основне завдання модератора - викликати до себе довіру. Кращий спосіб - повідомити, що питання для інтерв'ю стандартні, розроблені серйозною організацією, і ваше завдання - тільки їх поставити і записати відповіді.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219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i="1" dirty="0">
                <a:solidFill>
                  <a:srgbClr val="92D050"/>
                </a:solidFill>
              </a:rPr>
              <a:t>Інтерв'ю</a:t>
            </a:r>
            <a:endParaRPr lang="ru-RU" b="1" dirty="0">
              <a:solidFill>
                <a:srgbClr val="92D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dirty="0"/>
              <a:t>Є також </a:t>
            </a:r>
            <a:r>
              <a:rPr lang="uk-UA" i="1" dirty="0"/>
              <a:t>інтерв'ю «підкидьки».</a:t>
            </a:r>
            <a:r>
              <a:rPr lang="uk-UA" dirty="0"/>
              <a:t> Вони являють собою комбінацію персоніфікованих інтерв'ю та інтерв'ю поштою. </a:t>
            </a:r>
            <a:r>
              <a:rPr lang="uk-UA" dirty="0" err="1"/>
              <a:t>Інтерв'юєр</a:t>
            </a:r>
            <a:r>
              <a:rPr lang="uk-UA" dirty="0"/>
              <a:t> особисто кидає анкету в поштову скриньку зазвичай після того, як він вже провів персональне інтерв'ю з ним. А оскільки у цих </a:t>
            </a:r>
            <a:r>
              <a:rPr lang="uk-UA" dirty="0" smtClean="0"/>
              <a:t>двох </a:t>
            </a:r>
            <a:r>
              <a:rPr lang="uk-UA" dirty="0"/>
              <a:t>людей вже встановилися довірливі відносини, то той, у кого беруть інтерв'ю, зазвичай відповідає на питання анкети і повертає її PR-</a:t>
            </a:r>
            <a:r>
              <a:rPr lang="uk-UA" dirty="0" err="1"/>
              <a:t>мену</a:t>
            </a:r>
            <a:r>
              <a:rPr lang="uk-UA" dirty="0"/>
              <a:t>.</a:t>
            </a:r>
            <a:endParaRPr lang="ru-RU" dirty="0"/>
          </a:p>
          <a:p>
            <a:pPr marL="0" indent="0" algn="ctr">
              <a:buNone/>
            </a:pP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9896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>
                <a:solidFill>
                  <a:srgbClr val="92D050"/>
                </a:solidFill>
              </a:rPr>
              <a:t>Інтерв'ю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52596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uk-UA" i="1" dirty="0"/>
              <a:t>Інтерв'ю по Інтернету</a:t>
            </a:r>
            <a:r>
              <a:rPr lang="uk-UA" dirty="0"/>
              <a:t> також стають останнім часом все більш популярними. Всі більш-менш пристойні фірми і підприємства заводять власні сайти, на яких обов'язково присутній розділ, що пропонує тим, хто зайшов на сайт, висловити свою думку про сайт і про компанію. Крім того, інтерв'ю по Інтернету є дуже оперативним відгуком на будь-які події або проблеми. Саме тому їх дуже зручно використовувати в політичному PR.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3282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00B050"/>
                </a:solidFill>
              </a:rPr>
              <a:t>План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uk-UA" dirty="0"/>
              <a:t>Дослідження громадської думки як основне завдання </a:t>
            </a:r>
            <a:r>
              <a:rPr lang="uk-UA" dirty="0" err="1"/>
              <a:t>паблік</a:t>
            </a:r>
            <a:r>
              <a:rPr lang="uk-UA" dirty="0"/>
              <a:t> </a:t>
            </a:r>
            <a:r>
              <a:rPr lang="uk-UA" dirty="0" err="1"/>
              <a:t>рилейшнз</a:t>
            </a:r>
            <a:r>
              <a:rPr lang="uk-UA" dirty="0"/>
              <a:t>.</a:t>
            </a:r>
            <a:endParaRPr lang="ru-RU" sz="2800" dirty="0"/>
          </a:p>
          <a:p>
            <a:pPr marL="514350" lvl="0" indent="-514350">
              <a:buFont typeface="+mj-lt"/>
              <a:buAutoNum type="arabicPeriod"/>
            </a:pPr>
            <a:r>
              <a:rPr lang="uk-UA" dirty="0"/>
              <a:t>Типи досліджень в ПР.</a:t>
            </a:r>
            <a:endParaRPr lang="ru-RU" sz="2800" dirty="0"/>
          </a:p>
          <a:p>
            <a:pPr lvl="1"/>
            <a:r>
              <a:rPr lang="uk-UA" dirty="0"/>
              <a:t>Формалізовані дослідження (</a:t>
            </a:r>
            <a:r>
              <a:rPr lang="uk-UA" i="1" dirty="0"/>
              <a:t>якісні та кількісні; описові (дескриптивні) та проблемні</a:t>
            </a:r>
            <a:r>
              <a:rPr lang="uk-UA" dirty="0"/>
              <a:t>).</a:t>
            </a:r>
            <a:endParaRPr lang="ru-RU" sz="2400" dirty="0"/>
          </a:p>
          <a:p>
            <a:pPr lvl="1"/>
            <a:r>
              <a:rPr lang="uk-UA" dirty="0"/>
              <a:t>Неформалізовані дослідження (</a:t>
            </a:r>
            <a:r>
              <a:rPr lang="uk-UA" i="1" dirty="0"/>
              <a:t>непомітні спостереження, експерименти, журналістські дослідження, аудит, аналіз </a:t>
            </a:r>
            <a:r>
              <a:rPr lang="uk-UA" i="1" dirty="0" err="1"/>
              <a:t>паблісіті</a:t>
            </a:r>
            <a:r>
              <a:rPr lang="uk-UA" dirty="0"/>
              <a:t>).</a:t>
            </a:r>
            <a:endParaRPr lang="ru-RU" sz="2400" dirty="0"/>
          </a:p>
          <a:p>
            <a:pPr marL="514350" lvl="0" indent="-514350">
              <a:buFont typeface="+mj-lt"/>
              <a:buAutoNum type="arabicPeriod"/>
            </a:pPr>
            <a:r>
              <a:rPr lang="uk-UA" dirty="0"/>
              <a:t>Анкетне опитування.</a:t>
            </a:r>
            <a:endParaRPr lang="ru-RU" sz="2800" dirty="0"/>
          </a:p>
          <a:p>
            <a:pPr lvl="1"/>
            <a:r>
              <a:rPr lang="uk-UA" dirty="0"/>
              <a:t>Загальна схема проведення соціологічного дослідження в ПР.</a:t>
            </a:r>
            <a:endParaRPr lang="ru-RU" sz="2400" dirty="0"/>
          </a:p>
          <a:p>
            <a:pPr lvl="1"/>
            <a:r>
              <a:rPr lang="uk-UA" dirty="0"/>
              <a:t>Правила складання анкет.</a:t>
            </a:r>
            <a:endParaRPr lang="ru-RU" sz="2400" dirty="0"/>
          </a:p>
          <a:p>
            <a:pPr marL="514350" lvl="0" indent="-514350">
              <a:buFont typeface="+mj-lt"/>
              <a:buAutoNum type="arabicPeriod"/>
            </a:pPr>
            <a:r>
              <a:rPr lang="uk-UA" dirty="0"/>
              <a:t>Вибірка як метод дослідження.</a:t>
            </a:r>
            <a:endParaRPr lang="ru-RU" sz="2800" dirty="0"/>
          </a:p>
          <a:p>
            <a:pPr lvl="1"/>
            <a:r>
              <a:rPr lang="uk-UA" dirty="0"/>
              <a:t>Випадковий (стохастичний) вибір.</a:t>
            </a:r>
            <a:endParaRPr lang="ru-RU" sz="2400" dirty="0"/>
          </a:p>
          <a:p>
            <a:pPr lvl="1"/>
            <a:r>
              <a:rPr lang="uk-UA" dirty="0"/>
              <a:t>Систематизована випадкова вибірка.</a:t>
            </a:r>
            <a:endParaRPr lang="ru-RU" sz="2400" dirty="0"/>
          </a:p>
          <a:p>
            <a:pPr lvl="1"/>
            <a:r>
              <a:rPr lang="uk-UA" dirty="0"/>
              <a:t>Стратифікована випадкова вибірка.</a:t>
            </a:r>
            <a:endParaRPr lang="ru-RU" sz="2400" dirty="0"/>
          </a:p>
          <a:p>
            <a:pPr lvl="1"/>
            <a:r>
              <a:rPr lang="uk-UA" dirty="0" err="1"/>
              <a:t>Кластерний</a:t>
            </a:r>
            <a:r>
              <a:rPr lang="uk-UA" dirty="0"/>
              <a:t> відбір.</a:t>
            </a:r>
            <a:endParaRPr lang="ru-RU" sz="2400" dirty="0"/>
          </a:p>
          <a:p>
            <a:pPr lvl="1"/>
            <a:r>
              <a:rPr lang="uk-UA" dirty="0"/>
              <a:t>Невипадковий (</a:t>
            </a:r>
            <a:r>
              <a:rPr lang="uk-UA" dirty="0" err="1"/>
              <a:t>квазівипадковий</a:t>
            </a:r>
            <a:r>
              <a:rPr lang="uk-UA" dirty="0"/>
              <a:t>) відбір  (</a:t>
            </a:r>
            <a:r>
              <a:rPr lang="uk-UA" i="1" dirty="0"/>
              <a:t>придатні вибірки та квотні (цільові)</a:t>
            </a:r>
            <a:r>
              <a:rPr lang="uk-UA" dirty="0"/>
              <a:t>).</a:t>
            </a:r>
            <a:endParaRPr lang="ru-RU" sz="2400" dirty="0"/>
          </a:p>
          <a:p>
            <a:pPr marL="514350" lvl="0" indent="-514350">
              <a:buFont typeface="+mj-lt"/>
              <a:buAutoNum type="arabicPeriod"/>
            </a:pPr>
            <a:r>
              <a:rPr lang="uk-UA" dirty="0"/>
              <a:t>Аналіз як метод дослідження .</a:t>
            </a:r>
            <a:endParaRPr lang="ru-RU" sz="2800" dirty="0"/>
          </a:p>
          <a:p>
            <a:pPr marL="514350" lvl="0" indent="-514350">
              <a:buFont typeface="+mj-lt"/>
              <a:buAutoNum type="arabicPeriod"/>
            </a:pPr>
            <a:r>
              <a:rPr lang="uk-UA" dirty="0"/>
              <a:t>Групові інтерв’ю.  Глибинні інтерв’ю. Фокус-групи.</a:t>
            </a:r>
            <a:endParaRPr lang="ru-RU" sz="2800" dirty="0"/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1724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/>
              <a:t>М</a:t>
            </a:r>
            <a:r>
              <a:rPr lang="uk-UA" b="1" i="1" dirty="0" smtClean="0"/>
              <a:t>етод </a:t>
            </a:r>
            <a:r>
              <a:rPr lang="uk-UA" b="1" i="1" dirty="0"/>
              <a:t>комунікаційного аудиту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uk-UA" dirty="0"/>
              <a:t>Такий аудит часто проводиться великими корпораціями, лікарнями, громадськими організаціями, щоб визначити реакцію різних суспільних груп на дії організації в області спілкування. Комунікаційний аудит може застосовуватися до внутрішніх і до зовнішніх суспільних групам організації. Крім того, його дуже часто застосовують до початку власне PR-кампанії, тобто для того, щоб встановити якийсь орієнтир, норму, по відношенню до якого будуть вимірюватися наступні результати. За допомогою комунікаційного аудиту встановлюють, яка кількість людей читає річні звіти організації, прес-релізи, або як різні суспільні групи оцінюють стиль керівництва організацією або його дії в суспільній сфері.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7144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Ненав'язливі методи дослідження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endParaRPr lang="uk-UA" dirty="0" smtClean="0"/>
          </a:p>
          <a:p>
            <a:r>
              <a:rPr lang="uk-UA" b="1" dirty="0"/>
              <a:t>До них відносяться збір фактів, без яких неможливо проаналізувати ніякі дані.</a:t>
            </a:r>
            <a:r>
              <a:rPr lang="uk-UA" dirty="0"/>
              <a:t> При цьому під фактами (фактичним матеріалом) розуміються соціологічні дані, газетні вирізки, списки ЗМІ, інформацію про конкурентів і т.д.</a:t>
            </a:r>
            <a:endParaRPr lang="ru-RU" dirty="0"/>
          </a:p>
          <a:p>
            <a:r>
              <a:rPr lang="uk-UA" dirty="0"/>
              <a:t> Інший поширений ненав'язливий метод дослідження </a:t>
            </a:r>
            <a:r>
              <a:rPr lang="uk-UA" b="1" dirty="0"/>
              <a:t>контент-аналіз</a:t>
            </a:r>
            <a:r>
              <a:rPr lang="uk-UA" dirty="0"/>
              <a:t>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8657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C00000"/>
                </a:solidFill>
              </a:rPr>
              <a:t>Контент-аналіз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r>
              <a:rPr lang="uk-UA" dirty="0"/>
              <a:t>Основні критерії контент-аналізу, як правило, такі: частота висвітлення, розміщення в газеті (номер сторінки), охоплена аудиторія, зміст повідомлення (просте інформування про організацію або ще й вказівка на  цілі її діяльності), редагування релізів (з боку редакції ЗМІ), характеристика підходу (який відношення до організації спостерігалося - позитивне, негативне чи нейтральне).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7132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err="1" smtClean="0">
                <a:solidFill>
                  <a:srgbClr val="FF0000"/>
                </a:solidFill>
              </a:rPr>
              <a:t>Прес-кліппінг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dirty="0"/>
              <a:t>З</a:t>
            </a:r>
            <a:r>
              <a:rPr lang="uk-UA" dirty="0" smtClean="0"/>
              <a:t>а </a:t>
            </a:r>
            <a:r>
              <a:rPr lang="uk-UA" dirty="0"/>
              <a:t>змістом близьким до контент-аналізу є загальний аналіз популяризації. Це теж неформальне дослідження, в якому використовується </a:t>
            </a:r>
            <a:r>
              <a:rPr lang="uk-UA" b="1" dirty="0" err="1">
                <a:solidFill>
                  <a:srgbClr val="FF0000"/>
                </a:solidFill>
              </a:rPr>
              <a:t>прес-кліппінг</a:t>
            </a:r>
            <a:r>
              <a:rPr lang="uk-UA" dirty="0"/>
              <a:t> (тобто аналіз газетних вирізок), що визначає кількість і якість розкриття інформації. Проте в даному випадку досліджуються вже не тільки прес-релізи, а й будь-які жанри PR-публікацій, а до уваги беруться не тільки частота і розміри публікацій, а ще й тип самого ЗМІ, його аудиторія, а також престижність джерела публікації.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6821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rmAutofit/>
          </a:bodyPr>
          <a:lstStyle/>
          <a:p>
            <a:r>
              <a:rPr lang="uk-UA" sz="2800" b="1" dirty="0">
                <a:solidFill>
                  <a:srgbClr val="00B050"/>
                </a:solidFill>
              </a:rPr>
              <a:t>П</a:t>
            </a:r>
            <a:r>
              <a:rPr lang="uk-UA" sz="2800" b="1" dirty="0" smtClean="0">
                <a:solidFill>
                  <a:srgbClr val="00B050"/>
                </a:solidFill>
              </a:rPr>
              <a:t>овторні </a:t>
            </a:r>
            <a:r>
              <a:rPr lang="uk-UA" sz="2800" b="1" dirty="0">
                <a:solidFill>
                  <a:srgbClr val="00B050"/>
                </a:solidFill>
              </a:rPr>
              <a:t>(або моніторингові, порівняльні, в залежності від мети) дослідження</a:t>
            </a:r>
            <a:endParaRPr lang="ru-RU" sz="2800" b="1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uk-UA" i="1" dirty="0"/>
              <a:t>Повторні панельні дослідження</a:t>
            </a:r>
            <a:r>
              <a:rPr lang="uk-UA" dirty="0"/>
              <a:t> проводяться в рамках єдиної програми на одній і тій же вибірці обстежуваних і з використанням єдиної методики і процедур аналізу даних. Мета даних досліджень - аналіз динаміки, змін в досліджуваних аспектах.</a:t>
            </a:r>
            <a:endParaRPr lang="ru-RU" dirty="0"/>
          </a:p>
          <a:p>
            <a:r>
              <a:rPr lang="uk-UA" i="1" dirty="0"/>
              <a:t>Повторні </a:t>
            </a:r>
            <a:r>
              <a:rPr lang="uk-UA" i="1" dirty="0" err="1"/>
              <a:t>когортного</a:t>
            </a:r>
            <a:r>
              <a:rPr lang="uk-UA" i="1" dirty="0"/>
              <a:t> дослідження </a:t>
            </a:r>
            <a:r>
              <a:rPr lang="uk-UA" dirty="0"/>
              <a:t>- різновид панельних досліджень, коли вибірковий об'єкт - вікова група (когорта), яка вивчалася протягом тривалого періоду часу. Простежується, як з плином часу змінюються умови та спосіб життя даної когорти, її інтереси і образ думок.</a:t>
            </a:r>
            <a:endParaRPr lang="ru-RU" dirty="0"/>
          </a:p>
          <a:p>
            <a:r>
              <a:rPr lang="uk-UA" i="1" dirty="0"/>
              <a:t>Повторні трендові дослідження</a:t>
            </a:r>
            <a:r>
              <a:rPr lang="uk-UA" dirty="0"/>
              <a:t> проводяться на аналогічних вибірках або в рамках єдиної генеральної сукупності (тренда). З її допомогою PR-фахівці переконуються в достовірності результатів, отриманих при дослідження перших вибірок.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1021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sz="3200" b="1" dirty="0" smtClean="0">
                <a:solidFill>
                  <a:srgbClr val="FF0000"/>
                </a:solidFill>
              </a:rPr>
              <a:t>Три основні функції PR, що виконуються як на внутрішньому , так і на зовнішньому рівнях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85000" lnSpcReduction="10000"/>
          </a:bodyPr>
          <a:lstStyle/>
          <a:p>
            <a:pPr lvl="0"/>
            <a:r>
              <a:rPr lang="uk-UA" sz="3300" i="1" dirty="0"/>
              <a:t>Контроль думки і поведінки громадськості з метою задоволення потреб і інтересів передусім організації, від імені якої проводяться PR-акції.</a:t>
            </a:r>
            <a:endParaRPr lang="ru-RU" sz="3300" dirty="0"/>
          </a:p>
          <a:p>
            <a:pPr lvl="0"/>
            <a:r>
              <a:rPr lang="uk-UA" sz="3300" i="1" dirty="0"/>
              <a:t>Реагування на громадськість, тобто організація враховує події, проблеми або поведінку інших і відповідним чином реагує на них. </a:t>
            </a:r>
            <a:endParaRPr lang="ru-RU" sz="3300" dirty="0"/>
          </a:p>
          <a:p>
            <a:pPr lvl="0"/>
            <a:r>
              <a:rPr lang="uk-UA" sz="3300" i="1" dirty="0"/>
              <a:t>Досягнення взаємовигідних стосунків між усіма пов’язаними з організацією групами громадськості шляхом сприяння плідній взаємодії з ними.</a:t>
            </a:r>
            <a:endParaRPr lang="ru-RU" sz="33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6342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Функції PR</a:t>
            </a:r>
            <a:r>
              <a:rPr lang="uk-UA" b="1" dirty="0">
                <a:solidFill>
                  <a:srgbClr val="FF0000"/>
                </a:solidFill>
              </a:rPr>
              <a:t> </a:t>
            </a:r>
            <a:r>
              <a:rPr lang="uk-UA" b="1" dirty="0" smtClean="0">
                <a:solidFill>
                  <a:srgbClr val="FF0000"/>
                </a:solidFill>
              </a:rPr>
              <a:t>по </a:t>
            </a:r>
            <a:r>
              <a:rPr lang="uk-UA" b="1" dirty="0">
                <a:solidFill>
                  <a:srgbClr val="FF0000"/>
                </a:solidFill>
              </a:rPr>
              <a:t>відношенню до базисного суб’єкта</a:t>
            </a:r>
            <a:r>
              <a:rPr lang="uk-UA" dirty="0">
                <a:solidFill>
                  <a:srgbClr val="FF0000"/>
                </a:solidFill>
              </a:rPr>
              <a:t>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marL="514350" indent="-514350">
              <a:buAutoNum type="arabicParenR"/>
            </a:pPr>
            <a:r>
              <a:rPr lang="uk-UA" dirty="0" smtClean="0"/>
              <a:t>формування </a:t>
            </a:r>
            <a:r>
              <a:rPr lang="uk-UA" dirty="0"/>
              <a:t>лояльного (дружнього) ставлення засобів масової інформації до </a:t>
            </a:r>
            <a:r>
              <a:rPr lang="uk-UA" dirty="0" smtClean="0"/>
              <a:t>ком</a:t>
            </a:r>
          </a:p>
          <a:p>
            <a:pPr marL="514350" indent="-514350">
              <a:buAutoNum type="arabicParenR"/>
            </a:pPr>
            <a:r>
              <a:rPr lang="uk-UA" dirty="0" smtClean="0"/>
              <a:t>забезпечення </a:t>
            </a:r>
            <a:r>
              <a:rPr lang="uk-UA" dirty="0"/>
              <a:t>відомості компанії (товарів, торгових марок), формування та розвиток її іміджу. </a:t>
            </a:r>
            <a:r>
              <a:rPr lang="uk-UA" dirty="0" err="1" smtClean="0"/>
              <a:t>панії</a:t>
            </a:r>
            <a:r>
              <a:rPr lang="uk-UA" dirty="0" smtClean="0"/>
              <a:t>.</a:t>
            </a:r>
          </a:p>
          <a:p>
            <a:pPr marL="514350" indent="-514350">
              <a:buAutoNum type="arabicParenR"/>
            </a:pPr>
            <a:r>
              <a:rPr lang="uk-UA" dirty="0"/>
              <a:t>2) забезпечення відомості компанії (товарів, торгових марок), формування та розвиток її іміджу.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3275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FF0000"/>
                </a:solidFill>
              </a:rPr>
              <a:t>Принципи PR: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77500" lnSpcReduction="20000"/>
          </a:bodyPr>
          <a:lstStyle/>
          <a:p>
            <a:pPr marL="514350" indent="-514350">
              <a:buAutoNum type="arabicPeriod"/>
            </a:pPr>
            <a:r>
              <a:rPr lang="uk-UA" dirty="0"/>
              <a:t>З</a:t>
            </a:r>
            <a:r>
              <a:rPr lang="uk-UA" dirty="0" smtClean="0"/>
              <a:t>абезпечення </a:t>
            </a:r>
            <a:r>
              <a:rPr lang="uk-UA" dirty="0"/>
              <a:t>взаємної користі організації і громадськості, а також абсолютна чесність і відвертість тих, хто </a:t>
            </a:r>
            <a:r>
              <a:rPr lang="uk-UA" dirty="0" smtClean="0"/>
              <a:t>займається як </a:t>
            </a:r>
            <a:r>
              <a:rPr lang="en-US" dirty="0" smtClean="0"/>
              <a:t>PR</a:t>
            </a:r>
            <a:r>
              <a:rPr lang="uk-UA" dirty="0"/>
              <a:t>,</a:t>
            </a:r>
            <a:r>
              <a:rPr lang="uk-UA" dirty="0" smtClean="0"/>
              <a:t> так і</a:t>
            </a:r>
            <a:r>
              <a:rPr lang="en-US" dirty="0" smtClean="0"/>
              <a:t> </a:t>
            </a:r>
            <a:r>
              <a:rPr lang="uk-UA" dirty="0" smtClean="0"/>
              <a:t>управлінської діяльності.</a:t>
            </a:r>
          </a:p>
          <a:p>
            <a:pPr marL="514350" indent="-514350" algn="just">
              <a:buAutoNum type="arabicPeriod"/>
            </a:pPr>
            <a:r>
              <a:rPr lang="uk-UA" dirty="0"/>
              <a:t>О</a:t>
            </a:r>
            <a:r>
              <a:rPr lang="uk-UA" dirty="0" smtClean="0"/>
              <a:t>собливе </a:t>
            </a:r>
            <a:r>
              <a:rPr lang="uk-UA" dirty="0"/>
              <a:t>значення </a:t>
            </a:r>
            <a:r>
              <a:rPr lang="uk-UA" dirty="0" smtClean="0"/>
              <a:t>для</a:t>
            </a:r>
            <a:r>
              <a:rPr lang="en-US" dirty="0"/>
              <a:t> PR</a:t>
            </a:r>
            <a:r>
              <a:rPr lang="uk-UA" dirty="0" smtClean="0"/>
              <a:t> має </a:t>
            </a:r>
            <a:r>
              <a:rPr lang="uk-UA" dirty="0"/>
              <a:t>відкритість інформації. Відомий англійський фахівець </a:t>
            </a:r>
            <a:r>
              <a:rPr lang="uk-UA" b="1" dirty="0" smtClean="0"/>
              <a:t>С. </a:t>
            </a:r>
            <a:r>
              <a:rPr lang="uk-UA" b="1" dirty="0" err="1"/>
              <a:t>Блек</a:t>
            </a:r>
            <a:r>
              <a:rPr lang="uk-UA" b="1" dirty="0"/>
              <a:t> </a:t>
            </a:r>
            <a:r>
              <a:rPr lang="uk-UA" dirty="0"/>
              <a:t>взагалі вважає цей принцип визначальним. На його думку</a:t>
            </a:r>
            <a:r>
              <a:rPr lang="uk-UA" b="1" dirty="0"/>
              <a:t>, </a:t>
            </a:r>
            <a:r>
              <a:rPr lang="en-US" b="1" dirty="0"/>
              <a:t>PR</a:t>
            </a:r>
            <a:r>
              <a:rPr lang="uk-UA" b="1" dirty="0" smtClean="0"/>
              <a:t>– </a:t>
            </a:r>
            <a:r>
              <a:rPr lang="uk-UA" b="1" dirty="0"/>
              <a:t>це мистецтво і наука досягнення гармонії за допомогою взаєморозуміння, заснованого на правді і повній інформованості. </a:t>
            </a:r>
            <a:endParaRPr lang="uk-UA" b="1" dirty="0" smtClean="0"/>
          </a:p>
          <a:p>
            <a:pPr marL="514350" indent="-514350">
              <a:buAutoNum type="arabicPeriod"/>
            </a:pPr>
            <a:r>
              <a:rPr lang="uk-UA" dirty="0"/>
              <a:t>І</a:t>
            </a:r>
            <a:r>
              <a:rPr lang="uk-UA" dirty="0" smtClean="0"/>
              <a:t>стотною </a:t>
            </a:r>
            <a:r>
              <a:rPr lang="uk-UA" dirty="0"/>
              <a:t>для </a:t>
            </a:r>
            <a:r>
              <a:rPr lang="en-US" dirty="0"/>
              <a:t>PR </a:t>
            </a:r>
            <a:r>
              <a:rPr lang="uk-UA" dirty="0" smtClean="0"/>
              <a:t>є </a:t>
            </a:r>
            <a:r>
              <a:rPr lang="uk-UA" dirty="0"/>
              <a:t>опора на об’єктивні закономірності функціонування масової свідомості, стосунків між людьми, організаціями і громадськістю, рішуча відмова від суб’єктивізму.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4734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uk-UA" sz="2800" b="1" dirty="0" smtClean="0">
                <a:solidFill>
                  <a:srgbClr val="FF0000"/>
                </a:solidFill>
              </a:rPr>
              <a:t>АНАЛІТИЧНІ ДОСЛІДЖЕННЯ </a:t>
            </a:r>
            <a:r>
              <a:rPr lang="uk-UA" sz="2800" b="1" dirty="0">
                <a:solidFill>
                  <a:srgbClr val="FF0000"/>
                </a:solidFill>
              </a:rPr>
              <a:t>В ГАЛУЗІ ПАБЛІК РИЛЕЙШНЗ</a:t>
            </a:r>
            <a:r>
              <a:rPr lang="ru-RU" sz="2800" dirty="0">
                <a:solidFill>
                  <a:srgbClr val="FF0000"/>
                </a:solidFill>
              </a:rPr>
              <a:t/>
            </a:r>
            <a:br>
              <a:rPr lang="ru-RU" sz="2800" dirty="0">
                <a:solidFill>
                  <a:srgbClr val="FF0000"/>
                </a:solidFill>
              </a:rPr>
            </a:b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2800" b="1" i="1" dirty="0">
                <a:solidFill>
                  <a:srgbClr val="7030A0"/>
                </a:solidFill>
              </a:rPr>
              <a:t>Основні поняття</a:t>
            </a:r>
            <a:r>
              <a:rPr lang="uk-UA" sz="2800" b="1" dirty="0">
                <a:solidFill>
                  <a:srgbClr val="7030A0"/>
                </a:solidFill>
              </a:rPr>
              <a:t>: </a:t>
            </a:r>
            <a:r>
              <a:rPr lang="uk-UA" sz="2800" i="1" dirty="0">
                <a:solidFill>
                  <a:srgbClr val="7030A0"/>
                </a:solidFill>
              </a:rPr>
              <a:t>соціологічні дослідження</a:t>
            </a:r>
            <a:r>
              <a:rPr lang="uk-UA" sz="2800" b="1" i="1" dirty="0">
                <a:solidFill>
                  <a:srgbClr val="7030A0"/>
                </a:solidFill>
              </a:rPr>
              <a:t>, </a:t>
            </a:r>
            <a:r>
              <a:rPr lang="uk-UA" sz="2800" i="1" dirty="0">
                <a:solidFill>
                  <a:srgbClr val="7030A0"/>
                </a:solidFill>
              </a:rPr>
              <a:t>формалізовані дослідження. неформалізовані дослідження, анкетування, вибірка, аналіз, групові інтерв’ю,  глибинні інтерв’ю, фокус-групи.</a:t>
            </a:r>
            <a:endParaRPr lang="ru-RU" sz="2800" dirty="0">
              <a:solidFill>
                <a:srgbClr val="7030A0"/>
              </a:solidFill>
            </a:endParaRPr>
          </a:p>
          <a:p>
            <a:pPr marL="0" indent="0" algn="just">
              <a:buNone/>
            </a:pPr>
            <a:endParaRPr lang="uk-UA" sz="2800" dirty="0" smtClean="0"/>
          </a:p>
        </p:txBody>
      </p:sp>
    </p:spTree>
    <p:extLst>
      <p:ext uri="{BB962C8B-B14F-4D97-AF65-F5344CB8AC3E}">
        <p14:creationId xmlns:p14="http://schemas.microsoft.com/office/powerpoint/2010/main" val="1645504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FF0000"/>
                </a:solidFill>
              </a:rPr>
              <a:t>Галузеві сфери </a:t>
            </a:r>
            <a:r>
              <a:rPr lang="en-US" b="1" dirty="0" smtClean="0">
                <a:solidFill>
                  <a:srgbClr val="FF0000"/>
                </a:solidFill>
              </a:rPr>
              <a:t>PR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algn="just"/>
            <a:r>
              <a:rPr lang="uk-UA" b="1" dirty="0">
                <a:solidFill>
                  <a:srgbClr val="00B050"/>
                </a:solidFill>
              </a:rPr>
              <a:t>“</a:t>
            </a:r>
            <a:r>
              <a:rPr lang="uk-UA" b="1" dirty="0" err="1">
                <a:solidFill>
                  <a:srgbClr val="00B050"/>
                </a:solidFill>
              </a:rPr>
              <a:t>crisis</a:t>
            </a:r>
            <a:r>
              <a:rPr lang="uk-UA" b="1" dirty="0">
                <a:solidFill>
                  <a:srgbClr val="00B050"/>
                </a:solidFill>
              </a:rPr>
              <a:t> management”– </a:t>
            </a:r>
            <a:r>
              <a:rPr lang="uk-UA" dirty="0"/>
              <a:t>управління кризовими ситуаціями;</a:t>
            </a:r>
          </a:p>
          <a:p>
            <a:pPr algn="just"/>
            <a:r>
              <a:rPr lang="uk-UA" b="1" dirty="0">
                <a:solidFill>
                  <a:srgbClr val="00B050"/>
                </a:solidFill>
              </a:rPr>
              <a:t>“</a:t>
            </a:r>
            <a:r>
              <a:rPr lang="uk-UA" b="1" dirty="0" err="1">
                <a:solidFill>
                  <a:srgbClr val="00B050"/>
                </a:solidFill>
              </a:rPr>
              <a:t>corporate</a:t>
            </a:r>
            <a:r>
              <a:rPr lang="uk-UA" b="1" dirty="0">
                <a:solidFill>
                  <a:srgbClr val="00B050"/>
                </a:solidFill>
              </a:rPr>
              <a:t> </a:t>
            </a:r>
            <a:r>
              <a:rPr lang="uk-UA" b="1" dirty="0" err="1">
                <a:solidFill>
                  <a:srgbClr val="00B050"/>
                </a:solidFill>
              </a:rPr>
              <a:t>affairs</a:t>
            </a:r>
            <a:r>
              <a:rPr lang="uk-UA" b="1" dirty="0">
                <a:solidFill>
                  <a:srgbClr val="00B050"/>
                </a:solidFill>
              </a:rPr>
              <a:t>” </a:t>
            </a:r>
            <a:r>
              <a:rPr lang="uk-UA" dirty="0"/>
              <a:t>– управління процесом створення та підтримки корпоративного іміджу; </a:t>
            </a:r>
          </a:p>
          <a:p>
            <a:pPr algn="just"/>
            <a:r>
              <a:rPr lang="uk-UA" b="1" dirty="0">
                <a:solidFill>
                  <a:srgbClr val="00B050"/>
                </a:solidFill>
              </a:rPr>
              <a:t>“</a:t>
            </a:r>
            <a:r>
              <a:rPr lang="uk-UA" b="1" dirty="0" err="1">
                <a:solidFill>
                  <a:srgbClr val="00B050"/>
                </a:solidFill>
              </a:rPr>
              <a:t>image</a:t>
            </a:r>
            <a:r>
              <a:rPr lang="uk-UA" b="1" dirty="0">
                <a:solidFill>
                  <a:srgbClr val="00B050"/>
                </a:solidFill>
              </a:rPr>
              <a:t> </a:t>
            </a:r>
            <a:r>
              <a:rPr lang="uk-UA" b="1" dirty="0" err="1">
                <a:solidFill>
                  <a:srgbClr val="00B050"/>
                </a:solidFill>
              </a:rPr>
              <a:t>making</a:t>
            </a:r>
            <a:r>
              <a:rPr lang="uk-UA" b="1" dirty="0">
                <a:solidFill>
                  <a:srgbClr val="00B050"/>
                </a:solidFill>
              </a:rPr>
              <a:t>” </a:t>
            </a:r>
            <a:r>
              <a:rPr lang="uk-UA" dirty="0"/>
              <a:t>– створення образу особистості; </a:t>
            </a:r>
          </a:p>
          <a:p>
            <a:pPr algn="just"/>
            <a:r>
              <a:rPr lang="uk-UA" dirty="0">
                <a:solidFill>
                  <a:srgbClr val="00B050"/>
                </a:solidFill>
              </a:rPr>
              <a:t>“</a:t>
            </a:r>
            <a:r>
              <a:rPr lang="uk-UA" b="1" dirty="0" err="1">
                <a:solidFill>
                  <a:srgbClr val="00B050"/>
                </a:solidFill>
              </a:rPr>
              <a:t>media</a:t>
            </a:r>
            <a:r>
              <a:rPr lang="uk-UA" b="1" dirty="0">
                <a:solidFill>
                  <a:srgbClr val="00B050"/>
                </a:solidFill>
              </a:rPr>
              <a:t> </a:t>
            </a:r>
            <a:r>
              <a:rPr lang="uk-UA" b="1" dirty="0" err="1">
                <a:solidFill>
                  <a:srgbClr val="00B050"/>
                </a:solidFill>
              </a:rPr>
              <a:t>relations</a:t>
            </a:r>
            <a:r>
              <a:rPr lang="uk-UA" b="1" dirty="0">
                <a:solidFill>
                  <a:srgbClr val="00B050"/>
                </a:solidFill>
              </a:rPr>
              <a:t>” </a:t>
            </a:r>
            <a:r>
              <a:rPr lang="uk-UA" dirty="0"/>
              <a:t>–  встановлення відносин зі ЗМІ; </a:t>
            </a:r>
          </a:p>
          <a:p>
            <a:pPr algn="just"/>
            <a:r>
              <a:rPr lang="uk-UA" b="1" dirty="0">
                <a:solidFill>
                  <a:srgbClr val="00B050"/>
                </a:solidFill>
              </a:rPr>
              <a:t>“</a:t>
            </a:r>
            <a:r>
              <a:rPr lang="uk-UA" b="1" dirty="0" err="1">
                <a:solidFill>
                  <a:srgbClr val="00B050"/>
                </a:solidFill>
              </a:rPr>
              <a:t>public</a:t>
            </a:r>
            <a:r>
              <a:rPr lang="uk-UA" b="1" dirty="0">
                <a:solidFill>
                  <a:srgbClr val="00B050"/>
                </a:solidFill>
              </a:rPr>
              <a:t> </a:t>
            </a:r>
            <a:r>
              <a:rPr lang="uk-UA" b="1" dirty="0" err="1">
                <a:solidFill>
                  <a:srgbClr val="00B050"/>
                </a:solidFill>
              </a:rPr>
              <a:t>affairs</a:t>
            </a:r>
            <a:r>
              <a:rPr lang="uk-UA" b="1" dirty="0">
                <a:solidFill>
                  <a:srgbClr val="00B050"/>
                </a:solidFill>
              </a:rPr>
              <a:t>” </a:t>
            </a:r>
            <a:r>
              <a:rPr lang="uk-UA" dirty="0"/>
              <a:t>– зв’язки з громадськими організаціями, органами державної влади, державними установам</a:t>
            </a:r>
            <a:r>
              <a:rPr lang="uk-UA" b="1" dirty="0" smtClean="0">
                <a:solidFill>
                  <a:srgbClr val="00B050"/>
                </a:solidFill>
              </a:rPr>
              <a:t> </a:t>
            </a:r>
            <a:r>
              <a:rPr lang="uk-UA" b="1" dirty="0">
                <a:solidFill>
                  <a:srgbClr val="00B050"/>
                </a:solidFill>
              </a:rPr>
              <a:t>“</a:t>
            </a:r>
            <a:r>
              <a:rPr lang="uk-UA" b="1" dirty="0" err="1">
                <a:solidFill>
                  <a:srgbClr val="00B050"/>
                </a:solidFill>
              </a:rPr>
              <a:t>investor</a:t>
            </a:r>
            <a:r>
              <a:rPr lang="uk-UA" b="1" dirty="0">
                <a:solidFill>
                  <a:srgbClr val="00B050"/>
                </a:solidFill>
              </a:rPr>
              <a:t> </a:t>
            </a:r>
            <a:r>
              <a:rPr lang="uk-UA" b="1" dirty="0" err="1">
                <a:solidFill>
                  <a:srgbClr val="00B050"/>
                </a:solidFill>
              </a:rPr>
              <a:t>relations</a:t>
            </a:r>
            <a:r>
              <a:rPr lang="uk-UA" b="1" dirty="0">
                <a:solidFill>
                  <a:srgbClr val="00B050"/>
                </a:solidFill>
              </a:rPr>
              <a:t>” </a:t>
            </a:r>
            <a:r>
              <a:rPr lang="uk-UA" dirty="0"/>
              <a:t>– встановлення взаємин з інвесторами; “</a:t>
            </a:r>
            <a:r>
              <a:rPr lang="uk-UA" dirty="0" err="1"/>
              <a:t>public</a:t>
            </a:r>
            <a:r>
              <a:rPr lang="uk-UA" dirty="0"/>
              <a:t> involvement”– громадська експертиза; </a:t>
            </a:r>
          </a:p>
          <a:p>
            <a:pPr algn="just"/>
            <a:r>
              <a:rPr lang="uk-UA" b="1" dirty="0">
                <a:solidFill>
                  <a:srgbClr val="00B050"/>
                </a:solidFill>
              </a:rPr>
              <a:t>“</a:t>
            </a:r>
            <a:r>
              <a:rPr lang="uk-UA" b="1" dirty="0" err="1">
                <a:solidFill>
                  <a:srgbClr val="00B050"/>
                </a:solidFill>
              </a:rPr>
              <a:t>employee</a:t>
            </a:r>
            <a:r>
              <a:rPr lang="uk-UA" b="1" dirty="0">
                <a:solidFill>
                  <a:srgbClr val="00B050"/>
                </a:solidFill>
              </a:rPr>
              <a:t> </a:t>
            </a:r>
            <a:r>
              <a:rPr lang="uk-UA" b="1" dirty="0" err="1">
                <a:solidFill>
                  <a:srgbClr val="00B050"/>
                </a:solidFill>
              </a:rPr>
              <a:t>communications</a:t>
            </a:r>
            <a:r>
              <a:rPr lang="uk-UA" b="1" dirty="0">
                <a:solidFill>
                  <a:srgbClr val="00B050"/>
                </a:solidFill>
              </a:rPr>
              <a:t>” </a:t>
            </a:r>
            <a:r>
              <a:rPr lang="uk-UA" dirty="0"/>
              <a:t>– побудова відносин керівництва компанії з її персоналом; </a:t>
            </a:r>
          </a:p>
          <a:p>
            <a:pPr algn="just"/>
            <a:r>
              <a:rPr lang="uk-UA" b="1" dirty="0">
                <a:solidFill>
                  <a:srgbClr val="00B050"/>
                </a:solidFill>
              </a:rPr>
              <a:t>“</a:t>
            </a:r>
            <a:r>
              <a:rPr lang="uk-UA" b="1" dirty="0" err="1">
                <a:solidFill>
                  <a:srgbClr val="00B050"/>
                </a:solidFill>
              </a:rPr>
              <a:t>special</a:t>
            </a:r>
            <a:r>
              <a:rPr lang="uk-UA" b="1" dirty="0">
                <a:solidFill>
                  <a:srgbClr val="00B050"/>
                </a:solidFill>
              </a:rPr>
              <a:t> events”– </a:t>
            </a:r>
            <a:r>
              <a:rPr lang="uk-UA" dirty="0" err="1"/>
              <a:t>подієва</a:t>
            </a:r>
            <a:r>
              <a:rPr lang="uk-UA" dirty="0"/>
              <a:t> комунікація, організація презентаційних заходів;</a:t>
            </a:r>
          </a:p>
          <a:p>
            <a:pPr algn="just"/>
            <a:r>
              <a:rPr lang="uk-UA" dirty="0"/>
              <a:t> </a:t>
            </a:r>
            <a:r>
              <a:rPr lang="uk-UA" b="1" dirty="0">
                <a:solidFill>
                  <a:srgbClr val="00B050"/>
                </a:solidFill>
              </a:rPr>
              <a:t>“</a:t>
            </a:r>
            <a:r>
              <a:rPr lang="uk-UA" b="1" dirty="0" err="1">
                <a:solidFill>
                  <a:srgbClr val="00B050"/>
                </a:solidFill>
              </a:rPr>
              <a:t>message</a:t>
            </a:r>
            <a:r>
              <a:rPr lang="uk-UA" b="1" dirty="0">
                <a:solidFill>
                  <a:srgbClr val="00B050"/>
                </a:solidFill>
              </a:rPr>
              <a:t> </a:t>
            </a:r>
            <a:r>
              <a:rPr lang="uk-UA" b="1" dirty="0" err="1">
                <a:solidFill>
                  <a:srgbClr val="00B050"/>
                </a:solidFill>
              </a:rPr>
              <a:t>management</a:t>
            </a:r>
            <a:r>
              <a:rPr lang="uk-UA" b="1" dirty="0">
                <a:solidFill>
                  <a:srgbClr val="00B050"/>
                </a:solidFill>
              </a:rPr>
              <a:t>” </a:t>
            </a:r>
            <a:r>
              <a:rPr lang="uk-UA" dirty="0"/>
              <a:t>– управління процесом створення адекватних для сприйняття цільовою аудиторією повідомлень тощо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511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uk-UA" b="1" dirty="0"/>
              <a:t>ДОСЛІДЖЕННЯ В PR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uk-UA" dirty="0"/>
              <a:t>Джерелом досліджень у діяльності PR є наукові або комерційні підстави.</a:t>
            </a:r>
            <a:endParaRPr lang="ru-RU" dirty="0"/>
          </a:p>
          <a:p>
            <a:r>
              <a:rPr lang="uk-UA" b="1" i="1" dirty="0">
                <a:solidFill>
                  <a:srgbClr val="FF0000"/>
                </a:solidFill>
              </a:rPr>
              <a:t>Наукові дослідження</a:t>
            </a:r>
            <a:r>
              <a:rPr lang="uk-UA" b="1" dirty="0">
                <a:solidFill>
                  <a:srgbClr val="FF0000"/>
                </a:solidFill>
              </a:rPr>
              <a:t> </a:t>
            </a:r>
            <a:r>
              <a:rPr lang="uk-UA" dirty="0"/>
              <a:t>проводяться академічними організаціями або навчальними закладами, і все це може фінансуватися державою, громадськими фондами або професійними асоціаціями. Згодом результати подібних досліджень друкуються в різних ЗМІ і, відповідно, офіційно стають надбанням громадськості. </a:t>
            </a:r>
            <a:endParaRPr lang="ru-RU" dirty="0"/>
          </a:p>
          <a:p>
            <a:r>
              <a:rPr lang="uk-UA" b="1" i="1" dirty="0">
                <a:solidFill>
                  <a:srgbClr val="FF0000"/>
                </a:solidFill>
              </a:rPr>
              <a:t>Комерційні дослідження</a:t>
            </a:r>
            <a:r>
              <a:rPr lang="uk-UA" b="1" dirty="0">
                <a:solidFill>
                  <a:srgbClr val="FF0000"/>
                </a:solidFill>
              </a:rPr>
              <a:t> </a:t>
            </a:r>
            <a:r>
              <a:rPr lang="uk-UA" dirty="0"/>
              <a:t>проводяться дослідними фірмами, рекламними або PR-агентствами, або іншими компаніями, що займаються маркетингом. Велика частина цих досліджень тримаються в таємниці, тому що є власністю самих дослідних фірм або замовників.</a:t>
            </a:r>
            <a:endParaRPr lang="ru-RU" dirty="0"/>
          </a:p>
          <a:p>
            <a:r>
              <a:rPr lang="uk-UA" dirty="0"/>
              <a:t> 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3515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uk-UA" b="1" i="1" dirty="0"/>
              <a:t>Основні функції досліджень в PR</a:t>
            </a:r>
            <a:r>
              <a:rPr lang="uk-UA" b="1" dirty="0"/>
              <a:t>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uk-UA" dirty="0"/>
              <a:t>описова, власне </a:t>
            </a:r>
            <a:r>
              <a:rPr lang="uk-UA" b="1" dirty="0" err="1">
                <a:solidFill>
                  <a:srgbClr val="FF0000"/>
                </a:solidFill>
              </a:rPr>
              <a:t>трактувальна</a:t>
            </a:r>
            <a:r>
              <a:rPr lang="uk-UA" b="1" dirty="0">
                <a:solidFill>
                  <a:srgbClr val="FF0000"/>
                </a:solidFill>
              </a:rPr>
              <a:t> </a:t>
            </a:r>
            <a:r>
              <a:rPr lang="uk-UA" dirty="0"/>
              <a:t>(пояснювальна</a:t>
            </a:r>
            <a:r>
              <a:rPr lang="uk-UA" dirty="0" smtClean="0"/>
              <a:t>)</a:t>
            </a:r>
            <a:endParaRPr lang="uk-UA" dirty="0"/>
          </a:p>
          <a:p>
            <a:r>
              <a:rPr lang="uk-UA" b="1" dirty="0" smtClean="0">
                <a:solidFill>
                  <a:srgbClr val="FF0000"/>
                </a:solidFill>
              </a:rPr>
              <a:t>прогностична</a:t>
            </a:r>
            <a:r>
              <a:rPr lang="uk-UA" dirty="0" smtClean="0"/>
              <a:t> </a:t>
            </a:r>
            <a:r>
              <a:rPr lang="uk-UA" dirty="0"/>
              <a:t>(але прогнози будуються  на основі отриманих результатів). 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3496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uk-UA" sz="3600" dirty="0" smtClean="0"/>
              <a:t/>
            </a:r>
            <a:br>
              <a:rPr lang="uk-UA" sz="3600" dirty="0" smtClean="0"/>
            </a:br>
            <a:r>
              <a:rPr lang="uk-UA" sz="3600" dirty="0" smtClean="0"/>
              <a:t>Основних </a:t>
            </a:r>
            <a:r>
              <a:rPr lang="uk-UA" sz="3600" dirty="0"/>
              <a:t>типів PR-досліджень два</a:t>
            </a:r>
            <a:r>
              <a:rPr lang="uk-UA" sz="3600" dirty="0" smtClean="0"/>
              <a:t>:</a:t>
            </a:r>
            <a:br>
              <a:rPr lang="uk-UA" sz="3600" dirty="0" smtClean="0"/>
            </a:br>
            <a:r>
              <a:rPr lang="uk-UA" sz="3600" dirty="0" smtClean="0"/>
              <a:t> </a:t>
            </a:r>
            <a:r>
              <a:rPr lang="uk-UA" sz="3600" dirty="0"/>
              <a:t>прикладні та теоретичні</a:t>
            </a:r>
            <a:r>
              <a:rPr lang="uk-UA" dirty="0"/>
              <a:t>.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uk-UA" b="1" i="1" dirty="0"/>
              <a:t>Прикладні дослідження</a:t>
            </a:r>
            <a:r>
              <a:rPr lang="uk-UA" dirty="0"/>
              <a:t>, в свою чергу, бувають або стратегічними, або оцінними. </a:t>
            </a:r>
            <a:endParaRPr lang="ru-RU" dirty="0"/>
          </a:p>
          <a:p>
            <a:r>
              <a:rPr lang="uk-UA" i="1" dirty="0"/>
              <a:t>Стратегічні дослідження</a:t>
            </a:r>
            <a:r>
              <a:rPr lang="uk-UA" dirty="0"/>
              <a:t> проводяться в основному на стадії розробки PR-програми. З їх допомогою визначають інструменти або методи PR-впливу.</a:t>
            </a:r>
            <a:endParaRPr lang="ru-RU" dirty="0"/>
          </a:p>
          <a:p>
            <a:r>
              <a:rPr lang="uk-UA" i="1" dirty="0"/>
              <a:t>Оціночні</a:t>
            </a:r>
            <a:r>
              <a:rPr lang="uk-UA" dirty="0"/>
              <a:t> дослідження проводяться на завершальному етапі PR-акції з метою з'ясувати, чи досягнуті в процесі виконання PR-програми поставлені цілі чи ні.</a:t>
            </a:r>
            <a:endParaRPr lang="ru-RU" dirty="0"/>
          </a:p>
          <a:p>
            <a:r>
              <a:rPr lang="uk-UA" b="1" i="1" dirty="0"/>
              <a:t>Теоретичні дослідження</a:t>
            </a:r>
            <a:r>
              <a:rPr lang="uk-UA" dirty="0"/>
              <a:t> більш абстрактні, ніж прикладні. Вони дозволяють розробляти теорії PR-діяльності, пов'язані, наприклад, з питанням про формування громадської думки або з питанням про утворення різних груп громадськості. Однак саме на базі теоретичних досліджень PR-фахівці виробляють певні стратегії поведінки в тих чи інших ситуаціях, а також способи підходу до будь-якої проблеми.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6309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 smtClean="0">
                <a:solidFill>
                  <a:srgbClr val="00B050"/>
                </a:solidFill>
              </a:rPr>
              <a:t>Основні методи </a:t>
            </a:r>
            <a:r>
              <a:rPr lang="en-US" b="1" dirty="0" smtClean="0">
                <a:solidFill>
                  <a:srgbClr val="00B050"/>
                </a:solidFill>
              </a:rPr>
              <a:t>PR</a:t>
            </a:r>
            <a:r>
              <a:rPr lang="uk-UA" b="1" dirty="0" err="1" smtClean="0">
                <a:solidFill>
                  <a:srgbClr val="00B050"/>
                </a:solidFill>
              </a:rPr>
              <a:t>-досліджень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uk-UA" i="1" dirty="0"/>
              <a:t>Основних методів PR-досліджень три: </a:t>
            </a:r>
            <a:r>
              <a:rPr lang="uk-UA" b="1" i="1" dirty="0"/>
              <a:t>огляди, комунікаційний аудит і т.зв. ненав'язливі методи, </a:t>
            </a:r>
            <a:r>
              <a:rPr lang="uk-UA" i="1" dirty="0"/>
              <a:t>до яких відносяться пошук фактів, аналіз змісту (контент-аналіз) і визначення доступності джерел інформації.</a:t>
            </a:r>
            <a:r>
              <a:rPr lang="uk-UA" dirty="0"/>
              <a:t> </a:t>
            </a:r>
            <a:endParaRPr lang="ru-RU" dirty="0"/>
          </a:p>
          <a:p>
            <a:r>
              <a:rPr lang="uk-UA" dirty="0"/>
              <a:t>За допомогою </a:t>
            </a:r>
            <a:r>
              <a:rPr lang="uk-UA" b="1" i="1" dirty="0">
                <a:solidFill>
                  <a:srgbClr val="FF0000"/>
                </a:solidFill>
              </a:rPr>
              <a:t>оглядів</a:t>
            </a:r>
            <a:r>
              <a:rPr lang="uk-UA" dirty="0"/>
              <a:t> виявляються підходи і думки людей з приводу якоїсь значущої проблеми. </a:t>
            </a:r>
            <a:endParaRPr lang="ru-RU" dirty="0"/>
          </a:p>
          <a:p>
            <a:r>
              <a:rPr lang="uk-UA" b="1" i="1" dirty="0">
                <a:solidFill>
                  <a:srgbClr val="FF0000"/>
                </a:solidFill>
              </a:rPr>
              <a:t>Комунікаційний аудит</a:t>
            </a:r>
            <a:r>
              <a:rPr lang="uk-UA" b="1" dirty="0">
                <a:solidFill>
                  <a:srgbClr val="FF0000"/>
                </a:solidFill>
              </a:rPr>
              <a:t> </a:t>
            </a:r>
            <a:r>
              <a:rPr lang="uk-UA" dirty="0"/>
              <a:t>виявляє нерівність між реальним і сприйманим спілкуванням між керівництвом і цільовою аудиторією. </a:t>
            </a:r>
            <a:endParaRPr lang="ru-RU" dirty="0"/>
          </a:p>
          <a:p>
            <a:r>
              <a:rPr lang="uk-UA" dirty="0"/>
              <a:t>Нарешті, </a:t>
            </a:r>
            <a:r>
              <a:rPr lang="uk-UA" i="1" dirty="0"/>
              <a:t>«</a:t>
            </a:r>
            <a:r>
              <a:rPr lang="uk-UA" b="1" i="1" dirty="0">
                <a:solidFill>
                  <a:srgbClr val="FF0000"/>
                </a:solidFill>
              </a:rPr>
              <a:t>ненав'язливі методи</a:t>
            </a:r>
            <a:r>
              <a:rPr lang="uk-UA" i="1" dirty="0"/>
              <a:t>»</a:t>
            </a:r>
            <a:r>
              <a:rPr lang="uk-UA" dirty="0"/>
              <a:t> дозволяють вивчити об'єкти і суб'єкти PR-діяльності, не вдаючись до «тиску» на інформацію або аудиторію. 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346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00B0F0"/>
                </a:solidFill>
              </a:rPr>
              <a:t>Оглядові дослідження</a:t>
            </a:r>
            <a:endParaRPr lang="ru-RU" b="1" dirty="0">
              <a:solidFill>
                <a:srgbClr val="00B0F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uk-UA" b="1" i="1" dirty="0">
                <a:solidFill>
                  <a:srgbClr val="FF0000"/>
                </a:solidFill>
              </a:rPr>
              <a:t>Описові огляди</a:t>
            </a:r>
            <a:r>
              <a:rPr lang="uk-UA" b="1" dirty="0">
                <a:solidFill>
                  <a:srgbClr val="FF0000"/>
                </a:solidFill>
              </a:rPr>
              <a:t> </a:t>
            </a:r>
            <a:r>
              <a:rPr lang="uk-UA" dirty="0"/>
              <a:t>- це виявлення стану поточної ситуації в конкретний часовий період. Прикладом описових оглядів стали вже звичними для наших громадян опитування громадської думки.</a:t>
            </a:r>
            <a:endParaRPr lang="ru-RU" dirty="0"/>
          </a:p>
          <a:p>
            <a:r>
              <a:rPr lang="uk-UA" b="1" i="1" dirty="0">
                <a:solidFill>
                  <a:srgbClr val="FF0000"/>
                </a:solidFill>
              </a:rPr>
              <a:t>Пояснювальні огляди</a:t>
            </a:r>
            <a:r>
              <a:rPr lang="uk-UA" b="1" dirty="0">
                <a:solidFill>
                  <a:srgbClr val="FF0000"/>
                </a:solidFill>
              </a:rPr>
              <a:t> </a:t>
            </a:r>
            <a:r>
              <a:rPr lang="uk-UA" dirty="0"/>
              <a:t>встановлюють причинно-наслідкові зв'язки певної події. Тому в подібних опитуваннях громадської думки люди зазвичай відповідають на питання «чому, на їхню думку, сталася та чи інша пригода?» Або «чим вони пояснюють ті чи інші факти?».</a:t>
            </a:r>
            <a:endParaRPr lang="ru-RU" dirty="0"/>
          </a:p>
          <a:p>
            <a:r>
              <a:rPr lang="uk-UA" b="1" dirty="0"/>
              <a:t>Огляди зазвичай складаються з чотирьох елементів: 1) вибіркового спостереження, 2) анкетування; 3) інтерв'ю; 4) аналізу результатів. </a:t>
            </a:r>
            <a:r>
              <a:rPr lang="uk-UA" dirty="0"/>
              <a:t>Зрозуміло, що огляди, що проводяться через поштову розсилку, не включають стадію інтерв'ю. Розглянемо детально кожен з цих елементів.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9641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</TotalTime>
  <Words>2120</Words>
  <Application>Microsoft Office PowerPoint</Application>
  <PresentationFormat>Экран (4:3)</PresentationFormat>
  <Paragraphs>106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0" baseType="lpstr">
      <vt:lpstr>Arial</vt:lpstr>
      <vt:lpstr>Calibri</vt:lpstr>
      <vt:lpstr>Тема Office</vt:lpstr>
      <vt:lpstr>Лекція 4</vt:lpstr>
      <vt:lpstr>План</vt:lpstr>
      <vt:lpstr>АНАЛІТИЧНІ ДОСЛІДЖЕННЯ В ГАЛУЗІ ПАБЛІК РИЛЕЙШНЗ </vt:lpstr>
      <vt:lpstr>Галузеві сфери PR</vt:lpstr>
      <vt:lpstr>ДОСЛІДЖЕННЯ В PR</vt:lpstr>
      <vt:lpstr>Основні функції досліджень в PR </vt:lpstr>
      <vt:lpstr> Основних типів PR-досліджень два:  прикладні та теоретичні.  </vt:lpstr>
      <vt:lpstr>Основні методи PR-досліджень</vt:lpstr>
      <vt:lpstr>Оглядові дослідження</vt:lpstr>
      <vt:lpstr>Анкетування</vt:lpstr>
      <vt:lpstr>Анкетування</vt:lpstr>
      <vt:lpstr>Анкетування</vt:lpstr>
      <vt:lpstr>Діалогова комунікація</vt:lpstr>
      <vt:lpstr>Вимоги до анкетування</vt:lpstr>
      <vt:lpstr>Інтерв'ю </vt:lpstr>
      <vt:lpstr>Інтерв'ю</vt:lpstr>
      <vt:lpstr>Інтерв'ю</vt:lpstr>
      <vt:lpstr>Інтерв'ю</vt:lpstr>
      <vt:lpstr>Інтерв'ю</vt:lpstr>
      <vt:lpstr>Метод комунікаційного аудиту</vt:lpstr>
      <vt:lpstr>Ненав'язливі методи дослідження</vt:lpstr>
      <vt:lpstr>Контент-аналіз</vt:lpstr>
      <vt:lpstr>Прес-кліппінг</vt:lpstr>
      <vt:lpstr>Повторні (або моніторингові, порівняльні, в залежності від мети) дослідження</vt:lpstr>
      <vt:lpstr>Три основні функції PR, що виконуються як на внутрішньому , так і на зовнішньому рівнях</vt:lpstr>
      <vt:lpstr>Функції PR по відношенню до базисного суб’єкта </vt:lpstr>
      <vt:lpstr>Принципи PR: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Теорія PR</dc:title>
  <dc:creator>Progressor</dc:creator>
  <cp:lastModifiedBy>user</cp:lastModifiedBy>
  <cp:revision>91</cp:revision>
  <dcterms:created xsi:type="dcterms:W3CDTF">2018-02-05T17:52:41Z</dcterms:created>
  <dcterms:modified xsi:type="dcterms:W3CDTF">2023-02-13T06:45:22Z</dcterms:modified>
</cp:coreProperties>
</file>