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2" r:id="rId3"/>
    <p:sldId id="261" r:id="rId4"/>
    <p:sldId id="259" r:id="rId5"/>
    <p:sldId id="260" r:id="rId6"/>
    <p:sldId id="267" r:id="rId7"/>
    <p:sldId id="263" r:id="rId8"/>
    <p:sldId id="264" r:id="rId9"/>
    <p:sldId id="265" r:id="rId10"/>
    <p:sldId id="269" r:id="rId11"/>
    <p:sldId id="270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72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219201"/>
            <a:ext cx="10363200" cy="1905000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взаємодії і відносини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3200400"/>
            <a:ext cx="8534400" cy="2514600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Соціальні взаємодії</a:t>
            </a:r>
          </a:p>
          <a:p>
            <a:pPr lvl="0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Класифікація соціальних взаємодій</a:t>
            </a:r>
          </a:p>
          <a:p>
            <a:pPr lvl="0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Поняття соціальних відносин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Класифікація соціальних відносин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соціальних відносин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Суспільство</a:t>
            </a:r>
            <a:r>
              <a:rPr lang="uk-UA" sz="2400" dirty="0" smtClean="0"/>
              <a:t> - це система, яка складається з різнорідних елементів, об'єднаних між собою досить складною сукупністю взаємних зв'язків. Основною рисою цих елементів є те, що вони є певною трансформацією суспільних відносин. До числа таких елементів відносяться індивіди, соціальні групи, соціальні інститути, соціальна структура в цілому. Саме в них суспільні відносини набувають стійку форму і можуть бути об'єктом безпосереднього вивчення та аналізу.</a:t>
            </a:r>
            <a:endParaRPr lang="uk-UA" sz="2400" u="sng" dirty="0" smtClean="0"/>
          </a:p>
          <a:p>
            <a:pPr algn="just"/>
            <a:r>
              <a:rPr lang="uk-UA" sz="2400" b="1" dirty="0" smtClean="0"/>
              <a:t>Суспільні відносини</a:t>
            </a:r>
            <a:r>
              <a:rPr lang="uk-UA" sz="2400" dirty="0" smtClean="0"/>
              <a:t> - це сукупність зв'язків, контактів, взаємин, взаємних очікувань, надій і реакцій, яка виникає між людьми в процесі їх спільного проживання. В силу мультипарадигмальності соціології на сьогоднішній момент в науці немає єдиної думки щодо місця, яке займають суспільні відносини у загальній соціальній системі.</a:t>
            </a:r>
            <a:endParaRPr lang="uk-UA" sz="2400" u="sng" dirty="0" smtClean="0"/>
          </a:p>
          <a:p>
            <a:pPr algn="just"/>
            <a:r>
              <a:rPr lang="uk-UA" sz="2400" dirty="0" smtClean="0"/>
              <a:t>В рамках вітчизняної соціології часто під </a:t>
            </a:r>
            <a:r>
              <a:rPr lang="uk-UA" sz="2400" b="1" dirty="0" smtClean="0"/>
              <a:t>суспільними відносинами розуміються соціальні відносини і навпаки.</a:t>
            </a: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соціальних відносин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i="1" dirty="0" smtClean="0"/>
              <a:t>Соціальні відносини (суспільні відносини) - це відносини між групами людей, які займають різне становище в суспільстві, що приймають </a:t>
            </a:r>
            <a:r>
              <a:rPr lang="uk-UA" sz="2400" b="1" i="1" dirty="0" smtClean="0"/>
              <a:t>неоднакову </a:t>
            </a:r>
            <a:r>
              <a:rPr lang="uk-UA" sz="2400" b="1" i="1" dirty="0" smtClean="0"/>
              <a:t>участь у його </a:t>
            </a:r>
            <a:r>
              <a:rPr lang="uk-UA" sz="2400" b="1" i="1" dirty="0" smtClean="0"/>
              <a:t>економічному, політичному </a:t>
            </a:r>
            <a:r>
              <a:rPr lang="uk-UA" sz="2400" b="1" i="1" dirty="0" smtClean="0"/>
              <a:t>та </a:t>
            </a:r>
            <a:r>
              <a:rPr lang="uk-UA" sz="2400" b="1" i="1" smtClean="0"/>
              <a:t>духовному житті, </a:t>
            </a:r>
            <a:r>
              <a:rPr lang="uk-UA" sz="2400" b="1" i="1" dirty="0" smtClean="0"/>
              <a:t>що розрізняються способом життя, рівнем і джерелами доходів, структурою особистісного споживання.</a:t>
            </a:r>
            <a:endParaRPr lang="uk-UA" sz="2400" u="sng" dirty="0" smtClean="0"/>
          </a:p>
          <a:p>
            <a:pPr algn="just"/>
            <a:r>
              <a:rPr lang="uk-UA" sz="2400" dirty="0" smtClean="0"/>
              <a:t>Велике значення має відтворення соціальних відносин. </a:t>
            </a:r>
            <a:r>
              <a:rPr lang="uk-UA" sz="2400" b="1" i="1" dirty="0" smtClean="0"/>
              <a:t>Відтворення соціальних відносин - це процес еволюційного розвитку системи соціальних відносин і груп у формі їх циклічного відтворення.</a:t>
            </a:r>
            <a:endParaRPr lang="uk-UA" sz="2400" u="sng" dirty="0" smtClean="0"/>
          </a:p>
          <a:p>
            <a:pPr algn="just"/>
            <a:r>
              <a:rPr lang="uk-UA" sz="2400" dirty="0" smtClean="0"/>
              <a:t>Соціальне відтворення складається з двох взаємопов'язаних етапів: </a:t>
            </a:r>
            <a:r>
              <a:rPr lang="uk-UA" sz="2400" u="sng" dirty="0" smtClean="0"/>
              <a:t>відтворення раніше існуючих елементів соціальної структури і відносин між ними і виникнення нових елементів і відносин.</a:t>
            </a:r>
          </a:p>
          <a:p>
            <a:pPr algn="just"/>
            <a:r>
              <a:rPr lang="uk-UA" sz="2400" dirty="0" smtClean="0"/>
              <a:t>Вивчення відтворення соціальних відносин має велике значення для розуміння динаміки соціальної структури та механізмів соціалізації особистості.</a:t>
            </a:r>
            <a:endParaRPr lang="uk-UA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відносин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400" b="1" dirty="0" smtClean="0"/>
              <a:t>У відповідності з основними сферами життєдіяльності:</a:t>
            </a:r>
            <a:r>
              <a:rPr lang="uk-UA" sz="2400" dirty="0" smtClean="0"/>
              <a:t> </a:t>
            </a:r>
            <a:endParaRPr lang="ru-RU" sz="2400" dirty="0" smtClean="0"/>
          </a:p>
          <a:p>
            <a:r>
              <a:rPr lang="uk-UA" sz="2400" b="1" dirty="0" smtClean="0"/>
              <a:t>Економічні</a:t>
            </a:r>
            <a:endParaRPr lang="ru-RU" sz="2400" b="1" dirty="0" smtClean="0"/>
          </a:p>
          <a:p>
            <a:r>
              <a:rPr lang="uk-UA" sz="2400" b="1" dirty="0" smtClean="0"/>
              <a:t>Політичні</a:t>
            </a:r>
            <a:endParaRPr lang="ru-RU" sz="2400" b="1" dirty="0" smtClean="0"/>
          </a:p>
          <a:p>
            <a:r>
              <a:rPr lang="uk-UA" sz="2400" b="1" dirty="0" smtClean="0"/>
              <a:t>Шлюбно-сімейні</a:t>
            </a:r>
            <a:endParaRPr lang="ru-RU" sz="2400" b="1" dirty="0" smtClean="0"/>
          </a:p>
          <a:p>
            <a:r>
              <a:rPr lang="uk-UA" sz="2400" b="1" dirty="0" smtClean="0"/>
              <a:t>Культурні</a:t>
            </a:r>
            <a:endParaRPr lang="ru-RU" sz="2400" b="1" dirty="0" smtClean="0"/>
          </a:p>
          <a:p>
            <a:pPr>
              <a:buNone/>
            </a:pPr>
            <a:r>
              <a:rPr lang="uk-UA" sz="2400" dirty="0" smtClean="0"/>
              <a:t> </a:t>
            </a:r>
            <a:endParaRPr lang="ru-RU" sz="2400" dirty="0" smtClean="0"/>
          </a:p>
          <a:p>
            <a:pPr>
              <a:buNone/>
            </a:pPr>
            <a:r>
              <a:rPr lang="uk-UA" sz="2400" b="1" dirty="0" smtClean="0"/>
              <a:t>Відповідно до емоційної наповненості:</a:t>
            </a:r>
            <a:r>
              <a:rPr lang="uk-UA" sz="2400" dirty="0" smtClean="0"/>
              <a:t> </a:t>
            </a:r>
            <a:endParaRPr lang="ru-RU" sz="2400" dirty="0" smtClean="0"/>
          </a:p>
          <a:p>
            <a:pPr marL="0" indent="0" algn="just">
              <a:buNone/>
            </a:pPr>
            <a:r>
              <a:rPr lang="uk-UA" sz="2400" b="1" dirty="0" smtClean="0"/>
              <a:t>• позитивні </a:t>
            </a:r>
            <a:r>
              <a:rPr lang="uk-UA" sz="2400" dirty="0" smtClean="0"/>
              <a:t>(в людських відносинах спостерігається взаємний потяг, задоволеність, користь та ін.) </a:t>
            </a:r>
            <a:endParaRPr lang="ru-RU" sz="2400" dirty="0" smtClean="0"/>
          </a:p>
          <a:p>
            <a:pPr marL="0" indent="0" algn="just">
              <a:buNone/>
            </a:pPr>
            <a:r>
              <a:rPr lang="uk-UA" sz="2400" dirty="0" smtClean="0"/>
              <a:t>• </a:t>
            </a:r>
            <a:r>
              <a:rPr lang="uk-UA" sz="2400" b="1" dirty="0" smtClean="0"/>
              <a:t>негативні</a:t>
            </a:r>
            <a:r>
              <a:rPr lang="uk-UA" sz="2400" dirty="0" smtClean="0"/>
              <a:t> (в людських відносинах превалює взаємне відштовхування, антагонізм і ін.)</a:t>
            </a:r>
          </a:p>
          <a:p>
            <a:pPr marL="0" indent="0" algn="just">
              <a:buNone/>
            </a:pPr>
            <a:endParaRPr lang="uk-UA" sz="2400" dirty="0" smtClean="0"/>
          </a:p>
          <a:p>
            <a:pPr marL="0" indent="0" algn="just">
              <a:buNone/>
            </a:pPr>
            <a:r>
              <a:rPr lang="uk-UA" sz="2400" b="1" dirty="0" smtClean="0"/>
              <a:t>За результатом:</a:t>
            </a:r>
          </a:p>
          <a:p>
            <a:pPr>
              <a:buNone/>
            </a:pPr>
            <a:r>
              <a:rPr lang="uk-UA" sz="2400" b="1" dirty="0" smtClean="0"/>
              <a:t>• функціональні</a:t>
            </a:r>
            <a:r>
              <a:rPr lang="uk-UA" sz="2400" dirty="0" smtClean="0"/>
              <a:t> (спрямовані на підтримку, відновлення та розвиток існуючих відносин)</a:t>
            </a:r>
            <a:endParaRPr lang="ru-RU" sz="2400" dirty="0" smtClean="0"/>
          </a:p>
          <a:p>
            <a:pPr>
              <a:buNone/>
            </a:pPr>
            <a:r>
              <a:rPr lang="uk-UA" sz="2400" b="1" dirty="0" smtClean="0"/>
              <a:t>• дисфункціональні</a:t>
            </a:r>
            <a:r>
              <a:rPr lang="uk-UA" sz="2400" dirty="0" smtClean="0"/>
              <a:t> (мають деструктивну спрямованість)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відносин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/>
              <a:t>Класифікація суспільних відносин з П. Сорокіним: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Реальні - потенційні;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Тимчасові - постійні;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Одноразові - відтворювані;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Безпосередні - опосередковані;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Бажані - вимушені;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Приховані - демонстративні;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Дозволені - заборонені;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Фактичні - юридичні;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Безцінні - обмінні;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Антагоністичні - солідарні;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• Конкурентні - контактні (співробітницькі).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276600"/>
            <a:ext cx="1097280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/>
              <a:t>Дякую за увагу!</a:t>
            </a: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взаємодії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638801"/>
          </a:xfrm>
        </p:spPr>
        <p:txBody>
          <a:bodyPr>
            <a:normAutofit lnSpcReduction="10000"/>
          </a:bodyPr>
          <a:lstStyle/>
          <a:p>
            <a:endParaRPr lang="uk-UA" sz="2400" dirty="0" smtClean="0"/>
          </a:p>
          <a:p>
            <a:pPr algn="just"/>
            <a:r>
              <a:rPr lang="uk-UA" sz="2400" dirty="0" smtClean="0"/>
              <a:t> Коли даємо визначення соціології, то ми вже говоримо, що це наука про становлення, розвиток і функціонування суспільства, соціальних спільнот, соціальних зв’язків, соціальних відносин; це наука про закономірності соціальної дії і масової поведінки. </a:t>
            </a:r>
          </a:p>
          <a:p>
            <a:pPr algn="just"/>
            <a:r>
              <a:rPr lang="uk-UA" sz="2400" dirty="0" smtClean="0"/>
              <a:t>У повсякденному житті ми постійно здійснюємо велику кількість елементарних актів соціальної взаємодії, навіть не підозрюючи про це. </a:t>
            </a:r>
          </a:p>
          <a:p>
            <a:pPr algn="just"/>
            <a:r>
              <a:rPr lang="uk-UA" sz="2400" dirty="0" smtClean="0"/>
              <a:t>Ми постійно говоримо</a:t>
            </a:r>
            <a:r>
              <a:rPr lang="uk-UA" sz="2400" b="1" i="1" dirty="0" smtClean="0"/>
              <a:t>, що людина – соціальна істота, тобто людина для задоволення своїх потреб повинна вступати у взаємодію з іншими індивідами, входити у соціальні групи, приймати участь у сумісній діяльності, тобто в усіх епізодах свого життя людина пов’язана з іншими людьми, безпосередньо або опосередковано, постійно або періодично. </a:t>
            </a:r>
          </a:p>
          <a:p>
            <a:pPr algn="just"/>
            <a:r>
              <a:rPr lang="uk-UA" sz="2400" dirty="0" smtClean="0"/>
              <a:t>Виходячи з цього, ми можемо сказати, що соціальна взаємодія – це процес, в рамках якого індивіди впливають на вчинки і думки один одного і обумовлений цей процес безпосередніми контактами між людьми. </a:t>
            </a: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взаємодії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 Головною особливістю соціального життя є взаємодія індивідів, соціальних груп у межах відповідних соціальних інститутів. </a:t>
            </a:r>
          </a:p>
          <a:p>
            <a:pPr algn="just"/>
            <a:r>
              <a:rPr lang="uk-UA" sz="2400" b="1" dirty="0" smtClean="0"/>
              <a:t>Соціальна взаємодія – система взаємозумовлених соціальних дій, за яких дії одного суб’єкта (індивіда, групи, спільноти) одночасно є причиною і наслідком відповідних дій інших. </a:t>
            </a:r>
          </a:p>
          <a:p>
            <a:pPr algn="just"/>
            <a:r>
              <a:rPr lang="uk-UA" sz="2400" dirty="0" smtClean="0"/>
              <a:t>У процесі її реалізується соціальна дія партнерів, відбувається взаємне пристосування дій кожного з них, одностайність у розумінні ситуації, усвідомлення її смислу дій, певний ступінь солідарності між ними. </a:t>
            </a:r>
          </a:p>
          <a:p>
            <a:pPr algn="just"/>
            <a:r>
              <a:rPr lang="uk-UA" sz="2400" dirty="0" smtClean="0"/>
              <a:t>В соціології використовують спеціальний термін поняття соціальна взаємодія – </a:t>
            </a:r>
            <a:r>
              <a:rPr lang="uk-UA" sz="2400" b="1" dirty="0" smtClean="0"/>
              <a:t>інтеракція. </a:t>
            </a: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взаємодій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 fontScale="92500" lnSpcReduction="20000"/>
          </a:bodyPr>
          <a:lstStyle/>
          <a:p>
            <a:endParaRPr lang="uk-UA" sz="2400" dirty="0" smtClean="0"/>
          </a:p>
          <a:p>
            <a:pPr algn="just">
              <a:buNone/>
            </a:pPr>
            <a:r>
              <a:rPr lang="uk-UA" sz="2400" b="1" dirty="0" smtClean="0"/>
              <a:t> Види соціальної взаємодії класифікують: </a:t>
            </a:r>
          </a:p>
          <a:p>
            <a:pPr algn="just"/>
            <a:r>
              <a:rPr lang="uk-UA" sz="2400" dirty="0" smtClean="0"/>
              <a:t>- за кількістю суб’єктів взаємодії між двома людьми, між індивідом і групою, між групами; </a:t>
            </a:r>
          </a:p>
          <a:p>
            <a:pPr algn="just"/>
            <a:r>
              <a:rPr lang="uk-UA" sz="2400" dirty="0" smtClean="0"/>
              <a:t>- за характером взаємовідносин суб’єктів взаємодії: солідарні (узгоджені) та антагоністичні (ворожі); </a:t>
            </a:r>
          </a:p>
          <a:p>
            <a:pPr algn="just"/>
            <a:r>
              <a:rPr lang="uk-UA" sz="2400" dirty="0" smtClean="0"/>
              <a:t>- за терміном: короткочасні і довгочасні; </a:t>
            </a:r>
          </a:p>
          <a:p>
            <a:pPr algn="just"/>
            <a:r>
              <a:rPr lang="uk-UA" sz="2400" dirty="0" smtClean="0"/>
              <a:t>- за наявністю (відсутністю) організованості: організовані та неорганізовані; </a:t>
            </a:r>
          </a:p>
          <a:p>
            <a:pPr algn="just"/>
            <a:r>
              <a:rPr lang="uk-UA" sz="2400" dirty="0" smtClean="0"/>
              <a:t>- за усвідомленістю взаємодії: усвідомлені та неусвідомлені; </a:t>
            </a:r>
          </a:p>
          <a:p>
            <a:pPr algn="just"/>
            <a:r>
              <a:rPr lang="uk-UA" sz="2400" dirty="0" smtClean="0"/>
              <a:t>- за «матеріальністю» обміну: інтелектуальні (ідейні), почуттєві (емоційні) та вольові. </a:t>
            </a:r>
          </a:p>
          <a:p>
            <a:pPr algn="just"/>
            <a:endParaRPr lang="uk-UA" sz="2400" dirty="0" smtClean="0"/>
          </a:p>
          <a:p>
            <a:pPr algn="just">
              <a:buNone/>
            </a:pPr>
            <a:r>
              <a:rPr lang="uk-UA" sz="2400" b="1" dirty="0" smtClean="0"/>
              <a:t>Існують два основних рівні дослідження соціальної взаємодії: </a:t>
            </a:r>
          </a:p>
          <a:p>
            <a:pPr algn="just"/>
            <a:r>
              <a:rPr lang="uk-UA" sz="2400" dirty="0" smtClean="0"/>
              <a:t>- міжособова (основний фокус дослідження на мікрорівні); </a:t>
            </a:r>
          </a:p>
          <a:p>
            <a:pPr algn="just"/>
            <a:r>
              <a:rPr lang="uk-UA" sz="2400" dirty="0" smtClean="0"/>
              <a:t>- інституційна інтеракція (на макрорівні суспільства). </a:t>
            </a:r>
          </a:p>
          <a:p>
            <a:pPr algn="just">
              <a:buNone/>
            </a:pPr>
            <a:r>
              <a:rPr lang="uk-UA" sz="2400" dirty="0" smtClean="0"/>
              <a:t>У будь-якому соціальному контексті поєднуються елементи їх обох. </a:t>
            </a:r>
            <a:endParaRPr lang="uk-UA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взаємодій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5626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 smtClean="0"/>
              <a:t>Вперше в соціологію поняття «соціальна дія» було введено і науково обґрунтовано </a:t>
            </a:r>
            <a:r>
              <a:rPr lang="uk-UA" sz="2000" b="1" dirty="0" smtClean="0"/>
              <a:t>М. Вебером. Він стверджував, що не будь-яка дія людей є соціальною дією. Дія тільки тоді набуває ознак соціальної, коли вона: раціональна (тобто усвідомлена та орієнтована на інших людей) </a:t>
            </a:r>
          </a:p>
          <a:p>
            <a:pPr marL="0" indent="0" algn="just">
              <a:buNone/>
            </a:pPr>
            <a:r>
              <a:rPr lang="uk-UA" sz="2000" dirty="0" smtClean="0"/>
              <a:t>Якщо дії людей орієнтовані на несоціальні, матеріальні об’єкти, то їх не можна вважати соціальними. </a:t>
            </a:r>
          </a:p>
          <a:p>
            <a:pPr marL="0" indent="0" algn="just"/>
            <a:r>
              <a:rPr lang="uk-UA" sz="2000" dirty="0" smtClean="0"/>
              <a:t>В дійсності, дуже складно провести межу між соціальними і несоціальними діями. </a:t>
            </a:r>
          </a:p>
          <a:p>
            <a:pPr marL="0" indent="0" algn="just"/>
            <a:r>
              <a:rPr lang="uk-UA" sz="2000" dirty="0" smtClean="0"/>
              <a:t>Велика кількість досліджень показують, що людина майже </a:t>
            </a:r>
            <a:r>
              <a:rPr lang="uk-UA" sz="2000" b="1" dirty="0" smtClean="0"/>
              <a:t>ніколи не діє повністю свідомо </a:t>
            </a:r>
            <a:r>
              <a:rPr lang="uk-UA" sz="2000" dirty="0" smtClean="0"/>
              <a:t>(це доводять, наприклад, дослідження в області нейромаркетингу). </a:t>
            </a:r>
          </a:p>
          <a:p>
            <a:pPr marL="0" indent="0" algn="just"/>
            <a:r>
              <a:rPr lang="uk-UA" sz="2000" b="1" dirty="0" smtClean="0"/>
              <a:t>Тобто повністю усвідомлені дії – це «ідеальний тип», однак, люди надають значення своїм діям, раціоналізуючи та пояснюючи їх. </a:t>
            </a:r>
          </a:p>
          <a:p>
            <a:pPr marL="0" indent="0" algn="just"/>
            <a:r>
              <a:rPr lang="uk-UA" sz="2000" u="sng" dirty="0" smtClean="0"/>
              <a:t>Класифікація дій (взаємодій) за Вебером: </a:t>
            </a:r>
          </a:p>
          <a:p>
            <a:pPr marL="0" indent="0" algn="just">
              <a:buNone/>
            </a:pPr>
            <a:r>
              <a:rPr lang="uk-UA" sz="2000" dirty="0" smtClean="0"/>
              <a:t>- цілераціональна (ціль, результат)</a:t>
            </a:r>
          </a:p>
          <a:p>
            <a:pPr marL="0" indent="0" algn="just">
              <a:buNone/>
            </a:pPr>
            <a:r>
              <a:rPr lang="uk-UA" sz="2000" dirty="0" smtClean="0"/>
              <a:t>- цінніснораціональна (заснована на вірі в те, що вчинок має етичну або релігійну цінність)</a:t>
            </a:r>
          </a:p>
          <a:p>
            <a:pPr algn="just">
              <a:buFontTx/>
              <a:buChar char="-"/>
            </a:pPr>
            <a:r>
              <a:rPr lang="uk-UA" sz="2000" dirty="0" smtClean="0"/>
              <a:t>традиційна </a:t>
            </a:r>
            <a:r>
              <a:rPr lang="uk-UA" sz="2000" dirty="0" smtClean="0"/>
              <a:t>(за звичкою) – ґрунтується на соціальних стандартах поведінки, звичках, </a:t>
            </a:r>
            <a:r>
              <a:rPr lang="uk-UA" sz="2000" dirty="0" smtClean="0"/>
              <a:t>нормах</a:t>
            </a:r>
          </a:p>
          <a:p>
            <a:pPr algn="just">
              <a:buFontTx/>
              <a:buChar char="-"/>
            </a:pPr>
            <a:r>
              <a:rPr lang="uk-UA" sz="2000" dirty="0" smtClean="0"/>
              <a:t>афективна </a:t>
            </a:r>
            <a:r>
              <a:rPr lang="uk-UA" sz="2000" dirty="0"/>
              <a:t>(немає цілі, орієнтації на результат) - зумовлена емоційним станом</a:t>
            </a:r>
          </a:p>
          <a:p>
            <a:pPr marL="0" indent="0" algn="just">
              <a:buNone/>
            </a:pPr>
            <a:endParaRPr lang="uk-U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взаємодій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sz="2400" dirty="0" smtClean="0"/>
              <a:t> </a:t>
            </a:r>
            <a:r>
              <a:rPr lang="uk-UA" sz="2400" b="1" dirty="0" smtClean="0"/>
              <a:t>Теорія соціального обміну. Її автор Дж. Хоманс розглядав соціальну взаємодію як складну систему обмінів, зумовлених засобами врівноваження винагород і затрат. </a:t>
            </a:r>
          </a:p>
          <a:p>
            <a:pPr algn="just">
              <a:buNone/>
            </a:pPr>
            <a:r>
              <a:rPr lang="uk-UA" sz="2400" b="1" dirty="0" smtClean="0"/>
              <a:t>Стверджуючи, що суб’єкти взаємодіють на підставі свого колишнього досвіду, виділяє 4 принципи взаємодії: </a:t>
            </a:r>
            <a:endParaRPr lang="uk-UA" sz="2400" dirty="0" smtClean="0"/>
          </a:p>
          <a:p>
            <a:pPr algn="just"/>
            <a:r>
              <a:rPr lang="uk-UA" sz="2400" dirty="0" smtClean="0"/>
              <a:t>1) чим більше винагороджується певний тип поведінки, тим частіше він повторюватиметься; </a:t>
            </a:r>
          </a:p>
          <a:p>
            <a:pPr algn="just"/>
            <a:r>
              <a:rPr lang="uk-UA" sz="2400" dirty="0" smtClean="0"/>
              <a:t>2) якщо винагорода залежить від якихось умов, людина намагається відтворити їх; </a:t>
            </a:r>
          </a:p>
          <a:p>
            <a:pPr algn="just"/>
            <a:r>
              <a:rPr lang="uk-UA" sz="2400" dirty="0" smtClean="0"/>
              <a:t>3) якщо винагорода велика, людина здатна витратити більше зусиль для її отримання; </a:t>
            </a:r>
          </a:p>
          <a:p>
            <a:pPr algn="just"/>
            <a:r>
              <a:rPr lang="uk-UA" sz="2400" dirty="0" smtClean="0"/>
              <a:t>4) коли потреби людини близькі до насичення, вона докладатиме менше зусиль для їх задоволення. 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За цими критеріями, на думку </a:t>
            </a:r>
            <a:r>
              <a:rPr lang="uk-UA" sz="2400" b="1" dirty="0" smtClean="0"/>
              <a:t>Хоманса, можна аналізувати навіть складні види взаємодії: відносини влади, переговорний процес, лідерство тощо.</a:t>
            </a:r>
            <a:endParaRPr lang="uk-UA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взаємодій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 </a:t>
            </a:r>
            <a:r>
              <a:rPr lang="uk-UA" sz="2400" b="1" dirty="0" smtClean="0"/>
              <a:t>Теорія символічного інтеракціонізму. </a:t>
            </a:r>
          </a:p>
          <a:p>
            <a:pPr algn="just"/>
            <a:r>
              <a:rPr lang="uk-UA" sz="2400" dirty="0" smtClean="0"/>
              <a:t>Сформулював її американський соціолог Джордж Мід (1863-1931), який заперечував, що поведінка людей – це пасивна реакція на винагороду чи покарання. </a:t>
            </a:r>
          </a:p>
          <a:p>
            <a:pPr algn="just"/>
            <a:r>
              <a:rPr lang="uk-UA" sz="2400" dirty="0" smtClean="0"/>
              <a:t>Розглядаючи вчинки людини як соціальну поведінку, засновану на комунікації, в якій вона реагує не тільки на дії, але й на наміри інших людей, Мід виділив два типи дій: значущі і незначущі. </a:t>
            </a:r>
          </a:p>
          <a:p>
            <a:pPr algn="just"/>
            <a:r>
              <a:rPr lang="uk-UA" sz="2400" dirty="0" smtClean="0"/>
              <a:t>Для усвідомлення мотивів дії людини слід уявити себе в її ролі. А взаємодія між людьми є безперервним діалогом, у процесі якого вони спостерігають, осмислюють наміри один одного та реагують на них.</a:t>
            </a:r>
            <a:endParaRPr lang="uk-UA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взаємодій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400" dirty="0" smtClean="0"/>
              <a:t> </a:t>
            </a:r>
            <a:r>
              <a:rPr lang="uk-UA" sz="2400" b="1" dirty="0" smtClean="0"/>
              <a:t>Етнометодологія.</a:t>
            </a:r>
            <a:r>
              <a:rPr lang="uk-UA" sz="2400" dirty="0" smtClean="0"/>
              <a:t> Вона тісно пов’язана з теорією символічного інтеракціонізму. Згідно з нею найважливішим чинником міжособистісної комунікації є прийняті на віру правила, що регулюють взаємодію між людьми. Конкретні стереотипні взаємодії впливають на інших людей, незалежно від того, якого значення вони їм надають.</a:t>
            </a:r>
          </a:p>
          <a:p>
            <a:pPr algn="just"/>
            <a:r>
              <a:rPr lang="uk-UA" sz="2400" dirty="0" smtClean="0"/>
              <a:t> Г. Гарфінкелем проводився експеримент, в рамках якого підставний психолог - при відсутності візуального контакту - нібито консультує учасника експерименту, односкладно відповідаючи на його питання; при цьому послідовність «так / ні» задана попередньо, тобто ніякого реального зв'язку між питаннями і відповідями немає. </a:t>
            </a:r>
          </a:p>
          <a:p>
            <a:pPr algn="just"/>
            <a:r>
              <a:rPr lang="uk-UA" sz="2400" dirty="0" smtClean="0"/>
              <a:t>Однак в ході дослідження з'ясовується, що навіть в разі очевидних розбіжностей характеру запитань і одержуваних на них відповідей випробуваний всіляко намагається знайти їм раціональне пояснення, в більшості випадків дякує за поради, лише зрідка піддає їх сумніву і критиці. </a:t>
            </a:r>
          </a:p>
          <a:p>
            <a:pPr algn="just"/>
            <a:r>
              <a:rPr lang="uk-UA" sz="2400" dirty="0" smtClean="0"/>
              <a:t>Як зазначає Гарфінкель, відповіді незмінно сприймаються як «відповіді-на-свої-питання». Очікування від прийому як від компетентної консультації «перекривають» всю, здавалося б, абсурдність відповідей.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соціальних взаємодій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Теорія соціальної драматургії. </a:t>
            </a:r>
            <a:r>
              <a:rPr lang="uk-UA" sz="2400" dirty="0" smtClean="0"/>
              <a:t>В її основі принципи управління враженнями у соціальній взаємодії. </a:t>
            </a:r>
          </a:p>
          <a:p>
            <a:pPr algn="just"/>
            <a:r>
              <a:rPr lang="uk-UA" sz="2400" dirty="0" smtClean="0"/>
              <a:t>Розглядає соціальні ситуації як мініатюрні драматичні спектаклі: люди діють подібно до акторів на сцені, створюючи певне враження. </a:t>
            </a:r>
          </a:p>
          <a:p>
            <a:pPr algn="just"/>
            <a:r>
              <a:rPr lang="uk-UA" sz="2400" dirty="0" smtClean="0"/>
              <a:t>Її автор І. Гофман виходив з того, що люди самі створюють ситуації, щоб виразити символічні значення, за допомогою яких вони справляють гарне враження на інших.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1394</Words>
  <Application>Microsoft Office PowerPoint</Application>
  <PresentationFormat>Широкий екран</PresentationFormat>
  <Paragraphs>102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Тема: Соціальні взаємодії і відносини</vt:lpstr>
      <vt:lpstr>Соціальні взаємодії</vt:lpstr>
      <vt:lpstr>Соціальні взаємодії</vt:lpstr>
      <vt:lpstr>Класифікація соціальних взаємодій</vt:lpstr>
      <vt:lpstr>Класифікація соціальних взаємодій</vt:lpstr>
      <vt:lpstr>Класифікація соціальних взаємодій</vt:lpstr>
      <vt:lpstr>Класифікація соціальних взаємодій</vt:lpstr>
      <vt:lpstr>Класифікація соціальних взаємодій</vt:lpstr>
      <vt:lpstr>Класифікація соціальних взаємодій</vt:lpstr>
      <vt:lpstr>Поняття соціальних відносин</vt:lpstr>
      <vt:lpstr>Поняття соціальних відносин</vt:lpstr>
      <vt:lpstr>Класифікація соціальних відносин</vt:lpstr>
      <vt:lpstr>Класифікація соціальних відносин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«Особливості методів в кількісній і якісній стратегїї дослідження»</dc:title>
  <dc:creator>Гойда Анна</dc:creator>
  <cp:lastModifiedBy>Taisiia</cp:lastModifiedBy>
  <cp:revision>16</cp:revision>
  <dcterms:created xsi:type="dcterms:W3CDTF">2020-10-05T19:12:53Z</dcterms:created>
  <dcterms:modified xsi:type="dcterms:W3CDTF">2024-03-12T10:40:59Z</dcterms:modified>
</cp:coreProperties>
</file>