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8"/>
  </p:notesMasterIdLst>
  <p:sldIdLst>
    <p:sldId id="256" r:id="rId2"/>
    <p:sldId id="257" r:id="rId3"/>
    <p:sldId id="258" r:id="rId4"/>
    <p:sldId id="296" r:id="rId5"/>
    <p:sldId id="259" r:id="rId6"/>
    <p:sldId id="260" r:id="rId7"/>
    <p:sldId id="271" r:id="rId8"/>
    <p:sldId id="272" r:id="rId9"/>
    <p:sldId id="273" r:id="rId10"/>
    <p:sldId id="274" r:id="rId11"/>
    <p:sldId id="275" r:id="rId12"/>
    <p:sldId id="261" r:id="rId13"/>
    <p:sldId id="276" r:id="rId14"/>
    <p:sldId id="277" r:id="rId15"/>
    <p:sldId id="281" r:id="rId16"/>
    <p:sldId id="282" r:id="rId17"/>
    <p:sldId id="283" r:id="rId18"/>
    <p:sldId id="284" r:id="rId19"/>
    <p:sldId id="285" r:id="rId20"/>
    <p:sldId id="278" r:id="rId21"/>
    <p:sldId id="279" r:id="rId22"/>
    <p:sldId id="280" r:id="rId23"/>
    <p:sldId id="287" r:id="rId24"/>
    <p:sldId id="262" r:id="rId25"/>
    <p:sldId id="286" r:id="rId26"/>
    <p:sldId id="263" r:id="rId27"/>
    <p:sldId id="264" r:id="rId28"/>
    <p:sldId id="288" r:id="rId29"/>
    <p:sldId id="289" r:id="rId30"/>
    <p:sldId id="290" r:id="rId31"/>
    <p:sldId id="265" r:id="rId32"/>
    <p:sldId id="300" r:id="rId33"/>
    <p:sldId id="266" r:id="rId34"/>
    <p:sldId id="268" r:id="rId35"/>
    <p:sldId id="297" r:id="rId36"/>
    <p:sldId id="295" r:id="rId37"/>
    <p:sldId id="267" r:id="rId38"/>
    <p:sldId id="291" r:id="rId39"/>
    <p:sldId id="292" r:id="rId40"/>
    <p:sldId id="293" r:id="rId41"/>
    <p:sldId id="298" r:id="rId42"/>
    <p:sldId id="304" r:id="rId43"/>
    <p:sldId id="301" r:id="rId44"/>
    <p:sldId id="303" r:id="rId45"/>
    <p:sldId id="302" r:id="rId46"/>
    <p:sldId id="305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BE0B1-B265-4DD6-B7D9-B83C5CF80343}" type="datetimeFigureOut">
              <a:rPr lang="uk-UA" smtClean="0"/>
              <a:t>15.03.2017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40FF3-A5A0-4E9F-92A4-8E19C90176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97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40FF3-A5A0-4E9F-92A4-8E19C90176B2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476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22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08753"/>
            <a:ext cx="31432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People may be very particular about the amount of social distance that is preferred. Some people may require much more physical distance than others. Many times, if a person comes too close to another individual, the individual is likely to back up and give himself the amount of space that he feels more comfortable in.  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160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Public distance is measured at 12 or more feet between persons. An example of this is illustrated in the following picture, where two men sit far apart on a park bench, in order to preserve their public distance.</a:t>
            </a:r>
            <a:endParaRPr lang="uk-UA" sz="32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1440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95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52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11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30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36496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63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184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7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06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36496" cy="65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94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36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3999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42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701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458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165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14501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873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333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25252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98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43304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713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5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777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416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817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809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69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4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034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4345"/>
            <a:ext cx="88569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Monochronic and polychronic time </a:t>
            </a:r>
            <a:r>
              <a:rPr lang="en-US" sz="4000" dirty="0" smtClean="0">
                <a:solidFill>
                  <a:srgbClr val="002060"/>
                </a:solidFill>
              </a:rPr>
              <a:t>orientation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The </a:t>
            </a:r>
            <a:r>
              <a:rPr lang="en-US" sz="2400" b="1" dirty="0">
                <a:solidFill>
                  <a:srgbClr val="002060"/>
                </a:solidFill>
              </a:rPr>
              <a:t>monochronic orientation </a:t>
            </a:r>
            <a:r>
              <a:rPr lang="en-US" sz="2400" dirty="0">
                <a:solidFill>
                  <a:srgbClr val="002060"/>
                </a:solidFill>
              </a:rPr>
              <a:t>involves focusing on one task or one issue at a time, and bringing that to completion before starting a new one. Plans how to carry out the task have, in general, been made in advance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In the polychronic orientation</a:t>
            </a:r>
            <a:r>
              <a:rPr lang="en-US" sz="2400" dirty="0">
                <a:solidFill>
                  <a:srgbClr val="002060"/>
                </a:solidFill>
              </a:rPr>
              <a:t>, several tasks and issues can be dealt with simultaneously. No exact plans have been made in advance, changes and surprises can be accommodated at a short notice.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Completion </a:t>
            </a:r>
            <a:r>
              <a:rPr lang="en-US" sz="2400" dirty="0">
                <a:solidFill>
                  <a:srgbClr val="002060"/>
                </a:solidFill>
              </a:rPr>
              <a:t>of the task takes preference over the personal relationships in </a:t>
            </a:r>
            <a:r>
              <a:rPr lang="en-US" sz="2400" b="1" dirty="0">
                <a:solidFill>
                  <a:srgbClr val="002060"/>
                </a:solidFill>
              </a:rPr>
              <a:t>monochronic time orientation</a:t>
            </a:r>
            <a:r>
              <a:rPr lang="en-US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In </a:t>
            </a:r>
            <a:r>
              <a:rPr lang="en-US" sz="2400" b="1" dirty="0">
                <a:solidFill>
                  <a:srgbClr val="002060"/>
                </a:solidFill>
              </a:rPr>
              <a:t>polychronic systems</a:t>
            </a:r>
            <a:r>
              <a:rPr lang="en-US" sz="2400" dirty="0">
                <a:solidFill>
                  <a:srgbClr val="002060"/>
                </a:solidFill>
              </a:rPr>
              <a:t>, involvement of people and completion of transactions are preferred to adherence to preset schedules.</a:t>
            </a:r>
          </a:p>
        </p:txBody>
      </p:sp>
    </p:spTree>
    <p:extLst>
      <p:ext uri="{BB962C8B-B14F-4D97-AF65-F5344CB8AC3E}">
        <p14:creationId xmlns:p14="http://schemas.microsoft.com/office/powerpoint/2010/main" val="614098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173299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Artifacts are physical objects, such as clothing, homes, and cars, that indicate to others a person's personal and social beliefs and habits</a:t>
            </a:r>
            <a:r>
              <a:rPr lang="en-US" sz="2800" dirty="0" smtClean="0"/>
              <a:t>.</a:t>
            </a:r>
            <a:endParaRPr lang="ru-RU" sz="2800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5"/>
            <a:ext cx="9144000" cy="47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255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573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0706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-387423"/>
            <a:ext cx="9143999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104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31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226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40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851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711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3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924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110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5253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83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6632"/>
            <a:ext cx="925252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70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33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163" y="404664"/>
            <a:ext cx="396044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91233"/>
            <a:ext cx="48965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Intimate distance </a:t>
            </a:r>
            <a:r>
              <a:rPr lang="en-US" sz="2400" dirty="0"/>
              <a:t>is that which is used for very confidential communications. This zone of distance is characterized by 0 to 2 feet of space between two individuals. An example of intimate distance is two people hugging, holding hands, or standing side-by-side. People in intimate distance share a unique level of comfort with one another. Those who are not comfortable with someone who approaches them in the intimate zone will experience a great deal of social discomfort or awkwardness</a:t>
            </a:r>
            <a:r>
              <a:rPr lang="en-US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90899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842493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47928"/>
            <a:ext cx="9036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Personal distance </a:t>
            </a:r>
            <a:r>
              <a:rPr lang="en-US" sz="2400" dirty="0"/>
              <a:t>is used for talking with family and close friends. Although it gives a person a little more space than intimate distance, it is still very close in proximity to that of intimacy, and may involve touching. Personal distance can range from 2 to 4 feet. Like intimate distance, if a stranger approaches someone in the personal zone, he or she is likely to feel uncomfortable being in such close proximity with the stranger.</a:t>
            </a:r>
          </a:p>
        </p:txBody>
      </p:sp>
    </p:spTree>
    <p:extLst>
      <p:ext uri="{BB962C8B-B14F-4D97-AF65-F5344CB8AC3E}">
        <p14:creationId xmlns:p14="http://schemas.microsoft.com/office/powerpoint/2010/main" val="165220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3" y="382012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Social distance </a:t>
            </a:r>
            <a:r>
              <a:rPr lang="en-US" sz="3200" dirty="0"/>
              <a:t>is used in business transactions, meeting new people and interacting with groups of people</a:t>
            </a:r>
            <a:r>
              <a:rPr lang="en-US" sz="3200" dirty="0" smtClean="0"/>
              <a:t>.</a:t>
            </a:r>
            <a:endParaRPr lang="ru-RU" sz="3200" dirty="0" smtClean="0"/>
          </a:p>
          <a:p>
            <a:r>
              <a:rPr lang="en-US" sz="3200" b="1" dirty="0" smtClean="0"/>
              <a:t>Social </a:t>
            </a:r>
            <a:r>
              <a:rPr lang="en-US" sz="3200" b="1" dirty="0"/>
              <a:t>distance </a:t>
            </a:r>
            <a:r>
              <a:rPr lang="en-US" sz="3200" dirty="0"/>
              <a:t>has a large range in the distance that it can incorporate. From 4 to 12 feet, it is clear that social distance depends on the situation</a:t>
            </a:r>
            <a:r>
              <a:rPr lang="en-US" sz="3200" dirty="0" smtClean="0"/>
              <a:t>.</a:t>
            </a:r>
            <a:endParaRPr lang="ru-RU" sz="3200" dirty="0" smtClean="0"/>
          </a:p>
          <a:p>
            <a:r>
              <a:rPr lang="en-US" sz="3200" b="1" dirty="0" smtClean="0"/>
              <a:t>Social </a:t>
            </a:r>
            <a:r>
              <a:rPr lang="en-US" sz="3200" b="1" dirty="0"/>
              <a:t>distance </a:t>
            </a:r>
            <a:r>
              <a:rPr lang="en-US" sz="3200" dirty="0"/>
              <a:t>may be used among students, co-workers, or acquaintances. Generally, people within social distance do not engage in physical contact with one another. 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8734026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195</TotalTime>
  <Words>494</Words>
  <Application>Microsoft Office PowerPoint</Application>
  <PresentationFormat>Экран (4:3)</PresentationFormat>
  <Paragraphs>14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2017-03-14T20:40:58Z</dcterms:created>
  <dcterms:modified xsi:type="dcterms:W3CDTF">2017-03-15T08:12:10Z</dcterms:modified>
</cp:coreProperties>
</file>