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64" r:id="rId9"/>
    <p:sldId id="266" r:id="rId10"/>
    <p:sldId id="283" r:id="rId11"/>
    <p:sldId id="284" r:id="rId12"/>
    <p:sldId id="285" r:id="rId13"/>
    <p:sldId id="257" r:id="rId14"/>
    <p:sldId id="268" r:id="rId15"/>
    <p:sldId id="269" r:id="rId16"/>
    <p:sldId id="286" r:id="rId17"/>
    <p:sldId id="288" r:id="rId18"/>
    <p:sldId id="289" r:id="rId19"/>
    <p:sldId id="290" r:id="rId20"/>
    <p:sldId id="287" r:id="rId21"/>
    <p:sldId id="291" r:id="rId22"/>
    <p:sldId id="292" r:id="rId23"/>
    <p:sldId id="293" r:id="rId24"/>
    <p:sldId id="294" r:id="rId25"/>
    <p:sldId id="29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22966-A3CD-426E-BE8E-B8F7024E6C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2835DE-E900-4540-93B2-A039C36FF2A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11 </a:t>
          </a:r>
          <a:r>
            <a:rPr lang="uk-UA" b="1" dirty="0" smtClean="0">
              <a:solidFill>
                <a:schemeClr val="tx1"/>
              </a:solidFill>
            </a:rPr>
            <a:t>тем </a:t>
          </a:r>
          <a:r>
            <a:rPr lang="uk-UA" b="1" dirty="0" smtClean="0">
              <a:solidFill>
                <a:srgbClr val="FFFF00"/>
              </a:solidFill>
            </a:rPr>
            <a:t>(60 балів)</a:t>
          </a:r>
          <a:endParaRPr lang="ru-RU" b="1" dirty="0">
            <a:solidFill>
              <a:srgbClr val="FFFF00"/>
            </a:solidFill>
          </a:endParaRPr>
        </a:p>
      </dgm:t>
    </dgm:pt>
    <dgm:pt modelId="{B7FED6A3-0383-49F1-9584-658B0CFA6214}" type="parTrans" cxnId="{87D4311B-CCA2-4044-8965-BD1DC4025143}">
      <dgm:prSet/>
      <dgm:spPr/>
      <dgm:t>
        <a:bodyPr/>
        <a:lstStyle/>
        <a:p>
          <a:endParaRPr lang="ru-RU"/>
        </a:p>
      </dgm:t>
    </dgm:pt>
    <dgm:pt modelId="{F4A46557-7283-4160-B5A3-315E7D1A550F}" type="sibTrans" cxnId="{87D4311B-CCA2-4044-8965-BD1DC4025143}">
      <dgm:prSet/>
      <dgm:spPr/>
      <dgm:t>
        <a:bodyPr/>
        <a:lstStyle/>
        <a:p>
          <a:endParaRPr lang="ru-RU"/>
        </a:p>
      </dgm:t>
    </dgm:pt>
    <dgm:pt modelId="{D70D82EC-812A-4A49-8C9F-FCF4D0E8A5BE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50000"/>
                </a:schemeClr>
              </a:solidFill>
            </a:rPr>
            <a:t>Завдання й тести в 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Moodle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75E10CB3-48A0-4D3E-A71E-C8AFE46E8806}" type="parTrans" cxnId="{06BDFAC8-1CB6-4AF5-BD36-DF4C637305D8}">
      <dgm:prSet/>
      <dgm:spPr/>
      <dgm:t>
        <a:bodyPr/>
        <a:lstStyle/>
        <a:p>
          <a:endParaRPr lang="ru-RU"/>
        </a:p>
      </dgm:t>
    </dgm:pt>
    <dgm:pt modelId="{61DA3CC1-A985-4C14-9E11-88E258618026}" type="sibTrans" cxnId="{06BDFAC8-1CB6-4AF5-BD36-DF4C637305D8}">
      <dgm:prSet/>
      <dgm:spPr/>
      <dgm:t>
        <a:bodyPr/>
        <a:lstStyle/>
        <a:p>
          <a:endParaRPr lang="ru-RU"/>
        </a:p>
      </dgm:t>
    </dgm:pt>
    <dgm:pt modelId="{E21B2628-6097-4F56-AB76-BD14D6FCDDDA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Відповіді на практичних заняттях</a:t>
          </a:r>
          <a:endParaRPr lang="ru-RU" b="1" dirty="0">
            <a:solidFill>
              <a:srgbClr val="FF0000"/>
            </a:solidFill>
          </a:endParaRPr>
        </a:p>
      </dgm:t>
    </dgm:pt>
    <dgm:pt modelId="{1A9BA31F-932A-4711-AD33-A5D837C4FCA9}" type="parTrans" cxnId="{09DB7E34-4E7A-45F1-AA17-48B03F81A6B0}">
      <dgm:prSet/>
      <dgm:spPr/>
      <dgm:t>
        <a:bodyPr/>
        <a:lstStyle/>
        <a:p>
          <a:endParaRPr lang="ru-RU"/>
        </a:p>
      </dgm:t>
    </dgm:pt>
    <dgm:pt modelId="{8E86CEB6-3371-4B3B-A19A-923836B44168}" type="sibTrans" cxnId="{09DB7E34-4E7A-45F1-AA17-48B03F81A6B0}">
      <dgm:prSet/>
      <dgm:spPr/>
      <dgm:t>
        <a:bodyPr/>
        <a:lstStyle/>
        <a:p>
          <a:endParaRPr lang="ru-RU"/>
        </a:p>
      </dgm:t>
    </dgm:pt>
    <dgm:pt modelId="{8F0E8A18-AE35-40CB-BC72-CDB8564B5F72}" type="pres">
      <dgm:prSet presAssocID="{55822966-A3CD-426E-BE8E-B8F7024E6C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7A72D-EBB3-4189-B364-E8263D2A4A88}" type="pres">
      <dgm:prSet presAssocID="{D32835DE-E900-4540-93B2-A039C36FF2A5}" presName="root1" presStyleCnt="0"/>
      <dgm:spPr/>
    </dgm:pt>
    <dgm:pt modelId="{A8ED8DF0-E1B0-44C5-ADA6-1CCCE4AC1029}" type="pres">
      <dgm:prSet presAssocID="{D32835DE-E900-4540-93B2-A039C36FF2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EB131-F74A-4636-928B-5B8761A0572B}" type="pres">
      <dgm:prSet presAssocID="{D32835DE-E900-4540-93B2-A039C36FF2A5}" presName="level2hierChild" presStyleCnt="0"/>
      <dgm:spPr/>
    </dgm:pt>
    <dgm:pt modelId="{2274B659-0191-43A0-AFED-A052872C5212}" type="pres">
      <dgm:prSet presAssocID="{75E10CB3-48A0-4D3E-A71E-C8AFE46E880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72977DE-AA73-46E8-B949-BDAE1B120130}" type="pres">
      <dgm:prSet presAssocID="{75E10CB3-48A0-4D3E-A71E-C8AFE46E880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38C1A06-12DB-434B-AE35-CDA65B203966}" type="pres">
      <dgm:prSet presAssocID="{D70D82EC-812A-4A49-8C9F-FCF4D0E8A5BE}" presName="root2" presStyleCnt="0"/>
      <dgm:spPr/>
    </dgm:pt>
    <dgm:pt modelId="{6BE7823A-217E-4200-AC43-9CCBDD5C94D8}" type="pres">
      <dgm:prSet presAssocID="{D70D82EC-812A-4A49-8C9F-FCF4D0E8A5B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E836E-F2B8-43DE-9F20-14B344C43601}" type="pres">
      <dgm:prSet presAssocID="{D70D82EC-812A-4A49-8C9F-FCF4D0E8A5BE}" presName="level3hierChild" presStyleCnt="0"/>
      <dgm:spPr/>
    </dgm:pt>
    <dgm:pt modelId="{82F0FA58-C71F-472B-8410-6B66BD3B9020}" type="pres">
      <dgm:prSet presAssocID="{1A9BA31F-932A-4711-AD33-A5D837C4FCA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DE51B23-BA8D-495E-A06A-CEC15C6035BA}" type="pres">
      <dgm:prSet presAssocID="{1A9BA31F-932A-4711-AD33-A5D837C4FCA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0A6C9E9-44BD-4653-B981-41469FA79494}" type="pres">
      <dgm:prSet presAssocID="{E21B2628-6097-4F56-AB76-BD14D6FCDDDA}" presName="root2" presStyleCnt="0"/>
      <dgm:spPr/>
    </dgm:pt>
    <dgm:pt modelId="{0844F77F-036D-49D4-9846-8A43DA71E461}" type="pres">
      <dgm:prSet presAssocID="{E21B2628-6097-4F56-AB76-BD14D6FCDDD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28986-CABE-494D-8497-85432216421D}" type="pres">
      <dgm:prSet presAssocID="{E21B2628-6097-4F56-AB76-BD14D6FCDDDA}" presName="level3hierChild" presStyleCnt="0"/>
      <dgm:spPr/>
    </dgm:pt>
  </dgm:ptLst>
  <dgm:cxnLst>
    <dgm:cxn modelId="{1B12AA8D-7B59-4A29-9157-1A2C67C4FB38}" type="presOf" srcId="{55822966-A3CD-426E-BE8E-B8F7024E6C71}" destId="{8F0E8A18-AE35-40CB-BC72-CDB8564B5F72}" srcOrd="0" destOrd="0" presId="urn:microsoft.com/office/officeart/2008/layout/HorizontalMultiLevelHierarchy"/>
    <dgm:cxn modelId="{09DB7E34-4E7A-45F1-AA17-48B03F81A6B0}" srcId="{D32835DE-E900-4540-93B2-A039C36FF2A5}" destId="{E21B2628-6097-4F56-AB76-BD14D6FCDDDA}" srcOrd="1" destOrd="0" parTransId="{1A9BA31F-932A-4711-AD33-A5D837C4FCA9}" sibTransId="{8E86CEB6-3371-4B3B-A19A-923836B44168}"/>
    <dgm:cxn modelId="{90E529F8-DD9E-4A5F-B459-854665CABB97}" type="presOf" srcId="{1A9BA31F-932A-4711-AD33-A5D837C4FCA9}" destId="{1DE51B23-BA8D-495E-A06A-CEC15C6035BA}" srcOrd="1" destOrd="0" presId="urn:microsoft.com/office/officeart/2008/layout/HorizontalMultiLevelHierarchy"/>
    <dgm:cxn modelId="{AD255760-4FFD-4F53-A0F9-F3A77011C044}" type="presOf" srcId="{75E10CB3-48A0-4D3E-A71E-C8AFE46E8806}" destId="{2274B659-0191-43A0-AFED-A052872C5212}" srcOrd="0" destOrd="0" presId="urn:microsoft.com/office/officeart/2008/layout/HorizontalMultiLevelHierarchy"/>
    <dgm:cxn modelId="{06BDFAC8-1CB6-4AF5-BD36-DF4C637305D8}" srcId="{D32835DE-E900-4540-93B2-A039C36FF2A5}" destId="{D70D82EC-812A-4A49-8C9F-FCF4D0E8A5BE}" srcOrd="0" destOrd="0" parTransId="{75E10CB3-48A0-4D3E-A71E-C8AFE46E8806}" sibTransId="{61DA3CC1-A985-4C14-9E11-88E258618026}"/>
    <dgm:cxn modelId="{2E4691E3-232A-4E17-AF63-3C7B9B9901E6}" type="presOf" srcId="{75E10CB3-48A0-4D3E-A71E-C8AFE46E8806}" destId="{372977DE-AA73-46E8-B949-BDAE1B120130}" srcOrd="1" destOrd="0" presId="urn:microsoft.com/office/officeart/2008/layout/HorizontalMultiLevelHierarchy"/>
    <dgm:cxn modelId="{895B4B84-7CC6-486D-B0F8-AF6E08E7F97E}" type="presOf" srcId="{1A9BA31F-932A-4711-AD33-A5D837C4FCA9}" destId="{82F0FA58-C71F-472B-8410-6B66BD3B9020}" srcOrd="0" destOrd="0" presId="urn:microsoft.com/office/officeart/2008/layout/HorizontalMultiLevelHierarchy"/>
    <dgm:cxn modelId="{EB593A27-9038-48CA-9E85-CF40617410E4}" type="presOf" srcId="{D70D82EC-812A-4A49-8C9F-FCF4D0E8A5BE}" destId="{6BE7823A-217E-4200-AC43-9CCBDD5C94D8}" srcOrd="0" destOrd="0" presId="urn:microsoft.com/office/officeart/2008/layout/HorizontalMultiLevelHierarchy"/>
    <dgm:cxn modelId="{907C6A80-4A41-4ECA-B914-4B59F61A996A}" type="presOf" srcId="{D32835DE-E900-4540-93B2-A039C36FF2A5}" destId="{A8ED8DF0-E1B0-44C5-ADA6-1CCCE4AC1029}" srcOrd="0" destOrd="0" presId="urn:microsoft.com/office/officeart/2008/layout/HorizontalMultiLevelHierarchy"/>
    <dgm:cxn modelId="{87D4311B-CCA2-4044-8965-BD1DC4025143}" srcId="{55822966-A3CD-426E-BE8E-B8F7024E6C71}" destId="{D32835DE-E900-4540-93B2-A039C36FF2A5}" srcOrd="0" destOrd="0" parTransId="{B7FED6A3-0383-49F1-9584-658B0CFA6214}" sibTransId="{F4A46557-7283-4160-B5A3-315E7D1A550F}"/>
    <dgm:cxn modelId="{E3C699FD-F5E8-46D2-A635-2906176EAA8E}" type="presOf" srcId="{E21B2628-6097-4F56-AB76-BD14D6FCDDDA}" destId="{0844F77F-036D-49D4-9846-8A43DA71E461}" srcOrd="0" destOrd="0" presId="urn:microsoft.com/office/officeart/2008/layout/HorizontalMultiLevelHierarchy"/>
    <dgm:cxn modelId="{A5458255-F863-410C-9090-3181C8831275}" type="presParOf" srcId="{8F0E8A18-AE35-40CB-BC72-CDB8564B5F72}" destId="{54E7A72D-EBB3-4189-B364-E8263D2A4A88}" srcOrd="0" destOrd="0" presId="urn:microsoft.com/office/officeart/2008/layout/HorizontalMultiLevelHierarchy"/>
    <dgm:cxn modelId="{0A6EC67F-AA76-4280-BC74-1270AF6905BC}" type="presParOf" srcId="{54E7A72D-EBB3-4189-B364-E8263D2A4A88}" destId="{A8ED8DF0-E1B0-44C5-ADA6-1CCCE4AC1029}" srcOrd="0" destOrd="0" presId="urn:microsoft.com/office/officeart/2008/layout/HorizontalMultiLevelHierarchy"/>
    <dgm:cxn modelId="{51D910E1-0550-429C-8329-3DED3CD4870B}" type="presParOf" srcId="{54E7A72D-EBB3-4189-B364-E8263D2A4A88}" destId="{7EDEB131-F74A-4636-928B-5B8761A0572B}" srcOrd="1" destOrd="0" presId="urn:microsoft.com/office/officeart/2008/layout/HorizontalMultiLevelHierarchy"/>
    <dgm:cxn modelId="{66199192-57C1-496A-826F-7EEBE1447BC0}" type="presParOf" srcId="{7EDEB131-F74A-4636-928B-5B8761A0572B}" destId="{2274B659-0191-43A0-AFED-A052872C5212}" srcOrd="0" destOrd="0" presId="urn:microsoft.com/office/officeart/2008/layout/HorizontalMultiLevelHierarchy"/>
    <dgm:cxn modelId="{58538B90-576E-4A61-83EB-C77A9C6D8172}" type="presParOf" srcId="{2274B659-0191-43A0-AFED-A052872C5212}" destId="{372977DE-AA73-46E8-B949-BDAE1B120130}" srcOrd="0" destOrd="0" presId="urn:microsoft.com/office/officeart/2008/layout/HorizontalMultiLevelHierarchy"/>
    <dgm:cxn modelId="{3829BB14-2400-4205-8F67-041191295969}" type="presParOf" srcId="{7EDEB131-F74A-4636-928B-5B8761A0572B}" destId="{B38C1A06-12DB-434B-AE35-CDA65B203966}" srcOrd="1" destOrd="0" presId="urn:microsoft.com/office/officeart/2008/layout/HorizontalMultiLevelHierarchy"/>
    <dgm:cxn modelId="{75891486-295C-44C1-9DD0-E2A38D5F9431}" type="presParOf" srcId="{B38C1A06-12DB-434B-AE35-CDA65B203966}" destId="{6BE7823A-217E-4200-AC43-9CCBDD5C94D8}" srcOrd="0" destOrd="0" presId="urn:microsoft.com/office/officeart/2008/layout/HorizontalMultiLevelHierarchy"/>
    <dgm:cxn modelId="{3609B536-52A5-49C8-A9F0-6F5194B31524}" type="presParOf" srcId="{B38C1A06-12DB-434B-AE35-CDA65B203966}" destId="{1F1E836E-F2B8-43DE-9F20-14B344C43601}" srcOrd="1" destOrd="0" presId="urn:microsoft.com/office/officeart/2008/layout/HorizontalMultiLevelHierarchy"/>
    <dgm:cxn modelId="{FBBAF29E-C02B-4591-AF88-07E0E1422EAE}" type="presParOf" srcId="{7EDEB131-F74A-4636-928B-5B8761A0572B}" destId="{82F0FA58-C71F-472B-8410-6B66BD3B9020}" srcOrd="2" destOrd="0" presId="urn:microsoft.com/office/officeart/2008/layout/HorizontalMultiLevelHierarchy"/>
    <dgm:cxn modelId="{A018B17F-84D7-4C57-BFCC-F18AC55B8175}" type="presParOf" srcId="{82F0FA58-C71F-472B-8410-6B66BD3B9020}" destId="{1DE51B23-BA8D-495E-A06A-CEC15C6035BA}" srcOrd="0" destOrd="0" presId="urn:microsoft.com/office/officeart/2008/layout/HorizontalMultiLevelHierarchy"/>
    <dgm:cxn modelId="{7803E850-23D1-473D-94CB-8BEDA6587D37}" type="presParOf" srcId="{7EDEB131-F74A-4636-928B-5B8761A0572B}" destId="{C0A6C9E9-44BD-4653-B981-41469FA79494}" srcOrd="3" destOrd="0" presId="urn:microsoft.com/office/officeart/2008/layout/HorizontalMultiLevelHierarchy"/>
    <dgm:cxn modelId="{6CBB91DF-1D3B-4ADC-B837-48634095B0F4}" type="presParOf" srcId="{C0A6C9E9-44BD-4653-B981-41469FA79494}" destId="{0844F77F-036D-49D4-9846-8A43DA71E461}" srcOrd="0" destOrd="0" presId="urn:microsoft.com/office/officeart/2008/layout/HorizontalMultiLevelHierarchy"/>
    <dgm:cxn modelId="{56014B2A-1857-41FF-BC8E-A9DD07C94F11}" type="presParOf" srcId="{C0A6C9E9-44BD-4653-B981-41469FA79494}" destId="{6CE28986-CABE-494D-8497-8543221642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3D565-BA1A-4E54-8F65-63A9CAE03436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0AC34E7-6401-4CB7-9105-B8A001735703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Об'єкт</a:t>
          </a:r>
          <a:endParaRPr lang="ru-RU" dirty="0">
            <a:solidFill>
              <a:schemeClr val="bg1"/>
            </a:solidFill>
          </a:endParaRPr>
        </a:p>
      </dgm:t>
    </dgm:pt>
    <dgm:pt modelId="{684FDF0B-D912-4D5D-A60B-FDF469DA9352}" type="parTrans" cxnId="{87D172B6-A18E-4DE6-A28B-52EC1F081B85}">
      <dgm:prSet/>
      <dgm:spPr/>
      <dgm:t>
        <a:bodyPr/>
        <a:lstStyle/>
        <a:p>
          <a:endParaRPr lang="ru-RU"/>
        </a:p>
      </dgm:t>
    </dgm:pt>
    <dgm:pt modelId="{383E1F1D-B234-4619-B5E8-2D47DE773240}" type="sibTrans" cxnId="{87D172B6-A18E-4DE6-A28B-52EC1F081B85}">
      <dgm:prSet/>
      <dgm:spPr/>
      <dgm:t>
        <a:bodyPr/>
        <a:lstStyle/>
        <a:p>
          <a:endParaRPr lang="ru-RU"/>
        </a:p>
      </dgm:t>
    </dgm:pt>
    <dgm:pt modelId="{9A60E8B3-B4D4-46D2-A5B7-2BF693A9A9EB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Об'єктом вивчення стилістики</a:t>
          </a:r>
          <a:r>
            <a:rPr lang="uk-UA" dirty="0" smtClean="0">
              <a:solidFill>
                <a:schemeClr val="bg1"/>
              </a:solidFill>
            </a:rPr>
            <a:t>, як і інших мовознавчих дисциплін, є мова ( її фонологічна, лексико-фразеологічна, граматична, стилістична системи) з властивими їм функціями, зафіксована у різноманітних текстах.</a:t>
          </a:r>
          <a:endParaRPr lang="ru-RU" dirty="0">
            <a:solidFill>
              <a:schemeClr val="bg1"/>
            </a:solidFill>
          </a:endParaRPr>
        </a:p>
      </dgm:t>
    </dgm:pt>
    <dgm:pt modelId="{4E6C620F-5875-47A4-83CB-6B1A10905143}" type="parTrans" cxnId="{2BF9BD13-B1F0-4A78-96FA-2D7DE8AA9DE2}">
      <dgm:prSet/>
      <dgm:spPr/>
      <dgm:t>
        <a:bodyPr/>
        <a:lstStyle/>
        <a:p>
          <a:endParaRPr lang="ru-RU"/>
        </a:p>
      </dgm:t>
    </dgm:pt>
    <dgm:pt modelId="{53E423D9-15B4-4B76-A7E2-87209EAA61B7}" type="sibTrans" cxnId="{2BF9BD13-B1F0-4A78-96FA-2D7DE8AA9DE2}">
      <dgm:prSet/>
      <dgm:spPr/>
      <dgm:t>
        <a:bodyPr/>
        <a:lstStyle/>
        <a:p>
          <a:endParaRPr lang="ru-RU"/>
        </a:p>
      </dgm:t>
    </dgm:pt>
    <dgm:pt modelId="{5C1A4F4B-1935-4313-8C47-C3EFC413E363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Предмет</a:t>
          </a:r>
          <a:endParaRPr lang="ru-RU" dirty="0">
            <a:solidFill>
              <a:schemeClr val="bg1"/>
            </a:solidFill>
          </a:endParaRPr>
        </a:p>
      </dgm:t>
    </dgm:pt>
    <dgm:pt modelId="{BBBFBC35-8791-403F-B647-C8BA4EAEB1BA}" type="parTrans" cxnId="{35946ED2-B778-45A0-9204-FBD12811C8E1}">
      <dgm:prSet/>
      <dgm:spPr/>
      <dgm:t>
        <a:bodyPr/>
        <a:lstStyle/>
        <a:p>
          <a:endParaRPr lang="ru-RU"/>
        </a:p>
      </dgm:t>
    </dgm:pt>
    <dgm:pt modelId="{84070EEA-FDC4-459B-8482-C1BBC839F7FA}" type="sibTrans" cxnId="{35946ED2-B778-45A0-9204-FBD12811C8E1}">
      <dgm:prSet/>
      <dgm:spPr/>
      <dgm:t>
        <a:bodyPr/>
        <a:lstStyle/>
        <a:p>
          <a:endParaRPr lang="ru-RU"/>
        </a:p>
      </dgm:t>
    </dgm:pt>
    <dgm:pt modelId="{C67DCF0C-E64A-4930-9E5B-1FC405BEEB80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Предметом дослідження стилістики </a:t>
          </a:r>
          <a:r>
            <a:rPr lang="uk-UA" dirty="0" smtClean="0">
              <a:solidFill>
                <a:schemeClr val="bg1"/>
              </a:solidFill>
            </a:rPr>
            <a:t>є виразові можливості та засоби різних рівнів </a:t>
          </a:r>
          <a:r>
            <a:rPr lang="uk-UA" dirty="0" err="1" smtClean="0">
              <a:solidFill>
                <a:schemeClr val="bg1"/>
              </a:solidFill>
            </a:rPr>
            <a:t>мовної</a:t>
          </a:r>
          <a:r>
            <a:rPr lang="uk-UA" dirty="0" smtClean="0">
              <a:solidFill>
                <a:schemeClr val="bg1"/>
              </a:solidFill>
            </a:rPr>
            <a:t> системи, їх стилістичне значення та забарвлення (так звані конотації), а також закономірності вживання мови в різних сферах і ситуаціях спілкування, і як результат цього – своєрідна організація мови, специфічна для кожної сфери.</a:t>
          </a:r>
          <a:endParaRPr lang="ru-RU" dirty="0">
            <a:solidFill>
              <a:schemeClr val="bg1"/>
            </a:solidFill>
          </a:endParaRPr>
        </a:p>
      </dgm:t>
    </dgm:pt>
    <dgm:pt modelId="{8F73AA86-48D5-4B92-B7DD-685401680A7D}" type="parTrans" cxnId="{1ED099AC-21D6-4D51-B4C7-13E8FE6392C3}">
      <dgm:prSet/>
      <dgm:spPr/>
      <dgm:t>
        <a:bodyPr/>
        <a:lstStyle/>
        <a:p>
          <a:endParaRPr lang="ru-RU"/>
        </a:p>
      </dgm:t>
    </dgm:pt>
    <dgm:pt modelId="{F02878B7-F123-4F3A-8E7E-5DB35BCEA05E}" type="sibTrans" cxnId="{1ED099AC-21D6-4D51-B4C7-13E8FE6392C3}">
      <dgm:prSet/>
      <dgm:spPr/>
      <dgm:t>
        <a:bodyPr/>
        <a:lstStyle/>
        <a:p>
          <a:endParaRPr lang="ru-RU"/>
        </a:p>
      </dgm:t>
    </dgm:pt>
    <dgm:pt modelId="{1EC07D7E-7DD8-408C-B929-E3B77EC99C8A}" type="pres">
      <dgm:prSet presAssocID="{E473D565-BA1A-4E54-8F65-63A9CAE0343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32F61636-7862-42B5-B438-835239A425D8}" type="pres">
      <dgm:prSet presAssocID="{E473D565-BA1A-4E54-8F65-63A9CAE03436}" presName="Background" presStyleLbl="node1" presStyleIdx="0" presStyleCnt="1"/>
      <dgm:spPr/>
    </dgm:pt>
    <dgm:pt modelId="{BD5B842A-D904-4DAD-AA3C-984A5E14E217}" type="pres">
      <dgm:prSet presAssocID="{E473D565-BA1A-4E54-8F65-63A9CAE03436}" presName="Divider" presStyleLbl="callout" presStyleIdx="0" presStyleCnt="1"/>
      <dgm:spPr/>
    </dgm:pt>
    <dgm:pt modelId="{4A6DC3CA-973E-4EBB-8FF5-C7D60EA62D2F}" type="pres">
      <dgm:prSet presAssocID="{E473D565-BA1A-4E54-8F65-63A9CAE03436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8F9F2-F38C-4800-8A06-F19A93583FD2}" type="pres">
      <dgm:prSet presAssocID="{E473D565-BA1A-4E54-8F65-63A9CAE03436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9D90-73AD-40C4-9561-544AF072CEBA}" type="pres">
      <dgm:prSet presAssocID="{E473D565-BA1A-4E54-8F65-63A9CAE0343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9C0DB09-7BA6-4940-8B23-2D31B03507D6}" type="pres">
      <dgm:prSet presAssocID="{E473D565-BA1A-4E54-8F65-63A9CAE03436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D60867E5-788C-49B5-B0B6-79EA8BA9325B}" type="pres">
      <dgm:prSet presAssocID="{E473D565-BA1A-4E54-8F65-63A9CAE03436}" presName="ParentText2" presStyleLbl="revTx" presStyleIdx="0" presStyleCnt="0">
        <dgm:presLayoutVars>
          <dgm:chMax val="1"/>
          <dgm:chPref val="1"/>
        </dgm:presLayoutVars>
      </dgm:prSet>
      <dgm:spPr/>
    </dgm:pt>
    <dgm:pt modelId="{94475E69-57A2-494F-BD42-B01698F7033E}" type="pres">
      <dgm:prSet presAssocID="{E473D565-BA1A-4E54-8F65-63A9CAE03436}" presName="ParentShape2" presStyleLbl="alignImgPlace1" presStyleIdx="1" presStyleCnt="2">
        <dgm:presLayoutVars/>
      </dgm:prSet>
      <dgm:spPr/>
    </dgm:pt>
  </dgm:ptLst>
  <dgm:cxnLst>
    <dgm:cxn modelId="{87D172B6-A18E-4DE6-A28B-52EC1F081B85}" srcId="{E473D565-BA1A-4E54-8F65-63A9CAE03436}" destId="{90AC34E7-6401-4CB7-9105-B8A001735703}" srcOrd="0" destOrd="0" parTransId="{684FDF0B-D912-4D5D-A60B-FDF469DA9352}" sibTransId="{383E1F1D-B234-4619-B5E8-2D47DE773240}"/>
    <dgm:cxn modelId="{1ED099AC-21D6-4D51-B4C7-13E8FE6392C3}" srcId="{5C1A4F4B-1935-4313-8C47-C3EFC413E363}" destId="{C67DCF0C-E64A-4930-9E5B-1FC405BEEB80}" srcOrd="0" destOrd="0" parTransId="{8F73AA86-48D5-4B92-B7DD-685401680A7D}" sibTransId="{F02878B7-F123-4F3A-8E7E-5DB35BCEA05E}"/>
    <dgm:cxn modelId="{B942C4F2-2ACC-4C1D-AD2B-B86AEBD727D6}" type="presOf" srcId="{90AC34E7-6401-4CB7-9105-B8A001735703}" destId="{C9C0DB09-7BA6-4940-8B23-2D31B03507D6}" srcOrd="1" destOrd="0" presId="urn:microsoft.com/office/officeart/2009/3/layout/OpposingIdeas"/>
    <dgm:cxn modelId="{1B4A3BE1-8760-40EF-B602-31D2C76B3BB6}" type="presOf" srcId="{9A60E8B3-B4D4-46D2-A5B7-2BF693A9A9EB}" destId="{4A6DC3CA-973E-4EBB-8FF5-C7D60EA62D2F}" srcOrd="0" destOrd="0" presId="urn:microsoft.com/office/officeart/2009/3/layout/OpposingIdeas"/>
    <dgm:cxn modelId="{A55EB308-1961-441E-B87D-7988F8F12EE4}" type="presOf" srcId="{5C1A4F4B-1935-4313-8C47-C3EFC413E363}" destId="{D60867E5-788C-49B5-B0B6-79EA8BA9325B}" srcOrd="0" destOrd="0" presId="urn:microsoft.com/office/officeart/2009/3/layout/OpposingIdeas"/>
    <dgm:cxn modelId="{0783B55E-ACCA-423E-9D95-DD9A999F5195}" type="presOf" srcId="{C67DCF0C-E64A-4930-9E5B-1FC405BEEB80}" destId="{E0A8F9F2-F38C-4800-8A06-F19A93583FD2}" srcOrd="0" destOrd="0" presId="urn:microsoft.com/office/officeart/2009/3/layout/OpposingIdeas"/>
    <dgm:cxn modelId="{2BF9BD13-B1F0-4A78-96FA-2D7DE8AA9DE2}" srcId="{90AC34E7-6401-4CB7-9105-B8A001735703}" destId="{9A60E8B3-B4D4-46D2-A5B7-2BF693A9A9EB}" srcOrd="0" destOrd="0" parTransId="{4E6C620F-5875-47A4-83CB-6B1A10905143}" sibTransId="{53E423D9-15B4-4B76-A7E2-87209EAA61B7}"/>
    <dgm:cxn modelId="{35946ED2-B778-45A0-9204-FBD12811C8E1}" srcId="{E473D565-BA1A-4E54-8F65-63A9CAE03436}" destId="{5C1A4F4B-1935-4313-8C47-C3EFC413E363}" srcOrd="1" destOrd="0" parTransId="{BBBFBC35-8791-403F-B647-C8BA4EAEB1BA}" sibTransId="{84070EEA-FDC4-459B-8482-C1BBC839F7FA}"/>
    <dgm:cxn modelId="{B5828572-89F1-45C7-9431-808D0EB616C1}" type="presOf" srcId="{5C1A4F4B-1935-4313-8C47-C3EFC413E363}" destId="{94475E69-57A2-494F-BD42-B01698F7033E}" srcOrd="1" destOrd="0" presId="urn:microsoft.com/office/officeart/2009/3/layout/OpposingIdeas"/>
    <dgm:cxn modelId="{F0D6CB13-D5CB-47DF-B0FB-295E432D643F}" type="presOf" srcId="{E473D565-BA1A-4E54-8F65-63A9CAE03436}" destId="{1EC07D7E-7DD8-408C-B929-E3B77EC99C8A}" srcOrd="0" destOrd="0" presId="urn:microsoft.com/office/officeart/2009/3/layout/OpposingIdeas"/>
    <dgm:cxn modelId="{76CF426F-AD03-46DB-9694-EC095A54EDBE}" type="presOf" srcId="{90AC34E7-6401-4CB7-9105-B8A001735703}" destId="{A6799D90-73AD-40C4-9561-544AF072CEBA}" srcOrd="0" destOrd="0" presId="urn:microsoft.com/office/officeart/2009/3/layout/OpposingIdeas"/>
    <dgm:cxn modelId="{77AFA53F-3715-4DD6-AAEB-8C3B704220A5}" type="presParOf" srcId="{1EC07D7E-7DD8-408C-B929-E3B77EC99C8A}" destId="{32F61636-7862-42B5-B438-835239A425D8}" srcOrd="0" destOrd="0" presId="urn:microsoft.com/office/officeart/2009/3/layout/OpposingIdeas"/>
    <dgm:cxn modelId="{8778CC40-7FDB-4A96-9D5C-315BC802DA3D}" type="presParOf" srcId="{1EC07D7E-7DD8-408C-B929-E3B77EC99C8A}" destId="{BD5B842A-D904-4DAD-AA3C-984A5E14E217}" srcOrd="1" destOrd="0" presId="urn:microsoft.com/office/officeart/2009/3/layout/OpposingIdeas"/>
    <dgm:cxn modelId="{B5C59FC2-661D-4DD0-B8C6-7B444ED181CD}" type="presParOf" srcId="{1EC07D7E-7DD8-408C-B929-E3B77EC99C8A}" destId="{4A6DC3CA-973E-4EBB-8FF5-C7D60EA62D2F}" srcOrd="2" destOrd="0" presId="urn:microsoft.com/office/officeart/2009/3/layout/OpposingIdeas"/>
    <dgm:cxn modelId="{3D2A807E-19BC-451E-896A-0424019906E3}" type="presParOf" srcId="{1EC07D7E-7DD8-408C-B929-E3B77EC99C8A}" destId="{E0A8F9F2-F38C-4800-8A06-F19A93583FD2}" srcOrd="3" destOrd="0" presId="urn:microsoft.com/office/officeart/2009/3/layout/OpposingIdeas"/>
    <dgm:cxn modelId="{A9731596-B0DC-4A87-8594-EE2A8A9CC58A}" type="presParOf" srcId="{1EC07D7E-7DD8-408C-B929-E3B77EC99C8A}" destId="{A6799D90-73AD-40C4-9561-544AF072CEBA}" srcOrd="4" destOrd="0" presId="urn:microsoft.com/office/officeart/2009/3/layout/OpposingIdeas"/>
    <dgm:cxn modelId="{BB0101C6-772C-4FC5-B6FA-05DBF272EA6F}" type="presParOf" srcId="{1EC07D7E-7DD8-408C-B929-E3B77EC99C8A}" destId="{C9C0DB09-7BA6-4940-8B23-2D31B03507D6}" srcOrd="5" destOrd="0" presId="urn:microsoft.com/office/officeart/2009/3/layout/OpposingIdeas"/>
    <dgm:cxn modelId="{7067F4F3-C7F2-4350-84B8-3AF8DA50DBB1}" type="presParOf" srcId="{1EC07D7E-7DD8-408C-B929-E3B77EC99C8A}" destId="{D60867E5-788C-49B5-B0B6-79EA8BA9325B}" srcOrd="6" destOrd="0" presId="urn:microsoft.com/office/officeart/2009/3/layout/OpposingIdeas"/>
    <dgm:cxn modelId="{19812FFB-6650-45C1-876F-30CE1B68F914}" type="presParOf" srcId="{1EC07D7E-7DD8-408C-B929-E3B77EC99C8A}" destId="{94475E69-57A2-494F-BD42-B01698F7033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408DF3-941E-4E57-B457-5AC8A4211EB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553FFB3-55AE-42B0-A974-0E23B898CEBB}">
      <dgm:prSet phldrT="[Текст]"/>
      <dgm:spPr/>
      <dgm:t>
        <a:bodyPr/>
        <a:lstStyle/>
        <a:p>
          <a:r>
            <a:rPr lang="uk-UA" i="1" dirty="0" err="1" smtClean="0">
              <a:solidFill>
                <a:schemeClr val="bg1"/>
              </a:solidFill>
            </a:rPr>
            <a:t>Функційна</a:t>
          </a:r>
          <a:r>
            <a:rPr lang="uk-UA" i="1" dirty="0" smtClean="0">
              <a:solidFill>
                <a:schemeClr val="bg1"/>
              </a:solidFill>
            </a:rPr>
            <a:t> стилістика </a:t>
          </a:r>
          <a:r>
            <a:rPr lang="uk-UA" dirty="0" smtClean="0">
              <a:solidFill>
                <a:schemeClr val="bg1"/>
              </a:solidFill>
            </a:rPr>
            <a:t>(стилістика мовлення) </a:t>
          </a:r>
          <a:endParaRPr lang="ru-RU" dirty="0">
            <a:solidFill>
              <a:schemeClr val="bg1"/>
            </a:solidFill>
          </a:endParaRPr>
        </a:p>
      </dgm:t>
    </dgm:pt>
    <dgm:pt modelId="{01327B79-276E-41C2-B29C-B2F9BF510674}" type="parTrans" cxnId="{1065E2B3-984E-429F-A66A-0BB2F9EA4087}">
      <dgm:prSet/>
      <dgm:spPr/>
      <dgm:t>
        <a:bodyPr/>
        <a:lstStyle/>
        <a:p>
          <a:endParaRPr lang="ru-RU"/>
        </a:p>
      </dgm:t>
    </dgm:pt>
    <dgm:pt modelId="{79279CAE-CFDE-47A2-A746-EAD61924F69E}" type="sibTrans" cxnId="{1065E2B3-984E-429F-A66A-0BB2F9EA4087}">
      <dgm:prSet/>
      <dgm:spPr/>
      <dgm:t>
        <a:bodyPr/>
        <a:lstStyle/>
        <a:p>
          <a:endParaRPr lang="ru-RU"/>
        </a:p>
      </dgm:t>
    </dgm:pt>
    <dgm:pt modelId="{EFB057E1-36EF-48A1-B1A2-2679DD5F6372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Стилістика ресурсів</a:t>
          </a:r>
          <a:endParaRPr lang="ru-RU" dirty="0">
            <a:solidFill>
              <a:schemeClr val="bg1"/>
            </a:solidFill>
          </a:endParaRPr>
        </a:p>
      </dgm:t>
    </dgm:pt>
    <dgm:pt modelId="{6F98993F-3399-443C-97A6-B27C34A63A19}" type="parTrans" cxnId="{8BE3FF21-F477-404C-890E-1E18E1C22E86}">
      <dgm:prSet/>
      <dgm:spPr/>
      <dgm:t>
        <a:bodyPr/>
        <a:lstStyle/>
        <a:p>
          <a:endParaRPr lang="ru-RU"/>
        </a:p>
      </dgm:t>
    </dgm:pt>
    <dgm:pt modelId="{F4FD3A23-5C7B-4480-A9BE-592AC02F83E4}" type="sibTrans" cxnId="{8BE3FF21-F477-404C-890E-1E18E1C22E86}">
      <dgm:prSet/>
      <dgm:spPr/>
      <dgm:t>
        <a:bodyPr/>
        <a:lstStyle/>
        <a:p>
          <a:endParaRPr lang="ru-RU"/>
        </a:p>
      </dgm:t>
    </dgm:pt>
    <dgm:pt modelId="{9CDBA339-E99C-4288-857A-F6D6FEA26F4C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Стилістика художньої мови </a:t>
          </a:r>
          <a:endParaRPr lang="ru-RU" dirty="0">
            <a:solidFill>
              <a:schemeClr val="bg1"/>
            </a:solidFill>
          </a:endParaRPr>
        </a:p>
      </dgm:t>
    </dgm:pt>
    <dgm:pt modelId="{70196AFB-DF23-44EE-B428-8DEF0F9E1707}" type="parTrans" cxnId="{987BF5EF-F047-40B5-AD9D-FD2661EE844A}">
      <dgm:prSet/>
      <dgm:spPr/>
      <dgm:t>
        <a:bodyPr/>
        <a:lstStyle/>
        <a:p>
          <a:endParaRPr lang="ru-RU"/>
        </a:p>
      </dgm:t>
    </dgm:pt>
    <dgm:pt modelId="{9B4D58CD-4A72-4D4D-BF67-F087B388AC30}" type="sibTrans" cxnId="{987BF5EF-F047-40B5-AD9D-FD2661EE844A}">
      <dgm:prSet/>
      <dgm:spPr/>
      <dgm:t>
        <a:bodyPr/>
        <a:lstStyle/>
        <a:p>
          <a:endParaRPr lang="ru-RU"/>
        </a:p>
      </dgm:t>
    </dgm:pt>
    <dgm:pt modelId="{52422A0C-80C5-453E-82C2-DCA8E27C3095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Практична стилістика</a:t>
          </a:r>
          <a:r>
            <a:rPr lang="uk-UA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C29C3EE0-9E8A-4ABD-8966-4530AA0D4000}" type="parTrans" cxnId="{C2E9F137-8917-41F0-97E0-CD7EF9468C9F}">
      <dgm:prSet/>
      <dgm:spPr/>
      <dgm:t>
        <a:bodyPr/>
        <a:lstStyle/>
        <a:p>
          <a:endParaRPr lang="ru-RU"/>
        </a:p>
      </dgm:t>
    </dgm:pt>
    <dgm:pt modelId="{23147A37-BFFE-40E5-8641-52D5A65E7547}" type="sibTrans" cxnId="{C2E9F137-8917-41F0-97E0-CD7EF9468C9F}">
      <dgm:prSet/>
      <dgm:spPr/>
      <dgm:t>
        <a:bodyPr/>
        <a:lstStyle/>
        <a:p>
          <a:endParaRPr lang="ru-RU"/>
        </a:p>
      </dgm:t>
    </dgm:pt>
    <dgm:pt modelId="{DAB059F0-D182-4BAF-BFBC-B9CFAC2F959C}" type="pres">
      <dgm:prSet presAssocID="{01408DF3-941E-4E57-B457-5AC8A4211EB3}" presName="diagram" presStyleCnt="0">
        <dgm:presLayoutVars>
          <dgm:dir/>
          <dgm:resizeHandles val="exact"/>
        </dgm:presLayoutVars>
      </dgm:prSet>
      <dgm:spPr/>
    </dgm:pt>
    <dgm:pt modelId="{5B0ABE00-4BBF-40A6-AE63-A4247C4A32F9}" type="pres">
      <dgm:prSet presAssocID="{1553FFB3-55AE-42B0-A974-0E23B898CE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CC7C9-122A-4F2E-B4E5-28D0C7796699}" type="pres">
      <dgm:prSet presAssocID="{79279CAE-CFDE-47A2-A746-EAD61924F69E}" presName="sibTrans" presStyleCnt="0"/>
      <dgm:spPr/>
    </dgm:pt>
    <dgm:pt modelId="{DBE54C19-F897-447D-A1CE-FEE81802D89B}" type="pres">
      <dgm:prSet presAssocID="{EFB057E1-36EF-48A1-B1A2-2679DD5F63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F0213-B2AA-4DE5-AA98-C018DB1DBBBE}" type="pres">
      <dgm:prSet presAssocID="{F4FD3A23-5C7B-4480-A9BE-592AC02F83E4}" presName="sibTrans" presStyleCnt="0"/>
      <dgm:spPr/>
    </dgm:pt>
    <dgm:pt modelId="{FAE2C50E-6273-4F55-B6CD-099CF1F5BA58}" type="pres">
      <dgm:prSet presAssocID="{9CDBA339-E99C-4288-857A-F6D6FEA26F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8B4C9-D43F-446B-BE8A-437AC7CD3AE3}" type="pres">
      <dgm:prSet presAssocID="{9B4D58CD-4A72-4D4D-BF67-F087B388AC30}" presName="sibTrans" presStyleCnt="0"/>
      <dgm:spPr/>
    </dgm:pt>
    <dgm:pt modelId="{19E6F72B-4706-441A-9925-7599CF89C72C}" type="pres">
      <dgm:prSet presAssocID="{52422A0C-80C5-453E-82C2-DCA8E27C30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9F137-8917-41F0-97E0-CD7EF9468C9F}" srcId="{01408DF3-941E-4E57-B457-5AC8A4211EB3}" destId="{52422A0C-80C5-453E-82C2-DCA8E27C3095}" srcOrd="3" destOrd="0" parTransId="{C29C3EE0-9E8A-4ABD-8966-4530AA0D4000}" sibTransId="{23147A37-BFFE-40E5-8641-52D5A65E7547}"/>
    <dgm:cxn modelId="{7BCCF633-2A64-4F2A-A203-A6F9CF0E990A}" type="presOf" srcId="{01408DF3-941E-4E57-B457-5AC8A4211EB3}" destId="{DAB059F0-D182-4BAF-BFBC-B9CFAC2F959C}" srcOrd="0" destOrd="0" presId="urn:microsoft.com/office/officeart/2005/8/layout/default"/>
    <dgm:cxn modelId="{F38F92D6-AF95-425C-BF22-6D90A2CA506C}" type="presOf" srcId="{9CDBA339-E99C-4288-857A-F6D6FEA26F4C}" destId="{FAE2C50E-6273-4F55-B6CD-099CF1F5BA58}" srcOrd="0" destOrd="0" presId="urn:microsoft.com/office/officeart/2005/8/layout/default"/>
    <dgm:cxn modelId="{8E5CB43D-0E21-44E1-A1C1-92ECA31DE2D8}" type="presOf" srcId="{EFB057E1-36EF-48A1-B1A2-2679DD5F6372}" destId="{DBE54C19-F897-447D-A1CE-FEE81802D89B}" srcOrd="0" destOrd="0" presId="urn:microsoft.com/office/officeart/2005/8/layout/default"/>
    <dgm:cxn modelId="{1065E2B3-984E-429F-A66A-0BB2F9EA4087}" srcId="{01408DF3-941E-4E57-B457-5AC8A4211EB3}" destId="{1553FFB3-55AE-42B0-A974-0E23B898CEBB}" srcOrd="0" destOrd="0" parTransId="{01327B79-276E-41C2-B29C-B2F9BF510674}" sibTransId="{79279CAE-CFDE-47A2-A746-EAD61924F69E}"/>
    <dgm:cxn modelId="{CFEA7C48-469C-47EE-AF9A-78AD50BA4176}" type="presOf" srcId="{52422A0C-80C5-453E-82C2-DCA8E27C3095}" destId="{19E6F72B-4706-441A-9925-7599CF89C72C}" srcOrd="0" destOrd="0" presId="urn:microsoft.com/office/officeart/2005/8/layout/default"/>
    <dgm:cxn modelId="{323E18E5-AE91-491D-A58A-4EABA6B2DF1C}" type="presOf" srcId="{1553FFB3-55AE-42B0-A974-0E23B898CEBB}" destId="{5B0ABE00-4BBF-40A6-AE63-A4247C4A32F9}" srcOrd="0" destOrd="0" presId="urn:microsoft.com/office/officeart/2005/8/layout/default"/>
    <dgm:cxn modelId="{8BE3FF21-F477-404C-890E-1E18E1C22E86}" srcId="{01408DF3-941E-4E57-B457-5AC8A4211EB3}" destId="{EFB057E1-36EF-48A1-B1A2-2679DD5F6372}" srcOrd="1" destOrd="0" parTransId="{6F98993F-3399-443C-97A6-B27C34A63A19}" sibTransId="{F4FD3A23-5C7B-4480-A9BE-592AC02F83E4}"/>
    <dgm:cxn modelId="{987BF5EF-F047-40B5-AD9D-FD2661EE844A}" srcId="{01408DF3-941E-4E57-B457-5AC8A4211EB3}" destId="{9CDBA339-E99C-4288-857A-F6D6FEA26F4C}" srcOrd="2" destOrd="0" parTransId="{70196AFB-DF23-44EE-B428-8DEF0F9E1707}" sibTransId="{9B4D58CD-4A72-4D4D-BF67-F087B388AC30}"/>
    <dgm:cxn modelId="{B98E9167-2DBA-4CEF-B08A-1181F4E4AFDF}" type="presParOf" srcId="{DAB059F0-D182-4BAF-BFBC-B9CFAC2F959C}" destId="{5B0ABE00-4BBF-40A6-AE63-A4247C4A32F9}" srcOrd="0" destOrd="0" presId="urn:microsoft.com/office/officeart/2005/8/layout/default"/>
    <dgm:cxn modelId="{7EF5A41B-F639-484B-8497-89536C2044CA}" type="presParOf" srcId="{DAB059F0-D182-4BAF-BFBC-B9CFAC2F959C}" destId="{AA5CC7C9-122A-4F2E-B4E5-28D0C7796699}" srcOrd="1" destOrd="0" presId="urn:microsoft.com/office/officeart/2005/8/layout/default"/>
    <dgm:cxn modelId="{9FE9293B-D823-4509-8387-14C7803ED770}" type="presParOf" srcId="{DAB059F0-D182-4BAF-BFBC-B9CFAC2F959C}" destId="{DBE54C19-F897-447D-A1CE-FEE81802D89B}" srcOrd="2" destOrd="0" presId="urn:microsoft.com/office/officeart/2005/8/layout/default"/>
    <dgm:cxn modelId="{C3D990A4-918F-447B-A7F1-3A64891246D2}" type="presParOf" srcId="{DAB059F0-D182-4BAF-BFBC-B9CFAC2F959C}" destId="{1A4F0213-B2AA-4DE5-AA98-C018DB1DBBBE}" srcOrd="3" destOrd="0" presId="urn:microsoft.com/office/officeart/2005/8/layout/default"/>
    <dgm:cxn modelId="{3C8B208F-4FA1-43F6-A14D-509A7E523681}" type="presParOf" srcId="{DAB059F0-D182-4BAF-BFBC-B9CFAC2F959C}" destId="{FAE2C50E-6273-4F55-B6CD-099CF1F5BA58}" srcOrd="4" destOrd="0" presId="urn:microsoft.com/office/officeart/2005/8/layout/default"/>
    <dgm:cxn modelId="{6D718899-D615-469B-BCE9-E174078AD18A}" type="presParOf" srcId="{DAB059F0-D182-4BAF-BFBC-B9CFAC2F959C}" destId="{AD78B4C9-D43F-446B-BE8A-437AC7CD3AE3}" srcOrd="5" destOrd="0" presId="urn:microsoft.com/office/officeart/2005/8/layout/default"/>
    <dgm:cxn modelId="{244B0968-12B8-4134-BE68-DDC8E5DDF54F}" type="presParOf" srcId="{DAB059F0-D182-4BAF-BFBC-B9CFAC2F959C}" destId="{19E6F72B-4706-441A-9925-7599CF89C72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0FA58-C71F-472B-8410-6B66BD3B9020}">
      <dsp:nvSpPr>
        <dsp:cNvPr id="0" name=""/>
        <dsp:cNvSpPr/>
      </dsp:nvSpPr>
      <dsp:spPr>
        <a:xfrm>
          <a:off x="4120645" y="2524396"/>
          <a:ext cx="629281" cy="59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640" y="0"/>
              </a:lnTo>
              <a:lnTo>
                <a:pt x="314640" y="599544"/>
              </a:lnTo>
              <a:lnTo>
                <a:pt x="629281" y="5995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3556" y="2802439"/>
        <a:ext cx="43458" cy="43458"/>
      </dsp:txXfrm>
    </dsp:sp>
    <dsp:sp modelId="{2274B659-0191-43A0-AFED-A052872C5212}">
      <dsp:nvSpPr>
        <dsp:cNvPr id="0" name=""/>
        <dsp:cNvSpPr/>
      </dsp:nvSpPr>
      <dsp:spPr>
        <a:xfrm>
          <a:off x="4120645" y="1924852"/>
          <a:ext cx="629281" cy="599544"/>
        </a:xfrm>
        <a:custGeom>
          <a:avLst/>
          <a:gdLst/>
          <a:ahLst/>
          <a:cxnLst/>
          <a:rect l="0" t="0" r="0" b="0"/>
          <a:pathLst>
            <a:path>
              <a:moveTo>
                <a:pt x="0" y="599544"/>
              </a:moveTo>
              <a:lnTo>
                <a:pt x="314640" y="599544"/>
              </a:lnTo>
              <a:lnTo>
                <a:pt x="314640" y="0"/>
              </a:lnTo>
              <a:lnTo>
                <a:pt x="62928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3556" y="2202895"/>
        <a:ext cx="43458" cy="43458"/>
      </dsp:txXfrm>
    </dsp:sp>
    <dsp:sp modelId="{A8ED8DF0-E1B0-44C5-ADA6-1CCCE4AC1029}">
      <dsp:nvSpPr>
        <dsp:cNvPr id="0" name=""/>
        <dsp:cNvSpPr/>
      </dsp:nvSpPr>
      <dsp:spPr>
        <a:xfrm rot="16200000">
          <a:off x="1116613" y="2044761"/>
          <a:ext cx="5048793" cy="959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kern="1200" dirty="0" smtClean="0">
              <a:solidFill>
                <a:schemeClr val="tx1"/>
              </a:solidFill>
            </a:rPr>
            <a:t>11 </a:t>
          </a:r>
          <a:r>
            <a:rPr lang="uk-UA" sz="4600" b="1" kern="1200" dirty="0" smtClean="0">
              <a:solidFill>
                <a:schemeClr val="tx1"/>
              </a:solidFill>
            </a:rPr>
            <a:t>тем </a:t>
          </a:r>
          <a:r>
            <a:rPr lang="uk-UA" sz="4600" b="1" kern="1200" dirty="0" smtClean="0">
              <a:solidFill>
                <a:srgbClr val="FFFF00"/>
              </a:solidFill>
            </a:rPr>
            <a:t>(60 балів)</a:t>
          </a:r>
          <a:endParaRPr lang="ru-RU" sz="4600" b="1" kern="1200" dirty="0">
            <a:solidFill>
              <a:srgbClr val="FFFF00"/>
            </a:solidFill>
          </a:endParaRPr>
        </a:p>
      </dsp:txBody>
      <dsp:txXfrm>
        <a:off x="1116613" y="2044761"/>
        <a:ext cx="5048793" cy="959270"/>
      </dsp:txXfrm>
    </dsp:sp>
    <dsp:sp modelId="{6BE7823A-217E-4200-AC43-9CCBDD5C94D8}">
      <dsp:nvSpPr>
        <dsp:cNvPr id="0" name=""/>
        <dsp:cNvSpPr/>
      </dsp:nvSpPr>
      <dsp:spPr>
        <a:xfrm>
          <a:off x="4749926" y="1445216"/>
          <a:ext cx="3146407" cy="9592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accent1">
                  <a:lumMod val="50000"/>
                </a:schemeClr>
              </a:solidFill>
            </a:rPr>
            <a:t>Завдання й тести в </a:t>
          </a:r>
          <a:r>
            <a:rPr lang="en-US" sz="2300" b="1" kern="1200" dirty="0" smtClean="0">
              <a:solidFill>
                <a:schemeClr val="accent1">
                  <a:lumMod val="50000"/>
                </a:schemeClr>
              </a:solidFill>
            </a:rPr>
            <a:t>Moodle</a:t>
          </a:r>
          <a:endParaRPr lang="ru-RU" sz="2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49926" y="1445216"/>
        <a:ext cx="3146407" cy="959270"/>
      </dsp:txXfrm>
    </dsp:sp>
    <dsp:sp modelId="{0844F77F-036D-49D4-9846-8A43DA71E461}">
      <dsp:nvSpPr>
        <dsp:cNvPr id="0" name=""/>
        <dsp:cNvSpPr/>
      </dsp:nvSpPr>
      <dsp:spPr>
        <a:xfrm>
          <a:off x="4749926" y="2644305"/>
          <a:ext cx="3146407" cy="9592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0000"/>
              </a:solidFill>
            </a:rPr>
            <a:t>Відповіді на практичних заняттях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4749926" y="2644305"/>
        <a:ext cx="3146407" cy="959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61636-7862-42B5-B438-835239A425D8}">
      <dsp:nvSpPr>
        <dsp:cNvPr id="0" name=""/>
        <dsp:cNvSpPr/>
      </dsp:nvSpPr>
      <dsp:spPr>
        <a:xfrm>
          <a:off x="1738166" y="1039281"/>
          <a:ext cx="7502997" cy="4034855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B842A-D904-4DAD-AA3C-984A5E14E217}">
      <dsp:nvSpPr>
        <dsp:cNvPr id="0" name=""/>
        <dsp:cNvSpPr/>
      </dsp:nvSpPr>
      <dsp:spPr>
        <a:xfrm>
          <a:off x="5489665" y="1467220"/>
          <a:ext cx="1000" cy="3178977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DC3CA-973E-4EBB-8FF5-C7D60EA62D2F}">
      <dsp:nvSpPr>
        <dsp:cNvPr id="0" name=""/>
        <dsp:cNvSpPr/>
      </dsp:nvSpPr>
      <dsp:spPr>
        <a:xfrm>
          <a:off x="1988266" y="1344951"/>
          <a:ext cx="3251299" cy="34235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solidFill>
                <a:schemeClr val="bg1"/>
              </a:solidFill>
            </a:rPr>
            <a:t>Об'єктом вивчення стилістики</a:t>
          </a:r>
          <a:r>
            <a:rPr lang="uk-UA" sz="1600" kern="1200" dirty="0" smtClean="0">
              <a:solidFill>
                <a:schemeClr val="bg1"/>
              </a:solidFill>
            </a:rPr>
            <a:t>, як і інших мовознавчих дисциплін, є мова ( її фонологічна, лексико-фразеологічна, граматична, стилістична системи) з властивими їм функціями, зафіксована у різноманітних текстах.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988266" y="1344951"/>
        <a:ext cx="3251299" cy="3423514"/>
      </dsp:txXfrm>
    </dsp:sp>
    <dsp:sp modelId="{E0A8F9F2-F38C-4800-8A06-F19A93583FD2}">
      <dsp:nvSpPr>
        <dsp:cNvPr id="0" name=""/>
        <dsp:cNvSpPr/>
      </dsp:nvSpPr>
      <dsp:spPr>
        <a:xfrm>
          <a:off x="5739765" y="1344951"/>
          <a:ext cx="3251299" cy="34235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solidFill>
                <a:schemeClr val="bg1"/>
              </a:solidFill>
            </a:rPr>
            <a:t>Предметом дослідження стилістики </a:t>
          </a:r>
          <a:r>
            <a:rPr lang="uk-UA" sz="1600" kern="1200" dirty="0" smtClean="0">
              <a:solidFill>
                <a:schemeClr val="bg1"/>
              </a:solidFill>
            </a:rPr>
            <a:t>є виразові можливості та засоби різних рівнів </a:t>
          </a:r>
          <a:r>
            <a:rPr lang="uk-UA" sz="1600" kern="1200" dirty="0" err="1" smtClean="0">
              <a:solidFill>
                <a:schemeClr val="bg1"/>
              </a:solidFill>
            </a:rPr>
            <a:t>мовної</a:t>
          </a:r>
          <a:r>
            <a:rPr lang="uk-UA" sz="1600" kern="1200" dirty="0" smtClean="0">
              <a:solidFill>
                <a:schemeClr val="bg1"/>
              </a:solidFill>
            </a:rPr>
            <a:t> системи, їх стилістичне значення та забарвлення (так звані конотації), а також закономірності вживання мови в різних сферах і ситуаціях спілкування, і як результат цього – своєрідна організація мови, специфічна для кожної сфери.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739765" y="1344951"/>
        <a:ext cx="3251299" cy="3423514"/>
      </dsp:txXfrm>
    </dsp:sp>
    <dsp:sp modelId="{C9C0DB09-7BA6-4940-8B23-2D31B03507D6}">
      <dsp:nvSpPr>
        <dsp:cNvPr id="0" name=""/>
        <dsp:cNvSpPr/>
      </dsp:nvSpPr>
      <dsp:spPr>
        <a:xfrm rot="16200000">
          <a:off x="-1087913" y="1575580"/>
          <a:ext cx="4401660" cy="1250499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solidFill>
                <a:schemeClr val="bg1"/>
              </a:solidFill>
            </a:rPr>
            <a:t>Об'єкт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-898920" y="2078262"/>
        <a:ext cx="4023673" cy="623123"/>
      </dsp:txXfrm>
    </dsp:sp>
    <dsp:sp modelId="{94475E69-57A2-494F-BD42-B01698F7033E}">
      <dsp:nvSpPr>
        <dsp:cNvPr id="0" name=""/>
        <dsp:cNvSpPr/>
      </dsp:nvSpPr>
      <dsp:spPr>
        <a:xfrm rot="5400000">
          <a:off x="7665583" y="3287337"/>
          <a:ext cx="4401660" cy="1250499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bg1"/>
              </a:solidFill>
            </a:rPr>
            <a:t>Предмет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7854577" y="3412032"/>
        <a:ext cx="4023673" cy="623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ABE00-4BBF-40A6-AE63-A4247C4A32F9}">
      <dsp:nvSpPr>
        <dsp:cNvPr id="0" name=""/>
        <dsp:cNvSpPr/>
      </dsp:nvSpPr>
      <dsp:spPr>
        <a:xfrm>
          <a:off x="464939" y="3144"/>
          <a:ext cx="3090788" cy="1854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err="1" smtClean="0">
              <a:solidFill>
                <a:schemeClr val="bg1"/>
              </a:solidFill>
            </a:rPr>
            <a:t>Функційна</a:t>
          </a:r>
          <a:r>
            <a:rPr lang="uk-UA" sz="2900" i="1" kern="1200" dirty="0" smtClean="0">
              <a:solidFill>
                <a:schemeClr val="bg1"/>
              </a:solidFill>
            </a:rPr>
            <a:t> стилістика </a:t>
          </a:r>
          <a:r>
            <a:rPr lang="uk-UA" sz="2900" kern="1200" dirty="0" smtClean="0">
              <a:solidFill>
                <a:schemeClr val="bg1"/>
              </a:solidFill>
            </a:rPr>
            <a:t>(стилістика мовлення) 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464939" y="3144"/>
        <a:ext cx="3090788" cy="1854472"/>
      </dsp:txXfrm>
    </dsp:sp>
    <dsp:sp modelId="{DBE54C19-F897-447D-A1CE-FEE81802D89B}">
      <dsp:nvSpPr>
        <dsp:cNvPr id="0" name=""/>
        <dsp:cNvSpPr/>
      </dsp:nvSpPr>
      <dsp:spPr>
        <a:xfrm>
          <a:off x="3864805" y="3144"/>
          <a:ext cx="3090788" cy="1854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smtClean="0">
              <a:solidFill>
                <a:schemeClr val="bg1"/>
              </a:solidFill>
            </a:rPr>
            <a:t>Стилістика ресурсів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3864805" y="3144"/>
        <a:ext cx="3090788" cy="1854472"/>
      </dsp:txXfrm>
    </dsp:sp>
    <dsp:sp modelId="{FAE2C50E-6273-4F55-B6CD-099CF1F5BA58}">
      <dsp:nvSpPr>
        <dsp:cNvPr id="0" name=""/>
        <dsp:cNvSpPr/>
      </dsp:nvSpPr>
      <dsp:spPr>
        <a:xfrm>
          <a:off x="7264672" y="3144"/>
          <a:ext cx="3090788" cy="18544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smtClean="0">
              <a:solidFill>
                <a:schemeClr val="bg1"/>
              </a:solidFill>
            </a:rPr>
            <a:t>Стилістика художньої мови 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7264672" y="3144"/>
        <a:ext cx="3090788" cy="1854472"/>
      </dsp:txXfrm>
    </dsp:sp>
    <dsp:sp modelId="{19E6F72B-4706-441A-9925-7599CF89C72C}">
      <dsp:nvSpPr>
        <dsp:cNvPr id="0" name=""/>
        <dsp:cNvSpPr/>
      </dsp:nvSpPr>
      <dsp:spPr>
        <a:xfrm>
          <a:off x="3864805" y="2166695"/>
          <a:ext cx="3090788" cy="1854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smtClean="0">
              <a:solidFill>
                <a:schemeClr val="bg1"/>
              </a:solidFill>
            </a:rPr>
            <a:t>Практична стилістика</a:t>
          </a:r>
          <a:r>
            <a:rPr lang="uk-UA" sz="2900" kern="1200" dirty="0" smtClean="0">
              <a:solidFill>
                <a:schemeClr val="bg1"/>
              </a:solidFill>
            </a:rPr>
            <a:t> 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3864805" y="2166695"/>
        <a:ext cx="3090788" cy="1854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9317935/" TargetMode="External"/><Relationship Id="rId2" Type="http://schemas.openxmlformats.org/officeDocument/2006/relationships/hyperlink" Target="https://vseosvita.ua/library/embed/0018ep-ff50.doc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394" y="1031966"/>
            <a:ext cx="11826240" cy="370687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Стилістика</a:t>
            </a:r>
            <a:r>
              <a:rPr lang="ru-RU" b="1" dirty="0">
                <a:solidFill>
                  <a:srgbClr val="FFFF00"/>
                </a:solidFill>
              </a:rPr>
              <a:t> і культура </a:t>
            </a:r>
            <a:r>
              <a:rPr lang="ru-RU" b="1" dirty="0" err="1">
                <a:solidFill>
                  <a:srgbClr val="FFFF00"/>
                </a:solidFill>
              </a:rPr>
              <a:t>мовлення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285" y="4990738"/>
            <a:ext cx="9448800" cy="685800"/>
          </a:xfrm>
        </p:spPr>
        <p:txBody>
          <a:bodyPr>
            <a:normAutofit/>
          </a:bodyPr>
          <a:lstStyle/>
          <a:p>
            <a:r>
              <a:rPr lang="uk-UA" sz="4000" b="1" dirty="0" err="1" smtClean="0"/>
              <a:t>Лекційно</a:t>
            </a:r>
            <a:r>
              <a:rPr lang="uk-UA" sz="4000" b="1" dirty="0" smtClean="0"/>
              <a:t>-практичний курс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2949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163482"/>
            <a:ext cx="11856720" cy="1293028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</a:rPr>
              <a:t>Користні</a:t>
            </a:r>
            <a:r>
              <a:rPr lang="uk-UA" b="1" dirty="0" smtClean="0">
                <a:solidFill>
                  <a:srgbClr val="FFFF00"/>
                </a:solidFill>
              </a:rPr>
              <a:t> покликання </a:t>
            </a:r>
            <a:r>
              <a:rPr lang="uk-UA" b="1" dirty="0">
                <a:solidFill>
                  <a:srgbClr val="FFFF00"/>
                </a:solidFill>
              </a:rPr>
              <a:t>й рекомендовані сайти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56510"/>
            <a:ext cx="10820400" cy="512717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</a:rPr>
              <a:t>http://kultura-movy.wikidot.com/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http://lcorp.ulif.org.ua/dictua/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http://nepravylno-pravylno.wikidot.com/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http://ponomariv-kultura-slova.wikidot.com/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http://rodovyi-vidminok.wikidot.com/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http://ros-ukr-idioms.wikidot.com/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http://sum.in.ua/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http://velyka-chy-mala-litera.wikidot.com/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http://yak-my-hovorymo.wikidot.com/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http://www.litopys.org.ua/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http://www.mova.info/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http://www.novamova.com.ua/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http://www.pravopys.net/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http://www.r2u.org.ua/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http://www.rozum.org.ua/ </a:t>
            </a:r>
            <a:endParaRPr lang="ru-RU" sz="20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809996"/>
            <a:ext cx="3279932" cy="2182557"/>
          </a:xfrm>
          <a:prstGeom prst="rect">
            <a:avLst/>
          </a:prstGeom>
        </p:spPr>
      </p:pic>
      <p:sp>
        <p:nvSpPr>
          <p:cNvPr id="5" name="Выгнутая влево стрелка 4"/>
          <p:cNvSpPr/>
          <p:nvPr/>
        </p:nvSpPr>
        <p:spPr>
          <a:xfrm rot="5738342">
            <a:off x="6299315" y="-3935213"/>
            <a:ext cx="957794" cy="827913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2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806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Навіщо потрібна стилістика?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606" y="1750423"/>
            <a:ext cx="10820400" cy="4024125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ru-RU" sz="2400" b="1" dirty="0" err="1"/>
              <a:t>Заглиблює</a:t>
            </a:r>
            <a:r>
              <a:rPr lang="ru-RU" sz="2400" b="1" dirty="0"/>
              <a:t> </a:t>
            </a:r>
            <a:r>
              <a:rPr lang="ru-RU" sz="2400" b="1" dirty="0" err="1"/>
              <a:t>знання</a:t>
            </a:r>
            <a:r>
              <a:rPr lang="ru-RU" sz="2400" b="1" dirty="0"/>
              <a:t>, </a:t>
            </a:r>
            <a:r>
              <a:rPr lang="ru-RU" sz="2400" b="1" dirty="0" err="1"/>
              <a:t>порахували</a:t>
            </a:r>
            <a:r>
              <a:rPr lang="ru-RU" sz="2400" b="1" dirty="0"/>
              <a:t> </a:t>
            </a:r>
            <a:r>
              <a:rPr lang="ru-RU" sz="2400" b="1" dirty="0" err="1"/>
              <a:t>необхідним</a:t>
            </a:r>
            <a:r>
              <a:rPr lang="ru-RU" sz="2400" b="1" dirty="0"/>
              <a:t>, </a:t>
            </a:r>
            <a:r>
              <a:rPr lang="ru-RU" sz="2400" b="1" dirty="0" err="1"/>
              <a:t>приходять</a:t>
            </a:r>
            <a:r>
              <a:rPr lang="ru-RU" sz="2400" b="1" dirty="0"/>
              <a:t> до </a:t>
            </a:r>
            <a:r>
              <a:rPr lang="ru-RU" sz="2400" b="1" dirty="0" err="1"/>
              <a:t>висновків</a:t>
            </a:r>
            <a:r>
              <a:rPr lang="ru-RU" sz="2400" b="1" dirty="0"/>
              <a:t>,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ru-RU" sz="2400" b="1" dirty="0" err="1"/>
              <a:t>бракуючі</a:t>
            </a:r>
            <a:r>
              <a:rPr lang="ru-RU" sz="2400" b="1" dirty="0"/>
              <a:t> </a:t>
            </a:r>
            <a:r>
              <a:rPr lang="ru-RU" sz="2400" b="1" dirty="0" err="1"/>
              <a:t>мотиви</a:t>
            </a:r>
            <a:r>
              <a:rPr lang="ru-RU" sz="2400" b="1" dirty="0"/>
              <a:t>, </a:t>
            </a:r>
            <a:r>
              <a:rPr lang="ru-RU" sz="2400" b="1" dirty="0" err="1"/>
              <a:t>одушевлені</a:t>
            </a:r>
            <a:r>
              <a:rPr lang="ru-RU" sz="2400" b="1" dirty="0"/>
              <a:t> і </a:t>
            </a:r>
            <a:r>
              <a:rPr lang="ru-RU" sz="2400" b="1" dirty="0" err="1"/>
              <a:t>неживі</a:t>
            </a:r>
            <a:r>
              <a:rPr lang="ru-RU" sz="2400" b="1" dirty="0"/>
              <a:t> </a:t>
            </a:r>
            <a:r>
              <a:rPr lang="ru-RU" sz="2400" b="1" dirty="0" err="1"/>
              <a:t>іменники</a:t>
            </a:r>
            <a:r>
              <a:rPr lang="ru-RU" sz="2400" b="1" dirty="0"/>
              <a:t>, </a:t>
            </a:r>
            <a:r>
              <a:rPr lang="ru-RU" sz="2400" b="1" dirty="0" err="1"/>
              <a:t>незатребувані</a:t>
            </a:r>
            <a:r>
              <a:rPr lang="ru-RU" sz="2400" b="1" dirty="0"/>
              <a:t> </a:t>
            </a:r>
            <a:r>
              <a:rPr lang="ru-RU" sz="2400" b="1" dirty="0" err="1"/>
              <a:t>знання</a:t>
            </a:r>
            <a:r>
              <a:rPr lang="ru-RU" sz="2400" b="1" dirty="0"/>
              <a:t>, </a:t>
            </a:r>
            <a:r>
              <a:rPr lang="ru-RU" sz="2400" b="1" dirty="0" err="1"/>
              <a:t>житіє-буття</a:t>
            </a:r>
            <a:r>
              <a:rPr lang="ru-RU" sz="2400" b="1" dirty="0"/>
              <a:t>, </a:t>
            </a:r>
            <a:r>
              <a:rPr lang="ru-RU" sz="2400" b="1" dirty="0" err="1"/>
              <a:t>казка</a:t>
            </a:r>
            <a:r>
              <a:rPr lang="ru-RU" sz="2400" b="1" dirty="0"/>
              <a:t>-жалоба, </a:t>
            </a:r>
            <a:r>
              <a:rPr lang="ru-RU" sz="2400" b="1" dirty="0" err="1"/>
              <a:t>наказовий</a:t>
            </a:r>
            <a:r>
              <a:rPr lang="ru-RU" sz="2400" b="1" dirty="0"/>
              <a:t> </a:t>
            </a:r>
            <a:r>
              <a:rPr lang="ru-RU" sz="2400" b="1" dirty="0" err="1"/>
              <a:t>нахил</a:t>
            </a:r>
            <a:r>
              <a:rPr lang="ru-RU" sz="2400" b="1" dirty="0"/>
              <a:t>, </a:t>
            </a:r>
            <a:r>
              <a:rPr lang="ru-RU" sz="2400" b="1" dirty="0" err="1"/>
              <a:t>проберемося</a:t>
            </a:r>
            <a:r>
              <a:rPr lang="ru-RU" sz="2400" b="1" dirty="0"/>
              <a:t> в думках </a:t>
            </a:r>
            <a:r>
              <a:rPr lang="ru-RU" sz="2400" b="1" dirty="0" err="1"/>
              <a:t>туди</a:t>
            </a:r>
            <a:r>
              <a:rPr lang="ru-RU" sz="2400" b="1" dirty="0"/>
              <a:t>, </a:t>
            </a:r>
            <a:r>
              <a:rPr lang="ru-RU" sz="2400" b="1" dirty="0" err="1"/>
              <a:t>оповідна</a:t>
            </a:r>
            <a:r>
              <a:rPr lang="ru-RU" sz="2400" b="1" dirty="0"/>
              <a:t> </a:t>
            </a:r>
            <a:r>
              <a:rPr lang="ru-RU" sz="2400" b="1" dirty="0" err="1"/>
              <a:t>пропозиція</a:t>
            </a:r>
            <a:r>
              <a:rPr lang="ru-RU" sz="2400" b="1" dirty="0"/>
              <a:t>, </a:t>
            </a:r>
            <a:r>
              <a:rPr lang="ru-RU" sz="2400" b="1" dirty="0" err="1"/>
              <a:t>давня</a:t>
            </a:r>
            <a:r>
              <a:rPr lang="ru-RU" sz="2400" b="1" dirty="0"/>
              <a:t> </a:t>
            </a:r>
            <a:r>
              <a:rPr lang="ru-RU" sz="2400" b="1" dirty="0" err="1"/>
              <a:t>сивина</a:t>
            </a:r>
            <a:r>
              <a:rPr lang="ru-RU" sz="2400" b="1" dirty="0"/>
              <a:t>, </a:t>
            </a:r>
            <a:r>
              <a:rPr lang="ru-RU" sz="2400" b="1" dirty="0" err="1"/>
              <a:t>арфоепічні</a:t>
            </a:r>
            <a:r>
              <a:rPr lang="ru-RU" sz="2400" b="1" dirty="0"/>
              <a:t> </a:t>
            </a:r>
            <a:r>
              <a:rPr lang="ru-RU" sz="2400" b="1" dirty="0" err="1"/>
              <a:t>норми</a:t>
            </a:r>
            <a:r>
              <a:rPr lang="ru-RU" sz="2400" b="1" dirty="0"/>
              <a:t>, </a:t>
            </a:r>
            <a:r>
              <a:rPr lang="ru-RU" sz="2400" b="1" dirty="0" err="1"/>
              <a:t>фанати</a:t>
            </a:r>
            <a:r>
              <a:rPr lang="ru-RU" sz="2400" b="1" dirty="0"/>
              <a:t> </a:t>
            </a:r>
            <a:r>
              <a:rPr lang="ru-RU" sz="2400" b="1" dirty="0" err="1"/>
              <a:t>древніх</a:t>
            </a:r>
            <a:r>
              <a:rPr lang="ru-RU" sz="2400" b="1" dirty="0"/>
              <a:t> </a:t>
            </a:r>
            <a:r>
              <a:rPr lang="ru-RU" sz="2400" b="1" dirty="0" err="1"/>
              <a:t>слов’ян</a:t>
            </a:r>
            <a:r>
              <a:rPr lang="ru-RU" sz="2400" b="1" dirty="0"/>
              <a:t>, стане в </a:t>
            </a:r>
            <a:r>
              <a:rPr lang="ru-RU" sz="2400" b="1" dirty="0" err="1"/>
              <a:t>нагоді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205" y="994231"/>
            <a:ext cx="102238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Прочитайте </a:t>
            </a:r>
            <a:r>
              <a:rPr lang="ru-RU" sz="2400" b="1" i="1" dirty="0" err="1">
                <a:solidFill>
                  <a:srgbClr val="00B0F0"/>
                </a:solidFill>
              </a:rPr>
              <a:t>цитати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зі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студентських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контрольних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робіт</a:t>
            </a:r>
            <a:r>
              <a:rPr lang="ru-RU" sz="2400" b="1" i="1" dirty="0">
                <a:solidFill>
                  <a:srgbClr val="00B0F0"/>
                </a:solidFill>
              </a:rPr>
              <a:t>.</a:t>
            </a:r>
            <a:br>
              <a:rPr lang="ru-RU" sz="2400" b="1" i="1" dirty="0">
                <a:solidFill>
                  <a:srgbClr val="00B0F0"/>
                </a:solidFill>
              </a:rPr>
            </a:br>
            <a:r>
              <a:rPr lang="ru-RU" sz="2400" b="1" i="1" dirty="0" err="1">
                <a:solidFill>
                  <a:srgbClr val="00B0F0"/>
                </a:solidFill>
              </a:rPr>
              <a:t>Відредагуйте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невдалі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словосполучення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8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" y="202670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Норма – це про нас!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118" y="2193925"/>
            <a:ext cx="10757764" cy="4024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22" y="0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2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3" y="244928"/>
            <a:ext cx="9274629" cy="19496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Тема 1. </a:t>
            </a:r>
            <a:r>
              <a:rPr lang="uk-UA" b="1" i="1" dirty="0" smtClean="0">
                <a:solidFill>
                  <a:srgbClr val="FFFF00"/>
                </a:solidFill>
              </a:rPr>
              <a:t>Стилістика </a:t>
            </a:r>
            <a:r>
              <a:rPr lang="uk-UA" b="1" i="1" dirty="0">
                <a:solidFill>
                  <a:srgbClr val="FFFF00"/>
                </a:solidFill>
              </a:rPr>
              <a:t>як лінгвістична наука і навчальна дисципліна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uk-UA" b="1" dirty="0"/>
              <a:t>1. Стилістика як лінгвістична наука і навчальна дисципліна.</a:t>
            </a:r>
            <a:endParaRPr lang="ru-RU" b="1" dirty="0"/>
          </a:p>
          <a:p>
            <a:pPr marL="0" indent="0">
              <a:lnSpc>
                <a:spcPct val="250000"/>
              </a:lnSpc>
              <a:buNone/>
            </a:pPr>
            <a:r>
              <a:rPr lang="uk-UA" b="1" dirty="0"/>
              <a:t>2. Методи лінгвостилістичних досліджень.</a:t>
            </a:r>
            <a:endParaRPr lang="ru-RU" b="1" dirty="0"/>
          </a:p>
          <a:p>
            <a:pPr marL="0" indent="0">
              <a:lnSpc>
                <a:spcPct val="250000"/>
              </a:lnSpc>
              <a:buNone/>
            </a:pPr>
            <a:r>
              <a:rPr lang="uk-UA" b="1" dirty="0"/>
              <a:t>3. </a:t>
            </a:r>
            <a:r>
              <a:rPr lang="ru-RU" b="1" dirty="0"/>
              <a:t>Основні </a:t>
            </a:r>
            <a:r>
              <a:rPr lang="ru-RU" b="1" dirty="0" err="1"/>
              <a:t>поняття</a:t>
            </a:r>
            <a:r>
              <a:rPr lang="ru-RU" b="1" dirty="0"/>
              <a:t> і </a:t>
            </a:r>
            <a:r>
              <a:rPr lang="ru-RU" b="1" dirty="0" err="1"/>
              <a:t>категорії</a:t>
            </a:r>
            <a:r>
              <a:rPr lang="ru-RU" b="1" dirty="0"/>
              <a:t> </a:t>
            </a:r>
            <a:r>
              <a:rPr lang="ru-RU" b="1" dirty="0" err="1"/>
              <a:t>стилістики</a:t>
            </a:r>
            <a:r>
              <a:rPr lang="ru-RU" b="1" dirty="0"/>
              <a:t>.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uk-UA" b="1" dirty="0"/>
              <a:t>4.  Культура мови та її рівні.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580" y="0"/>
            <a:ext cx="2642420" cy="23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230"/>
            <a:ext cx="115062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99FF"/>
                </a:solidFill>
              </a:rPr>
              <a:t>Ключові слова: </a:t>
            </a:r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734" y="719928"/>
            <a:ext cx="10820400" cy="4024125"/>
          </a:xfrm>
        </p:spPr>
        <p:txBody>
          <a:bodyPr>
            <a:normAutofit/>
          </a:bodyPr>
          <a:lstStyle/>
          <a:p>
            <a:r>
              <a:rPr lang="uk-UA" sz="3200" b="1" i="1" dirty="0"/>
              <a:t>стилістика, об’єкт дослідження, стиль, </a:t>
            </a:r>
            <a:endParaRPr lang="uk-UA" sz="3200" b="1" i="1" dirty="0" smtClean="0"/>
          </a:p>
          <a:p>
            <a:r>
              <a:rPr lang="uk-UA" sz="3200" b="1" i="1" dirty="0" smtClean="0"/>
              <a:t>предмет </a:t>
            </a:r>
            <a:r>
              <a:rPr lang="uk-UA" sz="3200" b="1" i="1" dirty="0"/>
              <a:t>дослідження, стилістичний </a:t>
            </a:r>
            <a:r>
              <a:rPr lang="uk-UA" sz="3200" b="1" i="1" dirty="0" err="1"/>
              <a:t>мовний</a:t>
            </a:r>
            <a:r>
              <a:rPr lang="uk-UA" sz="3200" b="1" i="1" dirty="0"/>
              <a:t> рівень, стилістична система, методи стилістики, культура мови, пуризм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16" y="2783986"/>
            <a:ext cx="2876959" cy="40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117" y="2803463"/>
            <a:ext cx="2972209" cy="4044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968" y="2731991"/>
            <a:ext cx="3050586" cy="41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9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529241"/>
            <a:ext cx="1151273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Питання 1. </a:t>
            </a:r>
            <a:r>
              <a:rPr lang="uk-UA" b="1" dirty="0" smtClean="0">
                <a:solidFill>
                  <a:srgbClr val="FFFF00"/>
                </a:solidFill>
              </a:rPr>
              <a:t>Стилістика </a:t>
            </a:r>
            <a:r>
              <a:rPr lang="uk-UA" b="1" dirty="0">
                <a:solidFill>
                  <a:srgbClr val="FFFF00"/>
                </a:solidFill>
              </a:rPr>
              <a:t>як лінгвістична наука і навчальна </a:t>
            </a:r>
            <a:r>
              <a:rPr lang="uk-UA" b="1" dirty="0" smtClean="0">
                <a:solidFill>
                  <a:srgbClr val="FFFF00"/>
                </a:solidFill>
              </a:rPr>
              <a:t>дисципліна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25642"/>
            <a:ext cx="10820400" cy="39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33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7" y="137356"/>
            <a:ext cx="8610600" cy="1293028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стиль </a:t>
            </a:r>
            <a:r>
              <a:rPr lang="ru-RU" b="1" dirty="0" err="1">
                <a:solidFill>
                  <a:srgbClr val="FFFF00"/>
                </a:solidFill>
              </a:rPr>
              <a:t>якнайтісніше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пов'язаний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мовою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769" y="2193925"/>
            <a:ext cx="834446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2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32" y="385550"/>
            <a:ext cx="10376262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99FF"/>
                </a:solidFill>
              </a:rPr>
              <a:t>Що таке стилістика як наука й предмет?</a:t>
            </a:r>
            <a:endParaRPr lang="ru-RU" b="1" dirty="0">
              <a:solidFill>
                <a:srgbClr val="FF99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94" y="1678578"/>
            <a:ext cx="10820400" cy="4024125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uk-UA" b="1" i="1" dirty="0">
                <a:solidFill>
                  <a:srgbClr val="FFFF00"/>
                </a:solidFill>
              </a:rPr>
              <a:t>Стилістика </a:t>
            </a:r>
            <a:r>
              <a:rPr lang="uk-UA" b="1" dirty="0">
                <a:solidFill>
                  <a:srgbClr val="FFFF00"/>
                </a:solidFill>
              </a:rPr>
              <a:t>– галузь лінгвістики, що вивчає набір, можливості й принципи використання різнорівневих </a:t>
            </a:r>
            <a:r>
              <a:rPr lang="uk-UA" b="1" dirty="0" err="1">
                <a:solidFill>
                  <a:srgbClr val="FFFF00"/>
                </a:solidFill>
              </a:rPr>
              <a:t>мовних</a:t>
            </a:r>
            <a:r>
              <a:rPr lang="uk-UA" b="1" dirty="0">
                <a:solidFill>
                  <a:srgbClr val="FFFF00"/>
                </a:solidFill>
              </a:rPr>
              <a:t> засобів в усних і писемних текстах залежно від особливостей сфери спілкування, </a:t>
            </a:r>
            <a:r>
              <a:rPr lang="uk-UA" b="1" dirty="0" err="1" smtClean="0">
                <a:solidFill>
                  <a:srgbClr val="FFFF00"/>
                </a:solidFill>
              </a:rPr>
              <a:t>функційно</a:t>
            </a:r>
            <a:r>
              <a:rPr lang="uk-UA" b="1" dirty="0" smtClean="0">
                <a:solidFill>
                  <a:srgbClr val="FFFF00"/>
                </a:solidFill>
              </a:rPr>
              <a:t>-стильових </a:t>
            </a:r>
            <a:r>
              <a:rPr lang="uk-UA" b="1" dirty="0">
                <a:solidFill>
                  <a:srgbClr val="FFFF00"/>
                </a:solidFill>
              </a:rPr>
              <a:t>різновидів мови й мовлення.</a:t>
            </a:r>
            <a:endParaRPr lang="ru-RU" dirty="0">
              <a:solidFill>
                <a:srgbClr val="FFFF00"/>
              </a:solidFill>
            </a:endParaRPr>
          </a:p>
          <a:p>
            <a:pPr algn="just">
              <a:lnSpc>
                <a:spcPct val="200000"/>
              </a:lnSpc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4348026"/>
            <a:ext cx="1790700" cy="2562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15" y="4348162"/>
            <a:ext cx="1857375" cy="2457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314" y="4295775"/>
            <a:ext cx="2077811" cy="2466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449" y="4297744"/>
            <a:ext cx="1944734" cy="2465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535" y="4295775"/>
            <a:ext cx="2070917" cy="25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68" y="385550"/>
            <a:ext cx="11512732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Об’єкт і предмет стилістики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939504"/>
              </p:ext>
            </p:extLst>
          </p:nvPr>
        </p:nvGraphicFramePr>
        <p:xfrm>
          <a:off x="685799" y="600891"/>
          <a:ext cx="10979331" cy="611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70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91554" cy="129302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Напрямки </a:t>
            </a:r>
            <a:r>
              <a:rPr lang="ru-RU" b="1" i="1" dirty="0" err="1">
                <a:solidFill>
                  <a:srgbClr val="FFFF00"/>
                </a:solidFill>
              </a:rPr>
              <a:t>стилістичних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досліджень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6344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71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7908" y="1084947"/>
            <a:ext cx="9448800" cy="1825096"/>
          </a:xfrm>
        </p:spPr>
        <p:txBody>
          <a:bodyPr/>
          <a:lstStyle/>
          <a:p>
            <a:r>
              <a:rPr lang="uk-UA" b="1" dirty="0" err="1" smtClean="0">
                <a:solidFill>
                  <a:srgbClr val="FFC000"/>
                </a:solidFill>
              </a:rPr>
              <a:t>Сабліна</a:t>
            </a:r>
            <a:r>
              <a:rPr lang="uk-UA" b="1" dirty="0" smtClean="0">
                <a:solidFill>
                  <a:srgbClr val="FFC000"/>
                </a:solidFill>
              </a:rPr>
              <a:t> Світлана Володимирівна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908" y="3125196"/>
            <a:ext cx="9448800" cy="3595260"/>
          </a:xfrm>
        </p:spPr>
        <p:txBody>
          <a:bodyPr>
            <a:normAutofit/>
          </a:bodyPr>
          <a:lstStyle/>
          <a:p>
            <a:r>
              <a:rPr lang="uk-UA" b="1" dirty="0"/>
              <a:t>E-</a:t>
            </a:r>
            <a:r>
              <a:rPr lang="uk-UA" b="1" dirty="0" err="1"/>
              <a:t>mail</a:t>
            </a:r>
            <a:r>
              <a:rPr lang="uk-UA" b="1" dirty="0"/>
              <a:t>:</a:t>
            </a:r>
            <a:r>
              <a:rPr lang="uk-UA" i="1" dirty="0"/>
              <a:t> </a:t>
            </a:r>
            <a:r>
              <a:rPr lang="en-US" b="1" i="1" dirty="0"/>
              <a:t>sablina_sv@meta.ua</a:t>
            </a:r>
            <a:endParaRPr lang="ru-RU" dirty="0"/>
          </a:p>
          <a:p>
            <a:r>
              <a:rPr lang="uk-UA" b="1" dirty="0" err="1"/>
              <a:t>Сезн</a:t>
            </a:r>
            <a:r>
              <a:rPr lang="uk-UA" b="1" dirty="0"/>
              <a:t> ЗНУ повідомлення: https://moodle.znu.edu.ua/course/view.php?id=12047</a:t>
            </a:r>
            <a:endParaRPr lang="ru-RU" dirty="0"/>
          </a:p>
          <a:p>
            <a:r>
              <a:rPr lang="uk-UA" b="1" dirty="0"/>
              <a:t>Телефон:</a:t>
            </a:r>
            <a:r>
              <a:rPr lang="uk-UA" i="1" dirty="0"/>
              <a:t> (061) 289-12-88</a:t>
            </a:r>
            <a:endParaRPr lang="ru-RU" dirty="0"/>
          </a:p>
          <a:p>
            <a:r>
              <a:rPr lang="uk-UA" b="1" dirty="0"/>
              <a:t>Інші засоби зв’язку: </a:t>
            </a:r>
            <a:r>
              <a:rPr lang="uk-UA" b="1" i="1" dirty="0">
                <a:solidFill>
                  <a:srgbClr val="FFC000"/>
                </a:solidFill>
              </a:rPr>
              <a:t>0959081471 (Те</a:t>
            </a:r>
            <a:r>
              <a:rPr lang="en-US" b="1" i="1" dirty="0" err="1">
                <a:solidFill>
                  <a:srgbClr val="FFC000"/>
                </a:solidFill>
              </a:rPr>
              <a:t>legram</a:t>
            </a:r>
            <a:r>
              <a:rPr lang="uk-UA" b="1" i="1" dirty="0">
                <a:solidFill>
                  <a:srgbClr val="FFC000"/>
                </a:solidFill>
              </a:rPr>
              <a:t>)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uk-UA" b="1" dirty="0"/>
              <a:t>Кафедра: </a:t>
            </a:r>
            <a:r>
              <a:rPr lang="uk-UA" i="1" dirty="0"/>
              <a:t>кафедра української мови, ІІ корпус ЗНУ, </a:t>
            </a:r>
            <a:r>
              <a:rPr lang="uk-UA" i="1" dirty="0" err="1"/>
              <a:t>ауд</a:t>
            </a:r>
            <a:r>
              <a:rPr lang="uk-UA" i="1" dirty="0"/>
              <a:t>. 237 </a:t>
            </a:r>
            <a:endParaRPr lang="ru-RU" dirty="0"/>
          </a:p>
          <a:p>
            <a:r>
              <a:rPr lang="uk-UA" b="1" cap="all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941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3" y="0"/>
            <a:ext cx="8610600" cy="1293028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FFFF00"/>
                </a:solidFill>
              </a:rPr>
              <a:t>як правильно?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34" y="1041387"/>
            <a:ext cx="10820400" cy="581661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Відкрити чи відмикати замок? </a:t>
            </a:r>
          </a:p>
          <a:p>
            <a:pPr marL="0" indent="0">
              <a:buNone/>
            </a:pPr>
            <a:r>
              <a:rPr lang="uk-UA" b="1" dirty="0"/>
              <a:t>Лікувати чи лічити травами? </a:t>
            </a:r>
          </a:p>
          <a:p>
            <a:pPr marL="0" indent="0">
              <a:buNone/>
            </a:pPr>
            <a:r>
              <a:rPr lang="uk-UA" b="1" dirty="0"/>
              <a:t>На потяг білет чи квиток?</a:t>
            </a:r>
          </a:p>
          <a:p>
            <a:pPr marL="0" indent="0">
              <a:buNone/>
            </a:pPr>
            <a:r>
              <a:rPr lang="uk-UA" b="1" dirty="0"/>
              <a:t> Вступну кампанію чи компанію провели успішно? </a:t>
            </a:r>
          </a:p>
          <a:p>
            <a:pPr marL="0" indent="0">
              <a:buNone/>
            </a:pPr>
            <a:r>
              <a:rPr lang="uk-UA" b="1" dirty="0"/>
              <a:t>Нанести, маску чи удар?</a:t>
            </a:r>
          </a:p>
          <a:p>
            <a:pPr marL="0" indent="0">
              <a:buNone/>
            </a:pPr>
            <a:r>
              <a:rPr lang="uk-UA" b="1" dirty="0"/>
              <a:t>Привласнювати чи присвоювати чужі здобутки?</a:t>
            </a:r>
          </a:p>
          <a:p>
            <a:pPr marL="0" indent="0">
              <a:buNone/>
            </a:pPr>
            <a:r>
              <a:rPr lang="uk-UA" b="1" dirty="0"/>
              <a:t>Розмір, об’єм чи обсяг  роботи?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Підбивати чи підводити підсумки?</a:t>
            </a:r>
          </a:p>
          <a:p>
            <a:pPr marL="0" indent="0">
              <a:buNone/>
            </a:pPr>
            <a:r>
              <a:rPr lang="uk-UA" b="1" dirty="0"/>
              <a:t> Житель </a:t>
            </a:r>
            <a:r>
              <a:rPr lang="uk-UA" b="1" strike="sngStrike" dirty="0"/>
              <a:t>чи </a:t>
            </a:r>
            <a:r>
              <a:rPr lang="uk-UA" b="1" dirty="0"/>
              <a:t>мешканець України? </a:t>
            </a:r>
          </a:p>
          <a:p>
            <a:pPr marL="0" indent="0">
              <a:buNone/>
            </a:pPr>
            <a:r>
              <a:rPr lang="uk-UA" b="1" dirty="0"/>
              <a:t>Туфлі одягти, взути чи обути? </a:t>
            </a:r>
          </a:p>
          <a:p>
            <a:pPr marL="0" indent="0">
              <a:buNone/>
            </a:pPr>
            <a:r>
              <a:rPr lang="uk-UA" b="1" dirty="0"/>
              <a:t>Заступник чи замісник директора? </a:t>
            </a:r>
          </a:p>
          <a:p>
            <a:pPr marL="0" indent="0">
              <a:buNone/>
            </a:pPr>
            <a:r>
              <a:rPr lang="uk-UA" b="1" dirty="0"/>
              <a:t>Відкрити чи відчинити двері? </a:t>
            </a:r>
          </a:p>
          <a:p>
            <a:pPr marL="0" indent="0">
              <a:buNone/>
            </a:pPr>
            <a:r>
              <a:rPr lang="uk-UA" b="1" dirty="0"/>
              <a:t>Наступне чи </a:t>
            </a:r>
            <a:r>
              <a:rPr lang="uk-UA" b="1" dirty="0" err="1"/>
              <a:t>слідуюче</a:t>
            </a:r>
            <a:r>
              <a:rPr lang="uk-UA" b="1" dirty="0"/>
              <a:t> питання?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22" y="0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1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0"/>
            <a:ext cx="11149149" cy="129302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>
                <a:solidFill>
                  <a:srgbClr val="FFFF00"/>
                </a:solidFill>
              </a:rPr>
              <a:t>Питання 2. Методи </a:t>
            </a:r>
            <a:r>
              <a:rPr lang="uk-UA" b="1" dirty="0">
                <a:solidFill>
                  <a:srgbClr val="FFFF00"/>
                </a:solidFill>
              </a:rPr>
              <a:t>лінгвостилістичних досліджень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81" y="875212"/>
            <a:ext cx="11230815" cy="58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1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4983" y="254921"/>
            <a:ext cx="11982994" cy="12930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err="1" smtClean="0">
                <a:solidFill>
                  <a:srgbClr val="FFFF00"/>
                </a:solidFill>
              </a:rPr>
              <a:t>Питання</a:t>
            </a:r>
            <a:r>
              <a:rPr lang="ru-RU" b="1" dirty="0" smtClean="0">
                <a:solidFill>
                  <a:srgbClr val="FFFF00"/>
                </a:solidFill>
              </a:rPr>
              <a:t> 3. Основні </a:t>
            </a:r>
            <a:r>
              <a:rPr lang="ru-RU" b="1" dirty="0" err="1">
                <a:solidFill>
                  <a:srgbClr val="FFFF00"/>
                </a:solidFill>
              </a:rPr>
              <a:t>поняття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й </a:t>
            </a:r>
            <a:r>
              <a:rPr lang="ru-RU" b="1" dirty="0" err="1">
                <a:solidFill>
                  <a:srgbClr val="FFFF00"/>
                </a:solidFill>
              </a:rPr>
              <a:t>категорії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стилістики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ЗАВДАННЯ </a:t>
            </a:r>
            <a:r>
              <a:rPr lang="ru-RU" b="1" dirty="0"/>
              <a:t>1.</a:t>
            </a:r>
            <a:r>
              <a:rPr lang="ru-RU" dirty="0"/>
              <a:t> </a:t>
            </a:r>
            <a:r>
              <a:rPr lang="uk-UA" b="1" dirty="0"/>
              <a:t>До   визначень понять у лекційному питанні </a:t>
            </a:r>
            <a:r>
              <a:rPr lang="uk-UA" b="1" i="1" dirty="0"/>
              <a:t>3</a:t>
            </a:r>
            <a:r>
              <a:rPr lang="uk-UA" i="1" dirty="0"/>
              <a:t>   «</a:t>
            </a:r>
            <a:r>
              <a:rPr lang="ru-RU" i="1" dirty="0"/>
              <a:t>Основні </a:t>
            </a:r>
            <a:r>
              <a:rPr lang="ru-RU" i="1" dirty="0" err="1"/>
              <a:t>поняття</a:t>
            </a:r>
            <a:r>
              <a:rPr lang="ru-RU" i="1" dirty="0"/>
              <a:t> і </a:t>
            </a:r>
            <a:r>
              <a:rPr lang="ru-RU" i="1" dirty="0" err="1"/>
              <a:t>категорії</a:t>
            </a:r>
            <a:r>
              <a:rPr lang="ru-RU" i="1" dirty="0"/>
              <a:t> </a:t>
            </a:r>
            <a:r>
              <a:rPr lang="ru-RU" i="1" dirty="0" err="1"/>
              <a:t>стилістики</a:t>
            </a:r>
            <a:r>
              <a:rPr lang="uk-UA" i="1" dirty="0"/>
              <a:t>» </a:t>
            </a:r>
            <a:r>
              <a:rPr lang="uk-UA" b="1" dirty="0"/>
              <a:t>доберіть приклади до таких визначень:</a:t>
            </a:r>
            <a:endParaRPr lang="ru-RU" dirty="0"/>
          </a:p>
          <a:p>
            <a:r>
              <a:rPr lang="ru-RU" b="1" i="1" u="sng" dirty="0">
                <a:solidFill>
                  <a:srgbClr val="FFFF00"/>
                </a:solidFill>
              </a:rPr>
              <a:t>Колорит</a:t>
            </a:r>
            <a:r>
              <a:rPr lang="uk-UA" b="1" i="1" u="sng" dirty="0">
                <a:solidFill>
                  <a:srgbClr val="FFFF00"/>
                </a:solidFill>
              </a:rPr>
              <a:t> – </a:t>
            </a:r>
            <a:r>
              <a:rPr lang="uk-UA" b="1" dirty="0">
                <a:solidFill>
                  <a:srgbClr val="FFFF00"/>
                </a:solidFill>
              </a:rPr>
              <a:t>доберіть зразок тексту із будь–яким колоритом;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u="sng" dirty="0" err="1">
                <a:solidFill>
                  <a:srgbClr val="FFFF00"/>
                </a:solidFill>
              </a:rPr>
              <a:t>Мовна</a:t>
            </a:r>
            <a:r>
              <a:rPr lang="ru-RU" b="1" i="1" u="sng" dirty="0">
                <a:solidFill>
                  <a:srgbClr val="FFFF00"/>
                </a:solidFill>
              </a:rPr>
              <a:t> норма</a:t>
            </a:r>
            <a:r>
              <a:rPr lang="uk-UA" b="1" i="1" u="sng" dirty="0">
                <a:solidFill>
                  <a:srgbClr val="FFFF00"/>
                </a:solidFill>
              </a:rPr>
              <a:t> – </a:t>
            </a:r>
            <a:r>
              <a:rPr lang="uk-UA" b="1" dirty="0">
                <a:solidFill>
                  <a:srgbClr val="FFFF00"/>
                </a:solidFill>
              </a:rPr>
              <a:t>5 прикладів порушення</a:t>
            </a:r>
            <a:r>
              <a:rPr lang="uk-UA" b="1" i="1" u="sng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орфоепічно-акцентуаційної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мовної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норми</a:t>
            </a:r>
            <a:r>
              <a:rPr lang="uk-UA" b="1" dirty="0">
                <a:solidFill>
                  <a:srgbClr val="FFFF00"/>
                </a:solidFill>
              </a:rPr>
              <a:t>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u="sng" dirty="0" err="1">
                <a:solidFill>
                  <a:srgbClr val="FFFF00"/>
                </a:solidFill>
              </a:rPr>
              <a:t>Стилістична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помилка</a:t>
            </a:r>
            <a:r>
              <a:rPr lang="uk-UA" b="1" i="1" u="sng" dirty="0">
                <a:solidFill>
                  <a:srgbClr val="FFFF00"/>
                </a:solidFill>
              </a:rPr>
              <a:t> -</a:t>
            </a:r>
            <a:r>
              <a:rPr lang="uk-UA" b="1" dirty="0">
                <a:solidFill>
                  <a:srgbClr val="FFFF00"/>
                </a:solidFill>
              </a:rPr>
              <a:t>5 </a:t>
            </a:r>
            <a:r>
              <a:rPr lang="uk-UA" b="1" dirty="0" err="1">
                <a:solidFill>
                  <a:srgbClr val="FFFF00"/>
                </a:solidFill>
              </a:rPr>
              <a:t>приккладів</a:t>
            </a:r>
            <a:r>
              <a:rPr lang="uk-UA" b="1" u="sng" dirty="0">
                <a:solidFill>
                  <a:srgbClr val="FFFF00"/>
                </a:solidFill>
              </a:rPr>
              <a:t>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i="1" u="sng" dirty="0">
                <a:solidFill>
                  <a:srgbClr val="FFFF00"/>
                </a:solidFill>
              </a:rPr>
              <a:t>Стилістичний засіб</a:t>
            </a:r>
            <a:r>
              <a:rPr lang="uk-UA" b="1" i="1" dirty="0">
                <a:solidFill>
                  <a:srgbClr val="FFFF00"/>
                </a:solidFill>
              </a:rPr>
              <a:t> - </a:t>
            </a:r>
            <a:r>
              <a:rPr lang="uk-UA" b="1" dirty="0">
                <a:solidFill>
                  <a:srgbClr val="FFFF00"/>
                </a:solidFill>
              </a:rPr>
              <a:t>2-3 приклади;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u="sng" dirty="0" err="1">
                <a:solidFill>
                  <a:srgbClr val="FFFF00"/>
                </a:solidFill>
              </a:rPr>
              <a:t>Стилістема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u="sng" dirty="0">
                <a:solidFill>
                  <a:srgbClr val="FFFF00"/>
                </a:solidFill>
              </a:rPr>
              <a:t>–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2-3 приклади;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u="sng" dirty="0" err="1">
                <a:solidFill>
                  <a:srgbClr val="FFFF00"/>
                </a:solidFill>
              </a:rPr>
              <a:t>Експресема</a:t>
            </a:r>
            <a:r>
              <a:rPr lang="uk-UA" b="1" i="1" u="sng" dirty="0">
                <a:solidFill>
                  <a:srgbClr val="FFFF00"/>
                </a:solidFill>
              </a:rPr>
              <a:t>  - </a:t>
            </a:r>
            <a:r>
              <a:rPr lang="uk-UA" b="1" dirty="0">
                <a:solidFill>
                  <a:srgbClr val="FFFF00"/>
                </a:solidFill>
              </a:rPr>
              <a:t>2-3 приклади в реченні;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i="1" u="sng" dirty="0" err="1">
                <a:solidFill>
                  <a:srgbClr val="FFFF00"/>
                </a:solidFill>
              </a:rPr>
              <a:t>Стилістичний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прийом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– 2-3 приклади речень(чи тексту);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i="1" u="sng" dirty="0">
                <a:solidFill>
                  <a:srgbClr val="FFFF00"/>
                </a:solidFill>
              </a:rPr>
              <a:t>Стилізація </a:t>
            </a:r>
            <a:r>
              <a:rPr lang="uk-UA" b="1" dirty="0">
                <a:solidFill>
                  <a:srgbClr val="FFFF00"/>
                </a:solidFill>
              </a:rPr>
              <a:t>– 1 текст.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52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06" y="111230"/>
            <a:ext cx="11734800" cy="129302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Основні </a:t>
            </a:r>
            <a:r>
              <a:rPr lang="ru-RU" b="1" dirty="0" err="1">
                <a:solidFill>
                  <a:srgbClr val="FFFF00"/>
                </a:solidFill>
              </a:rPr>
              <a:t>поняття</a:t>
            </a:r>
            <a:r>
              <a:rPr lang="ru-RU" b="1" dirty="0">
                <a:solidFill>
                  <a:srgbClr val="FFFF00"/>
                </a:solidFill>
              </a:rPr>
              <a:t> й </a:t>
            </a:r>
            <a:r>
              <a:rPr lang="ru-RU" b="1" dirty="0" err="1">
                <a:solidFill>
                  <a:srgbClr val="FFFF00"/>
                </a:solidFill>
              </a:rPr>
              <a:t>категорії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стилістики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58091"/>
            <a:ext cx="10820400" cy="5669279"/>
          </a:xfrm>
        </p:spPr>
        <p:txBody>
          <a:bodyPr>
            <a:normAutofit fontScale="85000" lnSpcReduction="20000"/>
          </a:bodyPr>
          <a:lstStyle/>
          <a:p>
            <a:r>
              <a:rPr lang="uk-UA" i="1" u="sng" dirty="0" err="1"/>
              <a:t>Мовний</a:t>
            </a:r>
            <a:r>
              <a:rPr lang="uk-UA" i="1" u="sng" dirty="0"/>
              <a:t> </a:t>
            </a:r>
            <a:r>
              <a:rPr lang="uk-UA" i="1" u="sng" dirty="0" smtClean="0"/>
              <a:t>стиль</a:t>
            </a:r>
          </a:p>
          <a:p>
            <a:r>
              <a:rPr lang="uk-UA" i="1" u="sng" dirty="0" err="1"/>
              <a:t>Функційний</a:t>
            </a:r>
            <a:r>
              <a:rPr lang="uk-UA" i="1" u="sng" dirty="0"/>
              <a:t> </a:t>
            </a:r>
            <a:r>
              <a:rPr lang="uk-UA" i="1" u="sng" dirty="0" smtClean="0"/>
              <a:t>стиль</a:t>
            </a:r>
          </a:p>
          <a:p>
            <a:r>
              <a:rPr lang="uk-UA" i="1" u="sng" dirty="0"/>
              <a:t>Стиль індивідуальний </a:t>
            </a:r>
            <a:r>
              <a:rPr lang="uk-UA" u="sng" dirty="0"/>
              <a:t>(</a:t>
            </a:r>
            <a:r>
              <a:rPr lang="uk-UA" u="sng" dirty="0" err="1"/>
              <a:t>ідіостиль</a:t>
            </a:r>
            <a:r>
              <a:rPr lang="uk-UA" dirty="0" smtClean="0"/>
              <a:t>)</a:t>
            </a:r>
          </a:p>
          <a:p>
            <a:r>
              <a:rPr lang="uk-UA" i="1" u="sng" dirty="0" smtClean="0"/>
              <a:t>Ідіолект</a:t>
            </a:r>
          </a:p>
          <a:p>
            <a:r>
              <a:rPr lang="uk-UA" i="1" u="sng" dirty="0"/>
              <a:t>Стиль </a:t>
            </a:r>
            <a:r>
              <a:rPr lang="uk-UA" i="1" u="sng" dirty="0" smtClean="0"/>
              <a:t>експресивний</a:t>
            </a:r>
          </a:p>
          <a:p>
            <a:r>
              <a:rPr lang="uk-UA" i="1" u="sng" dirty="0" smtClean="0"/>
              <a:t>Колорит</a:t>
            </a:r>
          </a:p>
          <a:p>
            <a:r>
              <a:rPr lang="uk-UA" i="1" u="sng" dirty="0"/>
              <a:t>Стилістична система </a:t>
            </a:r>
            <a:r>
              <a:rPr lang="uk-UA" i="1" u="sng" dirty="0" smtClean="0"/>
              <a:t>мови</a:t>
            </a:r>
          </a:p>
          <a:p>
            <a:r>
              <a:rPr lang="uk-UA" i="1" u="sng" dirty="0" err="1"/>
              <a:t>Мовна</a:t>
            </a:r>
            <a:r>
              <a:rPr lang="uk-UA" i="1" u="sng" dirty="0"/>
              <a:t> </a:t>
            </a:r>
            <a:r>
              <a:rPr lang="uk-UA" i="1" u="sng" dirty="0" smtClean="0"/>
              <a:t>норма</a:t>
            </a:r>
          </a:p>
          <a:p>
            <a:r>
              <a:rPr lang="uk-UA" i="1" u="sng" dirty="0"/>
              <a:t>Стилістична </a:t>
            </a:r>
            <a:r>
              <a:rPr lang="uk-UA" i="1" u="sng" dirty="0" smtClean="0"/>
              <a:t>норма</a:t>
            </a:r>
          </a:p>
          <a:p>
            <a:r>
              <a:rPr lang="uk-UA" i="1" u="sng" dirty="0"/>
              <a:t>Стилістична </a:t>
            </a:r>
            <a:r>
              <a:rPr lang="uk-UA" i="1" u="sng" dirty="0" smtClean="0"/>
              <a:t>помилка</a:t>
            </a:r>
          </a:p>
          <a:p>
            <a:r>
              <a:rPr lang="uk-UA" i="1" u="sng" dirty="0" smtClean="0"/>
              <a:t>Конотація</a:t>
            </a:r>
          </a:p>
          <a:p>
            <a:r>
              <a:rPr lang="uk-UA" i="1" u="sng" dirty="0"/>
              <a:t>Стилістичне </a:t>
            </a:r>
            <a:r>
              <a:rPr lang="uk-UA" i="1" u="sng" dirty="0" smtClean="0"/>
              <a:t>значення</a:t>
            </a:r>
          </a:p>
          <a:p>
            <a:r>
              <a:rPr lang="uk-UA" i="1" u="sng" dirty="0"/>
              <a:t>Стилістичні </a:t>
            </a:r>
            <a:r>
              <a:rPr lang="uk-UA" i="1" u="sng" dirty="0" smtClean="0"/>
              <a:t>засоби</a:t>
            </a:r>
          </a:p>
          <a:p>
            <a:r>
              <a:rPr lang="uk-UA" i="1" u="sng" dirty="0" err="1" smtClean="0"/>
              <a:t>Стилістема</a:t>
            </a:r>
            <a:endParaRPr lang="uk-UA" i="1" u="sng" dirty="0" smtClean="0"/>
          </a:p>
          <a:p>
            <a:r>
              <a:rPr lang="uk-UA" i="1" u="sng" dirty="0" smtClean="0"/>
              <a:t>Експресивність</a:t>
            </a:r>
          </a:p>
          <a:p>
            <a:r>
              <a:rPr lang="uk-UA" i="1" u="sng" dirty="0"/>
              <a:t>Стилістичний аналіз </a:t>
            </a:r>
            <a:r>
              <a:rPr lang="uk-UA" i="1" u="sng" dirty="0" smtClean="0"/>
              <a:t>тексту</a:t>
            </a:r>
          </a:p>
          <a:p>
            <a:r>
              <a:rPr lang="uk-UA" i="1" u="sng" dirty="0"/>
              <a:t>Стилізація</a:t>
            </a:r>
            <a:endParaRPr lang="uk-UA" i="1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78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" y="267984"/>
            <a:ext cx="11800114" cy="192657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>
                <a:solidFill>
                  <a:srgbClr val="FFFF00"/>
                </a:solidFill>
              </a:rPr>
              <a:t>Питання 4. </a:t>
            </a:r>
            <a:r>
              <a:rPr lang="uk-UA" b="1" dirty="0">
                <a:solidFill>
                  <a:srgbClr val="FFFF00"/>
                </a:solidFill>
              </a:rPr>
              <a:t>Культура мови та її рівні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00B0F0"/>
                </a:solidFill>
              </a:rPr>
              <a:t>Культура мови: що це?</a:t>
            </a:r>
            <a:br>
              <a:rPr lang="uk-UA" b="1" dirty="0">
                <a:solidFill>
                  <a:srgbClr val="00B0F0"/>
                </a:solidFill>
              </a:rPr>
            </a:br>
            <a:r>
              <a:rPr lang="uk-UA" b="1" dirty="0">
                <a:solidFill>
                  <a:srgbClr val="00B0F0"/>
                </a:solidFill>
              </a:rPr>
              <a:t> Норма –це закон?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749" y="2193925"/>
            <a:ext cx="10808501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3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97" y="0"/>
            <a:ext cx="8610600" cy="1293028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Культура </a:t>
            </a:r>
            <a:r>
              <a:rPr lang="ru-RU" b="1" dirty="0" err="1">
                <a:solidFill>
                  <a:srgbClr val="FFFF00"/>
                </a:solidFill>
              </a:rPr>
              <a:t>мови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й </a:t>
            </a:r>
            <a:r>
              <a:rPr lang="ru-RU" b="1" dirty="0">
                <a:solidFill>
                  <a:srgbClr val="FFFF00"/>
                </a:solidFill>
              </a:rPr>
              <a:t>пуризм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663" y="1031965"/>
            <a:ext cx="10820400" cy="4024125"/>
          </a:xfrm>
        </p:spPr>
        <p:txBody>
          <a:bodyPr/>
          <a:lstStyle/>
          <a:p>
            <a:r>
              <a:rPr lang="ru-RU" sz="2400" b="1" i="1" dirty="0"/>
              <a:t>Пуризмом </a:t>
            </a:r>
            <a:r>
              <a:rPr lang="ru-RU" sz="2400" b="1" dirty="0" err="1"/>
              <a:t>називають</a:t>
            </a:r>
            <a:r>
              <a:rPr lang="ru-RU" sz="2400" b="1" dirty="0"/>
              <a:t> </a:t>
            </a:r>
            <a:r>
              <a:rPr lang="ru-RU" sz="2400" b="1" dirty="0" err="1"/>
              <a:t>прагнення</a:t>
            </a:r>
            <a:r>
              <a:rPr lang="ru-RU" sz="2400" b="1" dirty="0"/>
              <a:t> </a:t>
            </a:r>
            <a:r>
              <a:rPr lang="ru-RU" sz="2400" b="1" dirty="0" err="1"/>
              <a:t>очистити</a:t>
            </a:r>
            <a:r>
              <a:rPr lang="ru-RU" sz="2400" b="1" dirty="0"/>
              <a:t> </a:t>
            </a:r>
            <a:r>
              <a:rPr lang="ru-RU" sz="2400" b="1" dirty="0" err="1"/>
              <a:t>мову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іншомовних</a:t>
            </a:r>
            <a:r>
              <a:rPr lang="ru-RU" sz="2400" b="1" dirty="0"/>
              <a:t> </a:t>
            </a:r>
            <a:r>
              <a:rPr lang="ru-RU" sz="2400" b="1" dirty="0" err="1"/>
              <a:t>слів</a:t>
            </a:r>
            <a:r>
              <a:rPr lang="ru-RU" sz="2400" b="1" dirty="0"/>
              <a:t>, </a:t>
            </a:r>
            <a:r>
              <a:rPr lang="ru-RU" sz="2400" b="1" dirty="0" err="1"/>
              <a:t>замінивши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назвами</a:t>
            </a:r>
            <a:r>
              <a:rPr lang="ru-RU" sz="2400" b="1" dirty="0"/>
              <a:t>, </a:t>
            </a:r>
            <a:r>
              <a:rPr lang="ru-RU" sz="2400" b="1" dirty="0" err="1"/>
              <a:t>утвореними</a:t>
            </a:r>
            <a:r>
              <a:rPr lang="ru-RU" sz="2400" b="1" dirty="0"/>
              <a:t> на </a:t>
            </a:r>
            <a:r>
              <a:rPr lang="ru-RU" sz="2400" b="1" dirty="0" err="1"/>
              <a:t>ґрунті</a:t>
            </a:r>
            <a:r>
              <a:rPr lang="ru-RU" sz="2400" b="1" dirty="0"/>
              <a:t> </a:t>
            </a:r>
            <a:r>
              <a:rPr lang="ru-RU" sz="2400" b="1" dirty="0" err="1"/>
              <a:t>лексичних</a:t>
            </a:r>
            <a:r>
              <a:rPr lang="ru-RU" sz="2400" b="1" dirty="0"/>
              <a:t> </a:t>
            </a:r>
            <a:r>
              <a:rPr lang="ru-RU" sz="2400" b="1" dirty="0" err="1"/>
              <a:t>засобів</a:t>
            </a:r>
            <a:r>
              <a:rPr lang="ru-RU" sz="2400" b="1" dirty="0"/>
              <a:t> і </a:t>
            </a:r>
            <a:r>
              <a:rPr lang="ru-RU" sz="2400" b="1" dirty="0" err="1"/>
              <a:t>словотвірних</a:t>
            </a:r>
            <a:r>
              <a:rPr lang="ru-RU" sz="2400" b="1" dirty="0"/>
              <a:t> </a:t>
            </a:r>
            <a:r>
              <a:rPr lang="ru-RU" sz="2400" b="1" dirty="0" err="1"/>
              <a:t>можливостей</a:t>
            </a:r>
            <a:r>
              <a:rPr lang="ru-RU" sz="2400" b="1" dirty="0"/>
              <a:t> </a:t>
            </a:r>
            <a:r>
              <a:rPr lang="ru-RU" sz="2400" b="1" dirty="0" err="1"/>
              <a:t>власної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36" y="2324993"/>
            <a:ext cx="7456054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2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227" y="174337"/>
            <a:ext cx="10533016" cy="1293028"/>
          </a:xfrm>
        </p:spPr>
        <p:txBody>
          <a:bodyPr/>
          <a:lstStyle/>
          <a:p>
            <a:r>
              <a:rPr lang="en-US" b="1" dirty="0"/>
              <a:t>https://t.me/+ZlvwBun86xhkNGQ6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643" y="1467365"/>
            <a:ext cx="4946498" cy="49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3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223" y="374408"/>
            <a:ext cx="10376647" cy="1293028"/>
          </a:xfrm>
        </p:spPr>
        <p:txBody>
          <a:bodyPr/>
          <a:lstStyle/>
          <a:p>
            <a:pPr algn="ctr"/>
            <a:r>
              <a:rPr lang="uk-UA" b="1" dirty="0" smtClean="0"/>
              <a:t>Графік і специфіка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435" y="2221454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00B0F0"/>
                </a:solidFill>
              </a:rPr>
              <a:t>ЩОПОНЕДІЛКА</a:t>
            </a:r>
            <a:r>
              <a:rPr lang="uk-UA" b="1" dirty="0" smtClean="0">
                <a:solidFill>
                  <a:srgbClr val="FF0000"/>
                </a:solidFill>
              </a:rPr>
              <a:t>  </a:t>
            </a:r>
            <a:r>
              <a:rPr lang="uk-UA" b="1" dirty="0" smtClean="0">
                <a:solidFill>
                  <a:srgbClr val="FF0000"/>
                </a:solidFill>
              </a:rPr>
              <a:t>11:25 </a:t>
            </a:r>
            <a:r>
              <a:rPr lang="uk-UA" b="1" dirty="0" smtClean="0">
                <a:solidFill>
                  <a:srgbClr val="FF0000"/>
                </a:solidFill>
              </a:rPr>
              <a:t>у </a:t>
            </a:r>
            <a:r>
              <a:rPr lang="en-US" b="1" dirty="0" smtClean="0">
                <a:solidFill>
                  <a:srgbClr val="FF0000"/>
                </a:solidFill>
              </a:rPr>
              <a:t>ZOOM</a:t>
            </a:r>
            <a:r>
              <a:rPr lang="uk-UA" b="1" dirty="0" smtClean="0">
                <a:solidFill>
                  <a:srgbClr val="FF0000"/>
                </a:solidFill>
              </a:rPr>
              <a:t>  -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B0F0"/>
                </a:solidFill>
              </a:rPr>
              <a:t>ЛЕКЦІЯ </a:t>
            </a:r>
            <a:r>
              <a:rPr lang="uk-UA" b="1" dirty="0" smtClean="0">
                <a:solidFill>
                  <a:srgbClr val="FFFF00"/>
                </a:solidFill>
              </a:rPr>
              <a:t>(треба прокидатися й слухати,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 бажано ставити питання!) </a:t>
            </a:r>
          </a:p>
          <a:p>
            <a:pPr marL="0" indent="0">
              <a:buNone/>
            </a:pPr>
            <a:endParaRPr lang="uk-UA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B0F0"/>
                </a:solidFill>
              </a:rPr>
              <a:t>ЩОСЕРЕДИ</a:t>
            </a:r>
            <a:r>
              <a:rPr lang="uk-UA" b="1" dirty="0" smtClean="0">
                <a:solidFill>
                  <a:srgbClr val="FF0000"/>
                </a:solidFill>
              </a:rPr>
              <a:t> 12:55 </a:t>
            </a:r>
            <a:r>
              <a:rPr lang="uk-UA" b="1" dirty="0" smtClean="0">
                <a:solidFill>
                  <a:srgbClr val="FFFF00"/>
                </a:solidFill>
              </a:rPr>
              <a:t>–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практичне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у </a:t>
            </a:r>
            <a:r>
              <a:rPr lang="en-US" b="1" dirty="0" smtClean="0">
                <a:solidFill>
                  <a:srgbClr val="FF0000"/>
                </a:solidFill>
              </a:rPr>
              <a:t>ZOOM</a:t>
            </a:r>
            <a:r>
              <a:rPr lang="uk-UA" b="1" dirty="0" smtClean="0">
                <a:solidFill>
                  <a:srgbClr val="FF0000"/>
                </a:solidFill>
              </a:rPr>
              <a:t>!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ТРЕБА </a:t>
            </a:r>
            <a:r>
              <a:rPr lang="uk-UA" b="1" dirty="0" smtClean="0">
                <a:solidFill>
                  <a:srgbClr val="FFFF00"/>
                </a:solidFill>
              </a:rPr>
              <a:t>ПІДГОТУВАТИ ПИТАННЯ </a:t>
            </a:r>
            <a:r>
              <a:rPr lang="uk-UA" b="1" dirty="0" smtClean="0">
                <a:solidFill>
                  <a:srgbClr val="FF0000"/>
                </a:solidFill>
              </a:rPr>
              <a:t>ПЛАНУ Й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ВИКОНАТИ </a:t>
            </a:r>
            <a:r>
              <a:rPr lang="uk-UA" b="1" dirty="0" smtClean="0">
                <a:solidFill>
                  <a:srgbClr val="00B0F0"/>
                </a:solidFill>
              </a:rPr>
              <a:t>ЗАВДАННЯ</a:t>
            </a:r>
            <a:r>
              <a:rPr lang="uk-UA" b="1" dirty="0" smtClean="0">
                <a:solidFill>
                  <a:srgbClr val="FF0000"/>
                </a:solidFill>
              </a:rPr>
              <a:t> В </a:t>
            </a:r>
            <a:r>
              <a:rPr lang="en-US" b="1" dirty="0" smtClean="0">
                <a:solidFill>
                  <a:srgbClr val="FF0000"/>
                </a:solidFill>
              </a:rPr>
              <a:t>MOODLE</a:t>
            </a:r>
            <a:r>
              <a:rPr lang="uk-UA" b="1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На занятті дискутуємо.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578" y="1341698"/>
            <a:ext cx="3917304" cy="2606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578" y="3948486"/>
            <a:ext cx="3917304" cy="26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1303"/>
            <a:ext cx="108204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Графік і специфіка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4400" b="1" dirty="0">
              <a:solidFill>
                <a:srgbClr val="00B0F0"/>
              </a:solidFill>
            </a:endParaRPr>
          </a:p>
          <a:p>
            <a:r>
              <a:rPr lang="uk-UA" sz="4400" b="1" dirty="0" smtClean="0">
                <a:solidFill>
                  <a:srgbClr val="00B0F0"/>
                </a:solidFill>
              </a:rPr>
              <a:t>Філологи: </a:t>
            </a:r>
            <a:r>
              <a:rPr lang="uk-UA" sz="4400" b="1" dirty="0" smtClean="0">
                <a:solidFill>
                  <a:srgbClr val="FFC000"/>
                </a:solidFill>
              </a:rPr>
              <a:t>10.02 – </a:t>
            </a:r>
            <a:r>
              <a:rPr lang="uk-UA" sz="4400" b="1" dirty="0" smtClean="0">
                <a:solidFill>
                  <a:srgbClr val="FFC000"/>
                </a:solidFill>
              </a:rPr>
              <a:t>25.05</a:t>
            </a:r>
          </a:p>
          <a:p>
            <a:r>
              <a:rPr lang="uk-UA" sz="4400" b="1" dirty="0" smtClean="0">
                <a:solidFill>
                  <a:srgbClr val="FFC000"/>
                </a:solidFill>
              </a:rPr>
              <a:t>Навчання дистанційне</a:t>
            </a:r>
            <a:endParaRPr lang="uk-UA" sz="4400" b="1" dirty="0" smtClean="0">
              <a:solidFill>
                <a:srgbClr val="FFC000"/>
              </a:solidFill>
            </a:endParaRPr>
          </a:p>
          <a:p>
            <a:endParaRPr lang="uk-UA" sz="44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6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202670"/>
            <a:ext cx="11025051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Система накопичення </a:t>
            </a:r>
            <a:r>
              <a:rPr lang="uk-UA" b="1" dirty="0" smtClean="0">
                <a:solidFill>
                  <a:srgbClr val="FFFF00"/>
                </a:solidFill>
              </a:rPr>
              <a:t>балів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(дивіться й читайте </a:t>
            </a:r>
            <a:r>
              <a:rPr lang="uk-UA" b="1" dirty="0" err="1" smtClean="0">
                <a:solidFill>
                  <a:srgbClr val="FFFF00"/>
                </a:solidFill>
              </a:rPr>
              <a:t>силабус</a:t>
            </a:r>
            <a:r>
              <a:rPr lang="uk-UA" b="1" dirty="0" smtClean="0">
                <a:solidFill>
                  <a:srgbClr val="FFFF00"/>
                </a:solidFill>
              </a:rPr>
              <a:t> !)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01541"/>
              </p:ext>
            </p:extLst>
          </p:nvPr>
        </p:nvGraphicFramePr>
        <p:xfrm>
          <a:off x="685800" y="1495698"/>
          <a:ext cx="11057709" cy="5048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20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672353"/>
            <a:ext cx="11271069" cy="138504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Форма </a:t>
            </a:r>
            <a:r>
              <a:rPr lang="uk-UA" b="1" dirty="0" smtClean="0">
                <a:solidFill>
                  <a:srgbClr val="FFC000"/>
                </a:solidFill>
              </a:rPr>
              <a:t>семестрового контролю</a:t>
            </a:r>
            <a:r>
              <a:rPr lang="uk-UA" b="1" dirty="0">
                <a:solidFill>
                  <a:srgbClr val="FFC000"/>
                </a:solidFill>
              </a:rPr>
              <a:t/>
            </a:r>
            <a:br>
              <a:rPr lang="uk-UA" b="1" dirty="0">
                <a:solidFill>
                  <a:srgbClr val="FFC000"/>
                </a:solidFill>
              </a:rPr>
            </a:br>
            <a:r>
              <a:rPr lang="uk-UA" b="1" dirty="0" smtClean="0"/>
              <a:t>залік</a:t>
            </a:r>
            <a:endParaRPr lang="ru-RU" b="1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1A61A42-9266-4D48-8BA4-9AC46A423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0175" y="1907178"/>
            <a:ext cx="6930617" cy="422428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33103" y="2409713"/>
            <a:ext cx="10820400" cy="444828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1. </a:t>
            </a:r>
            <a:r>
              <a:rPr lang="uk-UA" dirty="0" smtClean="0"/>
              <a:t>Виконання </a:t>
            </a:r>
            <a:r>
              <a:rPr lang="uk-UA" dirty="0"/>
              <a:t>20 тестових завдань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кожне з яких оцінюється в </a:t>
            </a:r>
            <a:r>
              <a:rPr lang="uk-UA" dirty="0" smtClean="0"/>
              <a:t>1 бал = </a:t>
            </a:r>
            <a:r>
              <a:rPr lang="uk-UA" b="1" dirty="0" smtClean="0">
                <a:solidFill>
                  <a:srgbClr val="FFFF00"/>
                </a:solidFill>
              </a:rPr>
              <a:t>20 балів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2. </a:t>
            </a:r>
            <a:r>
              <a:rPr lang="uk-UA" dirty="0" smtClean="0"/>
              <a:t>Виконання </a:t>
            </a:r>
            <a:r>
              <a:rPr lang="uk-UA" dirty="0" smtClean="0"/>
              <a:t>стилістичного аналізу = </a:t>
            </a:r>
            <a:r>
              <a:rPr lang="uk-UA" b="1" dirty="0" smtClean="0">
                <a:solidFill>
                  <a:srgbClr val="FFFF00"/>
                </a:solidFill>
              </a:rPr>
              <a:t>10 балів</a:t>
            </a:r>
            <a:endParaRPr lang="uk-UA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3. </a:t>
            </a:r>
            <a:r>
              <a:rPr lang="uk-UA" dirty="0" smtClean="0"/>
              <a:t>Питання практичного характеру = </a:t>
            </a:r>
            <a:r>
              <a:rPr lang="uk-UA" b="1" dirty="0" smtClean="0">
                <a:solidFill>
                  <a:srgbClr val="FFFF00"/>
                </a:solidFill>
              </a:rPr>
              <a:t>10 балів</a:t>
            </a:r>
            <a:endParaRPr lang="uk-UA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РАЗОМ 40 балів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403" y="189606"/>
            <a:ext cx="691134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вивчить цю біду або література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717766"/>
            <a:ext cx="7929154" cy="490510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. Бабич Н. Д. Практична </a:t>
            </a:r>
            <a:r>
              <a:rPr lang="ru-RU" dirty="0" err="1"/>
              <a:t>стилістика</a:t>
            </a:r>
            <a:r>
              <a:rPr lang="ru-RU" dirty="0"/>
              <a:t> і культура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 </a:t>
            </a:r>
            <a:r>
              <a:rPr lang="ru-RU" dirty="0" err="1"/>
              <a:t>Львів</a:t>
            </a:r>
            <a:r>
              <a:rPr lang="ru-RU" dirty="0"/>
              <a:t> : Вид-во «</a:t>
            </a:r>
            <a:r>
              <a:rPr lang="ru-RU" dirty="0" err="1"/>
              <a:t>Світ</a:t>
            </a:r>
            <a:r>
              <a:rPr lang="ru-RU" dirty="0"/>
              <a:t>», 2013. 432 с.</a:t>
            </a:r>
            <a:endParaRPr lang="ru-RU" b="1" dirty="0"/>
          </a:p>
          <a:p>
            <a:r>
              <a:rPr lang="ru-RU" dirty="0"/>
              <a:t>2. </a:t>
            </a:r>
            <a:r>
              <a:rPr lang="ru-RU" dirty="0" err="1"/>
              <a:t>Бибик</a:t>
            </a:r>
            <a:r>
              <a:rPr lang="ru-RU" dirty="0"/>
              <a:t> С. П. </a:t>
            </a:r>
            <a:r>
              <a:rPr lang="ru-RU" dirty="0" err="1"/>
              <a:t>Усна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повсякдення</a:t>
            </a:r>
            <a:r>
              <a:rPr lang="ru-RU" dirty="0"/>
              <a:t> : </a:t>
            </a:r>
            <a:r>
              <a:rPr lang="ru-RU" dirty="0" err="1"/>
              <a:t>монографія</a:t>
            </a:r>
            <a:r>
              <a:rPr lang="ru-RU" dirty="0"/>
              <a:t>. </a:t>
            </a:r>
            <a:r>
              <a:rPr lang="ru-RU" dirty="0" err="1"/>
              <a:t>Ніжин</a:t>
            </a:r>
            <a:r>
              <a:rPr lang="ru-RU" dirty="0"/>
              <a:t> : Аспект-</a:t>
            </a:r>
            <a:r>
              <a:rPr lang="ru-RU" dirty="0" err="1"/>
              <a:t>Поліграф</a:t>
            </a:r>
            <a:r>
              <a:rPr lang="ru-RU" dirty="0"/>
              <a:t>, 2016. 589 c.</a:t>
            </a:r>
            <a:endParaRPr lang="ru-RU" b="1" dirty="0"/>
          </a:p>
          <a:p>
            <a:r>
              <a:rPr lang="ru-RU" dirty="0"/>
              <a:t>3. </a:t>
            </a:r>
            <a:r>
              <a:rPr lang="ru-RU" dirty="0" err="1"/>
              <a:t>Дудик</a:t>
            </a:r>
            <a:r>
              <a:rPr lang="ru-RU" dirty="0"/>
              <a:t> П.</a:t>
            </a:r>
            <a:r>
              <a:rPr lang="en-US" dirty="0"/>
              <a:t> </a:t>
            </a:r>
            <a:r>
              <a:rPr lang="ru-RU" dirty="0"/>
              <a:t>С. </a:t>
            </a:r>
            <a:r>
              <a:rPr lang="ru-RU" dirty="0" err="1"/>
              <a:t>Стилістика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: </a:t>
            </a:r>
            <a:r>
              <a:rPr lang="ru-RU" dirty="0" err="1"/>
              <a:t>посібник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 : «</a:t>
            </a:r>
            <a:r>
              <a:rPr lang="ru-RU" dirty="0" err="1"/>
              <a:t>Академія</a:t>
            </a:r>
            <a:r>
              <a:rPr lang="ru-RU" dirty="0"/>
              <a:t>», 2005. 368 с.</a:t>
            </a:r>
            <a:endParaRPr lang="ru-RU" b="1" dirty="0"/>
          </a:p>
          <a:p>
            <a:r>
              <a:rPr lang="ru-RU" dirty="0"/>
              <a:t>4. </a:t>
            </a:r>
            <a:r>
              <a:rPr lang="ru-RU" dirty="0" err="1"/>
              <a:t>Зарицький</a:t>
            </a:r>
            <a:r>
              <a:rPr lang="ru-RU" dirty="0"/>
              <a:t> М. С. </a:t>
            </a:r>
            <a:r>
              <a:rPr lang="ru-RU" dirty="0" err="1"/>
              <a:t>Стилістика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 : </a:t>
            </a:r>
            <a:r>
              <a:rPr lang="ru-RU" dirty="0" err="1"/>
              <a:t>Парлам</a:t>
            </a:r>
            <a:r>
              <a:rPr lang="ru-RU" dirty="0"/>
              <a:t>. вид-во, 20</a:t>
            </a:r>
            <a:r>
              <a:rPr lang="uk-UA" dirty="0"/>
              <a:t>2</a:t>
            </a:r>
            <a:r>
              <a:rPr lang="ru-RU" dirty="0"/>
              <a:t>1. 156</a:t>
            </a:r>
            <a:r>
              <a:rPr lang="uk-UA" dirty="0"/>
              <a:t> </a:t>
            </a:r>
            <a:r>
              <a:rPr lang="ru-RU" dirty="0"/>
              <a:t>с.</a:t>
            </a:r>
            <a:endParaRPr lang="ru-RU" b="1" dirty="0"/>
          </a:p>
          <a:p>
            <a:r>
              <a:rPr lang="ru-RU" dirty="0"/>
              <a:t>5. Семашко Т. Ф. Практична </a:t>
            </a:r>
            <a:r>
              <a:rPr lang="ru-RU" dirty="0" err="1"/>
              <a:t>стилістика</a:t>
            </a:r>
            <a:r>
              <a:rPr lang="ru-RU" dirty="0"/>
              <a:t> і культура </a:t>
            </a:r>
            <a:r>
              <a:rPr lang="ru-RU" dirty="0" err="1"/>
              <a:t>мовлення</a:t>
            </a:r>
            <a:r>
              <a:rPr lang="ru-RU" dirty="0"/>
              <a:t>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філологічних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r>
              <a:rPr lang="ru-RU" dirty="0"/>
              <a:t>. </a:t>
            </a:r>
            <a:r>
              <a:rPr lang="ru-RU" dirty="0" err="1"/>
              <a:t>Івано-Франківськ</a:t>
            </a:r>
            <a:r>
              <a:rPr lang="uk-UA" dirty="0"/>
              <a:t> </a:t>
            </a:r>
            <a:r>
              <a:rPr lang="ru-RU" dirty="0"/>
              <a:t>: НАІР, 2019</a:t>
            </a:r>
            <a:r>
              <a:rPr lang="uk-UA" dirty="0"/>
              <a:t>. </a:t>
            </a:r>
            <a:r>
              <a:rPr lang="ru-RU" dirty="0"/>
              <a:t>256 с.</a:t>
            </a:r>
            <a:endParaRPr lang="ru-RU" b="1" dirty="0"/>
          </a:p>
          <a:p>
            <a:r>
              <a:rPr lang="ru-RU" dirty="0"/>
              <a:t>6.</a:t>
            </a:r>
            <a:r>
              <a:rPr lang="ru-RU" b="1" dirty="0"/>
              <a:t> </a:t>
            </a:r>
            <a:r>
              <a:rPr lang="uk-UA" dirty="0"/>
              <a:t>Стовбур Л.М. Стилістика і культура мови: методичні рекомендації до практичних занять і самостійної роботи здобувачів ступеня вищої освіти бакалавра спеціальності «Філологія» освітньої програми «Українська мова та література». – Запоріжжя: ЗНУ, 2017.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399" y="275138"/>
            <a:ext cx="1926496" cy="2781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474" y="3712315"/>
            <a:ext cx="2054141" cy="2839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348" y="273798"/>
            <a:ext cx="1995294" cy="27829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399" y="3712315"/>
            <a:ext cx="1958091" cy="28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2" y="202670"/>
            <a:ext cx="8610600" cy="129302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Інформаційні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ресурси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234" y="1280160"/>
            <a:ext cx="10820400" cy="531658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/>
              <a:t>Культура мовлення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uk-UA" u="sng" dirty="0">
                <a:hlinkClick r:id="rId2"/>
              </a:rPr>
              <a:t>https://vseosvita.ua/library/embed/0018ep-ff50.docx.html</a:t>
            </a:r>
            <a:endParaRPr lang="ru-RU" b="1" dirty="0"/>
          </a:p>
          <a:p>
            <a:pPr lvl="0"/>
            <a:r>
              <a:rPr lang="uk-UA" dirty="0"/>
              <a:t>Культура мовлення і стилістика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uk-UA" u="sng" dirty="0">
                <a:hlinkClick r:id="rId3"/>
              </a:rPr>
              <a:t>https://studfile.net/preview/9317935/</a:t>
            </a:r>
            <a:endParaRPr lang="ru-RU" b="1" dirty="0"/>
          </a:p>
          <a:p>
            <a:pPr lvl="0"/>
            <a:r>
              <a:rPr lang="uk-UA" dirty="0"/>
              <a:t>Мовлення як предмет вивчення стилістики і культури мовлення </a:t>
            </a:r>
            <a:r>
              <a:rPr lang="en-US" dirty="0"/>
              <a:t>URL</a:t>
            </a:r>
            <a:r>
              <a:rPr lang="uk-UA" dirty="0"/>
              <a:t>: https://www.youtube.com/watch?v=YJCyMb-5M1c</a:t>
            </a:r>
            <a:endParaRPr lang="ru-RU" b="1" dirty="0"/>
          </a:p>
          <a:p>
            <a:pPr lvl="0"/>
            <a:r>
              <a:rPr lang="uk-UA" dirty="0"/>
              <a:t>Практична стилістика та культура мовлення: методичні рекомендації до проведення практичних занять /Л. С. Прокопович. Мукачево : МДУ, 2018. 58 с. </a:t>
            </a:r>
            <a:endParaRPr lang="ru-RU" b="1" dirty="0"/>
          </a:p>
          <a:p>
            <a:r>
              <a:rPr lang="en-US" dirty="0"/>
              <a:t>URL</a:t>
            </a:r>
            <a:r>
              <a:rPr lang="uk-UA" dirty="0"/>
              <a:t>: http://dspace.msu.edu.ua:8080/bitstream/123456789/682/1/ilovepdf_merged.pdf</a:t>
            </a:r>
            <a:endParaRPr lang="ru-RU" b="1" dirty="0"/>
          </a:p>
          <a:p>
            <a:pPr lvl="0"/>
            <a:r>
              <a:rPr lang="uk-UA" dirty="0" err="1"/>
              <a:t>Семашко</a:t>
            </a:r>
            <a:r>
              <a:rPr lang="uk-UA" dirty="0"/>
              <a:t> Т. Ф. Практична стилістика і культура мовлення : навчальний посібник для студентів філологічних спеціальностей. Івано-Франківськ : НАІР, 2019. 256 с. </a:t>
            </a:r>
            <a:r>
              <a:rPr lang="en-US" dirty="0"/>
              <a:t>URL</a:t>
            </a:r>
            <a:r>
              <a:rPr lang="uk-UA" dirty="0"/>
              <a:t>: </a:t>
            </a:r>
            <a:endParaRPr lang="ru-RU" b="1" dirty="0"/>
          </a:p>
          <a:p>
            <a:r>
              <a:rPr lang="uk-UA" dirty="0"/>
              <a:t>https://nubip.edu.ua/sites/default/files/u406/semashko_praktichna_stilistika_i_kultura_movlennya.pdf</a:t>
            </a:r>
            <a:endParaRPr lang="ru-RU" b="1" dirty="0"/>
          </a:p>
          <a:p>
            <a:pPr lvl="0"/>
            <a:r>
              <a:rPr lang="uk-UA" dirty="0"/>
              <a:t>Стилістика української мови </a:t>
            </a:r>
            <a:r>
              <a:rPr lang="en-US" dirty="0"/>
              <a:t>URL</a:t>
            </a:r>
            <a:r>
              <a:rPr lang="uk-UA" dirty="0"/>
              <a:t>: https://www.subjectum.eu/ukrmova/stilistika/12.html</a:t>
            </a:r>
            <a:endParaRPr lang="ru-RU" b="1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42769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291</TotalTime>
  <Words>880</Words>
  <Application>Microsoft Office PowerPoint</Application>
  <PresentationFormat>Широкоэкранный</PresentationFormat>
  <Paragraphs>142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След самолета</vt:lpstr>
      <vt:lpstr>Стилістика і культура мовлення  </vt:lpstr>
      <vt:lpstr>Сабліна Світлана Володимирівна</vt:lpstr>
      <vt:lpstr>https://t.me/+ZlvwBun86xhkNGQ6</vt:lpstr>
      <vt:lpstr>Графік і специфіка навчання</vt:lpstr>
      <vt:lpstr>Графік і специфіка навчання</vt:lpstr>
      <vt:lpstr>Система накопичення балів (дивіться й читайте силабус !)</vt:lpstr>
      <vt:lpstr>Форма семестрового контролю залік</vt:lpstr>
      <vt:lpstr>Як вивчить цю біду або література</vt:lpstr>
      <vt:lpstr>Інформаційні ресурси</vt:lpstr>
      <vt:lpstr>Користні покликання й рекомендовані сайти</vt:lpstr>
      <vt:lpstr>Навіщо потрібна стилістика?</vt:lpstr>
      <vt:lpstr>Норма – це про нас!</vt:lpstr>
      <vt:lpstr>Тема 1. Стилістика як лінгвістична наука і навчальна дисципліна   </vt:lpstr>
      <vt:lpstr>Ключові слова:  </vt:lpstr>
      <vt:lpstr>Питання 1. Стилістика як лінгвістична наука і навчальна дисципліна  </vt:lpstr>
      <vt:lpstr>стиль якнайтісніше пов'язаний із мовою</vt:lpstr>
      <vt:lpstr>Що таке стилістика як наука й предмет?</vt:lpstr>
      <vt:lpstr>Об’єкт і предмет стилістики</vt:lpstr>
      <vt:lpstr>Напрямки стилістичних досліджень</vt:lpstr>
      <vt:lpstr>як правильно?</vt:lpstr>
      <vt:lpstr>Питання 2. Методи лінгвостилістичних досліджень </vt:lpstr>
      <vt:lpstr>Питання 3. Основні поняття й категорії стилістики  </vt:lpstr>
      <vt:lpstr>Основні поняття й категорії стилістики</vt:lpstr>
      <vt:lpstr>Питання 4. Культура мови та її рівні Культура мови: що це?  Норма –це закон? </vt:lpstr>
      <vt:lpstr>Культура мови й пуризм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30</cp:revision>
  <dcterms:created xsi:type="dcterms:W3CDTF">2025-02-09T13:29:32Z</dcterms:created>
  <dcterms:modified xsi:type="dcterms:W3CDTF">2025-02-09T21:48:32Z</dcterms:modified>
</cp:coreProperties>
</file>