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1"/>
  </p:notesMasterIdLst>
  <p:sldIdLst>
    <p:sldId id="257" r:id="rId2"/>
    <p:sldId id="256" r:id="rId3"/>
    <p:sldId id="258" r:id="rId4"/>
    <p:sldId id="259" r:id="rId5"/>
    <p:sldId id="260" r:id="rId6"/>
    <p:sldId id="262" r:id="rId7"/>
    <p:sldId id="261" r:id="rId8"/>
    <p:sldId id="263" r:id="rId9"/>
    <p:sldId id="268" r:id="rId10"/>
    <p:sldId id="265" r:id="rId11"/>
    <p:sldId id="266" r:id="rId12"/>
    <p:sldId id="267" r:id="rId13"/>
    <p:sldId id="269" r:id="rId14"/>
    <p:sldId id="264" r:id="rId15"/>
    <p:sldId id="270" r:id="rId16"/>
    <p:sldId id="271" r:id="rId17"/>
    <p:sldId id="273" r:id="rId18"/>
    <p:sldId id="274" r:id="rId19"/>
    <p:sldId id="275" r:id="rId20"/>
    <p:sldId id="276" r:id="rId21"/>
    <p:sldId id="277" r:id="rId22"/>
    <p:sldId id="278" r:id="rId23"/>
    <p:sldId id="280" r:id="rId24"/>
    <p:sldId id="279"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5" r:id="rId69"/>
    <p:sldId id="326" r:id="rId70"/>
    <p:sldId id="324"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 id="341" r:id="rId86"/>
    <p:sldId id="346" r:id="rId87"/>
    <p:sldId id="344" r:id="rId88"/>
    <p:sldId id="345" r:id="rId89"/>
    <p:sldId id="343" r:id="rId90"/>
    <p:sldId id="342" r:id="rId91"/>
    <p:sldId id="347" r:id="rId92"/>
    <p:sldId id="348" r:id="rId93"/>
    <p:sldId id="349" r:id="rId94"/>
    <p:sldId id="350" r:id="rId95"/>
    <p:sldId id="353" r:id="rId96"/>
    <p:sldId id="351" r:id="rId97"/>
    <p:sldId id="352" r:id="rId98"/>
    <p:sldId id="355" r:id="rId99"/>
    <p:sldId id="354" r:id="rId100"/>
    <p:sldId id="356" r:id="rId101"/>
    <p:sldId id="357" r:id="rId102"/>
    <p:sldId id="358" r:id="rId103"/>
    <p:sldId id="359" r:id="rId104"/>
    <p:sldId id="360" r:id="rId105"/>
    <p:sldId id="361" r:id="rId106"/>
    <p:sldId id="362" r:id="rId107"/>
    <p:sldId id="364" r:id="rId108"/>
    <p:sldId id="363"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1" r:id="rId125"/>
    <p:sldId id="382" r:id="rId126"/>
    <p:sldId id="383" r:id="rId127"/>
    <p:sldId id="384" r:id="rId128"/>
    <p:sldId id="380" r:id="rId129"/>
    <p:sldId id="385" r:id="rId130"/>
    <p:sldId id="386" r:id="rId131"/>
    <p:sldId id="387" r:id="rId132"/>
    <p:sldId id="388" r:id="rId133"/>
    <p:sldId id="390" r:id="rId134"/>
    <p:sldId id="389" r:id="rId135"/>
    <p:sldId id="392" r:id="rId136"/>
    <p:sldId id="391" r:id="rId137"/>
    <p:sldId id="393" r:id="rId138"/>
    <p:sldId id="394" r:id="rId139"/>
    <p:sldId id="395" r:id="rId140"/>
    <p:sldId id="396" r:id="rId141"/>
    <p:sldId id="397" r:id="rId142"/>
    <p:sldId id="398" r:id="rId143"/>
    <p:sldId id="399" r:id="rId144"/>
    <p:sldId id="400" r:id="rId145"/>
    <p:sldId id="401" r:id="rId146"/>
    <p:sldId id="403" r:id="rId147"/>
    <p:sldId id="402" r:id="rId148"/>
    <p:sldId id="404" r:id="rId149"/>
    <p:sldId id="405" r:id="rId150"/>
    <p:sldId id="406" r:id="rId151"/>
    <p:sldId id="407" r:id="rId152"/>
    <p:sldId id="408" r:id="rId153"/>
    <p:sldId id="410" r:id="rId154"/>
    <p:sldId id="411" r:id="rId155"/>
    <p:sldId id="409" r:id="rId156"/>
    <p:sldId id="412" r:id="rId157"/>
    <p:sldId id="413" r:id="rId158"/>
    <p:sldId id="414" r:id="rId159"/>
    <p:sldId id="415" r:id="rId160"/>
    <p:sldId id="416" r:id="rId161"/>
    <p:sldId id="417" r:id="rId162"/>
    <p:sldId id="418" r:id="rId163"/>
    <p:sldId id="419" r:id="rId164"/>
    <p:sldId id="420" r:id="rId165"/>
    <p:sldId id="421" r:id="rId166"/>
    <p:sldId id="422" r:id="rId167"/>
    <p:sldId id="423" r:id="rId168"/>
    <p:sldId id="424" r:id="rId169"/>
    <p:sldId id="426" r:id="rId170"/>
    <p:sldId id="425" r:id="rId171"/>
    <p:sldId id="428" r:id="rId172"/>
    <p:sldId id="427" r:id="rId173"/>
    <p:sldId id="429" r:id="rId174"/>
    <p:sldId id="430" r:id="rId175"/>
    <p:sldId id="431" r:id="rId176"/>
    <p:sldId id="432" r:id="rId177"/>
    <p:sldId id="433" r:id="rId178"/>
    <p:sldId id="434" r:id="rId179"/>
    <p:sldId id="435" r:id="rId180"/>
    <p:sldId id="436" r:id="rId181"/>
    <p:sldId id="437" r:id="rId182"/>
    <p:sldId id="438" r:id="rId183"/>
    <p:sldId id="439" r:id="rId184"/>
    <p:sldId id="440" r:id="rId185"/>
    <p:sldId id="441" r:id="rId186"/>
    <p:sldId id="442" r:id="rId187"/>
    <p:sldId id="443" r:id="rId188"/>
    <p:sldId id="445" r:id="rId189"/>
    <p:sldId id="444" r:id="rId190"/>
    <p:sldId id="446" r:id="rId191"/>
    <p:sldId id="449" r:id="rId192"/>
    <p:sldId id="448" r:id="rId193"/>
    <p:sldId id="447" r:id="rId194"/>
    <p:sldId id="450" r:id="rId195"/>
    <p:sldId id="451" r:id="rId196"/>
    <p:sldId id="452" r:id="rId197"/>
    <p:sldId id="453" r:id="rId198"/>
    <p:sldId id="454" r:id="rId199"/>
    <p:sldId id="455" r:id="rId200"/>
    <p:sldId id="456" r:id="rId201"/>
    <p:sldId id="458" r:id="rId202"/>
    <p:sldId id="459" r:id="rId203"/>
    <p:sldId id="457" r:id="rId204"/>
    <p:sldId id="460" r:id="rId205"/>
    <p:sldId id="461" r:id="rId206"/>
    <p:sldId id="462" r:id="rId207"/>
    <p:sldId id="463" r:id="rId208"/>
    <p:sldId id="464" r:id="rId209"/>
    <p:sldId id="465" r:id="rId210"/>
    <p:sldId id="466" r:id="rId211"/>
    <p:sldId id="467" r:id="rId212"/>
    <p:sldId id="468" r:id="rId213"/>
    <p:sldId id="469" r:id="rId214"/>
    <p:sldId id="470" r:id="rId215"/>
    <p:sldId id="471" r:id="rId216"/>
    <p:sldId id="472" r:id="rId217"/>
    <p:sldId id="473" r:id="rId218"/>
    <p:sldId id="474" r:id="rId219"/>
    <p:sldId id="475" r:id="rId220"/>
    <p:sldId id="476" r:id="rId221"/>
    <p:sldId id="477" r:id="rId222"/>
    <p:sldId id="478" r:id="rId223"/>
    <p:sldId id="480" r:id="rId224"/>
    <p:sldId id="479" r:id="rId225"/>
    <p:sldId id="481" r:id="rId226"/>
    <p:sldId id="482" r:id="rId227"/>
    <p:sldId id="483" r:id="rId228"/>
    <p:sldId id="484" r:id="rId229"/>
    <p:sldId id="485" r:id="rId230"/>
    <p:sldId id="486" r:id="rId231"/>
    <p:sldId id="487" r:id="rId232"/>
    <p:sldId id="488" r:id="rId233"/>
    <p:sldId id="489" r:id="rId234"/>
    <p:sldId id="490" r:id="rId235"/>
    <p:sldId id="491" r:id="rId236"/>
    <p:sldId id="492" r:id="rId237"/>
    <p:sldId id="493" r:id="rId238"/>
    <p:sldId id="494" r:id="rId239"/>
    <p:sldId id="495" r:id="rId240"/>
    <p:sldId id="496" r:id="rId241"/>
    <p:sldId id="497" r:id="rId242"/>
    <p:sldId id="498" r:id="rId243"/>
    <p:sldId id="500" r:id="rId244"/>
    <p:sldId id="499" r:id="rId245"/>
    <p:sldId id="501" r:id="rId246"/>
    <p:sldId id="502" r:id="rId247"/>
    <p:sldId id="503" r:id="rId248"/>
    <p:sldId id="504" r:id="rId249"/>
    <p:sldId id="505" r:id="rId250"/>
    <p:sldId id="508" r:id="rId251"/>
    <p:sldId id="507" r:id="rId252"/>
    <p:sldId id="509" r:id="rId253"/>
    <p:sldId id="510" r:id="rId254"/>
    <p:sldId id="506" r:id="rId255"/>
    <p:sldId id="511" r:id="rId256"/>
    <p:sldId id="513" r:id="rId257"/>
    <p:sldId id="512" r:id="rId258"/>
    <p:sldId id="514" r:id="rId259"/>
    <p:sldId id="515" r:id="rId260"/>
    <p:sldId id="516" r:id="rId261"/>
    <p:sldId id="517" r:id="rId262"/>
    <p:sldId id="518" r:id="rId263"/>
    <p:sldId id="519" r:id="rId264"/>
    <p:sldId id="520" r:id="rId265"/>
    <p:sldId id="521" r:id="rId266"/>
    <p:sldId id="522" r:id="rId267"/>
    <p:sldId id="523" r:id="rId268"/>
    <p:sldId id="524" r:id="rId269"/>
    <p:sldId id="525" r:id="rId270"/>
    <p:sldId id="526" r:id="rId271"/>
    <p:sldId id="527" r:id="rId272"/>
    <p:sldId id="528" r:id="rId273"/>
    <p:sldId id="529" r:id="rId274"/>
    <p:sldId id="530" r:id="rId275"/>
    <p:sldId id="531" r:id="rId276"/>
    <p:sldId id="533" r:id="rId277"/>
    <p:sldId id="532" r:id="rId278"/>
    <p:sldId id="534" r:id="rId279"/>
    <p:sldId id="535" r:id="rId280"/>
    <p:sldId id="536" r:id="rId281"/>
    <p:sldId id="537" r:id="rId282"/>
    <p:sldId id="538" r:id="rId283"/>
    <p:sldId id="540" r:id="rId284"/>
    <p:sldId id="541" r:id="rId285"/>
    <p:sldId id="542" r:id="rId286"/>
    <p:sldId id="539" r:id="rId287"/>
    <p:sldId id="543" r:id="rId288"/>
    <p:sldId id="544" r:id="rId289"/>
    <p:sldId id="545" r:id="rId290"/>
    <p:sldId id="546" r:id="rId291"/>
    <p:sldId id="547" r:id="rId292"/>
    <p:sldId id="548" r:id="rId293"/>
    <p:sldId id="549" r:id="rId294"/>
    <p:sldId id="550" r:id="rId295"/>
    <p:sldId id="551" r:id="rId296"/>
    <p:sldId id="552" r:id="rId297"/>
    <p:sldId id="553" r:id="rId298"/>
    <p:sldId id="554" r:id="rId299"/>
    <p:sldId id="555" r:id="rId300"/>
    <p:sldId id="556" r:id="rId301"/>
    <p:sldId id="557" r:id="rId302"/>
    <p:sldId id="558" r:id="rId303"/>
    <p:sldId id="559" r:id="rId304"/>
    <p:sldId id="561" r:id="rId305"/>
    <p:sldId id="560" r:id="rId306"/>
    <p:sldId id="563" r:id="rId307"/>
    <p:sldId id="562" r:id="rId308"/>
    <p:sldId id="564" r:id="rId309"/>
    <p:sldId id="565" r:id="rId310"/>
    <p:sldId id="566" r:id="rId311"/>
    <p:sldId id="567" r:id="rId312"/>
    <p:sldId id="568" r:id="rId313"/>
    <p:sldId id="569" r:id="rId314"/>
    <p:sldId id="570" r:id="rId315"/>
    <p:sldId id="572" r:id="rId316"/>
    <p:sldId id="571" r:id="rId317"/>
    <p:sldId id="573" r:id="rId318"/>
    <p:sldId id="575" r:id="rId319"/>
    <p:sldId id="574" r:id="rId320"/>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58"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viewProps" Target="viewProps.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tableStyles" Target="tableStyles.xml"/><Relationship Id="rId65" Type="http://schemas.openxmlformats.org/officeDocument/2006/relationships/slide" Target="slides/slide64.xml"/><Relationship Id="rId130" Type="http://schemas.openxmlformats.org/officeDocument/2006/relationships/slide" Target="slides/slide129.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slide" Target="slides/slide24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262" Type="http://schemas.openxmlformats.org/officeDocument/2006/relationships/slide" Target="slides/slide261.xml"/><Relationship Id="rId283" Type="http://schemas.openxmlformats.org/officeDocument/2006/relationships/slide" Target="slides/slide282.xml"/><Relationship Id="rId318" Type="http://schemas.openxmlformats.org/officeDocument/2006/relationships/slide" Target="slides/slide317.xml"/><Relationship Id="rId78" Type="http://schemas.openxmlformats.org/officeDocument/2006/relationships/slide" Target="slides/slide77.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64" Type="http://schemas.openxmlformats.org/officeDocument/2006/relationships/slide" Target="slides/slide163.xml"/><Relationship Id="rId185" Type="http://schemas.openxmlformats.org/officeDocument/2006/relationships/slide" Target="slides/slide184.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notesMaster" Target="notesMasters/notesMaster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commentAuthors" Target="commentAuthors.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theme" Target="theme/theme1.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C74EDA-AC2E-4F4E-91AA-07222444B949}" type="datetimeFigureOut">
              <a:rPr lang="ru-RU" smtClean="0"/>
              <a:t>01.05.2023</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4F2D47-21E3-4769-B820-91AAD7A64FA0}" type="slidenum">
              <a:rPr lang="ru-RU" smtClean="0"/>
              <a:t>‹#›</a:t>
            </a:fld>
            <a:endParaRPr lang="ru-RU"/>
          </a:p>
        </p:txBody>
      </p:sp>
    </p:spTree>
    <p:extLst>
      <p:ext uri="{BB962C8B-B14F-4D97-AF65-F5344CB8AC3E}">
        <p14:creationId xmlns:p14="http://schemas.microsoft.com/office/powerpoint/2010/main" val="1162747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04F2D47-21E3-4769-B820-91AAD7A64FA0}" type="slidenum">
              <a:rPr lang="ru-RU" smtClean="0"/>
              <a:t>40</a:t>
            </a:fld>
            <a:endParaRPr lang="ru-RU"/>
          </a:p>
        </p:txBody>
      </p:sp>
    </p:spTree>
    <p:extLst>
      <p:ext uri="{BB962C8B-B14F-4D97-AF65-F5344CB8AC3E}">
        <p14:creationId xmlns:p14="http://schemas.microsoft.com/office/powerpoint/2010/main" val="28694807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A04F2D47-21E3-4769-B820-91AAD7A64FA0}" type="slidenum">
              <a:rPr lang="ru-RU" smtClean="0"/>
              <a:t>146</a:t>
            </a:fld>
            <a:endParaRPr lang="ru-RU"/>
          </a:p>
        </p:txBody>
      </p:sp>
    </p:spTree>
    <p:extLst>
      <p:ext uri="{BB962C8B-B14F-4D97-AF65-F5344CB8AC3E}">
        <p14:creationId xmlns:p14="http://schemas.microsoft.com/office/powerpoint/2010/main" val="18242900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134E24-201B-D3EB-DC2E-8045F321E5F0}"/>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5F390EC0-3792-75F5-65E5-4DCBC8EB59D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5C621C4E-D476-7ACF-88E6-FA560CA64400}"/>
              </a:ext>
            </a:extLst>
          </p:cNvPr>
          <p:cNvSpPr>
            <a:spLocks noGrp="1"/>
          </p:cNvSpPr>
          <p:nvPr>
            <p:ph type="dt" sz="half" idx="10"/>
          </p:nvPr>
        </p:nvSpPr>
        <p:spPr/>
        <p:txBody>
          <a:bodyPr/>
          <a:lstStyle/>
          <a:p>
            <a:fld id="{40A4EA75-D724-4BF0-86E6-44D61E866244}" type="datetimeFigureOut">
              <a:rPr lang="ru-RU" smtClean="0"/>
              <a:t>01.05.2023</a:t>
            </a:fld>
            <a:endParaRPr lang="ru-RU"/>
          </a:p>
        </p:txBody>
      </p:sp>
      <p:sp>
        <p:nvSpPr>
          <p:cNvPr id="5" name="Нижний колонтитул 4">
            <a:extLst>
              <a:ext uri="{FF2B5EF4-FFF2-40B4-BE49-F238E27FC236}">
                <a16:creationId xmlns:a16="http://schemas.microsoft.com/office/drawing/2014/main" id="{49286D52-DE78-8E95-C051-AF05EC8D129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8AE30C1-9B34-E18B-9E4E-237C572809C9}"/>
              </a:ext>
            </a:extLst>
          </p:cNvPr>
          <p:cNvSpPr>
            <a:spLocks noGrp="1"/>
          </p:cNvSpPr>
          <p:nvPr>
            <p:ph type="sldNum" sz="quarter" idx="12"/>
          </p:nvPr>
        </p:nvSpPr>
        <p:spPr/>
        <p:txBody>
          <a:bodyPr/>
          <a:lstStyle/>
          <a:p>
            <a:fld id="{58215754-747B-47DB-AC15-840B9C766DA7}" type="slidenum">
              <a:rPr lang="ru-RU" smtClean="0"/>
              <a:t>‹#›</a:t>
            </a:fld>
            <a:endParaRPr lang="ru-RU"/>
          </a:p>
        </p:txBody>
      </p:sp>
    </p:spTree>
    <p:extLst>
      <p:ext uri="{BB962C8B-B14F-4D97-AF65-F5344CB8AC3E}">
        <p14:creationId xmlns:p14="http://schemas.microsoft.com/office/powerpoint/2010/main" val="2603209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2843C05-DD39-8465-91A1-B7916ED50CB0}"/>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B7C287C7-1D16-A615-BDB5-DE154FD0E02F}"/>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E9FB36CB-AB22-E42F-AD99-A0E8B0206CFA}"/>
              </a:ext>
            </a:extLst>
          </p:cNvPr>
          <p:cNvSpPr>
            <a:spLocks noGrp="1"/>
          </p:cNvSpPr>
          <p:nvPr>
            <p:ph type="dt" sz="half" idx="10"/>
          </p:nvPr>
        </p:nvSpPr>
        <p:spPr/>
        <p:txBody>
          <a:bodyPr/>
          <a:lstStyle/>
          <a:p>
            <a:fld id="{40A4EA75-D724-4BF0-86E6-44D61E866244}" type="datetimeFigureOut">
              <a:rPr lang="ru-RU" smtClean="0"/>
              <a:t>01.05.2023</a:t>
            </a:fld>
            <a:endParaRPr lang="ru-RU"/>
          </a:p>
        </p:txBody>
      </p:sp>
      <p:sp>
        <p:nvSpPr>
          <p:cNvPr id="5" name="Нижний колонтитул 4">
            <a:extLst>
              <a:ext uri="{FF2B5EF4-FFF2-40B4-BE49-F238E27FC236}">
                <a16:creationId xmlns:a16="http://schemas.microsoft.com/office/drawing/2014/main" id="{8F5A6823-D24A-1036-2E85-451442D1C505}"/>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2CD31D7B-42AB-8105-0C1D-9F0627492093}"/>
              </a:ext>
            </a:extLst>
          </p:cNvPr>
          <p:cNvSpPr>
            <a:spLocks noGrp="1"/>
          </p:cNvSpPr>
          <p:nvPr>
            <p:ph type="sldNum" sz="quarter" idx="12"/>
          </p:nvPr>
        </p:nvSpPr>
        <p:spPr/>
        <p:txBody>
          <a:bodyPr/>
          <a:lstStyle/>
          <a:p>
            <a:fld id="{58215754-747B-47DB-AC15-840B9C766DA7}" type="slidenum">
              <a:rPr lang="ru-RU" smtClean="0"/>
              <a:t>‹#›</a:t>
            </a:fld>
            <a:endParaRPr lang="ru-RU"/>
          </a:p>
        </p:txBody>
      </p:sp>
    </p:spTree>
    <p:extLst>
      <p:ext uri="{BB962C8B-B14F-4D97-AF65-F5344CB8AC3E}">
        <p14:creationId xmlns:p14="http://schemas.microsoft.com/office/powerpoint/2010/main" val="3745415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8009D2D7-8831-064B-7DBC-C9333245026D}"/>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30A5A9A1-D16F-DB6F-58B1-4D9723E9E56E}"/>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8397892-AFA8-5EEF-096D-3EC0BDE311D6}"/>
              </a:ext>
            </a:extLst>
          </p:cNvPr>
          <p:cNvSpPr>
            <a:spLocks noGrp="1"/>
          </p:cNvSpPr>
          <p:nvPr>
            <p:ph type="dt" sz="half" idx="10"/>
          </p:nvPr>
        </p:nvSpPr>
        <p:spPr/>
        <p:txBody>
          <a:bodyPr/>
          <a:lstStyle/>
          <a:p>
            <a:fld id="{40A4EA75-D724-4BF0-86E6-44D61E866244}" type="datetimeFigureOut">
              <a:rPr lang="ru-RU" smtClean="0"/>
              <a:t>01.05.2023</a:t>
            </a:fld>
            <a:endParaRPr lang="ru-RU"/>
          </a:p>
        </p:txBody>
      </p:sp>
      <p:sp>
        <p:nvSpPr>
          <p:cNvPr id="5" name="Нижний колонтитул 4">
            <a:extLst>
              <a:ext uri="{FF2B5EF4-FFF2-40B4-BE49-F238E27FC236}">
                <a16:creationId xmlns:a16="http://schemas.microsoft.com/office/drawing/2014/main" id="{5C1FA6A3-76C1-F6C6-F920-49D4CF527AFF}"/>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4D4F514-4D29-0E8F-96C3-79D2FBCE2093}"/>
              </a:ext>
            </a:extLst>
          </p:cNvPr>
          <p:cNvSpPr>
            <a:spLocks noGrp="1"/>
          </p:cNvSpPr>
          <p:nvPr>
            <p:ph type="sldNum" sz="quarter" idx="12"/>
          </p:nvPr>
        </p:nvSpPr>
        <p:spPr/>
        <p:txBody>
          <a:bodyPr/>
          <a:lstStyle/>
          <a:p>
            <a:fld id="{58215754-747B-47DB-AC15-840B9C766DA7}" type="slidenum">
              <a:rPr lang="ru-RU" smtClean="0"/>
              <a:t>‹#›</a:t>
            </a:fld>
            <a:endParaRPr lang="ru-RU"/>
          </a:p>
        </p:txBody>
      </p:sp>
    </p:spTree>
    <p:extLst>
      <p:ext uri="{BB962C8B-B14F-4D97-AF65-F5344CB8AC3E}">
        <p14:creationId xmlns:p14="http://schemas.microsoft.com/office/powerpoint/2010/main" val="13585143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21682C5-BA06-AF4E-75C1-1287CBCB051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94018457-C3A3-3F25-F6BC-1BB48BC43016}"/>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12E052A8-DADB-4F0A-9694-CC44D81B58DD}"/>
              </a:ext>
            </a:extLst>
          </p:cNvPr>
          <p:cNvSpPr>
            <a:spLocks noGrp="1"/>
          </p:cNvSpPr>
          <p:nvPr>
            <p:ph type="dt" sz="half" idx="10"/>
          </p:nvPr>
        </p:nvSpPr>
        <p:spPr/>
        <p:txBody>
          <a:bodyPr/>
          <a:lstStyle/>
          <a:p>
            <a:fld id="{40A4EA75-D724-4BF0-86E6-44D61E866244}" type="datetimeFigureOut">
              <a:rPr lang="ru-RU" smtClean="0"/>
              <a:t>01.05.2023</a:t>
            </a:fld>
            <a:endParaRPr lang="ru-RU"/>
          </a:p>
        </p:txBody>
      </p:sp>
      <p:sp>
        <p:nvSpPr>
          <p:cNvPr id="5" name="Нижний колонтитул 4">
            <a:extLst>
              <a:ext uri="{FF2B5EF4-FFF2-40B4-BE49-F238E27FC236}">
                <a16:creationId xmlns:a16="http://schemas.microsoft.com/office/drawing/2014/main" id="{46A9699F-1B64-F1BD-56C7-F6D15005318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D5CF929-C84D-5940-A5C8-D7A61D70DE0C}"/>
              </a:ext>
            </a:extLst>
          </p:cNvPr>
          <p:cNvSpPr>
            <a:spLocks noGrp="1"/>
          </p:cNvSpPr>
          <p:nvPr>
            <p:ph type="sldNum" sz="quarter" idx="12"/>
          </p:nvPr>
        </p:nvSpPr>
        <p:spPr/>
        <p:txBody>
          <a:bodyPr/>
          <a:lstStyle/>
          <a:p>
            <a:fld id="{58215754-747B-47DB-AC15-840B9C766DA7}" type="slidenum">
              <a:rPr lang="ru-RU" smtClean="0"/>
              <a:t>‹#›</a:t>
            </a:fld>
            <a:endParaRPr lang="ru-RU"/>
          </a:p>
        </p:txBody>
      </p:sp>
    </p:spTree>
    <p:extLst>
      <p:ext uri="{BB962C8B-B14F-4D97-AF65-F5344CB8AC3E}">
        <p14:creationId xmlns:p14="http://schemas.microsoft.com/office/powerpoint/2010/main" val="15668093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3598E6E-65F5-C6E8-5BF3-219F7F1157B6}"/>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017413AE-BA60-EC57-26CA-F4FC55E5C7B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1A4D1C1D-B091-D94B-5F0B-3FF4CEC563BB}"/>
              </a:ext>
            </a:extLst>
          </p:cNvPr>
          <p:cNvSpPr>
            <a:spLocks noGrp="1"/>
          </p:cNvSpPr>
          <p:nvPr>
            <p:ph type="dt" sz="half" idx="10"/>
          </p:nvPr>
        </p:nvSpPr>
        <p:spPr/>
        <p:txBody>
          <a:bodyPr/>
          <a:lstStyle/>
          <a:p>
            <a:fld id="{40A4EA75-D724-4BF0-86E6-44D61E866244}" type="datetimeFigureOut">
              <a:rPr lang="ru-RU" smtClean="0"/>
              <a:t>01.05.2023</a:t>
            </a:fld>
            <a:endParaRPr lang="ru-RU"/>
          </a:p>
        </p:txBody>
      </p:sp>
      <p:sp>
        <p:nvSpPr>
          <p:cNvPr id="5" name="Нижний колонтитул 4">
            <a:extLst>
              <a:ext uri="{FF2B5EF4-FFF2-40B4-BE49-F238E27FC236}">
                <a16:creationId xmlns:a16="http://schemas.microsoft.com/office/drawing/2014/main" id="{F661152B-8CB7-A2B8-65C6-666091770D1B}"/>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AC7BAB10-FF59-26C3-67C4-1E55FF5825F5}"/>
              </a:ext>
            </a:extLst>
          </p:cNvPr>
          <p:cNvSpPr>
            <a:spLocks noGrp="1"/>
          </p:cNvSpPr>
          <p:nvPr>
            <p:ph type="sldNum" sz="quarter" idx="12"/>
          </p:nvPr>
        </p:nvSpPr>
        <p:spPr/>
        <p:txBody>
          <a:bodyPr/>
          <a:lstStyle/>
          <a:p>
            <a:fld id="{58215754-747B-47DB-AC15-840B9C766DA7}" type="slidenum">
              <a:rPr lang="ru-RU" smtClean="0"/>
              <a:t>‹#›</a:t>
            </a:fld>
            <a:endParaRPr lang="ru-RU"/>
          </a:p>
        </p:txBody>
      </p:sp>
    </p:spTree>
    <p:extLst>
      <p:ext uri="{BB962C8B-B14F-4D97-AF65-F5344CB8AC3E}">
        <p14:creationId xmlns:p14="http://schemas.microsoft.com/office/powerpoint/2010/main" val="577804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264C173-44D6-7EF2-80A0-3D26DCF1D3DF}"/>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80DA062A-55E7-442E-9D36-903A07CC9560}"/>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640C7496-FCAE-34AF-C55C-B0A4B0797EBF}"/>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B2DB42C6-C965-CC64-DEEF-3AA8A59B71B0}"/>
              </a:ext>
            </a:extLst>
          </p:cNvPr>
          <p:cNvSpPr>
            <a:spLocks noGrp="1"/>
          </p:cNvSpPr>
          <p:nvPr>
            <p:ph type="dt" sz="half" idx="10"/>
          </p:nvPr>
        </p:nvSpPr>
        <p:spPr/>
        <p:txBody>
          <a:bodyPr/>
          <a:lstStyle/>
          <a:p>
            <a:fld id="{40A4EA75-D724-4BF0-86E6-44D61E866244}" type="datetimeFigureOut">
              <a:rPr lang="ru-RU" smtClean="0"/>
              <a:t>01.05.2023</a:t>
            </a:fld>
            <a:endParaRPr lang="ru-RU"/>
          </a:p>
        </p:txBody>
      </p:sp>
      <p:sp>
        <p:nvSpPr>
          <p:cNvPr id="6" name="Нижний колонтитул 5">
            <a:extLst>
              <a:ext uri="{FF2B5EF4-FFF2-40B4-BE49-F238E27FC236}">
                <a16:creationId xmlns:a16="http://schemas.microsoft.com/office/drawing/2014/main" id="{E24BAF38-BDDD-A71C-691B-2E52ABC3678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7AF16F7-3F84-9E65-5404-0E5948A01F9B}"/>
              </a:ext>
            </a:extLst>
          </p:cNvPr>
          <p:cNvSpPr>
            <a:spLocks noGrp="1"/>
          </p:cNvSpPr>
          <p:nvPr>
            <p:ph type="sldNum" sz="quarter" idx="12"/>
          </p:nvPr>
        </p:nvSpPr>
        <p:spPr/>
        <p:txBody>
          <a:bodyPr/>
          <a:lstStyle/>
          <a:p>
            <a:fld id="{58215754-747B-47DB-AC15-840B9C766DA7}" type="slidenum">
              <a:rPr lang="ru-RU" smtClean="0"/>
              <a:t>‹#›</a:t>
            </a:fld>
            <a:endParaRPr lang="ru-RU"/>
          </a:p>
        </p:txBody>
      </p:sp>
    </p:spTree>
    <p:extLst>
      <p:ext uri="{BB962C8B-B14F-4D97-AF65-F5344CB8AC3E}">
        <p14:creationId xmlns:p14="http://schemas.microsoft.com/office/powerpoint/2010/main" val="267090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934131D-7760-FBF9-2BB7-64AD1991D143}"/>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C9D301AD-DC17-41AD-20C9-D5D0AC5480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B8C28FCC-FB1B-DA98-55C2-D31DE852126B}"/>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64F47EE1-F071-2454-08A9-2EB0790C7D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22C5C91D-DB91-97EB-DC1C-7055F3F0753C}"/>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EE22C7A6-BB5E-F170-7979-2C1A38F79E61}"/>
              </a:ext>
            </a:extLst>
          </p:cNvPr>
          <p:cNvSpPr>
            <a:spLocks noGrp="1"/>
          </p:cNvSpPr>
          <p:nvPr>
            <p:ph type="dt" sz="half" idx="10"/>
          </p:nvPr>
        </p:nvSpPr>
        <p:spPr/>
        <p:txBody>
          <a:bodyPr/>
          <a:lstStyle/>
          <a:p>
            <a:fld id="{40A4EA75-D724-4BF0-86E6-44D61E866244}" type="datetimeFigureOut">
              <a:rPr lang="ru-RU" smtClean="0"/>
              <a:t>01.05.2023</a:t>
            </a:fld>
            <a:endParaRPr lang="ru-RU"/>
          </a:p>
        </p:txBody>
      </p:sp>
      <p:sp>
        <p:nvSpPr>
          <p:cNvPr id="8" name="Нижний колонтитул 7">
            <a:extLst>
              <a:ext uri="{FF2B5EF4-FFF2-40B4-BE49-F238E27FC236}">
                <a16:creationId xmlns:a16="http://schemas.microsoft.com/office/drawing/2014/main" id="{708DCDB1-458A-A66C-B3EA-A01A8EEB7AC2}"/>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555673EC-E102-1F96-1FB6-EEE654191E09}"/>
              </a:ext>
            </a:extLst>
          </p:cNvPr>
          <p:cNvSpPr>
            <a:spLocks noGrp="1"/>
          </p:cNvSpPr>
          <p:nvPr>
            <p:ph type="sldNum" sz="quarter" idx="12"/>
          </p:nvPr>
        </p:nvSpPr>
        <p:spPr/>
        <p:txBody>
          <a:bodyPr/>
          <a:lstStyle/>
          <a:p>
            <a:fld id="{58215754-747B-47DB-AC15-840B9C766DA7}" type="slidenum">
              <a:rPr lang="ru-RU" smtClean="0"/>
              <a:t>‹#›</a:t>
            </a:fld>
            <a:endParaRPr lang="ru-RU"/>
          </a:p>
        </p:txBody>
      </p:sp>
    </p:spTree>
    <p:extLst>
      <p:ext uri="{BB962C8B-B14F-4D97-AF65-F5344CB8AC3E}">
        <p14:creationId xmlns:p14="http://schemas.microsoft.com/office/powerpoint/2010/main" val="33278119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2C4103-2CBB-8BC2-73EE-1B0536DC3B26}"/>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CE863DE8-B497-E40E-D531-B693922A43C2}"/>
              </a:ext>
            </a:extLst>
          </p:cNvPr>
          <p:cNvSpPr>
            <a:spLocks noGrp="1"/>
          </p:cNvSpPr>
          <p:nvPr>
            <p:ph type="dt" sz="half" idx="10"/>
          </p:nvPr>
        </p:nvSpPr>
        <p:spPr/>
        <p:txBody>
          <a:bodyPr/>
          <a:lstStyle/>
          <a:p>
            <a:fld id="{40A4EA75-D724-4BF0-86E6-44D61E866244}" type="datetimeFigureOut">
              <a:rPr lang="ru-RU" smtClean="0"/>
              <a:t>01.05.2023</a:t>
            </a:fld>
            <a:endParaRPr lang="ru-RU"/>
          </a:p>
        </p:txBody>
      </p:sp>
      <p:sp>
        <p:nvSpPr>
          <p:cNvPr id="4" name="Нижний колонтитул 3">
            <a:extLst>
              <a:ext uri="{FF2B5EF4-FFF2-40B4-BE49-F238E27FC236}">
                <a16:creationId xmlns:a16="http://schemas.microsoft.com/office/drawing/2014/main" id="{472586CA-B29B-C1BE-F679-6DC1DC05B137}"/>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D3C2B969-D1E9-7E6A-7631-B1D89DD5FDB9}"/>
              </a:ext>
            </a:extLst>
          </p:cNvPr>
          <p:cNvSpPr>
            <a:spLocks noGrp="1"/>
          </p:cNvSpPr>
          <p:nvPr>
            <p:ph type="sldNum" sz="quarter" idx="12"/>
          </p:nvPr>
        </p:nvSpPr>
        <p:spPr/>
        <p:txBody>
          <a:bodyPr/>
          <a:lstStyle/>
          <a:p>
            <a:fld id="{58215754-747B-47DB-AC15-840B9C766DA7}" type="slidenum">
              <a:rPr lang="ru-RU" smtClean="0"/>
              <a:t>‹#›</a:t>
            </a:fld>
            <a:endParaRPr lang="ru-RU"/>
          </a:p>
        </p:txBody>
      </p:sp>
    </p:spTree>
    <p:extLst>
      <p:ext uri="{BB962C8B-B14F-4D97-AF65-F5344CB8AC3E}">
        <p14:creationId xmlns:p14="http://schemas.microsoft.com/office/powerpoint/2010/main" val="32003890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04F2C3D2-438C-91D8-449D-9225D24C7B4A}"/>
              </a:ext>
            </a:extLst>
          </p:cNvPr>
          <p:cNvSpPr>
            <a:spLocks noGrp="1"/>
          </p:cNvSpPr>
          <p:nvPr>
            <p:ph type="dt" sz="half" idx="10"/>
          </p:nvPr>
        </p:nvSpPr>
        <p:spPr/>
        <p:txBody>
          <a:bodyPr/>
          <a:lstStyle/>
          <a:p>
            <a:fld id="{40A4EA75-D724-4BF0-86E6-44D61E866244}" type="datetimeFigureOut">
              <a:rPr lang="ru-RU" smtClean="0"/>
              <a:t>01.05.2023</a:t>
            </a:fld>
            <a:endParaRPr lang="ru-RU"/>
          </a:p>
        </p:txBody>
      </p:sp>
      <p:sp>
        <p:nvSpPr>
          <p:cNvPr id="3" name="Нижний колонтитул 2">
            <a:extLst>
              <a:ext uri="{FF2B5EF4-FFF2-40B4-BE49-F238E27FC236}">
                <a16:creationId xmlns:a16="http://schemas.microsoft.com/office/drawing/2014/main" id="{2FD54857-D70C-F313-03C2-EF8EC275BFEA}"/>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DFE1E538-28D6-9B3E-6A59-D4BF2DA143E4}"/>
              </a:ext>
            </a:extLst>
          </p:cNvPr>
          <p:cNvSpPr>
            <a:spLocks noGrp="1"/>
          </p:cNvSpPr>
          <p:nvPr>
            <p:ph type="sldNum" sz="quarter" idx="12"/>
          </p:nvPr>
        </p:nvSpPr>
        <p:spPr/>
        <p:txBody>
          <a:bodyPr/>
          <a:lstStyle/>
          <a:p>
            <a:fld id="{58215754-747B-47DB-AC15-840B9C766DA7}" type="slidenum">
              <a:rPr lang="ru-RU" smtClean="0"/>
              <a:t>‹#›</a:t>
            </a:fld>
            <a:endParaRPr lang="ru-RU"/>
          </a:p>
        </p:txBody>
      </p:sp>
    </p:spTree>
    <p:extLst>
      <p:ext uri="{BB962C8B-B14F-4D97-AF65-F5344CB8AC3E}">
        <p14:creationId xmlns:p14="http://schemas.microsoft.com/office/powerpoint/2010/main" val="3153342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3FA760A-01D0-32E6-B2B6-94159F4CEAC0}"/>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8C5F47E3-6173-091C-9FA6-A74554EF86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28B60A08-E9E8-0FD7-A146-5067CB6AD4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D3267DFD-0303-0A85-56E3-6A5A712529F7}"/>
              </a:ext>
            </a:extLst>
          </p:cNvPr>
          <p:cNvSpPr>
            <a:spLocks noGrp="1"/>
          </p:cNvSpPr>
          <p:nvPr>
            <p:ph type="dt" sz="half" idx="10"/>
          </p:nvPr>
        </p:nvSpPr>
        <p:spPr/>
        <p:txBody>
          <a:bodyPr/>
          <a:lstStyle/>
          <a:p>
            <a:fld id="{40A4EA75-D724-4BF0-86E6-44D61E866244}" type="datetimeFigureOut">
              <a:rPr lang="ru-RU" smtClean="0"/>
              <a:t>01.05.2023</a:t>
            </a:fld>
            <a:endParaRPr lang="ru-RU"/>
          </a:p>
        </p:txBody>
      </p:sp>
      <p:sp>
        <p:nvSpPr>
          <p:cNvPr id="6" name="Нижний колонтитул 5">
            <a:extLst>
              <a:ext uri="{FF2B5EF4-FFF2-40B4-BE49-F238E27FC236}">
                <a16:creationId xmlns:a16="http://schemas.microsoft.com/office/drawing/2014/main" id="{F75E20D3-F9A5-800B-2048-E9289628706B}"/>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BEA6F3DA-FFE4-CC42-1B36-DF0842AC0F18}"/>
              </a:ext>
            </a:extLst>
          </p:cNvPr>
          <p:cNvSpPr>
            <a:spLocks noGrp="1"/>
          </p:cNvSpPr>
          <p:nvPr>
            <p:ph type="sldNum" sz="quarter" idx="12"/>
          </p:nvPr>
        </p:nvSpPr>
        <p:spPr/>
        <p:txBody>
          <a:bodyPr/>
          <a:lstStyle/>
          <a:p>
            <a:fld id="{58215754-747B-47DB-AC15-840B9C766DA7}" type="slidenum">
              <a:rPr lang="ru-RU" smtClean="0"/>
              <a:t>‹#›</a:t>
            </a:fld>
            <a:endParaRPr lang="ru-RU"/>
          </a:p>
        </p:txBody>
      </p:sp>
    </p:spTree>
    <p:extLst>
      <p:ext uri="{BB962C8B-B14F-4D97-AF65-F5344CB8AC3E}">
        <p14:creationId xmlns:p14="http://schemas.microsoft.com/office/powerpoint/2010/main" val="2963086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4DA9714-9731-E27A-F72F-EECF70B758C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54950573-2D02-B8E2-6C3A-2FDBE0C020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08FAF6A4-7BF0-5F4B-22C0-E281A58436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BE19DA5-F1E6-67E6-5F71-0AED36359D8F}"/>
              </a:ext>
            </a:extLst>
          </p:cNvPr>
          <p:cNvSpPr>
            <a:spLocks noGrp="1"/>
          </p:cNvSpPr>
          <p:nvPr>
            <p:ph type="dt" sz="half" idx="10"/>
          </p:nvPr>
        </p:nvSpPr>
        <p:spPr/>
        <p:txBody>
          <a:bodyPr/>
          <a:lstStyle/>
          <a:p>
            <a:fld id="{40A4EA75-D724-4BF0-86E6-44D61E866244}" type="datetimeFigureOut">
              <a:rPr lang="ru-RU" smtClean="0"/>
              <a:t>01.05.2023</a:t>
            </a:fld>
            <a:endParaRPr lang="ru-RU"/>
          </a:p>
        </p:txBody>
      </p:sp>
      <p:sp>
        <p:nvSpPr>
          <p:cNvPr id="6" name="Нижний колонтитул 5">
            <a:extLst>
              <a:ext uri="{FF2B5EF4-FFF2-40B4-BE49-F238E27FC236}">
                <a16:creationId xmlns:a16="http://schemas.microsoft.com/office/drawing/2014/main" id="{62AD474C-F8EE-1367-35D6-87E1E5D9FA8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05ADBCB1-4C9E-4A66-8968-794F87DEAB5A}"/>
              </a:ext>
            </a:extLst>
          </p:cNvPr>
          <p:cNvSpPr>
            <a:spLocks noGrp="1"/>
          </p:cNvSpPr>
          <p:nvPr>
            <p:ph type="sldNum" sz="quarter" idx="12"/>
          </p:nvPr>
        </p:nvSpPr>
        <p:spPr/>
        <p:txBody>
          <a:bodyPr/>
          <a:lstStyle/>
          <a:p>
            <a:fld id="{58215754-747B-47DB-AC15-840B9C766DA7}" type="slidenum">
              <a:rPr lang="ru-RU" smtClean="0"/>
              <a:t>‹#›</a:t>
            </a:fld>
            <a:endParaRPr lang="ru-RU"/>
          </a:p>
        </p:txBody>
      </p:sp>
    </p:spTree>
    <p:extLst>
      <p:ext uri="{BB962C8B-B14F-4D97-AF65-F5344CB8AC3E}">
        <p14:creationId xmlns:p14="http://schemas.microsoft.com/office/powerpoint/2010/main" val="2702431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54F6AF0-80DD-E17B-0317-A8D53C2D23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8407F400-36BB-48B6-F3A4-C120EF59B3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DB41CCA5-E3B8-92CA-6829-B72ABB3B8D0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A4EA75-D724-4BF0-86E6-44D61E866244}" type="datetimeFigureOut">
              <a:rPr lang="ru-RU" smtClean="0"/>
              <a:t>01.05.2023</a:t>
            </a:fld>
            <a:endParaRPr lang="ru-RU"/>
          </a:p>
        </p:txBody>
      </p:sp>
      <p:sp>
        <p:nvSpPr>
          <p:cNvPr id="5" name="Нижний колонтитул 4">
            <a:extLst>
              <a:ext uri="{FF2B5EF4-FFF2-40B4-BE49-F238E27FC236}">
                <a16:creationId xmlns:a16="http://schemas.microsoft.com/office/drawing/2014/main" id="{61C309FA-2FDF-7A27-C385-23391D466C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388994B3-5268-EEA5-112A-2F0BB2100C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215754-747B-47DB-AC15-840B9C766DA7}" type="slidenum">
              <a:rPr lang="ru-RU" smtClean="0"/>
              <a:t>‹#›</a:t>
            </a:fld>
            <a:endParaRPr lang="ru-RU"/>
          </a:p>
        </p:txBody>
      </p:sp>
    </p:spTree>
    <p:extLst>
      <p:ext uri="{BB962C8B-B14F-4D97-AF65-F5344CB8AC3E}">
        <p14:creationId xmlns:p14="http://schemas.microsoft.com/office/powerpoint/2010/main" val="26281296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1"/>
            <a:ext cx="12192000" cy="1311563"/>
          </a:xfrm>
        </p:spPr>
        <p:txBody>
          <a:bodyPr>
            <a:normAutofit fontScale="90000"/>
          </a:bodyPr>
          <a:lstStyle/>
          <a:p>
            <a:pPr algn="ctr"/>
            <a:r>
              <a:rPr lang="ru-RU" sz="3200" b="1" dirty="0">
                <a:solidFill>
                  <a:srgbClr val="FF0000"/>
                </a:solidFill>
                <a:highlight>
                  <a:srgbClr val="FFFF00"/>
                </a:highlight>
                <a:latin typeface="Times New Roman" panose="02020603050405020304" pitchFamily="18" charset="0"/>
                <a:cs typeface="Times New Roman" panose="02020603050405020304" pitchFamily="18" charset="0"/>
              </a:rPr>
              <a:t>ЛЕКЦІЯ 13: КРАЇНИ АФРИКИ У 1945 – НА ПОЧАТКУ XXI СТ.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1237672"/>
            <a:ext cx="12191999" cy="5620327"/>
          </a:xfrm>
        </p:spPr>
        <p:txBody>
          <a:bodyPr>
            <a:normAutofit fontScale="92500" lnSpcReduction="20000"/>
          </a:bodyPr>
          <a:lstStyle/>
          <a:p>
            <a:pPr indent="0" algn="ctr">
              <a:lnSpc>
                <a:spcPct val="107000"/>
              </a:lnSpc>
              <a:spcAft>
                <a:spcPts val="800"/>
              </a:spcAft>
              <a:buNone/>
            </a:pPr>
            <a:r>
              <a:rPr lang="uk-UA" sz="2800" b="1" dirty="0">
                <a:solidFill>
                  <a:srgbClr val="C00000"/>
                </a:solidFill>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План лекції:</a:t>
            </a:r>
            <a:endParaRPr lang="ru-RU" sz="2000" dirty="0">
              <a:solidFill>
                <a:srgbClr val="C00000"/>
              </a:solidFill>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1. Проголошення незалежності Лівії й запровадження системи </a:t>
            </a:r>
            <a:r>
              <a:rPr lang="uk-UA" sz="2800" b="1" dirty="0" err="1">
                <a:effectLst/>
                <a:latin typeface="Times New Roman" panose="02020603050405020304" pitchFamily="18" charset="0"/>
                <a:ea typeface="Calibri" panose="020F0502020204030204" pitchFamily="34" charset="0"/>
                <a:cs typeface="Times New Roman" panose="02020603050405020304" pitchFamily="18" charset="0"/>
              </a:rPr>
              <a:t>джамахірії</a:t>
            </a: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2. Національно-визвольна війна в Алжирі й розвиток АНДР.</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3. Здобуття самостійності Тунісом і Марокко.</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4. Особливості деколонізації Тропічної й Південної Африки.</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4. Міждержавні й етнічні конфлікти в регіоні.</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5. Ліквідація режиму апартеїду в Південно-Африканській Республіці.</a:t>
            </a:r>
            <a:endParaRPr lang="ru-RU" sz="2000" dirty="0">
              <a:effectLst/>
              <a:latin typeface="Calibri" panose="020F0502020204030204" pitchFamily="34"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cs typeface="Times New Roman" panose="02020603050405020304" pitchFamily="18" charset="0"/>
              </a:rPr>
              <a:t>6. Проблеми й перспективи постколоніальної Африки.</a:t>
            </a:r>
            <a:endParaRPr lang="en-US" sz="2800" b="1" dirty="0">
              <a:effectLst/>
              <a:latin typeface="Times New Roman" panose="02020603050405020304" pitchFamily="18" charset="0"/>
              <a:ea typeface="Calibri" panose="020F0502020204030204" pitchFamily="34" charset="0"/>
              <a:cs typeface="Times New Roman" panose="02020603050405020304" pitchFamily="18" charset="0"/>
            </a:endParaRPr>
          </a:p>
          <a:p>
            <a:pPr indent="450215" algn="just">
              <a:lnSpc>
                <a:spcPct val="107000"/>
              </a:lnSpc>
              <a:spcAft>
                <a:spcPts val="800"/>
              </a:spcAft>
            </a:pPr>
            <a:r>
              <a:rPr lang="uk-UA" sz="2800" b="1" dirty="0">
                <a:effectLst/>
                <a:latin typeface="Times New Roman" panose="02020603050405020304" pitchFamily="18" charset="0"/>
                <a:ea typeface="Calibri" panose="020F0502020204030204" pitchFamily="34" charset="0"/>
              </a:rPr>
              <a:t>7. Соціально-економічні зміни для країн Магрибу в умовах «Арабської весни».</a:t>
            </a:r>
            <a:endParaRPr lang="uk-UA" dirty="0"/>
          </a:p>
        </p:txBody>
      </p:sp>
    </p:spTree>
    <p:extLst>
      <p:ext uri="{BB962C8B-B14F-4D97-AF65-F5344CB8AC3E}">
        <p14:creationId xmlns:p14="http://schemas.microsoft.com/office/powerpoint/2010/main" val="3477746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526472"/>
          </a:xfrm>
        </p:spPr>
        <p:txBody>
          <a:bodyPr>
            <a:normAutofit/>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52582"/>
            <a:ext cx="12191999" cy="6405417"/>
          </a:xfrm>
        </p:spPr>
        <p:txBody>
          <a:bodyPr>
            <a:noAutofit/>
          </a:bodyPr>
          <a:lstStyle/>
          <a:p>
            <a:pPr marL="0" indent="0" algn="just">
              <a:buNone/>
            </a:pPr>
            <a:r>
              <a:rPr lang="uk-UA" sz="3000" b="1" dirty="0">
                <a:effectLst/>
                <a:latin typeface="Times New Roman" panose="02020603050405020304" pitchFamily="18" charset="0"/>
                <a:ea typeface="Calibri" panose="020F0502020204030204" pitchFamily="34" charset="0"/>
              </a:rPr>
              <a:t>Не маючи на момент проголошення незалежності розвіданих корисних копалин, Лівія змушена була зберігати тісний союз із Великою Британією та дозволити розміщення на своїй території її військових баз, взамін Лондон погодився фінансово субсидувати новостворену країну. Згодом угоду про будівництво військових баз уклали з Лівією і США, а з відкриттям нафтових родовищ на початку 1960-х рр. (</a:t>
            </a:r>
            <a:r>
              <a:rPr lang="uk-UA" sz="3000" b="1" i="1" dirty="0">
                <a:solidFill>
                  <a:srgbClr val="FF0000"/>
                </a:solidFill>
                <a:effectLst/>
                <a:latin typeface="Times New Roman" panose="02020603050405020304" pitchFamily="18" charset="0"/>
                <a:ea typeface="Calibri" panose="020F0502020204030204" pitchFamily="34" charset="0"/>
              </a:rPr>
              <a:t>за їхнім обсягом – близько 3,8 млрд. т Лівія посідає перше місце в Африці, а за запасами природного газу – 12,5 трлн. куб. м – трете місце на континенті</a:t>
            </a:r>
            <a:r>
              <a:rPr lang="uk-UA" sz="3000" b="1" dirty="0">
                <a:effectLst/>
                <a:latin typeface="Times New Roman" panose="02020603050405020304" pitchFamily="18" charset="0"/>
                <a:ea typeface="Calibri" panose="020F0502020204030204" pitchFamily="34" charset="0"/>
              </a:rPr>
              <a:t>) майже 3/4 території країни на украй пільгових умовах було віддано під концесії Міжнародній Транснаціональній Корпорації. </a:t>
            </a:r>
          </a:p>
          <a:p>
            <a:pPr marL="0" indent="0" algn="just">
              <a:buNone/>
            </a:pPr>
            <a:r>
              <a:rPr lang="uk-UA" sz="3000" b="1" dirty="0">
                <a:effectLst/>
                <a:latin typeface="Times New Roman" panose="02020603050405020304" pitchFamily="18" charset="0"/>
                <a:ea typeface="Calibri" panose="020F0502020204030204" pitchFamily="34" charset="0"/>
              </a:rPr>
              <a:t>Потік нафтодоларів сприяв зміцненню позиції конституційної монархії й дозволяв вирішувати численні соціальні проблеми. Але в надрах країни, що багатіла, визрівала змова, нитки котрої вели до підпільної організації «</a:t>
            </a:r>
            <a:r>
              <a:rPr lang="uk-UA" sz="3000" b="1" i="1" dirty="0">
                <a:effectLst/>
                <a:highlight>
                  <a:srgbClr val="FFFF00"/>
                </a:highlight>
                <a:latin typeface="Times New Roman" panose="02020603050405020304" pitchFamily="18" charset="0"/>
                <a:ea typeface="Calibri" panose="020F0502020204030204" pitchFamily="34" charset="0"/>
              </a:rPr>
              <a:t>Вільні офіцери</a:t>
            </a:r>
            <a:r>
              <a:rPr lang="uk-UA" sz="3000" b="1" dirty="0">
                <a:effectLst/>
                <a:latin typeface="Times New Roman" panose="02020603050405020304" pitchFamily="18" charset="0"/>
                <a:ea typeface="Calibri" panose="020F0502020204030204" pitchFamily="34" charset="0"/>
              </a:rPr>
              <a:t>», що була створена в </a:t>
            </a:r>
            <a:r>
              <a:rPr lang="uk-UA" sz="3000" b="1" i="1" dirty="0">
                <a:solidFill>
                  <a:srgbClr val="C00000"/>
                </a:solidFill>
                <a:effectLst/>
                <a:latin typeface="Times New Roman" panose="02020603050405020304" pitchFamily="18" charset="0"/>
                <a:ea typeface="Calibri" panose="020F0502020204030204" pitchFamily="34" charset="0"/>
              </a:rPr>
              <a:t>1963 р.</a:t>
            </a:r>
            <a:endParaRPr lang="ru-RU" sz="3000" b="1" dirty="0">
              <a:solidFill>
                <a:srgbClr val="C00000"/>
              </a:solidFill>
            </a:endParaRPr>
          </a:p>
        </p:txBody>
      </p:sp>
    </p:spTree>
    <p:extLst>
      <p:ext uri="{BB962C8B-B14F-4D97-AF65-F5344CB8AC3E}">
        <p14:creationId xmlns:p14="http://schemas.microsoft.com/office/powerpoint/2010/main" val="359313130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00FF00"/>
                </a:highlight>
                <a:latin typeface="Times New Roman" panose="02020603050405020304" pitchFamily="18" charset="0"/>
                <a:ea typeface="Calibri" panose="020F0502020204030204" pitchFamily="34" charset="0"/>
              </a:rPr>
              <a:t>3. Здобуття самостійності Тунісом і Марокко</a:t>
            </a:r>
            <a:endParaRPr lang="uk-UA" sz="2800" b="1" dirty="0">
              <a:solidFill>
                <a:srgbClr val="00B0F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3500" b="1" dirty="0">
                <a:effectLst/>
                <a:latin typeface="Times New Roman" panose="02020603050405020304" pitchFamily="18" charset="0"/>
                <a:ea typeface="Calibri" panose="020F0502020204030204" pitchFamily="34" charset="0"/>
              </a:rPr>
              <a:t>Ситуацію вдалося нормалізувати лише після повернення колишнього султана із заслання, </a:t>
            </a:r>
            <a:r>
              <a:rPr lang="uk-UA" sz="3500" b="1" dirty="0">
                <a:solidFill>
                  <a:srgbClr val="C00000"/>
                </a:solidFill>
                <a:effectLst/>
                <a:latin typeface="Times New Roman" panose="02020603050405020304" pitchFamily="18" charset="0"/>
                <a:ea typeface="Calibri" panose="020F0502020204030204" pitchFamily="34" charset="0"/>
              </a:rPr>
              <a:t>5 листопада 1955 р. </a:t>
            </a:r>
            <a:r>
              <a:rPr lang="uk-UA" sz="3500" b="1" dirty="0">
                <a:effectLst/>
                <a:latin typeface="Times New Roman" panose="02020603050405020304" pitchFamily="18" charset="0"/>
                <a:ea typeface="Calibri" panose="020F0502020204030204" pitchFamily="34" charset="0"/>
              </a:rPr>
              <a:t>французький уряд офіційно визнав Бен-</a:t>
            </a:r>
            <a:r>
              <a:rPr lang="uk-UA" sz="3500" b="1" dirty="0" err="1">
                <a:effectLst/>
                <a:latin typeface="Times New Roman" panose="02020603050405020304" pitchFamily="18" charset="0"/>
                <a:ea typeface="Calibri" panose="020F0502020204030204" pitchFamily="34" charset="0"/>
              </a:rPr>
              <a:t>Юсуфа</a:t>
            </a:r>
            <a:r>
              <a:rPr lang="uk-UA" sz="3500" b="1" dirty="0">
                <a:effectLst/>
                <a:latin typeface="Times New Roman" panose="02020603050405020304" pitchFamily="18" charset="0"/>
                <a:ea typeface="Calibri" panose="020F0502020204030204" pitchFamily="34" charset="0"/>
              </a:rPr>
              <a:t> законним правителем Марокко, а наступного дня Франція погодилася визнати незалежність колишнього протекторату. </a:t>
            </a:r>
            <a:r>
              <a:rPr lang="uk-UA" sz="3500" b="1" dirty="0">
                <a:solidFill>
                  <a:srgbClr val="C00000"/>
                </a:solidFill>
                <a:effectLst/>
                <a:highlight>
                  <a:srgbClr val="FFFF00"/>
                </a:highlight>
                <a:latin typeface="Times New Roman" panose="02020603050405020304" pitchFamily="18" charset="0"/>
                <a:ea typeface="Calibri" panose="020F0502020204030204" pitchFamily="34" charset="0"/>
              </a:rPr>
              <a:t>16 </a:t>
            </a:r>
            <a:r>
              <a:rPr lang="ru-RU" sz="3500" b="1" dirty="0">
                <a:solidFill>
                  <a:srgbClr val="C00000"/>
                </a:solidFill>
                <a:effectLst/>
                <a:highlight>
                  <a:srgbClr val="FFFF00"/>
                </a:highlight>
                <a:latin typeface="Times New Roman" panose="02020603050405020304" pitchFamily="18" charset="0"/>
                <a:ea typeface="Calibri" panose="020F0502020204030204" pitchFamily="34" charset="0"/>
              </a:rPr>
              <a:t>листопада 1955 р.</a:t>
            </a:r>
            <a:r>
              <a:rPr lang="ru-RU" sz="3500" b="1" dirty="0">
                <a:effectLst/>
                <a:highlight>
                  <a:srgbClr val="FFFF00"/>
                </a:highlight>
                <a:latin typeface="Times New Roman" panose="02020603050405020304" pitchFamily="18" charset="0"/>
                <a:ea typeface="Calibri" panose="020F0502020204030204" pitchFamily="34" charset="0"/>
              </a:rPr>
              <a:t> </a:t>
            </a:r>
            <a:r>
              <a:rPr lang="ru-RU" sz="3500" b="1" dirty="0" err="1">
                <a:effectLst/>
                <a:highlight>
                  <a:srgbClr val="FFFF00"/>
                </a:highlight>
                <a:latin typeface="Times New Roman" panose="02020603050405020304" pitchFamily="18" charset="0"/>
                <a:ea typeface="Calibri" panose="020F0502020204030204" pitchFamily="34" charset="0"/>
              </a:rPr>
              <a:t>Сіді</a:t>
            </a:r>
            <a:r>
              <a:rPr lang="ru-RU" sz="3500" b="1" dirty="0">
                <a:effectLst/>
                <a:highlight>
                  <a:srgbClr val="FFFF00"/>
                </a:highlight>
                <a:latin typeface="Times New Roman" panose="02020603050405020304" pitchFamily="18" charset="0"/>
                <a:ea typeface="Calibri" panose="020F0502020204030204" pitchFamily="34" charset="0"/>
              </a:rPr>
              <a:t> </a:t>
            </a:r>
            <a:r>
              <a:rPr lang="ru-RU" sz="3500" b="1" dirty="0" err="1">
                <a:effectLst/>
                <a:highlight>
                  <a:srgbClr val="FFFF00"/>
                </a:highlight>
                <a:latin typeface="Times New Roman" panose="02020603050405020304" pitchFamily="18" charset="0"/>
                <a:ea typeface="Calibri" panose="020F0502020204030204" pitchFamily="34" charset="0"/>
              </a:rPr>
              <a:t>Могаммед</a:t>
            </a:r>
            <a:r>
              <a:rPr lang="ru-RU" sz="3500" b="1" dirty="0">
                <a:effectLst/>
                <a:highlight>
                  <a:srgbClr val="FFFF00"/>
                </a:highlight>
                <a:latin typeface="Times New Roman" panose="02020603050405020304" pitchFamily="18" charset="0"/>
                <a:ea typeface="Calibri" panose="020F0502020204030204" pitchFamily="34" charset="0"/>
              </a:rPr>
              <a:t> бен Юсуф </a:t>
            </a:r>
            <a:r>
              <a:rPr lang="ru-RU" sz="3500" b="1" dirty="0" err="1">
                <a:effectLst/>
                <a:highlight>
                  <a:srgbClr val="FFFF00"/>
                </a:highlight>
                <a:latin typeface="Times New Roman" panose="02020603050405020304" pitchFamily="18" charset="0"/>
                <a:ea typeface="Calibri" panose="020F0502020204030204" pitchFamily="34" charset="0"/>
              </a:rPr>
              <a:t>знову</a:t>
            </a:r>
            <a:r>
              <a:rPr lang="ru-RU" sz="3500" b="1" dirty="0">
                <a:effectLst/>
                <a:highlight>
                  <a:srgbClr val="FFFF00"/>
                </a:highlight>
                <a:latin typeface="Times New Roman" panose="02020603050405020304" pitchFamily="18" charset="0"/>
                <a:ea typeface="Calibri" panose="020F0502020204030204" pitchFamily="34" charset="0"/>
              </a:rPr>
              <a:t> </a:t>
            </a:r>
            <a:r>
              <a:rPr lang="ru-RU" sz="3500" b="1" dirty="0" err="1">
                <a:effectLst/>
                <a:highlight>
                  <a:srgbClr val="FFFF00"/>
                </a:highlight>
                <a:latin typeface="Times New Roman" panose="02020603050405020304" pitchFamily="18" charset="0"/>
                <a:ea typeface="Calibri" panose="020F0502020204030204" pitchFamily="34" charset="0"/>
              </a:rPr>
              <a:t>зійшов</a:t>
            </a:r>
            <a:r>
              <a:rPr lang="ru-RU" sz="3500" b="1" dirty="0">
                <a:effectLst/>
                <a:highlight>
                  <a:srgbClr val="FFFF00"/>
                </a:highlight>
                <a:latin typeface="Times New Roman" panose="02020603050405020304" pitchFamily="18" charset="0"/>
                <a:ea typeface="Calibri" panose="020F0502020204030204" pitchFamily="34" charset="0"/>
              </a:rPr>
              <a:t> на престол</a:t>
            </a:r>
            <a:r>
              <a:rPr lang="ru-RU" sz="3500" b="1" dirty="0">
                <a:effectLst/>
                <a:latin typeface="Times New Roman" panose="02020603050405020304" pitchFamily="18" charset="0"/>
                <a:ea typeface="Calibri" panose="020F0502020204030204" pitchFamily="34" charset="0"/>
              </a:rPr>
              <a:t>.</a:t>
            </a:r>
            <a:endParaRPr lang="uk-UA" sz="3500" b="1" dirty="0">
              <a:effectLst/>
              <a:latin typeface="Times New Roman" panose="02020603050405020304" pitchFamily="18" charset="0"/>
              <a:ea typeface="Calibri" panose="020F0502020204030204" pitchFamily="34" charset="0"/>
            </a:endParaRPr>
          </a:p>
          <a:p>
            <a:pPr marL="0" indent="0" algn="just">
              <a:buNone/>
            </a:pPr>
            <a:r>
              <a:rPr lang="uk-UA" sz="3500" b="1" dirty="0">
                <a:effectLst/>
                <a:latin typeface="Times New Roman" panose="02020603050405020304" pitchFamily="18" charset="0"/>
                <a:ea typeface="Calibri" panose="020F0502020204030204" pitchFamily="34" charset="0"/>
              </a:rPr>
              <a:t>Після двосторонніх переговорів повномасштабну міждержавну угоду, що підтвердила визнання Францією незалежності Марокко, було підписано </a:t>
            </a:r>
            <a:r>
              <a:rPr lang="uk-UA" sz="3500" b="1" dirty="0">
                <a:solidFill>
                  <a:srgbClr val="C00000"/>
                </a:solidFill>
                <a:effectLst/>
                <a:latin typeface="Times New Roman" panose="02020603050405020304" pitchFamily="18" charset="0"/>
                <a:ea typeface="Calibri" panose="020F0502020204030204" pitchFamily="34" charset="0"/>
              </a:rPr>
              <a:t>2 березня 1956 р.</a:t>
            </a:r>
            <a:r>
              <a:rPr lang="uk-UA" sz="3500" b="1" dirty="0">
                <a:effectLst/>
                <a:latin typeface="Times New Roman" panose="02020603050405020304" pitchFamily="18" charset="0"/>
                <a:ea typeface="Calibri" panose="020F0502020204030204" pitchFamily="34" charset="0"/>
              </a:rPr>
              <a:t>, </a:t>
            </a:r>
            <a:r>
              <a:rPr lang="uk-UA" sz="3500" b="1" dirty="0">
                <a:effectLst/>
                <a:highlight>
                  <a:srgbClr val="00FF00"/>
                </a:highlight>
                <a:latin typeface="Times New Roman" panose="02020603050405020304" pitchFamily="18" charset="0"/>
                <a:ea typeface="Calibri" panose="020F0502020204030204" pitchFamily="34" charset="0"/>
              </a:rPr>
              <a:t>Іспанія визнала марокканську незалежність</a:t>
            </a:r>
            <a:r>
              <a:rPr lang="uk-UA" sz="3500" b="1" dirty="0">
                <a:effectLst/>
                <a:latin typeface="Times New Roman" panose="02020603050405020304" pitchFamily="18" charset="0"/>
                <a:ea typeface="Calibri" panose="020F0502020204030204" pitchFamily="34" charset="0"/>
              </a:rPr>
              <a:t> </a:t>
            </a:r>
            <a:r>
              <a:rPr lang="uk-UA" sz="3500" b="1" dirty="0">
                <a:solidFill>
                  <a:srgbClr val="C00000"/>
                </a:solidFill>
                <a:effectLst/>
                <a:latin typeface="Times New Roman" panose="02020603050405020304" pitchFamily="18" charset="0"/>
                <a:ea typeface="Calibri" panose="020F0502020204030204" pitchFamily="34" charset="0"/>
              </a:rPr>
              <a:t>5 квітня 1956р.</a:t>
            </a:r>
            <a:r>
              <a:rPr lang="uk-UA" sz="3500" b="1" dirty="0">
                <a:effectLst/>
                <a:latin typeface="Times New Roman" panose="02020603050405020304" pitchFamily="18" charset="0"/>
                <a:ea typeface="Calibri" panose="020F0502020204030204" pitchFamily="34" charset="0"/>
              </a:rPr>
              <a:t> </a:t>
            </a:r>
            <a:r>
              <a:rPr lang="uk-UA" sz="3500" b="1" dirty="0">
                <a:effectLst/>
                <a:highlight>
                  <a:srgbClr val="FF0000"/>
                </a:highlight>
                <a:latin typeface="Times New Roman" panose="02020603050405020304" pitchFamily="18" charset="0"/>
                <a:ea typeface="Calibri" panose="020F0502020204030204" pitchFamily="34" charset="0"/>
              </a:rPr>
              <a:t>14 серпня 1957 р.</a:t>
            </a:r>
            <a:r>
              <a:rPr lang="uk-UA" sz="3500" b="1" dirty="0">
                <a:effectLst/>
                <a:latin typeface="Times New Roman" panose="02020603050405020304" pitchFamily="18" charset="0"/>
                <a:ea typeface="Calibri" panose="020F0502020204030204" pitchFamily="34" charset="0"/>
              </a:rPr>
              <a:t> султан </a:t>
            </a:r>
            <a:r>
              <a:rPr lang="uk-UA" sz="3500" b="1" dirty="0" err="1">
                <a:effectLst/>
                <a:latin typeface="Times New Roman" panose="02020603050405020304" pitchFamily="18" charset="0"/>
                <a:ea typeface="Calibri" panose="020F0502020204030204" pitchFamily="34" charset="0"/>
              </a:rPr>
              <a:t>Могаммед</a:t>
            </a:r>
            <a:r>
              <a:rPr lang="uk-UA" sz="3500" b="1" dirty="0">
                <a:effectLst/>
                <a:latin typeface="Times New Roman" panose="02020603050405020304" pitchFamily="18" charset="0"/>
                <a:ea typeface="Calibri" panose="020F0502020204030204" pitchFamily="34" charset="0"/>
              </a:rPr>
              <a:t> Бен-</a:t>
            </a:r>
            <a:r>
              <a:rPr lang="uk-UA" sz="3500" b="1" dirty="0" err="1">
                <a:effectLst/>
                <a:latin typeface="Times New Roman" panose="02020603050405020304" pitchFamily="18" charset="0"/>
                <a:ea typeface="Calibri" panose="020F0502020204030204" pitchFamily="34" charset="0"/>
              </a:rPr>
              <a:t>Юсуф</a:t>
            </a:r>
            <a:r>
              <a:rPr lang="uk-UA" sz="3500" b="1" dirty="0">
                <a:effectLst/>
                <a:latin typeface="Times New Roman" panose="02020603050405020304" pitchFamily="18" charset="0"/>
                <a:ea typeface="Calibri" panose="020F0502020204030204" pitchFamily="34" charset="0"/>
              </a:rPr>
              <a:t> прийняв титул короля під іменем </a:t>
            </a:r>
            <a:r>
              <a:rPr lang="uk-UA" sz="3500" b="1" dirty="0">
                <a:effectLst/>
                <a:highlight>
                  <a:srgbClr val="00FFFF"/>
                </a:highlight>
                <a:latin typeface="Times New Roman" panose="02020603050405020304" pitchFamily="18" charset="0"/>
                <a:ea typeface="Calibri" panose="020F0502020204030204" pitchFamily="34" charset="0"/>
              </a:rPr>
              <a:t>Мохаммеда V</a:t>
            </a:r>
            <a:r>
              <a:rPr lang="uk-UA" sz="3500" b="1" dirty="0">
                <a:effectLst/>
                <a:latin typeface="Times New Roman" panose="02020603050405020304" pitchFamily="18" charset="0"/>
                <a:ea typeface="Calibri" panose="020F0502020204030204" pitchFamily="34" charset="0"/>
              </a:rPr>
              <a:t>.</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981879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00FF00"/>
                </a:highlight>
                <a:latin typeface="Times New Roman" panose="02020603050405020304" pitchFamily="18" charset="0"/>
                <a:ea typeface="Calibri" panose="020F0502020204030204" pitchFamily="34" charset="0"/>
              </a:rPr>
              <a:t>3. Здобуття самостійності Тунісом і Марокко</a:t>
            </a:r>
            <a:endParaRPr lang="uk-UA" sz="2800" b="1" dirty="0">
              <a:solidFill>
                <a:srgbClr val="00B0F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3300" b="1" dirty="0">
                <a:latin typeface="Times New Roman" panose="02020603050405020304" pitchFamily="18" charset="0"/>
                <a:cs typeface="Times New Roman" panose="02020603050405020304" pitchFamily="18" charset="0"/>
              </a:rPr>
              <a:t>За правління його сина – короля </a:t>
            </a:r>
            <a:r>
              <a:rPr lang="uk-UA" sz="3300" b="1" dirty="0" err="1">
                <a:highlight>
                  <a:srgbClr val="00FFFF"/>
                </a:highlight>
                <a:latin typeface="Times New Roman" panose="02020603050405020304" pitchFamily="18" charset="0"/>
                <a:cs typeface="Times New Roman" panose="02020603050405020304" pitchFamily="18" charset="0"/>
              </a:rPr>
              <a:t>Хасана</a:t>
            </a:r>
            <a:r>
              <a:rPr lang="uk-UA" sz="3300" b="1" dirty="0">
                <a:highlight>
                  <a:srgbClr val="00FFFF"/>
                </a:highlight>
                <a:latin typeface="Times New Roman" panose="02020603050405020304" pitchFamily="18" charset="0"/>
                <a:cs typeface="Times New Roman" panose="02020603050405020304" pitchFamily="18" charset="0"/>
              </a:rPr>
              <a:t> II</a:t>
            </a:r>
            <a:r>
              <a:rPr lang="uk-UA" sz="3300" b="1" dirty="0">
                <a:latin typeface="Times New Roman" panose="02020603050405020304" pitchFamily="18" charset="0"/>
                <a:cs typeface="Times New Roman" panose="02020603050405020304" pitchFamily="18" charset="0"/>
              </a:rPr>
              <a:t> [</a:t>
            </a:r>
            <a:r>
              <a:rPr lang="uk-UA" sz="3300" b="1" dirty="0">
                <a:solidFill>
                  <a:srgbClr val="C00000"/>
                </a:solidFill>
                <a:latin typeface="Times New Roman" panose="02020603050405020304" pitchFamily="18" charset="0"/>
                <a:cs typeface="Times New Roman" panose="02020603050405020304" pitchFamily="18" charset="0"/>
              </a:rPr>
              <a:t>1961-1999 рр.</a:t>
            </a:r>
            <a:r>
              <a:rPr lang="uk-UA" sz="3300" b="1" dirty="0">
                <a:latin typeface="Times New Roman" panose="02020603050405020304" pitchFamily="18" charset="0"/>
                <a:cs typeface="Times New Roman" panose="02020603050405020304" pitchFamily="18" charset="0"/>
              </a:rPr>
              <a:t>] в країні було поетапно проведено політичну реформу: </a:t>
            </a:r>
            <a:r>
              <a:rPr lang="uk-UA" sz="3300" b="1" dirty="0">
                <a:solidFill>
                  <a:srgbClr val="C00000"/>
                </a:solidFill>
                <a:latin typeface="Times New Roman" panose="02020603050405020304" pitchFamily="18" charset="0"/>
                <a:cs typeface="Times New Roman" panose="02020603050405020304" pitchFamily="18" charset="0"/>
              </a:rPr>
              <a:t>10 березня 1972 р.</a:t>
            </a:r>
            <a:r>
              <a:rPr lang="uk-UA" sz="3300" b="1" dirty="0">
                <a:latin typeface="Times New Roman" panose="02020603050405020304" pitchFamily="18" charset="0"/>
                <a:cs typeface="Times New Roman" panose="02020603050405020304" pitchFamily="18" charset="0"/>
              </a:rPr>
              <a:t> прийнято чинну конституцію, в </a:t>
            </a:r>
            <a:r>
              <a:rPr lang="uk-UA" sz="3300" b="1" dirty="0">
                <a:solidFill>
                  <a:srgbClr val="C00000"/>
                </a:solidFill>
                <a:latin typeface="Times New Roman" panose="02020603050405020304" pitchFamily="18" charset="0"/>
                <a:cs typeface="Times New Roman" panose="02020603050405020304" pitchFamily="18" charset="0"/>
              </a:rPr>
              <a:t>1980 р.</a:t>
            </a:r>
            <a:r>
              <a:rPr lang="uk-UA" sz="3300" b="1" dirty="0">
                <a:latin typeface="Times New Roman" panose="02020603050405020304" pitchFamily="18" charset="0"/>
                <a:cs typeface="Times New Roman" panose="02020603050405020304" pitchFamily="18" charset="0"/>
              </a:rPr>
              <a:t> – ухвалено поправку до неї, що проголосила королівство конституційною монархією.</a:t>
            </a:r>
          </a:p>
          <a:p>
            <a:pPr marL="0" indent="0" algn="just">
              <a:buNone/>
            </a:pPr>
            <a:r>
              <a:rPr lang="uk-UA" sz="3300" b="1" dirty="0">
                <a:solidFill>
                  <a:srgbClr val="C00000"/>
                </a:solidFill>
                <a:latin typeface="Times New Roman" panose="02020603050405020304" pitchFamily="18" charset="0"/>
                <a:cs typeface="Times New Roman" panose="02020603050405020304" pitchFamily="18" charset="0"/>
              </a:rPr>
              <a:t>4 вересня 1992 р.</a:t>
            </a:r>
            <a:r>
              <a:rPr lang="uk-UA" sz="3300" b="1" dirty="0">
                <a:latin typeface="Times New Roman" panose="02020603050405020304" pitchFamily="18" charset="0"/>
                <a:cs typeface="Times New Roman" panose="02020603050405020304" pitchFamily="18" charset="0"/>
              </a:rPr>
              <a:t> чергові поправки до Основного закону посилили роль уряду, а </a:t>
            </a:r>
            <a:r>
              <a:rPr lang="uk-UA" sz="3300" b="1" dirty="0">
                <a:solidFill>
                  <a:srgbClr val="C00000"/>
                </a:solidFill>
                <a:latin typeface="Times New Roman" panose="02020603050405020304" pitchFamily="18" charset="0"/>
                <a:cs typeface="Times New Roman" panose="02020603050405020304" pitchFamily="18" charset="0"/>
              </a:rPr>
              <a:t>13 вересня 1996 р.</a:t>
            </a:r>
            <a:r>
              <a:rPr lang="uk-UA" sz="3300" b="1" dirty="0">
                <a:latin typeface="Times New Roman" panose="02020603050405020304" pitchFamily="18" charset="0"/>
                <a:cs typeface="Times New Roman" panose="02020603050405020304" pitchFamily="18" charset="0"/>
              </a:rPr>
              <a:t> було запроваджено двопалатний парламент, що складається з </a:t>
            </a:r>
            <a:r>
              <a:rPr lang="uk-UA" sz="3300" b="1" dirty="0">
                <a:highlight>
                  <a:srgbClr val="00FFFF"/>
                </a:highlight>
                <a:latin typeface="Times New Roman" panose="02020603050405020304" pitchFamily="18" charset="0"/>
                <a:cs typeface="Times New Roman" panose="02020603050405020304" pitchFamily="18" charset="0"/>
              </a:rPr>
              <a:t>Палати радників </a:t>
            </a:r>
            <a:r>
              <a:rPr lang="uk-UA" sz="3300" b="1" dirty="0">
                <a:latin typeface="Times New Roman" panose="02020603050405020304" pitchFamily="18" charset="0"/>
                <a:cs typeface="Times New Roman" panose="02020603050405020304" pitchFamily="18" charset="0"/>
              </a:rPr>
              <a:t>(270 місць, які заміщаються на 9 років депутатами, обраними місцевими радами, професійними організаціями і робітничими синдикатами) та </a:t>
            </a:r>
            <a:r>
              <a:rPr lang="uk-UA" sz="3300" b="1" dirty="0">
                <a:highlight>
                  <a:srgbClr val="FFFF00"/>
                </a:highlight>
                <a:latin typeface="Times New Roman" panose="02020603050405020304" pitchFamily="18" charset="0"/>
                <a:cs typeface="Times New Roman" panose="02020603050405020304" pitchFamily="18" charset="0"/>
              </a:rPr>
              <a:t>Палати представників</a:t>
            </a:r>
            <a:r>
              <a:rPr lang="uk-UA" sz="3300" b="1" dirty="0">
                <a:latin typeface="Times New Roman" panose="02020603050405020304" pitchFamily="18" charset="0"/>
                <a:cs typeface="Times New Roman" panose="02020603050405020304" pitchFamily="18" charset="0"/>
              </a:rPr>
              <a:t> (325 депутатів, які обираються за мажоритарною системою на 5 років, 30 місць гарантовано закріплено за жінками).</a:t>
            </a:r>
          </a:p>
        </p:txBody>
      </p:sp>
    </p:spTree>
    <p:extLst>
      <p:ext uri="{BB962C8B-B14F-4D97-AF65-F5344CB8AC3E}">
        <p14:creationId xmlns:p14="http://schemas.microsoft.com/office/powerpoint/2010/main" val="403176735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00FF00"/>
                </a:highlight>
                <a:latin typeface="Times New Roman" panose="02020603050405020304" pitchFamily="18" charset="0"/>
                <a:ea typeface="Calibri" panose="020F0502020204030204" pitchFamily="34" charset="0"/>
              </a:rPr>
              <a:t>3. Здобуття самостійності Тунісом і Марокко</a:t>
            </a:r>
            <a:endParaRPr lang="uk-UA" sz="2800" b="1" dirty="0">
              <a:solidFill>
                <a:srgbClr val="00B0F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На парламентських виборах </a:t>
            </a:r>
            <a:r>
              <a:rPr lang="uk-UA" sz="3600" b="1" dirty="0">
                <a:solidFill>
                  <a:srgbClr val="C00000"/>
                </a:solidFill>
                <a:effectLst/>
                <a:latin typeface="Times New Roman" panose="02020603050405020304" pitchFamily="18" charset="0"/>
                <a:ea typeface="Calibri" panose="020F0502020204030204" pitchFamily="34" charset="0"/>
              </a:rPr>
              <a:t>27 вересня 2002 р.</a:t>
            </a:r>
            <a:r>
              <a:rPr lang="uk-UA" sz="3600" b="1" dirty="0">
                <a:effectLst/>
                <a:latin typeface="Times New Roman" panose="02020603050405020304" pitchFamily="18" charset="0"/>
                <a:ea typeface="Calibri" panose="020F0502020204030204" pitchFamily="34" charset="0"/>
              </a:rPr>
              <a:t> до Палати представників відносну більшість здобув Соціалістичний союз народних сил (50 місць), на другому місці опинилася Партія «</a:t>
            </a:r>
            <a:r>
              <a:rPr lang="uk-UA" sz="3600" b="1" dirty="0" err="1">
                <a:effectLst/>
                <a:latin typeface="Times New Roman" panose="02020603050405020304" pitchFamily="18" charset="0"/>
                <a:ea typeface="Calibri" panose="020F0502020204030204" pitchFamily="34" charset="0"/>
              </a:rPr>
              <a:t>Істікляль</a:t>
            </a:r>
            <a:r>
              <a:rPr lang="uk-UA" sz="3600" b="1" dirty="0">
                <a:effectLst/>
                <a:latin typeface="Times New Roman" panose="02020603050405020304" pitchFamily="18" charset="0"/>
                <a:ea typeface="Calibri" panose="020F0502020204030204" pitchFamily="34" charset="0"/>
              </a:rPr>
              <a:t>» (48 місць), навіть комуністична Партія прогресу і соціалізму провела 11 депутатів.</a:t>
            </a:r>
          </a:p>
          <a:p>
            <a:pPr marL="0" indent="0" algn="just">
              <a:buNone/>
            </a:pPr>
            <a:r>
              <a:rPr lang="uk-UA" sz="3500" b="1" dirty="0">
                <a:latin typeface="Times New Roman" panose="02020603050405020304" pitchFamily="18" charset="0"/>
                <a:cs typeface="Times New Roman" panose="02020603050405020304" pitchFamily="18" charset="0"/>
              </a:rPr>
              <a:t>Таким чином, упродовж другої половини 1950-х – на початку 1960-х рр. усі країни Північної Африки звільнилися від колоніальної залежності. Незважаючи на конфлікти з Францією, якими супроводжувався цей процес, </a:t>
            </a:r>
            <a:r>
              <a:rPr lang="uk-UA" sz="3500" b="1" dirty="0">
                <a:highlight>
                  <a:srgbClr val="FFFF00"/>
                </a:highlight>
                <a:latin typeface="Times New Roman" panose="02020603050405020304" pitchFamily="18" charset="0"/>
                <a:cs typeface="Times New Roman" panose="02020603050405020304" pitchFamily="18" charset="0"/>
              </a:rPr>
              <a:t>Туніс, Марокко й навіть Алжир зберегли нормальні стосунки з колишньою метрополією</a:t>
            </a:r>
            <a:r>
              <a:rPr lang="uk-UA" sz="3500" b="1" dirty="0">
                <a:latin typeface="Times New Roman" panose="02020603050405020304" pitchFamily="18" charset="0"/>
                <a:cs typeface="Times New Roman" panose="02020603050405020304" pitchFamily="18" charset="0"/>
              </a:rPr>
              <a:t>. </a:t>
            </a:r>
            <a:r>
              <a:rPr lang="uk-UA" sz="3500" b="1" dirty="0">
                <a:highlight>
                  <a:srgbClr val="00FFFF"/>
                </a:highlight>
                <a:latin typeface="Times New Roman" panose="02020603050405020304" pitchFamily="18" charset="0"/>
                <a:cs typeface="Times New Roman" panose="02020603050405020304" pitchFamily="18" charset="0"/>
              </a:rPr>
              <a:t>Об’єднана з трьох колись незалежних частин Лівія має тісні стосунки з Великою Британією та США.</a:t>
            </a:r>
          </a:p>
        </p:txBody>
      </p:sp>
    </p:spTree>
    <p:extLst>
      <p:ext uri="{BB962C8B-B14F-4D97-AF65-F5344CB8AC3E}">
        <p14:creationId xmlns:p14="http://schemas.microsoft.com/office/powerpoint/2010/main" val="297574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latin typeface="Times New Roman" panose="02020603050405020304" pitchFamily="18" charset="0"/>
                <a:cs typeface="Times New Roman" panose="02020603050405020304" pitchFamily="18" charset="0"/>
              </a:rPr>
              <a:t>На час закінчення Другої світової війни в </a:t>
            </a:r>
            <a:r>
              <a:rPr lang="uk-UA" sz="3500" b="1" dirty="0">
                <a:solidFill>
                  <a:srgbClr val="C00000"/>
                </a:solidFill>
                <a:latin typeface="Times New Roman" panose="02020603050405020304" pitchFamily="18" charset="0"/>
                <a:cs typeface="Times New Roman" panose="02020603050405020304" pitchFamily="18" charset="0"/>
              </a:rPr>
              <a:t>Тропічній та Південній Африці</a:t>
            </a:r>
            <a:r>
              <a:rPr lang="uk-UA" sz="3500" b="1" dirty="0">
                <a:latin typeface="Times New Roman" panose="02020603050405020304" pitchFamily="18" charset="0"/>
                <a:cs typeface="Times New Roman" panose="02020603050405020304" pitchFamily="18" charset="0"/>
              </a:rPr>
              <a:t> (Чорна Африка) було лише три незалежні держави: </a:t>
            </a:r>
            <a:r>
              <a:rPr lang="uk-UA" sz="3500" b="1" dirty="0">
                <a:highlight>
                  <a:srgbClr val="FFFF00"/>
                </a:highlight>
                <a:latin typeface="Times New Roman" panose="02020603050405020304" pitchFamily="18" charset="0"/>
                <a:cs typeface="Times New Roman" panose="02020603050405020304" pitchFamily="18" charset="0"/>
              </a:rPr>
              <a:t>Ефіопія, Ліберія та Південно-Африканський Союз</a:t>
            </a:r>
            <a:r>
              <a:rPr lang="uk-UA" sz="3500" b="1" dirty="0">
                <a:latin typeface="Times New Roman" panose="02020603050405020304" pitchFamily="18" charset="0"/>
                <a:cs typeface="Times New Roman" panose="02020603050405020304" pitchFamily="18" charset="0"/>
              </a:rPr>
              <a:t>. </a:t>
            </a:r>
          </a:p>
          <a:p>
            <a:pPr marL="0" indent="0" algn="just">
              <a:buNone/>
            </a:pPr>
            <a:r>
              <a:rPr lang="uk-UA" sz="3500" b="1" dirty="0">
                <a:latin typeface="Times New Roman" panose="02020603050405020304" pitchFamily="18" charset="0"/>
                <a:cs typeface="Times New Roman" panose="02020603050405020304" pitchFamily="18" charset="0"/>
              </a:rPr>
              <a:t>У центральній та західній частині Африки розташовувалися </a:t>
            </a:r>
            <a:r>
              <a:rPr lang="uk-UA" sz="3500" b="1" dirty="0">
                <a:highlight>
                  <a:srgbClr val="FFFF00"/>
                </a:highlight>
                <a:latin typeface="Times New Roman" panose="02020603050405020304" pitchFamily="18" charset="0"/>
                <a:cs typeface="Times New Roman" panose="02020603050405020304" pitchFamily="18" charset="0"/>
              </a:rPr>
              <a:t>французькі, британські, бельгійські та іспанські колонії</a:t>
            </a:r>
            <a:r>
              <a:rPr lang="uk-UA" sz="3500" b="1" dirty="0">
                <a:latin typeface="Times New Roman" panose="02020603050405020304" pitchFamily="18" charset="0"/>
                <a:cs typeface="Times New Roman" panose="02020603050405020304" pitchFamily="18" charset="0"/>
              </a:rPr>
              <a:t>. </a:t>
            </a:r>
            <a:r>
              <a:rPr lang="uk-UA" sz="3500" b="1" dirty="0">
                <a:highlight>
                  <a:srgbClr val="00FFFF"/>
                </a:highlight>
                <a:latin typeface="Times New Roman" panose="02020603050405020304" pitchFamily="18" charset="0"/>
                <a:cs typeface="Times New Roman" panose="02020603050405020304" pitchFamily="18" charset="0"/>
              </a:rPr>
              <a:t>Першою серед європейських країн вирішила відмовитися від своїх африканських колоніальних володінь Франція</a:t>
            </a:r>
            <a:r>
              <a:rPr lang="uk-UA" sz="3500" b="1" dirty="0">
                <a:latin typeface="Times New Roman" panose="02020603050405020304" pitchFamily="18" charset="0"/>
                <a:cs typeface="Times New Roman" panose="02020603050405020304" pitchFamily="18" charset="0"/>
              </a:rPr>
              <a:t>. Бідні природними ресурсами французькі колонії південніше Сахари не становили для метрополії великої цінності, тому Париж добровільно погодився надати їм незалежність.</a:t>
            </a:r>
          </a:p>
        </p:txBody>
      </p:sp>
    </p:spTree>
    <p:extLst>
      <p:ext uri="{BB962C8B-B14F-4D97-AF65-F5344CB8AC3E}">
        <p14:creationId xmlns:p14="http://schemas.microsoft.com/office/powerpoint/2010/main" val="226113651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pic>
        <p:nvPicPr>
          <p:cNvPr id="8" name="Объект 7">
            <a:extLst>
              <a:ext uri="{FF2B5EF4-FFF2-40B4-BE49-F238E27FC236}">
                <a16:creationId xmlns:a16="http://schemas.microsoft.com/office/drawing/2014/main" id="{A9762EA5-A3E2-5A99-58D6-8A916A2CAF6D}"/>
              </a:ext>
            </a:extLst>
          </p:cNvPr>
          <p:cNvPicPr>
            <a:picLocks noGrp="1" noChangeAspect="1"/>
          </p:cNvPicPr>
          <p:nvPr>
            <p:ph idx="1"/>
          </p:nvPr>
        </p:nvPicPr>
        <p:blipFill>
          <a:blip r:embed="rId2"/>
          <a:stretch>
            <a:fillRect/>
          </a:stretch>
        </p:blipFill>
        <p:spPr>
          <a:xfrm>
            <a:off x="73703" y="1308634"/>
            <a:ext cx="5089425" cy="4738255"/>
          </a:xfrm>
          <a:prstGeom prst="rect">
            <a:avLst/>
          </a:prstGeom>
        </p:spPr>
      </p:pic>
      <p:pic>
        <p:nvPicPr>
          <p:cNvPr id="10" name="Рисунок 9">
            <a:extLst>
              <a:ext uri="{FF2B5EF4-FFF2-40B4-BE49-F238E27FC236}">
                <a16:creationId xmlns:a16="http://schemas.microsoft.com/office/drawing/2014/main" id="{2B9EF2C4-4274-6354-7F82-DEC61DC643C7}"/>
              </a:ext>
            </a:extLst>
          </p:cNvPr>
          <p:cNvPicPr>
            <a:picLocks noChangeAspect="1"/>
          </p:cNvPicPr>
          <p:nvPr/>
        </p:nvPicPr>
        <p:blipFill>
          <a:blip r:embed="rId3"/>
          <a:stretch>
            <a:fillRect/>
          </a:stretch>
        </p:blipFill>
        <p:spPr>
          <a:xfrm>
            <a:off x="7305965" y="408091"/>
            <a:ext cx="2743198" cy="2743198"/>
          </a:xfrm>
          <a:prstGeom prst="rect">
            <a:avLst/>
          </a:prstGeom>
        </p:spPr>
      </p:pic>
      <p:pic>
        <p:nvPicPr>
          <p:cNvPr id="11" name="Рисунок 10">
            <a:extLst>
              <a:ext uri="{FF2B5EF4-FFF2-40B4-BE49-F238E27FC236}">
                <a16:creationId xmlns:a16="http://schemas.microsoft.com/office/drawing/2014/main" id="{19022111-3BC0-6EDE-976B-0A74540ABB01}"/>
              </a:ext>
            </a:extLst>
          </p:cNvPr>
          <p:cNvPicPr>
            <a:picLocks noChangeAspect="1"/>
          </p:cNvPicPr>
          <p:nvPr/>
        </p:nvPicPr>
        <p:blipFill>
          <a:blip r:embed="rId4"/>
          <a:stretch>
            <a:fillRect/>
          </a:stretch>
        </p:blipFill>
        <p:spPr>
          <a:xfrm>
            <a:off x="5310908" y="3151289"/>
            <a:ext cx="6585527" cy="3706711"/>
          </a:xfrm>
          <a:prstGeom prst="rect">
            <a:avLst/>
          </a:prstGeom>
        </p:spPr>
      </p:pic>
    </p:spTree>
    <p:extLst>
      <p:ext uri="{BB962C8B-B14F-4D97-AF65-F5344CB8AC3E}">
        <p14:creationId xmlns:p14="http://schemas.microsoft.com/office/powerpoint/2010/main" val="353349419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3800" b="1" dirty="0">
                <a:latin typeface="Times New Roman" panose="02020603050405020304" pitchFamily="18" charset="0"/>
                <a:cs typeface="Times New Roman" panose="02020603050405020304" pitchFamily="18" charset="0"/>
              </a:rPr>
              <a:t>За прийнятою </a:t>
            </a:r>
            <a:r>
              <a:rPr lang="uk-UA" sz="3800" b="1" dirty="0">
                <a:highlight>
                  <a:srgbClr val="FFFF00"/>
                </a:highlight>
                <a:latin typeface="Times New Roman" panose="02020603050405020304" pitchFamily="18" charset="0"/>
                <a:cs typeface="Times New Roman" panose="02020603050405020304" pitchFamily="18" charset="0"/>
              </a:rPr>
              <a:t>Францією</a:t>
            </a:r>
            <a:r>
              <a:rPr lang="uk-UA" sz="3800" b="1" dirty="0">
                <a:latin typeface="Times New Roman" panose="02020603050405020304" pitchFamily="18" charset="0"/>
                <a:cs typeface="Times New Roman" panose="02020603050405020304" pitchFamily="18" charset="0"/>
              </a:rPr>
              <a:t> в </a:t>
            </a:r>
            <a:r>
              <a:rPr lang="uk-UA" sz="3800" b="1" dirty="0">
                <a:solidFill>
                  <a:srgbClr val="C00000"/>
                </a:solidFill>
                <a:latin typeface="Times New Roman" panose="02020603050405020304" pitchFamily="18" charset="0"/>
                <a:cs typeface="Times New Roman" panose="02020603050405020304" pitchFamily="18" charset="0"/>
              </a:rPr>
              <a:t>жовтні 1946 р.</a:t>
            </a:r>
            <a:r>
              <a:rPr lang="uk-UA" sz="3800" b="1" dirty="0">
                <a:latin typeface="Times New Roman" panose="02020603050405020304" pitchFamily="18" charset="0"/>
                <a:cs typeface="Times New Roman" panose="02020603050405020304" pitchFamily="18" charset="0"/>
              </a:rPr>
              <a:t> конституцією всі колишні колонії «чорної Африки» отримали статус заморських територій. Мешканці африканських володінь дістали французьке громадянство і право обирати депутатів до парламенту метрополії. </a:t>
            </a:r>
          </a:p>
          <a:p>
            <a:pPr marL="0" indent="0" algn="just">
              <a:buNone/>
            </a:pPr>
            <a:r>
              <a:rPr lang="uk-UA" sz="3800" b="1" dirty="0">
                <a:latin typeface="Times New Roman" panose="02020603050405020304" pitchFamily="18" charset="0"/>
                <a:cs typeface="Times New Roman" panose="02020603050405020304" pitchFamily="18" charset="0"/>
              </a:rPr>
              <a:t>Але, незважаючи на лібералізацію колоніального режиму, в багатьох французьких володіннях відбулися національно-визвольні виступи. У </a:t>
            </a:r>
            <a:r>
              <a:rPr lang="uk-UA" sz="3800" b="1" dirty="0">
                <a:solidFill>
                  <a:srgbClr val="C00000"/>
                </a:solidFill>
                <a:latin typeface="Times New Roman" panose="02020603050405020304" pitchFamily="18" charset="0"/>
                <a:cs typeface="Times New Roman" panose="02020603050405020304" pitchFamily="18" charset="0"/>
              </a:rPr>
              <a:t>1947 р.</a:t>
            </a:r>
            <a:r>
              <a:rPr lang="uk-UA" sz="3800" b="1" dirty="0">
                <a:latin typeface="Times New Roman" panose="02020603050405020304" pitchFamily="18" charset="0"/>
                <a:cs typeface="Times New Roman" panose="02020603050405020304" pitchFamily="18" charset="0"/>
              </a:rPr>
              <a:t> почалося повстання мальгашів на </a:t>
            </a:r>
            <a:r>
              <a:rPr lang="uk-UA" sz="3800" b="1" dirty="0">
                <a:highlight>
                  <a:srgbClr val="00FF00"/>
                </a:highlight>
                <a:latin typeface="Times New Roman" panose="02020603050405020304" pitchFamily="18" charset="0"/>
                <a:cs typeface="Times New Roman" panose="02020603050405020304" pitchFamily="18" charset="0"/>
              </a:rPr>
              <a:t>Мадагаскарі</a:t>
            </a:r>
            <a:r>
              <a:rPr lang="uk-UA" sz="3800" b="1" dirty="0">
                <a:latin typeface="Times New Roman" panose="02020603050405020304" pitchFamily="18" charset="0"/>
                <a:cs typeface="Times New Roman" panose="02020603050405020304" pitchFamily="18" charset="0"/>
              </a:rPr>
              <a:t>, яке з великими труднощами вдалося придушити лише регулярній французькій армії. </a:t>
            </a:r>
          </a:p>
        </p:txBody>
      </p:sp>
    </p:spTree>
    <p:extLst>
      <p:ext uri="{BB962C8B-B14F-4D97-AF65-F5344CB8AC3E}">
        <p14:creationId xmlns:p14="http://schemas.microsoft.com/office/powerpoint/2010/main" val="41119252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100" b="1" dirty="0">
                <a:effectLst/>
                <a:latin typeface="Times New Roman" panose="02020603050405020304" pitchFamily="18" charset="0"/>
                <a:ea typeface="Calibri" panose="020F0502020204030204" pitchFamily="34" charset="0"/>
              </a:rPr>
              <a:t>Процес остаточної ліквідації французької колоніальної системи в регіоні розпочався з ініціативи прем’єр-міністра Шарля де Голля у </a:t>
            </a:r>
            <a:r>
              <a:rPr lang="uk-UA" sz="3100" b="1" dirty="0">
                <a:solidFill>
                  <a:srgbClr val="C00000"/>
                </a:solidFill>
                <a:effectLst/>
                <a:latin typeface="Times New Roman" panose="02020603050405020304" pitchFamily="18" charset="0"/>
                <a:ea typeface="Calibri" panose="020F0502020204030204" pitchFamily="34" charset="0"/>
              </a:rPr>
              <a:t>1958 р.</a:t>
            </a:r>
            <a:r>
              <a:rPr lang="uk-UA" sz="3100" b="1" dirty="0">
                <a:effectLst/>
                <a:latin typeface="Times New Roman" panose="02020603050405020304" pitchFamily="18" charset="0"/>
                <a:ea typeface="Calibri" panose="020F0502020204030204" pitchFamily="34" charset="0"/>
              </a:rPr>
              <a:t>, коли на місці </a:t>
            </a:r>
            <a:r>
              <a:rPr lang="uk-UA" sz="3100" b="1" dirty="0">
                <a:effectLst/>
                <a:highlight>
                  <a:srgbClr val="00FF00"/>
                </a:highlight>
                <a:latin typeface="Times New Roman" panose="02020603050405020304" pitchFamily="18" charset="0"/>
                <a:ea typeface="Calibri" panose="020F0502020204030204" pitchFamily="34" charset="0"/>
              </a:rPr>
              <a:t>Французьких Екваторіальної й Західної Африки</a:t>
            </a:r>
            <a:r>
              <a:rPr lang="uk-UA" sz="3100" b="1" dirty="0">
                <a:effectLst/>
                <a:latin typeface="Times New Roman" panose="02020603050405020304" pitchFamily="18" charset="0"/>
                <a:ea typeface="Calibri" panose="020F0502020204030204" pitchFamily="34" charset="0"/>
              </a:rPr>
              <a:t> було створено </a:t>
            </a:r>
            <a:r>
              <a:rPr lang="uk-UA" sz="3100" b="1" dirty="0">
                <a:effectLst/>
                <a:highlight>
                  <a:srgbClr val="FF0000"/>
                </a:highlight>
                <a:latin typeface="Times New Roman" panose="02020603050405020304" pitchFamily="18" charset="0"/>
                <a:ea typeface="Calibri" panose="020F0502020204030204" pitchFamily="34" charset="0"/>
              </a:rPr>
              <a:t>11 автономних напівдержавних утворень</a:t>
            </a:r>
            <a:r>
              <a:rPr lang="uk-UA" sz="3100" b="1" dirty="0">
                <a:effectLst/>
                <a:latin typeface="Times New Roman" panose="02020603050405020304" pitchFamily="18" charset="0"/>
                <a:ea typeface="Calibri" panose="020F0502020204030204" pitchFamily="34" charset="0"/>
              </a:rPr>
              <a:t>, що увійшли до складу Французького Союзу. </a:t>
            </a:r>
          </a:p>
          <a:p>
            <a:pPr marL="0" indent="0" algn="just">
              <a:buNone/>
            </a:pPr>
            <a:r>
              <a:rPr lang="uk-UA" sz="3100" b="1" dirty="0">
                <a:effectLst/>
                <a:latin typeface="Times New Roman" panose="02020603050405020304" pitchFamily="18" charset="0"/>
                <a:ea typeface="Calibri" panose="020F0502020204030204" pitchFamily="34" charset="0"/>
              </a:rPr>
              <a:t>Кожна з країн-членів співдружності отримала широкі повноваження у сфері внутрішньої політики, залишивши у віданні Парижа питання оборони, зовнішньої політики, контролю над фінансовою сферою та видобутком стратегічної сировини. </a:t>
            </a:r>
          </a:p>
          <a:p>
            <a:pPr marL="0" indent="0" algn="just">
              <a:buNone/>
            </a:pPr>
            <a:r>
              <a:rPr lang="uk-UA" sz="3100" b="1" dirty="0">
                <a:effectLst/>
                <a:latin typeface="Times New Roman" panose="02020603050405020304" pitchFamily="18" charset="0"/>
                <a:ea typeface="Calibri" panose="020F0502020204030204" pitchFamily="34" charset="0"/>
              </a:rPr>
              <a:t>Серед колишніх французьких колоній лише керована лівим націоналістом </a:t>
            </a:r>
            <a:r>
              <a:rPr lang="uk-UA" sz="3100" b="1" dirty="0">
                <a:solidFill>
                  <a:srgbClr val="C00000"/>
                </a:solidFill>
                <a:effectLst/>
                <a:latin typeface="Times New Roman" panose="02020603050405020304" pitchFamily="18" charset="0"/>
                <a:ea typeface="Calibri" panose="020F0502020204030204" pitchFamily="34" charset="0"/>
              </a:rPr>
              <a:t>Ахмедом </a:t>
            </a:r>
            <a:r>
              <a:rPr lang="uk-UA" sz="3100" b="1" dirty="0" err="1">
                <a:solidFill>
                  <a:srgbClr val="C00000"/>
                </a:solidFill>
                <a:effectLst/>
                <a:latin typeface="Times New Roman" panose="02020603050405020304" pitchFamily="18" charset="0"/>
                <a:ea typeface="Calibri" panose="020F0502020204030204" pitchFamily="34" charset="0"/>
              </a:rPr>
              <a:t>Секу</a:t>
            </a:r>
            <a:r>
              <a:rPr lang="uk-UA" sz="3100" b="1" dirty="0">
                <a:solidFill>
                  <a:srgbClr val="C00000"/>
                </a:solidFill>
                <a:effectLst/>
                <a:latin typeface="Times New Roman" panose="02020603050405020304" pitchFamily="18" charset="0"/>
                <a:ea typeface="Calibri" panose="020F0502020204030204" pitchFamily="34" charset="0"/>
              </a:rPr>
              <a:t> Туре</a:t>
            </a:r>
            <a:r>
              <a:rPr lang="uk-UA" sz="3100" b="1" dirty="0">
                <a:effectLst/>
                <a:latin typeface="Times New Roman" panose="02020603050405020304" pitchFamily="18" charset="0"/>
                <a:ea typeface="Calibri" panose="020F0502020204030204" pitchFamily="34" charset="0"/>
              </a:rPr>
              <a:t> (</a:t>
            </a:r>
            <a:r>
              <a:rPr lang="uk-UA" sz="3100" b="1" dirty="0">
                <a:effectLst/>
                <a:highlight>
                  <a:srgbClr val="FFFF00"/>
                </a:highlight>
                <a:latin typeface="Times New Roman" panose="02020603050405020304" pitchFamily="18" charset="0"/>
                <a:ea typeface="Calibri" panose="020F0502020204030204" pitchFamily="34" charset="0"/>
              </a:rPr>
              <a:t>1922-1984 рр.</a:t>
            </a:r>
            <a:r>
              <a:rPr lang="uk-UA" sz="3100" b="1" dirty="0">
                <a:effectLst/>
                <a:latin typeface="Times New Roman" panose="02020603050405020304" pitchFamily="18" charset="0"/>
                <a:ea typeface="Calibri" panose="020F0502020204030204" pitchFamily="34" charset="0"/>
              </a:rPr>
              <a:t>) </a:t>
            </a:r>
            <a:r>
              <a:rPr lang="uk-UA" sz="3100" b="1" dirty="0">
                <a:effectLst/>
                <a:highlight>
                  <a:srgbClr val="00FFFF"/>
                </a:highlight>
                <a:latin typeface="Times New Roman" panose="02020603050405020304" pitchFamily="18" charset="0"/>
                <a:ea typeface="Calibri" panose="020F0502020204030204" pitchFamily="34" charset="0"/>
              </a:rPr>
              <a:t>Гвінея</a:t>
            </a:r>
            <a:r>
              <a:rPr lang="uk-UA" sz="3100" b="1" dirty="0">
                <a:effectLst/>
                <a:latin typeface="Times New Roman" panose="02020603050405020304" pitchFamily="18" charset="0"/>
                <a:ea typeface="Calibri" panose="020F0502020204030204" pitchFamily="34" charset="0"/>
              </a:rPr>
              <a:t> (</a:t>
            </a:r>
            <a:r>
              <a:rPr lang="uk-UA" sz="3100" b="1" dirty="0">
                <a:effectLst/>
                <a:highlight>
                  <a:srgbClr val="00FF00"/>
                </a:highlight>
                <a:latin typeface="Times New Roman" panose="02020603050405020304" pitchFamily="18" charset="0"/>
                <a:ea typeface="Calibri" panose="020F0502020204030204" pitchFamily="34" charset="0"/>
              </a:rPr>
              <a:t>246 тис. км</a:t>
            </a:r>
            <a:r>
              <a:rPr lang="uk-UA" sz="3100" b="1" baseline="30000" dirty="0">
                <a:effectLst/>
                <a:highlight>
                  <a:srgbClr val="00FF00"/>
                </a:highlight>
                <a:latin typeface="Times New Roman" panose="02020603050405020304" pitchFamily="18" charset="0"/>
                <a:ea typeface="Calibri" panose="020F0502020204030204" pitchFamily="34" charset="0"/>
              </a:rPr>
              <a:t>2</a:t>
            </a:r>
            <a:r>
              <a:rPr lang="uk-UA" sz="3100" b="1" dirty="0">
                <a:effectLst/>
                <a:highlight>
                  <a:srgbClr val="00FF00"/>
                </a:highlight>
                <a:latin typeface="Times New Roman" panose="02020603050405020304" pitchFamily="18" charset="0"/>
                <a:ea typeface="Calibri" panose="020F0502020204030204" pitchFamily="34" charset="0"/>
              </a:rPr>
              <a:t>, населення – 9,5 млн. </a:t>
            </a:r>
            <a:r>
              <a:rPr lang="uk-UA" sz="3100" b="1" dirty="0" err="1">
                <a:effectLst/>
                <a:highlight>
                  <a:srgbClr val="00FF00"/>
                </a:highlight>
                <a:latin typeface="Times New Roman" panose="02020603050405020304" pitchFamily="18" charset="0"/>
                <a:ea typeface="Calibri" panose="020F0502020204030204" pitchFamily="34" charset="0"/>
              </a:rPr>
              <a:t>чол</a:t>
            </a:r>
            <a:r>
              <a:rPr lang="uk-UA" sz="3100" b="1" dirty="0">
                <a:effectLst/>
                <a:highlight>
                  <a:srgbClr val="00FF00"/>
                </a:highlight>
                <a:latin typeface="Times New Roman" panose="02020603050405020304" pitchFamily="18" charset="0"/>
                <a:ea typeface="Calibri" panose="020F0502020204030204" pitchFamily="34" charset="0"/>
              </a:rPr>
              <a:t>., Конакрі</a:t>
            </a:r>
            <a:r>
              <a:rPr lang="uk-UA" sz="3100" b="1" dirty="0">
                <a:effectLst/>
                <a:latin typeface="Times New Roman" panose="02020603050405020304" pitchFamily="18" charset="0"/>
                <a:ea typeface="Calibri" panose="020F0502020204030204" pitchFamily="34" charset="0"/>
              </a:rPr>
              <a:t>), згідно з результатами проведеного там референдуму, </a:t>
            </a:r>
            <a:r>
              <a:rPr lang="uk-UA" sz="3100" b="1" dirty="0">
                <a:solidFill>
                  <a:srgbClr val="C00000"/>
                </a:solidFill>
                <a:effectLst/>
                <a:latin typeface="Times New Roman" panose="02020603050405020304" pitchFamily="18" charset="0"/>
                <a:ea typeface="Calibri" panose="020F0502020204030204" pitchFamily="34" charset="0"/>
              </a:rPr>
              <a:t>2 жовтня 1958 р.</a:t>
            </a:r>
            <a:r>
              <a:rPr lang="uk-UA" sz="3100" b="1" dirty="0">
                <a:effectLst/>
                <a:latin typeface="Times New Roman" panose="02020603050405020304" pitchFamily="18" charset="0"/>
                <a:ea typeface="Calibri" panose="020F0502020204030204" pitchFamily="34" charset="0"/>
              </a:rPr>
              <a:t> отримала повну незалежність.</a:t>
            </a:r>
            <a:endParaRPr lang="ru-RU" sz="3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473460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pic>
        <p:nvPicPr>
          <p:cNvPr id="2" name="Объект 1">
            <a:extLst>
              <a:ext uri="{FF2B5EF4-FFF2-40B4-BE49-F238E27FC236}">
                <a16:creationId xmlns:a16="http://schemas.microsoft.com/office/drawing/2014/main" id="{F7C2CC33-5124-DC0E-A230-07E348D5FAC7}"/>
              </a:ext>
            </a:extLst>
          </p:cNvPr>
          <p:cNvPicPr>
            <a:picLocks noGrp="1" noChangeAspect="1"/>
          </p:cNvPicPr>
          <p:nvPr>
            <p:ph idx="1"/>
          </p:nvPr>
        </p:nvPicPr>
        <p:blipFill>
          <a:blip r:embed="rId2"/>
          <a:stretch>
            <a:fillRect/>
          </a:stretch>
        </p:blipFill>
        <p:spPr>
          <a:xfrm>
            <a:off x="91930" y="514999"/>
            <a:ext cx="6320585" cy="6181365"/>
          </a:xfrm>
          <a:prstGeom prst="rect">
            <a:avLst/>
          </a:prstGeom>
        </p:spPr>
      </p:pic>
      <p:pic>
        <p:nvPicPr>
          <p:cNvPr id="3" name="Рисунок 2">
            <a:extLst>
              <a:ext uri="{FF2B5EF4-FFF2-40B4-BE49-F238E27FC236}">
                <a16:creationId xmlns:a16="http://schemas.microsoft.com/office/drawing/2014/main" id="{A99E7D0C-ED6A-6629-1316-7922247D2005}"/>
              </a:ext>
            </a:extLst>
          </p:cNvPr>
          <p:cNvPicPr>
            <a:picLocks noChangeAspect="1"/>
          </p:cNvPicPr>
          <p:nvPr/>
        </p:nvPicPr>
        <p:blipFill>
          <a:blip r:embed="rId3"/>
          <a:stretch>
            <a:fillRect/>
          </a:stretch>
        </p:blipFill>
        <p:spPr>
          <a:xfrm>
            <a:off x="6542901" y="561179"/>
            <a:ext cx="5557168" cy="5978165"/>
          </a:xfrm>
          <a:prstGeom prst="rect">
            <a:avLst/>
          </a:prstGeom>
        </p:spPr>
      </p:pic>
    </p:spTree>
    <p:extLst>
      <p:ext uri="{BB962C8B-B14F-4D97-AF65-F5344CB8AC3E}">
        <p14:creationId xmlns:p14="http://schemas.microsoft.com/office/powerpoint/2010/main" val="23227003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Унаслідок міждержавних переговорів у </a:t>
            </a:r>
            <a:r>
              <a:rPr lang="uk-UA" sz="3200" b="1" dirty="0">
                <a:solidFill>
                  <a:srgbClr val="C00000"/>
                </a:solidFill>
                <a:effectLst/>
                <a:latin typeface="Times New Roman" panose="02020603050405020304" pitchFamily="18" charset="0"/>
                <a:ea typeface="Calibri" panose="020F0502020204030204" pitchFamily="34" charset="0"/>
              </a:rPr>
              <a:t>1960 р.</a:t>
            </a:r>
            <a:r>
              <a:rPr lang="uk-UA" sz="3200" b="1" dirty="0">
                <a:effectLst/>
                <a:latin typeface="Times New Roman" panose="02020603050405020304" pitchFamily="18" charset="0"/>
                <a:ea typeface="Calibri" panose="020F0502020204030204" pitchFamily="34" charset="0"/>
              </a:rPr>
              <a:t> </a:t>
            </a:r>
            <a:r>
              <a:rPr lang="uk-UA" sz="3200" b="1" dirty="0">
                <a:effectLst/>
                <a:highlight>
                  <a:srgbClr val="00FF00"/>
                </a:highlight>
                <a:latin typeface="Times New Roman" panose="02020603050405020304" pitchFamily="18" charset="0"/>
                <a:ea typeface="Calibri" panose="020F0502020204030204" pitchFamily="34" charset="0"/>
              </a:rPr>
              <a:t>Франція</a:t>
            </a:r>
            <a:r>
              <a:rPr lang="uk-UA" sz="3200" b="1" dirty="0">
                <a:effectLst/>
                <a:latin typeface="Times New Roman" panose="02020603050405020304" pitchFamily="18" charset="0"/>
                <a:ea typeface="Calibri" panose="020F0502020204030204" pitchFamily="34" charset="0"/>
              </a:rPr>
              <a:t> надала повну незалежність решті своїх колишніх африканських володінь: </a:t>
            </a:r>
            <a:r>
              <a:rPr lang="uk-UA" sz="3200" b="1" dirty="0">
                <a:effectLst/>
                <a:highlight>
                  <a:srgbClr val="FFFF00"/>
                </a:highlight>
                <a:latin typeface="Times New Roman" panose="02020603050405020304" pitchFamily="18" charset="0"/>
                <a:ea typeface="Calibri" panose="020F0502020204030204" pitchFamily="34" charset="0"/>
              </a:rPr>
              <a:t>Мавританії, Малі, Чаду, Нігеру, Сенегалу, Берегу Слонової Кістки</a:t>
            </a:r>
            <a:r>
              <a:rPr lang="uk-UA" sz="3200" b="1" dirty="0">
                <a:effectLst/>
                <a:latin typeface="Times New Roman" panose="02020603050405020304" pitchFamily="18" charset="0"/>
                <a:ea typeface="Calibri" panose="020F0502020204030204" pitchFamily="34" charset="0"/>
              </a:rPr>
              <a:t> (</a:t>
            </a:r>
            <a:r>
              <a:rPr lang="uk-UA" sz="3200" b="1" i="1" dirty="0">
                <a:effectLst/>
                <a:latin typeface="Times New Roman" panose="02020603050405020304" pitchFamily="18" charset="0"/>
                <a:ea typeface="Calibri" panose="020F0502020204030204" pitchFamily="34" charset="0"/>
              </a:rPr>
              <a:t>з 1986 р. – Кот-д’Івуар</a:t>
            </a:r>
            <a:r>
              <a:rPr lang="uk-UA" sz="3200" b="1" dirty="0">
                <a:effectLst/>
                <a:latin typeface="Times New Roman" panose="02020603050405020304" pitchFamily="18" charset="0"/>
                <a:ea typeface="Calibri" panose="020F0502020204030204" pitchFamily="34" charset="0"/>
              </a:rPr>
              <a:t>), </a:t>
            </a:r>
            <a:r>
              <a:rPr lang="uk-UA" sz="3200" b="1" dirty="0">
                <a:effectLst/>
                <a:highlight>
                  <a:srgbClr val="FFFF00"/>
                </a:highlight>
                <a:latin typeface="Times New Roman" panose="02020603050405020304" pitchFamily="18" charset="0"/>
                <a:ea typeface="Calibri" panose="020F0502020204030204" pitchFamily="34" charset="0"/>
              </a:rPr>
              <a:t>Верхній Вольті</a:t>
            </a:r>
            <a:r>
              <a:rPr lang="uk-UA" sz="3200" b="1" dirty="0">
                <a:effectLst/>
                <a:latin typeface="Times New Roman" panose="02020603050405020304" pitchFamily="18" charset="0"/>
                <a:ea typeface="Calibri" panose="020F0502020204030204" pitchFamily="34" charset="0"/>
              </a:rPr>
              <a:t> (</a:t>
            </a:r>
            <a:r>
              <a:rPr lang="uk-UA" sz="3200" b="1" i="1" dirty="0">
                <a:effectLst/>
                <a:latin typeface="Times New Roman" panose="02020603050405020304" pitchFamily="18" charset="0"/>
                <a:ea typeface="Calibri" panose="020F0502020204030204" pitchFamily="34" charset="0"/>
              </a:rPr>
              <a:t>з 1984 р. – Буркіна-Фасо</a:t>
            </a:r>
            <a:r>
              <a:rPr lang="uk-UA" sz="3200" b="1" dirty="0">
                <a:effectLst/>
                <a:latin typeface="Times New Roman" panose="02020603050405020304" pitchFamily="18" charset="0"/>
                <a:ea typeface="Calibri" panose="020F0502020204030204" pitchFamily="34" charset="0"/>
              </a:rPr>
              <a:t>), </a:t>
            </a:r>
            <a:r>
              <a:rPr lang="uk-UA" sz="3200" b="1" dirty="0">
                <a:effectLst/>
                <a:highlight>
                  <a:srgbClr val="FFFF00"/>
                </a:highlight>
                <a:latin typeface="Times New Roman" panose="02020603050405020304" pitchFamily="18" charset="0"/>
                <a:ea typeface="Calibri" panose="020F0502020204030204" pitchFamily="34" charset="0"/>
              </a:rPr>
              <a:t>Дагомеї</a:t>
            </a:r>
            <a:r>
              <a:rPr lang="uk-UA" sz="3200" b="1" dirty="0">
                <a:effectLst/>
                <a:latin typeface="Times New Roman" panose="02020603050405020304" pitchFamily="18" charset="0"/>
                <a:ea typeface="Calibri" panose="020F0502020204030204" pitchFamily="34" charset="0"/>
              </a:rPr>
              <a:t> (</a:t>
            </a:r>
            <a:r>
              <a:rPr lang="uk-UA" sz="3200" b="1" dirty="0">
                <a:effectLst/>
                <a:highlight>
                  <a:srgbClr val="FFFF00"/>
                </a:highlight>
                <a:latin typeface="Times New Roman" panose="02020603050405020304" pitchFamily="18" charset="0"/>
                <a:ea typeface="Calibri" panose="020F0502020204030204" pitchFamily="34" charset="0"/>
              </a:rPr>
              <a:t>з 1975 р. – Бенін</a:t>
            </a:r>
            <a:r>
              <a:rPr lang="uk-UA" sz="3200" b="1" dirty="0">
                <a:effectLst/>
                <a:latin typeface="Times New Roman" panose="02020603050405020304" pitchFamily="18" charset="0"/>
                <a:ea typeface="Calibri" panose="020F0502020204030204" pitchFamily="34" charset="0"/>
              </a:rPr>
              <a:t>), </a:t>
            </a:r>
            <a:r>
              <a:rPr lang="uk-UA" sz="3200" b="1" dirty="0">
                <a:effectLst/>
                <a:highlight>
                  <a:srgbClr val="FFFF00"/>
                </a:highlight>
                <a:latin typeface="Times New Roman" panose="02020603050405020304" pitchFamily="18" charset="0"/>
                <a:ea typeface="Calibri" panose="020F0502020204030204" pitchFamily="34" charset="0"/>
              </a:rPr>
              <a:t>Центральноафриканській Республіці, Габону та Конго </a:t>
            </a:r>
            <a:r>
              <a:rPr lang="uk-UA" sz="3200" b="1" dirty="0">
                <a:effectLst/>
                <a:latin typeface="Times New Roman" panose="02020603050405020304" pitchFamily="18" charset="0"/>
                <a:ea typeface="Calibri" panose="020F0502020204030204" pitchFamily="34" charset="0"/>
              </a:rPr>
              <a:t>(</a:t>
            </a:r>
            <a:r>
              <a:rPr lang="uk-UA" sz="3200" b="1" i="1" dirty="0">
                <a:effectLst/>
                <a:latin typeface="Times New Roman" panose="02020603050405020304" pitchFamily="18" charset="0"/>
                <a:ea typeface="Calibri" panose="020F0502020204030204" pitchFamily="34" charset="0"/>
              </a:rPr>
              <a:t>Браззавіль</a:t>
            </a:r>
            <a:r>
              <a:rPr lang="uk-UA" sz="3200" b="1" dirty="0">
                <a:effectLst/>
                <a:latin typeface="Times New Roman" panose="02020603050405020304" pitchFamily="18" charset="0"/>
                <a:ea typeface="Calibri" panose="020F0502020204030204" pitchFamily="34" charset="0"/>
              </a:rPr>
              <a:t>). </a:t>
            </a:r>
          </a:p>
          <a:p>
            <a:pPr marL="0" indent="0" algn="just">
              <a:buNone/>
            </a:pPr>
            <a:r>
              <a:rPr lang="uk-UA" sz="3200" b="1" dirty="0">
                <a:effectLst/>
                <a:latin typeface="Times New Roman" panose="02020603050405020304" pitchFamily="18" charset="0"/>
                <a:ea typeface="Calibri" panose="020F0502020204030204" pitchFamily="34" charset="0"/>
              </a:rPr>
              <a:t>Тоді ж незалежність отримали </a:t>
            </a:r>
            <a:r>
              <a:rPr lang="uk-UA" sz="3200" b="1" dirty="0">
                <a:effectLst/>
                <a:highlight>
                  <a:srgbClr val="FFFF00"/>
                </a:highlight>
                <a:latin typeface="Times New Roman" panose="02020603050405020304" pitchFamily="18" charset="0"/>
                <a:ea typeface="Calibri" panose="020F0502020204030204" pitchFamily="34" charset="0"/>
              </a:rPr>
              <a:t>Мадагаскар</a:t>
            </a:r>
            <a:r>
              <a:rPr lang="uk-UA" sz="3200" b="1" dirty="0">
                <a:effectLst/>
                <a:latin typeface="Times New Roman" panose="02020603050405020304" pitchFamily="18" charset="0"/>
                <a:ea typeface="Calibri" panose="020F0502020204030204" pitchFamily="34" charset="0"/>
              </a:rPr>
              <a:t> і </a:t>
            </a:r>
            <a:r>
              <a:rPr lang="uk-UA" sz="3200" b="1" dirty="0">
                <a:effectLst/>
                <a:highlight>
                  <a:srgbClr val="FFFF00"/>
                </a:highlight>
                <a:latin typeface="Times New Roman" panose="02020603050405020304" pitchFamily="18" charset="0"/>
                <a:ea typeface="Calibri" panose="020F0502020204030204" pitchFamily="34" charset="0"/>
              </a:rPr>
              <a:t>Того</a:t>
            </a:r>
            <a:r>
              <a:rPr lang="uk-UA" sz="3200" b="1" dirty="0">
                <a:effectLst/>
                <a:latin typeface="Times New Roman" panose="02020603050405020304" pitchFamily="18" charset="0"/>
                <a:ea typeface="Calibri" panose="020F0502020204030204" pitchFamily="34" charset="0"/>
              </a:rPr>
              <a:t> а також французький </a:t>
            </a:r>
            <a:r>
              <a:rPr lang="uk-UA" sz="3200" b="1" dirty="0">
                <a:effectLst/>
                <a:highlight>
                  <a:srgbClr val="FFFF00"/>
                </a:highlight>
                <a:latin typeface="Times New Roman" panose="02020603050405020304" pitchFamily="18" charset="0"/>
                <a:ea typeface="Calibri" panose="020F0502020204030204" pitchFamily="34" charset="0"/>
              </a:rPr>
              <a:t>Східний Камерун</a:t>
            </a:r>
            <a:r>
              <a:rPr lang="uk-UA" sz="3200" b="1" dirty="0">
                <a:effectLst/>
                <a:latin typeface="Times New Roman" panose="02020603050405020304" pitchFamily="18" charset="0"/>
                <a:ea typeface="Calibri" panose="020F0502020204030204" pitchFamily="34" charset="0"/>
              </a:rPr>
              <a:t>. У 70-х рр. самостійними стали останні французькі колонії: Коморські острови в 1975 р. і </a:t>
            </a:r>
            <a:r>
              <a:rPr lang="uk-UA" sz="3200" b="1" dirty="0" err="1">
                <a:effectLst/>
                <a:latin typeface="Times New Roman" panose="02020603050405020304" pitchFamily="18" charset="0"/>
                <a:ea typeface="Calibri" panose="020F0502020204030204" pitchFamily="34" charset="0"/>
              </a:rPr>
              <a:t>Джібуті</a:t>
            </a:r>
            <a:r>
              <a:rPr lang="uk-UA" sz="3200" b="1" dirty="0">
                <a:effectLst/>
                <a:latin typeface="Times New Roman" panose="02020603050405020304" pitchFamily="18" charset="0"/>
                <a:ea typeface="Calibri" panose="020F0502020204030204" pitchFamily="34" charset="0"/>
              </a:rPr>
              <a:t> в 1977 р. Франція зберегла на території частини своїх колишніх колоній військові бази й у наступні роки неодноразово брала участь у вирішенні етнічних та міжнародних конфліктів на континенті.</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611052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pic>
        <p:nvPicPr>
          <p:cNvPr id="2" name="Объект 1">
            <a:extLst>
              <a:ext uri="{FF2B5EF4-FFF2-40B4-BE49-F238E27FC236}">
                <a16:creationId xmlns:a16="http://schemas.microsoft.com/office/drawing/2014/main" id="{524892B9-067F-E89F-B6BC-23E0AB517DC0}"/>
              </a:ext>
            </a:extLst>
          </p:cNvPr>
          <p:cNvPicPr>
            <a:picLocks noGrp="1" noChangeAspect="1"/>
          </p:cNvPicPr>
          <p:nvPr>
            <p:ph idx="1"/>
          </p:nvPr>
        </p:nvPicPr>
        <p:blipFill>
          <a:blip r:embed="rId2"/>
          <a:stretch>
            <a:fillRect/>
          </a:stretch>
        </p:blipFill>
        <p:spPr>
          <a:xfrm>
            <a:off x="1607127" y="449455"/>
            <a:ext cx="8765309" cy="6561015"/>
          </a:xfrm>
          <a:prstGeom prst="rect">
            <a:avLst/>
          </a:prstGeom>
        </p:spPr>
      </p:pic>
    </p:spTree>
    <p:extLst>
      <p:ext uri="{BB962C8B-B14F-4D97-AF65-F5344CB8AC3E}">
        <p14:creationId xmlns:p14="http://schemas.microsoft.com/office/powerpoint/2010/main" val="1367840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526472"/>
          </a:xfrm>
        </p:spPr>
        <p:txBody>
          <a:bodyPr>
            <a:normAutofit/>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526474"/>
            <a:ext cx="12191999" cy="6331525"/>
          </a:xfrm>
        </p:spPr>
        <p:txBody>
          <a:bodyPr>
            <a:normAutofit/>
          </a:bodyPr>
          <a:lstStyle/>
          <a:p>
            <a:pPr marL="0" indent="0" algn="just">
              <a:buNone/>
            </a:pPr>
            <a:r>
              <a:rPr lang="uk-UA" sz="4400" b="1" dirty="0">
                <a:effectLst/>
                <a:latin typeface="Times New Roman" panose="02020603050405020304" pitchFamily="18" charset="0"/>
                <a:ea typeface="Calibri" panose="020F0502020204030204" pitchFamily="34" charset="0"/>
              </a:rPr>
              <a:t>Військовий переворот, здійснений групою молодих офіцерів на чолі з 27-річним капітаном </a:t>
            </a:r>
            <a:r>
              <a:rPr lang="uk-UA" sz="4400" b="1" i="1" dirty="0" err="1">
                <a:solidFill>
                  <a:srgbClr val="C00000"/>
                </a:solidFill>
                <a:effectLst/>
                <a:highlight>
                  <a:srgbClr val="FFFF00"/>
                </a:highlight>
                <a:latin typeface="Times New Roman" panose="02020603050405020304" pitchFamily="18" charset="0"/>
                <a:ea typeface="Calibri" panose="020F0502020204030204" pitchFamily="34" charset="0"/>
              </a:rPr>
              <a:t>Муаммаром</a:t>
            </a:r>
            <a:r>
              <a:rPr lang="uk-UA" sz="4400" b="1" i="1" dirty="0">
                <a:solidFill>
                  <a:srgbClr val="C00000"/>
                </a:solidFill>
                <a:effectLst/>
                <a:highlight>
                  <a:srgbClr val="FFFF00"/>
                </a:highlight>
                <a:latin typeface="Times New Roman" panose="02020603050405020304" pitchFamily="18" charset="0"/>
                <a:ea typeface="Calibri" panose="020F0502020204030204" pitchFamily="34" charset="0"/>
              </a:rPr>
              <a:t> </a:t>
            </a:r>
            <a:r>
              <a:rPr lang="uk-UA" sz="4400" b="1" i="1" dirty="0" err="1">
                <a:solidFill>
                  <a:srgbClr val="C00000"/>
                </a:solidFill>
                <a:effectLst/>
                <a:highlight>
                  <a:srgbClr val="FFFF00"/>
                </a:highlight>
                <a:latin typeface="Times New Roman" panose="02020603050405020304" pitchFamily="18" charset="0"/>
                <a:ea typeface="Calibri" panose="020F0502020204030204" pitchFamily="34" charset="0"/>
              </a:rPr>
              <a:t>Каддафі</a:t>
            </a:r>
            <a:r>
              <a:rPr lang="uk-UA" sz="4400" b="1" dirty="0">
                <a:effectLst/>
                <a:latin typeface="Times New Roman" panose="02020603050405020304" pitchFamily="18" charset="0"/>
                <a:ea typeface="Calibri" panose="020F0502020204030204" pitchFamily="34" charset="0"/>
              </a:rPr>
              <a:t> у </a:t>
            </a:r>
            <a:r>
              <a:rPr lang="uk-UA" sz="4400" b="1" i="1" dirty="0">
                <a:solidFill>
                  <a:srgbClr val="FF0000"/>
                </a:solidFill>
                <a:effectLst/>
                <a:highlight>
                  <a:srgbClr val="FFFF00"/>
                </a:highlight>
                <a:latin typeface="Times New Roman" panose="02020603050405020304" pitchFamily="18" charset="0"/>
                <a:ea typeface="Calibri" panose="020F0502020204030204" pitchFamily="34" charset="0"/>
              </a:rPr>
              <a:t>вересні 1969р.</a:t>
            </a:r>
            <a:r>
              <a:rPr lang="uk-UA" sz="4400" b="1" dirty="0">
                <a:effectLst/>
                <a:latin typeface="Times New Roman" panose="02020603050405020304" pitchFamily="18" charset="0"/>
                <a:ea typeface="Calibri" panose="020F0502020204030204" pitchFamily="34" charset="0"/>
              </a:rPr>
              <a:t>, виявився раптовим для короля </a:t>
            </a:r>
            <a:r>
              <a:rPr lang="uk-UA" sz="4400" b="1" i="1" dirty="0" err="1">
                <a:effectLst/>
                <a:latin typeface="Times New Roman" panose="02020603050405020304" pitchFamily="18" charset="0"/>
                <a:ea typeface="Calibri" panose="020F0502020204030204" pitchFamily="34" charset="0"/>
              </a:rPr>
              <a:t>Ідріса</a:t>
            </a:r>
            <a:r>
              <a:rPr lang="uk-UA" sz="4400" b="1" i="1" dirty="0">
                <a:effectLst/>
                <a:latin typeface="Calibri" panose="020F0502020204030204" pitchFamily="34" charset="0"/>
                <a:ea typeface="Calibri" panose="020F0502020204030204" pitchFamily="34" charset="0"/>
                <a:cs typeface="Times New Roman" panose="02020603050405020304" pitchFamily="18" charset="0"/>
              </a:rPr>
              <a:t> </a:t>
            </a:r>
            <a:r>
              <a:rPr lang="uk-UA" sz="4400" b="1" i="1" dirty="0">
                <a:effectLst/>
                <a:latin typeface="Times New Roman" panose="02020603050405020304" pitchFamily="18" charset="0"/>
                <a:ea typeface="Calibri" panose="020F0502020204030204" pitchFamily="34" charset="0"/>
              </a:rPr>
              <a:t>І</a:t>
            </a:r>
            <a:r>
              <a:rPr lang="uk-UA" sz="4400" b="1" dirty="0">
                <a:effectLst/>
                <a:latin typeface="Times New Roman" panose="02020603050405020304" pitchFamily="18" charset="0"/>
                <a:ea typeface="Calibri" panose="020F0502020204030204" pitchFamily="34" charset="0"/>
              </a:rPr>
              <a:t>, що перебував на лікуванні у Туреччині. </a:t>
            </a:r>
          </a:p>
          <a:p>
            <a:pPr marL="0" indent="0" algn="just">
              <a:buNone/>
            </a:pPr>
            <a:r>
              <a:rPr lang="uk-UA" sz="4400" b="1" dirty="0">
                <a:effectLst/>
                <a:latin typeface="Times New Roman" panose="02020603050405020304" pitchFamily="18" charset="0"/>
                <a:ea typeface="Calibri" panose="020F0502020204030204" pitchFamily="34" charset="0"/>
              </a:rPr>
              <a:t>Король відрікся від престолу, емігрував до Єгипту і оголосив, що вважає себе звичайним лівійським громадянином. Там же, в Каїрі, </a:t>
            </a:r>
            <a:r>
              <a:rPr lang="uk-UA" sz="4400" b="1" dirty="0" err="1">
                <a:effectLst/>
                <a:latin typeface="Times New Roman" panose="02020603050405020304" pitchFamily="18" charset="0"/>
                <a:ea typeface="Calibri" panose="020F0502020204030204" pitchFamily="34" charset="0"/>
              </a:rPr>
              <a:t>Ідріс</a:t>
            </a:r>
            <a:r>
              <a:rPr lang="uk-UA" sz="4400" b="1" dirty="0">
                <a:effectLst/>
                <a:latin typeface="Times New Roman" panose="02020603050405020304" pitchFamily="18" charset="0"/>
                <a:ea typeface="Calibri" panose="020F0502020204030204" pitchFamily="34" charset="0"/>
              </a:rPr>
              <a:t> І помер </a:t>
            </a:r>
            <a:r>
              <a:rPr lang="uk-UA" sz="4400" b="1" i="1" dirty="0">
                <a:effectLst/>
                <a:highlight>
                  <a:srgbClr val="FFFF00"/>
                </a:highlight>
                <a:latin typeface="Times New Roman" panose="02020603050405020304" pitchFamily="18" charset="0"/>
                <a:ea typeface="Calibri" panose="020F0502020204030204" pitchFamily="34" charset="0"/>
              </a:rPr>
              <a:t>25 травня 1983 р.</a:t>
            </a:r>
            <a:r>
              <a:rPr lang="uk-UA" sz="4400" b="1" dirty="0">
                <a:effectLst/>
                <a:latin typeface="Times New Roman" panose="02020603050405020304" pitchFamily="18" charset="0"/>
                <a:ea typeface="Calibri" panose="020F0502020204030204" pitchFamily="34" charset="0"/>
              </a:rPr>
              <a:t> у віці 93-х років (до речі, непогано доживав).</a:t>
            </a:r>
            <a:endParaRPr lang="ru-RU" sz="4400" b="1" dirty="0"/>
          </a:p>
        </p:txBody>
      </p:sp>
    </p:spTree>
    <p:extLst>
      <p:ext uri="{BB962C8B-B14F-4D97-AF65-F5344CB8AC3E}">
        <p14:creationId xmlns:p14="http://schemas.microsoft.com/office/powerpoint/2010/main" val="121223575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latin typeface="Times New Roman" panose="02020603050405020304" pitchFamily="18" charset="0"/>
                <a:cs typeface="Times New Roman" panose="02020603050405020304" pitchFamily="18" charset="0"/>
              </a:rPr>
              <a:t>Британський уряд у </a:t>
            </a:r>
            <a:r>
              <a:rPr lang="uk-UA" sz="3500" b="1" dirty="0">
                <a:solidFill>
                  <a:srgbClr val="C00000"/>
                </a:solidFill>
                <a:latin typeface="Times New Roman" panose="02020603050405020304" pitchFamily="18" charset="0"/>
                <a:cs typeface="Times New Roman" panose="02020603050405020304" pitchFamily="18" charset="0"/>
              </a:rPr>
              <a:t>1948 р.</a:t>
            </a:r>
            <a:r>
              <a:rPr lang="uk-UA" sz="3500" b="1" dirty="0">
                <a:latin typeface="Times New Roman" panose="02020603050405020304" pitchFamily="18" charset="0"/>
                <a:cs typeface="Times New Roman" panose="02020603050405020304" pitchFamily="18" charset="0"/>
              </a:rPr>
              <a:t> прийняв підготовлену парламентом спеціальну програму перевлаштування життя в колоніях, що називалася «Біла книга». У ній зазначалося, що «</a:t>
            </a:r>
            <a:r>
              <a:rPr lang="uk-UA" sz="3500" b="1" dirty="0">
                <a:highlight>
                  <a:srgbClr val="FFFF00"/>
                </a:highlight>
                <a:latin typeface="Times New Roman" panose="02020603050405020304" pitchFamily="18" charset="0"/>
                <a:cs typeface="Times New Roman" panose="02020603050405020304" pitchFamily="18" charset="0"/>
              </a:rPr>
              <a:t>основна мета британської колоніальної політики – довести колоніальні території до відповідального самоврядування в рамках Співдружності в умовах, які забезпечують їхнім народам відсутність гноблення й необхідні життєві стандарти</a:t>
            </a:r>
            <a:r>
              <a:rPr lang="uk-UA" sz="3500" b="1" dirty="0">
                <a:latin typeface="Times New Roman" panose="02020603050405020304" pitchFamily="18" charset="0"/>
                <a:cs typeface="Times New Roman" panose="02020603050405020304" pitchFamily="18" charset="0"/>
              </a:rPr>
              <a:t>». </a:t>
            </a:r>
          </a:p>
          <a:p>
            <a:pPr marL="0" indent="0" algn="just">
              <a:buNone/>
            </a:pPr>
            <a:r>
              <a:rPr lang="uk-UA" sz="3500" b="1" dirty="0">
                <a:latin typeface="Times New Roman" panose="02020603050405020304" pitchFamily="18" charset="0"/>
                <a:cs typeface="Times New Roman" panose="02020603050405020304" pitchFamily="18" charset="0"/>
              </a:rPr>
              <a:t>В рамках такого курсу Лондон намагався створювати в колоніях виборні органи самоврядування й партії з відданих представників корінного населення, а згодом передавати владу повністю незалежним національним урядам.</a:t>
            </a:r>
          </a:p>
        </p:txBody>
      </p:sp>
    </p:spTree>
    <p:extLst>
      <p:ext uri="{BB962C8B-B14F-4D97-AF65-F5344CB8AC3E}">
        <p14:creationId xmlns:p14="http://schemas.microsoft.com/office/powerpoint/2010/main" val="39800636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b="1" dirty="0">
                <a:latin typeface="Times New Roman" panose="02020603050405020304" pitchFamily="18" charset="0"/>
                <a:cs typeface="Times New Roman" panose="02020603050405020304" pitchFamily="18" charset="0"/>
              </a:rPr>
              <a:t>Першою серед британських колоній </a:t>
            </a:r>
            <a:r>
              <a:rPr lang="uk-UA" b="1" dirty="0">
                <a:solidFill>
                  <a:srgbClr val="C00000"/>
                </a:solidFill>
                <a:latin typeface="Times New Roman" panose="02020603050405020304" pitchFamily="18" charset="0"/>
                <a:cs typeface="Times New Roman" panose="02020603050405020304" pitchFamily="18" charset="0"/>
              </a:rPr>
              <a:t>6 березня 1957 р.</a:t>
            </a:r>
            <a:r>
              <a:rPr lang="uk-UA" b="1" dirty="0">
                <a:latin typeface="Times New Roman" panose="02020603050405020304" pitchFamily="18" charset="0"/>
                <a:cs typeface="Times New Roman" panose="02020603050405020304" pitchFamily="18" charset="0"/>
              </a:rPr>
              <a:t> незалежність отримав </a:t>
            </a:r>
            <a:r>
              <a:rPr lang="uk-UA" b="1" dirty="0">
                <a:highlight>
                  <a:srgbClr val="FFFF00"/>
                </a:highlight>
                <a:latin typeface="Times New Roman" panose="02020603050405020304" pitchFamily="18" charset="0"/>
                <a:cs typeface="Times New Roman" panose="02020603050405020304" pitchFamily="18" charset="0"/>
              </a:rPr>
              <a:t>Золотий Берег</a:t>
            </a:r>
            <a:r>
              <a:rPr lang="uk-UA" b="1" dirty="0">
                <a:latin typeface="Times New Roman" panose="02020603050405020304" pitchFamily="18" charset="0"/>
                <a:cs typeface="Times New Roman" panose="02020603050405020304" pitchFamily="18" charset="0"/>
              </a:rPr>
              <a:t>, що, об’єднавшись у тому ж році з контрольованим адміністрацією ООН </a:t>
            </a:r>
            <a:r>
              <a:rPr lang="uk-UA" b="1" dirty="0">
                <a:highlight>
                  <a:srgbClr val="FFFF00"/>
                </a:highlight>
                <a:latin typeface="Times New Roman" panose="02020603050405020304" pitchFamily="18" charset="0"/>
                <a:cs typeface="Times New Roman" panose="02020603050405020304" pitchFamily="18" charset="0"/>
              </a:rPr>
              <a:t>Британським Того</a:t>
            </a:r>
            <a:r>
              <a:rPr lang="uk-UA" b="1" dirty="0">
                <a:latin typeface="Times New Roman" panose="02020603050405020304" pitchFamily="18" charset="0"/>
                <a:cs typeface="Times New Roman" panose="02020603050405020304" pitchFamily="18" charset="0"/>
              </a:rPr>
              <a:t>, проголосив незалежність як </a:t>
            </a:r>
            <a:r>
              <a:rPr lang="uk-UA" b="1" dirty="0">
                <a:highlight>
                  <a:srgbClr val="00FF00"/>
                </a:highlight>
                <a:latin typeface="Times New Roman" panose="02020603050405020304" pitchFamily="18" charset="0"/>
                <a:cs typeface="Times New Roman" panose="02020603050405020304" pitchFamily="18" charset="0"/>
              </a:rPr>
              <a:t>Республіка Гана</a:t>
            </a:r>
            <a:r>
              <a:rPr lang="uk-UA" b="1" dirty="0">
                <a:latin typeface="Times New Roman" panose="02020603050405020304" pitchFamily="18" charset="0"/>
                <a:cs typeface="Times New Roman" panose="02020603050405020304" pitchFamily="18" charset="0"/>
              </a:rPr>
              <a:t> (</a:t>
            </a:r>
            <a:r>
              <a:rPr lang="uk-UA" b="1" i="1" dirty="0">
                <a:highlight>
                  <a:srgbClr val="00FFFF"/>
                </a:highlight>
                <a:latin typeface="Times New Roman" panose="02020603050405020304" pitchFamily="18" charset="0"/>
                <a:cs typeface="Times New Roman" panose="02020603050405020304" pitchFamily="18" charset="0"/>
              </a:rPr>
              <a:t>238,5 млн. </a:t>
            </a:r>
            <a:r>
              <a:rPr lang="uk-UA" b="1" i="1" dirty="0" err="1">
                <a:highlight>
                  <a:srgbClr val="00FFFF"/>
                </a:highlight>
                <a:latin typeface="Times New Roman" panose="02020603050405020304" pitchFamily="18" charset="0"/>
                <a:cs typeface="Times New Roman" panose="02020603050405020304" pitchFamily="18" charset="0"/>
              </a:rPr>
              <a:t>кв</a:t>
            </a:r>
            <a:r>
              <a:rPr lang="uk-UA" b="1" i="1" dirty="0">
                <a:highlight>
                  <a:srgbClr val="00FFFF"/>
                </a:highlight>
                <a:latin typeface="Times New Roman" panose="02020603050405020304" pitchFamily="18" charset="0"/>
                <a:cs typeface="Times New Roman" panose="02020603050405020304" pitchFamily="18" charset="0"/>
              </a:rPr>
              <a:t>. км, населення – 21,03 млн., Аккра</a:t>
            </a:r>
            <a:r>
              <a:rPr lang="uk-UA" b="1" dirty="0">
                <a:latin typeface="Times New Roman" panose="02020603050405020304" pitchFamily="18" charset="0"/>
                <a:cs typeface="Times New Roman" panose="02020603050405020304" pitchFamily="18" charset="0"/>
              </a:rPr>
              <a:t>). </a:t>
            </a:r>
          </a:p>
          <a:p>
            <a:pPr marL="0" indent="0" algn="just">
              <a:buNone/>
            </a:pPr>
            <a:r>
              <a:rPr lang="uk-UA" b="1" dirty="0">
                <a:latin typeface="Times New Roman" panose="02020603050405020304" pitchFamily="18" charset="0"/>
                <a:cs typeface="Times New Roman" panose="02020603050405020304" pitchFamily="18" charset="0"/>
              </a:rPr>
              <a:t>Керівником країни став відомий діяч визвольного руху,  католицький учитель </a:t>
            </a:r>
            <a:r>
              <a:rPr lang="uk-UA" b="1" dirty="0" err="1">
                <a:solidFill>
                  <a:srgbClr val="C00000"/>
                </a:solidFill>
                <a:latin typeface="Times New Roman" panose="02020603050405020304" pitchFamily="18" charset="0"/>
                <a:cs typeface="Times New Roman" panose="02020603050405020304" pitchFamily="18" charset="0"/>
              </a:rPr>
              <a:t>Кваме</a:t>
            </a:r>
            <a:r>
              <a:rPr lang="uk-UA" b="1" dirty="0">
                <a:solidFill>
                  <a:srgbClr val="C00000"/>
                </a:solidFill>
                <a:latin typeface="Times New Roman" panose="02020603050405020304" pitchFamily="18" charset="0"/>
                <a:cs typeface="Times New Roman" panose="02020603050405020304" pitchFamily="18" charset="0"/>
              </a:rPr>
              <a:t> </a:t>
            </a:r>
            <a:r>
              <a:rPr lang="uk-UA" b="1" dirty="0" err="1">
                <a:solidFill>
                  <a:srgbClr val="C00000"/>
                </a:solidFill>
                <a:latin typeface="Times New Roman" panose="02020603050405020304" pitchFamily="18" charset="0"/>
                <a:cs typeface="Times New Roman" panose="02020603050405020304" pitchFamily="18" charset="0"/>
              </a:rPr>
              <a:t>Нкрума</a:t>
            </a:r>
            <a:r>
              <a:rPr lang="uk-UA" b="1" dirty="0">
                <a:latin typeface="Times New Roman" panose="02020603050405020304" pitchFamily="18" charset="0"/>
                <a:cs typeface="Times New Roman" panose="02020603050405020304" pitchFamily="18" charset="0"/>
              </a:rPr>
              <a:t> (</a:t>
            </a:r>
            <a:r>
              <a:rPr lang="uk-UA" b="1" dirty="0">
                <a:highlight>
                  <a:srgbClr val="FFFF00"/>
                </a:highlight>
                <a:latin typeface="Times New Roman" panose="02020603050405020304" pitchFamily="18" charset="0"/>
                <a:cs typeface="Times New Roman" panose="02020603050405020304" pitchFamily="18" charset="0"/>
              </a:rPr>
              <a:t>1909-1972 рр.</a:t>
            </a:r>
            <a:r>
              <a:rPr lang="uk-UA" b="1" dirty="0">
                <a:latin typeface="Times New Roman" panose="02020603050405020304" pitchFamily="18" charset="0"/>
                <a:cs typeface="Times New Roman" panose="02020603050405020304" pitchFamily="18" charset="0"/>
              </a:rPr>
              <a:t>). Очолювана ним </a:t>
            </a:r>
            <a:r>
              <a:rPr lang="uk-UA" b="1" i="1" dirty="0">
                <a:highlight>
                  <a:srgbClr val="00FFFF"/>
                </a:highlight>
                <a:latin typeface="Times New Roman" panose="02020603050405020304" pitchFamily="18" charset="0"/>
                <a:cs typeface="Times New Roman" panose="02020603050405020304" pitchFamily="18" charset="0"/>
              </a:rPr>
              <a:t>Народна партія конвенту</a:t>
            </a:r>
            <a:r>
              <a:rPr lang="uk-UA" b="1" dirty="0">
                <a:latin typeface="Times New Roman" panose="02020603050405020304" pitchFamily="18" charset="0"/>
                <a:cs typeface="Times New Roman" panose="02020603050405020304" pitchFamily="18" charset="0"/>
              </a:rPr>
              <a:t> проголосила курс на ліквідацію наслідків колоніалізму, усунення віджилих напівфеодальних відносин, модернізацію економіки країни шляхом переважного розвитку державного сектору. Але більшість гігантських індустріальних проектів, якими захоплювався К. </a:t>
            </a:r>
            <a:r>
              <a:rPr lang="uk-UA" b="1" dirty="0" err="1">
                <a:latin typeface="Times New Roman" panose="02020603050405020304" pitchFamily="18" charset="0"/>
                <a:cs typeface="Times New Roman" panose="02020603050405020304" pitchFamily="18" charset="0"/>
              </a:rPr>
              <a:t>Нкрума</a:t>
            </a:r>
            <a:r>
              <a:rPr lang="uk-UA" b="1" dirty="0">
                <a:latin typeface="Times New Roman" panose="02020603050405020304" pitchFamily="18" charset="0"/>
                <a:cs typeface="Times New Roman" panose="02020603050405020304" pitchFamily="18" charset="0"/>
              </a:rPr>
              <a:t>, виявилися збитковими, а в першій половині 1960-х рр. у Гані загострилася фінансово-економічна криза, спричинена зниженням світових цін на какао-боби. </a:t>
            </a:r>
            <a:r>
              <a:rPr lang="uk-UA" b="1" dirty="0">
                <a:highlight>
                  <a:srgbClr val="FFFF00"/>
                </a:highlight>
                <a:latin typeface="Times New Roman" panose="02020603050405020304" pitchFamily="18" charset="0"/>
                <a:cs typeface="Times New Roman" panose="02020603050405020304" pitchFamily="18" charset="0"/>
              </a:rPr>
              <a:t>В умовах наростаючої соціальної напруги </a:t>
            </a:r>
            <a:r>
              <a:rPr lang="uk-UA" b="1" dirty="0">
                <a:solidFill>
                  <a:srgbClr val="C00000"/>
                </a:solidFill>
                <a:highlight>
                  <a:srgbClr val="FFFF00"/>
                </a:highlight>
                <a:latin typeface="Times New Roman" panose="02020603050405020304" pitchFamily="18" charset="0"/>
                <a:cs typeface="Times New Roman" panose="02020603050405020304" pitchFamily="18" charset="0"/>
              </a:rPr>
              <a:t>24 лютого 1966 р.</a:t>
            </a:r>
            <a:r>
              <a:rPr lang="uk-UA" b="1" dirty="0">
                <a:highlight>
                  <a:srgbClr val="FFFF00"/>
                </a:highlight>
                <a:latin typeface="Times New Roman" panose="02020603050405020304" pitchFamily="18" charset="0"/>
                <a:cs typeface="Times New Roman" panose="02020603050405020304" pitchFamily="18" charset="0"/>
              </a:rPr>
              <a:t> К. </a:t>
            </a:r>
            <a:r>
              <a:rPr lang="uk-UA" b="1" dirty="0" err="1">
                <a:highlight>
                  <a:srgbClr val="FFFF00"/>
                </a:highlight>
                <a:latin typeface="Times New Roman" panose="02020603050405020304" pitchFamily="18" charset="0"/>
                <a:cs typeface="Times New Roman" panose="02020603050405020304" pitchFamily="18" charset="0"/>
              </a:rPr>
              <a:t>Нкрума</a:t>
            </a:r>
            <a:r>
              <a:rPr lang="uk-UA" b="1" dirty="0">
                <a:highlight>
                  <a:srgbClr val="FFFF00"/>
                </a:highlight>
                <a:latin typeface="Times New Roman" panose="02020603050405020304" pitchFamily="18" charset="0"/>
                <a:cs typeface="Times New Roman" panose="02020603050405020304" pitchFamily="18" charset="0"/>
              </a:rPr>
              <a:t> був усунений від влади військовими</a:t>
            </a:r>
            <a:r>
              <a:rPr lang="uk-UA"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9841093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У багатій природними ресурсами </a:t>
            </a:r>
            <a:r>
              <a:rPr lang="uk-UA" sz="3200" b="1" dirty="0">
                <a:solidFill>
                  <a:srgbClr val="C00000"/>
                </a:solidFill>
                <a:effectLst/>
                <a:latin typeface="Times New Roman" panose="02020603050405020304" pitchFamily="18" charset="0"/>
                <a:ea typeface="Calibri" panose="020F0502020204030204" pitchFamily="34" charset="0"/>
              </a:rPr>
              <a:t>Нігерії</a:t>
            </a:r>
            <a:r>
              <a:rPr lang="uk-UA" sz="3200" b="1" dirty="0">
                <a:effectLst/>
                <a:latin typeface="Times New Roman" panose="02020603050405020304" pitchFamily="18" charset="0"/>
                <a:ea typeface="Calibri" panose="020F0502020204030204" pitchFamily="34" charset="0"/>
              </a:rPr>
              <a:t> (924 тис. км</a:t>
            </a:r>
            <a:r>
              <a:rPr lang="uk-UA" sz="3200" b="1" baseline="30000" dirty="0">
                <a:effectLst/>
                <a:latin typeface="Times New Roman" panose="02020603050405020304" pitchFamily="18" charset="0"/>
                <a:ea typeface="Calibri" panose="020F0502020204030204" pitchFamily="34" charset="0"/>
              </a:rPr>
              <a:t>2</a:t>
            </a:r>
            <a:r>
              <a:rPr lang="uk-UA" sz="3200" b="1" dirty="0">
                <a:effectLst/>
                <a:latin typeface="Times New Roman" panose="02020603050405020304" pitchFamily="18" charset="0"/>
                <a:ea typeface="Calibri" panose="020F0502020204030204" pitchFamily="34" charset="0"/>
              </a:rPr>
              <a:t>, населення – 129 млн., Абуджа), яку Лондон уважав найціннішою серед своїх африканських володінь, англійці поводилися винятково обережно. У </a:t>
            </a:r>
            <a:r>
              <a:rPr lang="uk-UA" sz="3200" b="1" dirty="0">
                <a:solidFill>
                  <a:srgbClr val="C00000"/>
                </a:solidFill>
                <a:effectLst/>
                <a:latin typeface="Times New Roman" panose="02020603050405020304" pitchFamily="18" charset="0"/>
                <a:ea typeface="Calibri" panose="020F0502020204030204" pitchFamily="34" charset="0"/>
              </a:rPr>
              <a:t>1954 р.</a:t>
            </a:r>
            <a:r>
              <a:rPr lang="uk-UA" sz="3200" b="1" dirty="0">
                <a:effectLst/>
                <a:latin typeface="Times New Roman" panose="02020603050405020304" pitchFamily="18" charset="0"/>
                <a:ea typeface="Calibri" panose="020F0502020204030204" pitchFamily="34" charset="0"/>
              </a:rPr>
              <a:t> у країні запроваджено часткове самоуправління на федеративній основі, а </a:t>
            </a:r>
            <a:r>
              <a:rPr lang="uk-UA" sz="3200" b="1" dirty="0">
                <a:solidFill>
                  <a:srgbClr val="C00000"/>
                </a:solidFill>
                <a:effectLst/>
                <a:latin typeface="Times New Roman" panose="02020603050405020304" pitchFamily="18" charset="0"/>
                <a:ea typeface="Calibri" panose="020F0502020204030204" pitchFamily="34" charset="0"/>
              </a:rPr>
              <a:t>1 жовтня 1960 р.</a:t>
            </a:r>
            <a:r>
              <a:rPr lang="uk-UA" sz="3200" b="1" dirty="0">
                <a:effectLst/>
                <a:latin typeface="Times New Roman" panose="02020603050405020304" pitchFamily="18" charset="0"/>
                <a:ea typeface="Calibri" panose="020F0502020204030204" pitchFamily="34" charset="0"/>
              </a:rPr>
              <a:t> </a:t>
            </a:r>
            <a:r>
              <a:rPr lang="uk-UA" sz="3200" b="1" dirty="0">
                <a:effectLst/>
                <a:highlight>
                  <a:srgbClr val="FFFF00"/>
                </a:highlight>
                <a:latin typeface="Times New Roman" panose="02020603050405020304" pitchFamily="18" charset="0"/>
                <a:ea typeface="Calibri" panose="020F0502020204030204" pitchFamily="34" charset="0"/>
              </a:rPr>
              <a:t>уся повнота влади мирним шляхом була передана представникам місцевого населення</a:t>
            </a:r>
            <a:r>
              <a:rPr lang="uk-UA" sz="3200" b="1" dirty="0">
                <a:effectLst/>
                <a:latin typeface="Times New Roman" panose="02020603050405020304" pitchFamily="18" charset="0"/>
                <a:ea typeface="Calibri" panose="020F0502020204030204" pitchFamily="34" charset="0"/>
              </a:rPr>
              <a:t>. Нігерія залишилася членом Британської Співдружності, її першим президентом став </a:t>
            </a:r>
            <a:r>
              <a:rPr lang="uk-UA" sz="3200" b="1" dirty="0" err="1">
                <a:solidFill>
                  <a:srgbClr val="C00000"/>
                </a:solidFill>
                <a:effectLst/>
                <a:highlight>
                  <a:srgbClr val="FFFF00"/>
                </a:highlight>
                <a:latin typeface="Times New Roman" panose="02020603050405020304" pitchFamily="18" charset="0"/>
                <a:ea typeface="Calibri" panose="020F0502020204030204" pitchFamily="34" charset="0"/>
              </a:rPr>
              <a:t>Намді</a:t>
            </a:r>
            <a:r>
              <a:rPr lang="uk-UA" sz="3200" b="1" dirty="0">
                <a:solidFill>
                  <a:srgbClr val="C00000"/>
                </a:solidFill>
                <a:effectLst/>
                <a:highlight>
                  <a:srgbClr val="FFFF00"/>
                </a:highlight>
                <a:latin typeface="Times New Roman" panose="02020603050405020304" pitchFamily="18" charset="0"/>
                <a:ea typeface="Calibri" panose="020F0502020204030204" pitchFamily="34" charset="0"/>
              </a:rPr>
              <a:t> </a:t>
            </a:r>
            <a:r>
              <a:rPr lang="uk-UA" sz="3200" b="1" dirty="0" err="1">
                <a:solidFill>
                  <a:srgbClr val="C00000"/>
                </a:solidFill>
                <a:effectLst/>
                <a:highlight>
                  <a:srgbClr val="FFFF00"/>
                </a:highlight>
                <a:latin typeface="Times New Roman" panose="02020603050405020304" pitchFamily="18" charset="0"/>
                <a:ea typeface="Calibri" panose="020F0502020204030204" pitchFamily="34" charset="0"/>
              </a:rPr>
              <a:t>Азіківе</a:t>
            </a:r>
            <a:r>
              <a:rPr lang="uk-UA" sz="3200" b="1" dirty="0">
                <a:effectLst/>
                <a:latin typeface="Times New Roman" panose="02020603050405020304" pitchFamily="18" charset="0"/>
                <a:ea typeface="Calibri" panose="020F0502020204030204" pitchFamily="34" charset="0"/>
              </a:rPr>
              <a:t> ( </a:t>
            </a:r>
            <a:r>
              <a:rPr lang="uk-UA" sz="3200" b="1" dirty="0">
                <a:effectLst/>
                <a:highlight>
                  <a:srgbClr val="FFFF00"/>
                </a:highlight>
                <a:latin typeface="Times New Roman" panose="02020603050405020304" pitchFamily="18" charset="0"/>
                <a:ea typeface="Calibri" panose="020F0502020204030204" pitchFamily="34" charset="0"/>
              </a:rPr>
              <a:t>1904-1996 рр.</a:t>
            </a:r>
            <a:r>
              <a:rPr lang="uk-UA" sz="3200" b="1" dirty="0">
                <a:effectLst/>
                <a:latin typeface="Times New Roman" panose="02020603050405020304" pitchFamily="18" charset="0"/>
                <a:ea typeface="Calibri" panose="020F0502020204030204" pitchFamily="34" charset="0"/>
              </a:rPr>
              <a:t>). </a:t>
            </a:r>
          </a:p>
          <a:p>
            <a:pPr marL="0" indent="0" algn="just">
              <a:buNone/>
            </a:pPr>
            <a:r>
              <a:rPr lang="uk-UA" sz="3200" b="1" dirty="0">
                <a:effectLst/>
                <a:latin typeface="Times New Roman" panose="02020603050405020304" pitchFamily="18" charset="0"/>
                <a:ea typeface="Calibri" panose="020F0502020204030204" pitchFamily="34" charset="0"/>
              </a:rPr>
              <a:t>Упродовж </a:t>
            </a:r>
            <a:r>
              <a:rPr lang="uk-UA" sz="3200" b="1" dirty="0">
                <a:solidFill>
                  <a:srgbClr val="C00000"/>
                </a:solidFill>
                <a:effectLst/>
                <a:latin typeface="Times New Roman" panose="02020603050405020304" pitchFamily="18" charset="0"/>
                <a:ea typeface="Calibri" panose="020F0502020204030204" pitchFamily="34" charset="0"/>
              </a:rPr>
              <a:t>1963–1966 рр.</a:t>
            </a:r>
            <a:r>
              <a:rPr lang="uk-UA" sz="3200" b="1" dirty="0">
                <a:effectLst/>
                <a:latin typeface="Times New Roman" panose="02020603050405020304" pitchFamily="18" charset="0"/>
                <a:ea typeface="Calibri" panose="020F0502020204030204" pitchFamily="34" charset="0"/>
              </a:rPr>
              <a:t> незалежність отримали: </a:t>
            </a:r>
            <a:r>
              <a:rPr lang="uk-UA" sz="3200" b="1" dirty="0">
                <a:effectLst/>
                <a:highlight>
                  <a:srgbClr val="00FFFF"/>
                </a:highlight>
                <a:latin typeface="Times New Roman" panose="02020603050405020304" pitchFamily="18" charset="0"/>
                <a:ea typeface="Calibri" panose="020F0502020204030204" pitchFamily="34" charset="0"/>
              </a:rPr>
              <a:t>Сьєрра-Леоне, Уганда, Гамбія, Танганьїка та Занзібар, Замбія і Ботсвана</a:t>
            </a:r>
            <a:r>
              <a:rPr lang="uk-UA" sz="3200" b="1" dirty="0">
                <a:effectLst/>
                <a:latin typeface="Times New Roman" panose="02020603050405020304" pitchFamily="18" charset="0"/>
                <a:ea typeface="Calibri" panose="020F0502020204030204" pitchFamily="34" charset="0"/>
              </a:rPr>
              <a:t>. Після кривавого етнічного конфлікту між арабською меншиною та чорною більшістю Танганьїка та Занзібар об’єдналися у </a:t>
            </a:r>
            <a:r>
              <a:rPr lang="uk-UA" sz="3200" b="1" dirty="0">
                <a:solidFill>
                  <a:srgbClr val="C00000"/>
                </a:solidFill>
                <a:effectLst/>
                <a:latin typeface="Times New Roman" panose="02020603050405020304" pitchFamily="18" charset="0"/>
                <a:ea typeface="Calibri" panose="020F0502020204030204" pitchFamily="34" charset="0"/>
              </a:rPr>
              <a:t>вересні 1964 р.</a:t>
            </a:r>
            <a:r>
              <a:rPr lang="uk-UA" sz="3200" b="1" dirty="0">
                <a:effectLst/>
                <a:latin typeface="Times New Roman" panose="02020603050405020304" pitchFamily="18" charset="0"/>
                <a:ea typeface="Calibri" panose="020F0502020204030204" pitchFamily="34" charset="0"/>
              </a:rPr>
              <a:t> в республіку </a:t>
            </a:r>
            <a:r>
              <a:rPr lang="uk-UA" sz="3200" b="1" dirty="0">
                <a:effectLst/>
                <a:highlight>
                  <a:srgbClr val="00FF00"/>
                </a:highlight>
                <a:latin typeface="Times New Roman" panose="02020603050405020304" pitchFamily="18" charset="0"/>
                <a:ea typeface="Calibri" panose="020F0502020204030204" pitchFamily="34" charset="0"/>
              </a:rPr>
              <a:t>Танзанія</a:t>
            </a:r>
            <a:r>
              <a:rPr lang="uk-UA" sz="3200" b="1" dirty="0">
                <a:effectLst/>
                <a:latin typeface="Times New Roman" panose="02020603050405020304" pitchFamily="18" charset="0"/>
                <a:ea typeface="Calibri" panose="020F0502020204030204" pitchFamily="34" charset="0"/>
              </a:rPr>
              <a:t>.</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86674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pic>
        <p:nvPicPr>
          <p:cNvPr id="2" name="Объект 1">
            <a:extLst>
              <a:ext uri="{FF2B5EF4-FFF2-40B4-BE49-F238E27FC236}">
                <a16:creationId xmlns:a16="http://schemas.microsoft.com/office/drawing/2014/main" id="{C7531642-6DC8-231D-EC91-FD517BBF9F8D}"/>
              </a:ext>
            </a:extLst>
          </p:cNvPr>
          <p:cNvPicPr>
            <a:picLocks noGrp="1" noChangeAspect="1"/>
          </p:cNvPicPr>
          <p:nvPr>
            <p:ph idx="1"/>
          </p:nvPr>
        </p:nvPicPr>
        <p:blipFill>
          <a:blip r:embed="rId2"/>
          <a:stretch>
            <a:fillRect/>
          </a:stretch>
        </p:blipFill>
        <p:spPr>
          <a:xfrm>
            <a:off x="1809339" y="442913"/>
            <a:ext cx="8573322" cy="6415087"/>
          </a:xfrm>
          <a:prstGeom prst="rect">
            <a:avLst/>
          </a:prstGeom>
        </p:spPr>
      </p:pic>
    </p:spTree>
    <p:extLst>
      <p:ext uri="{BB962C8B-B14F-4D97-AF65-F5344CB8AC3E}">
        <p14:creationId xmlns:p14="http://schemas.microsoft.com/office/powerpoint/2010/main" val="2740959591"/>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Єдиною країною серед британських колоній, в якій активно діяв збройний рух за незалежність, була </a:t>
            </a:r>
            <a:r>
              <a:rPr lang="uk-UA" sz="3600" b="1" dirty="0">
                <a:solidFill>
                  <a:srgbClr val="C00000"/>
                </a:solidFill>
                <a:effectLst/>
                <a:latin typeface="Times New Roman" panose="02020603050405020304" pitchFamily="18" charset="0"/>
                <a:ea typeface="Calibri" panose="020F0502020204030204" pitchFamily="34" charset="0"/>
              </a:rPr>
              <a:t>Кенія</a:t>
            </a:r>
            <a:r>
              <a:rPr lang="uk-UA" sz="3600" b="1" dirty="0">
                <a:effectLst/>
                <a:latin typeface="Times New Roman" panose="02020603050405020304" pitchFamily="18" charset="0"/>
                <a:ea typeface="Calibri" panose="020F0502020204030204" pitchFamily="34" charset="0"/>
              </a:rPr>
              <a:t> (</a:t>
            </a:r>
            <a:r>
              <a:rPr lang="uk-UA" sz="3600" b="1" dirty="0">
                <a:effectLst/>
                <a:highlight>
                  <a:srgbClr val="FFFF00"/>
                </a:highlight>
                <a:latin typeface="Times New Roman" panose="02020603050405020304" pitchFamily="18" charset="0"/>
                <a:ea typeface="Calibri" panose="020F0502020204030204" pitchFamily="34" charset="0"/>
              </a:rPr>
              <a:t>583 тис. км</a:t>
            </a:r>
            <a:r>
              <a:rPr lang="uk-UA" sz="3600" b="1" baseline="30000" dirty="0">
                <a:effectLst/>
                <a:highlight>
                  <a:srgbClr val="FFFF00"/>
                </a:highlight>
                <a:latin typeface="Times New Roman" panose="02020603050405020304" pitchFamily="18" charset="0"/>
                <a:ea typeface="Calibri" panose="020F0502020204030204" pitchFamily="34" charset="0"/>
              </a:rPr>
              <a:t>2</a:t>
            </a:r>
            <a:r>
              <a:rPr lang="uk-UA" sz="3600" b="1" dirty="0">
                <a:effectLst/>
                <a:highlight>
                  <a:srgbClr val="FFFF00"/>
                </a:highlight>
                <a:latin typeface="Times New Roman" panose="02020603050405020304" pitchFamily="18" charset="0"/>
                <a:ea typeface="Calibri" panose="020F0502020204030204" pitchFamily="34" charset="0"/>
              </a:rPr>
              <a:t>, населення – 33,83 млн., </a:t>
            </a:r>
            <a:r>
              <a:rPr lang="uk-UA" sz="3600" b="1" dirty="0" err="1">
                <a:effectLst/>
                <a:highlight>
                  <a:srgbClr val="FFFF00"/>
                </a:highlight>
                <a:latin typeface="Times New Roman" panose="02020603050405020304" pitchFamily="18" charset="0"/>
                <a:ea typeface="Calibri" panose="020F0502020204030204" pitchFamily="34" charset="0"/>
              </a:rPr>
              <a:t>Найроби</a:t>
            </a:r>
            <a:r>
              <a:rPr lang="uk-UA" sz="3600" b="1" dirty="0">
                <a:effectLst/>
                <a:latin typeface="Times New Roman" panose="02020603050405020304" pitchFamily="18" charset="0"/>
                <a:ea typeface="Calibri" panose="020F0502020204030204" pitchFamily="34" charset="0"/>
              </a:rPr>
              <a:t>). </a:t>
            </a:r>
          </a:p>
          <a:p>
            <a:pPr marL="0" indent="0" algn="just">
              <a:buNone/>
            </a:pPr>
            <a:r>
              <a:rPr lang="uk-UA" sz="3600" b="1" dirty="0">
                <a:effectLst/>
                <a:latin typeface="Times New Roman" panose="02020603050405020304" pitchFamily="18" charset="0"/>
                <a:ea typeface="Calibri" panose="020F0502020204030204" pitchFamily="34" charset="0"/>
              </a:rPr>
              <a:t>У </a:t>
            </a:r>
            <a:r>
              <a:rPr lang="uk-UA" sz="3600" b="1" dirty="0">
                <a:solidFill>
                  <a:srgbClr val="C00000"/>
                </a:solidFill>
                <a:effectLst/>
                <a:latin typeface="Times New Roman" panose="02020603050405020304" pitchFamily="18" charset="0"/>
                <a:ea typeface="Calibri" panose="020F0502020204030204" pitchFamily="34" charset="0"/>
              </a:rPr>
              <a:t>1947 р.</a:t>
            </a:r>
            <a:r>
              <a:rPr lang="uk-UA" sz="3600" b="1" dirty="0">
                <a:effectLst/>
                <a:latin typeface="Times New Roman" panose="02020603050405020304" pitchFamily="18" charset="0"/>
                <a:ea typeface="Calibri" panose="020F0502020204030204" pitchFamily="34" charset="0"/>
              </a:rPr>
              <a:t> колишній службовець колоніальної адміністрації </a:t>
            </a:r>
            <a:r>
              <a:rPr lang="uk-UA" sz="3600" b="1" dirty="0" err="1">
                <a:solidFill>
                  <a:srgbClr val="C00000"/>
                </a:solidFill>
                <a:effectLst/>
                <a:highlight>
                  <a:srgbClr val="FFFF00"/>
                </a:highlight>
                <a:latin typeface="Times New Roman" panose="02020603050405020304" pitchFamily="18" charset="0"/>
                <a:ea typeface="Calibri" panose="020F0502020204030204" pitchFamily="34" charset="0"/>
              </a:rPr>
              <a:t>Джомо</a:t>
            </a:r>
            <a:r>
              <a:rPr lang="uk-UA" sz="3600" b="1" dirty="0">
                <a:solidFill>
                  <a:srgbClr val="C00000"/>
                </a:solidFill>
                <a:effectLst/>
                <a:highlight>
                  <a:srgbClr val="FFFF00"/>
                </a:highlight>
                <a:latin typeface="Times New Roman" panose="02020603050405020304" pitchFamily="18" charset="0"/>
                <a:ea typeface="Calibri" panose="020F0502020204030204" pitchFamily="34" charset="0"/>
              </a:rPr>
              <a:t> </a:t>
            </a:r>
            <a:r>
              <a:rPr lang="uk-UA" sz="3600" b="1" dirty="0" err="1">
                <a:solidFill>
                  <a:srgbClr val="C00000"/>
                </a:solidFill>
                <a:effectLst/>
                <a:highlight>
                  <a:srgbClr val="FFFF00"/>
                </a:highlight>
                <a:latin typeface="Times New Roman" panose="02020603050405020304" pitchFamily="18" charset="0"/>
                <a:ea typeface="Calibri" panose="020F0502020204030204" pitchFamily="34" charset="0"/>
              </a:rPr>
              <a:t>Кеніата</a:t>
            </a:r>
            <a:r>
              <a:rPr lang="uk-UA" sz="3600" b="1" dirty="0">
                <a:effectLst/>
                <a:latin typeface="Times New Roman" panose="02020603050405020304" pitchFamily="18" charset="0"/>
                <a:ea typeface="Calibri" panose="020F0502020204030204" pitchFamily="34" charset="0"/>
              </a:rPr>
              <a:t> (</a:t>
            </a:r>
            <a:r>
              <a:rPr lang="uk-UA" sz="3600" b="1" dirty="0">
                <a:effectLst/>
                <a:highlight>
                  <a:srgbClr val="FFFF00"/>
                </a:highlight>
                <a:latin typeface="Times New Roman" panose="02020603050405020304" pitchFamily="18" charset="0"/>
                <a:ea typeface="Calibri" panose="020F0502020204030204" pitchFamily="34" charset="0"/>
              </a:rPr>
              <a:t>1891-1978 рр.</a:t>
            </a:r>
            <a:r>
              <a:rPr lang="uk-UA" sz="3600" b="1" dirty="0">
                <a:effectLst/>
                <a:latin typeface="Times New Roman" panose="02020603050405020304" pitchFamily="18" charset="0"/>
                <a:ea typeface="Calibri" panose="020F0502020204030204" pitchFamily="34" charset="0"/>
              </a:rPr>
              <a:t>) заснував там «</a:t>
            </a:r>
            <a:r>
              <a:rPr lang="uk-UA" sz="3600" b="1" dirty="0">
                <a:effectLst/>
                <a:highlight>
                  <a:srgbClr val="00FF00"/>
                </a:highlight>
                <a:latin typeface="Times New Roman" panose="02020603050405020304" pitchFamily="18" charset="0"/>
                <a:ea typeface="Calibri" panose="020F0502020204030204" pitchFamily="34" charset="0"/>
              </a:rPr>
              <a:t>Спілку африканської Кенії</a:t>
            </a:r>
            <a:r>
              <a:rPr lang="uk-UA" sz="3600" b="1" dirty="0">
                <a:effectLst/>
                <a:latin typeface="Times New Roman" panose="02020603050405020304" pitchFamily="18" charset="0"/>
                <a:ea typeface="Calibri" panose="020F0502020204030204" pitchFamily="34" charset="0"/>
              </a:rPr>
              <a:t>», що оголосила своєю метою здобуття повної незалежності. Поряд із національно-визвольними гаслами, </a:t>
            </a:r>
            <a:r>
              <a:rPr lang="uk-UA" sz="3600" b="1" dirty="0" err="1">
                <a:effectLst/>
                <a:latin typeface="Times New Roman" panose="02020603050405020304" pitchFamily="18" charset="0"/>
                <a:ea typeface="Calibri" panose="020F0502020204030204" pitchFamily="34" charset="0"/>
              </a:rPr>
              <a:t>Дж</a:t>
            </a:r>
            <a:r>
              <a:rPr lang="uk-UA" sz="3600" b="1" dirty="0">
                <a:effectLst/>
                <a:latin typeface="Times New Roman" panose="02020603050405020304" pitchFamily="18" charset="0"/>
                <a:ea typeface="Calibri" panose="020F0502020204030204" pitchFamily="34" charset="0"/>
              </a:rPr>
              <a:t>. </a:t>
            </a:r>
            <a:r>
              <a:rPr lang="uk-UA" sz="3600" b="1" dirty="0" err="1">
                <a:effectLst/>
                <a:latin typeface="Times New Roman" panose="02020603050405020304" pitchFamily="18" charset="0"/>
                <a:ea typeface="Calibri" panose="020F0502020204030204" pitchFamily="34" charset="0"/>
              </a:rPr>
              <a:t>Кеніата</a:t>
            </a:r>
            <a:r>
              <a:rPr lang="uk-UA" sz="3600" b="1" dirty="0">
                <a:effectLst/>
                <a:latin typeface="Times New Roman" panose="02020603050405020304" pitchFamily="18" charset="0"/>
                <a:ea typeface="Calibri" panose="020F0502020204030204" pitchFamily="34" charset="0"/>
              </a:rPr>
              <a:t> проголошував ідеї боротьби з проникненням до Африки християнських впливів, а стрижнем його соціальної програми був заклик повернути африканцям найкращі землі країни, що знаходилися в руках білих, арабів та індійців.</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025495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800" b="1" dirty="0">
                <a:effectLst/>
                <a:latin typeface="Times New Roman" panose="02020603050405020304" pitchFamily="18" charset="0"/>
                <a:ea typeface="Calibri" panose="020F0502020204030204" pitchFamily="34" charset="0"/>
              </a:rPr>
              <a:t>У тісному порозумінні зі «Спілкою» діяла таємна організація племені </a:t>
            </a:r>
            <a:r>
              <a:rPr lang="uk-UA" sz="3800" b="1" dirty="0" err="1">
                <a:effectLst/>
                <a:latin typeface="Times New Roman" panose="02020603050405020304" pitchFamily="18" charset="0"/>
                <a:ea typeface="Calibri" panose="020F0502020204030204" pitchFamily="34" charset="0"/>
              </a:rPr>
              <a:t>кікую</a:t>
            </a:r>
            <a:r>
              <a:rPr lang="uk-UA" sz="3800" b="1" dirty="0">
                <a:effectLst/>
                <a:latin typeface="Times New Roman" panose="02020603050405020304" pitchFamily="18" charset="0"/>
                <a:ea typeface="Calibri" panose="020F0502020204030204" pitchFamily="34" charset="0"/>
              </a:rPr>
              <a:t> під назвою «</a:t>
            </a:r>
            <a:r>
              <a:rPr lang="uk-UA" sz="3800" b="1" dirty="0" err="1">
                <a:effectLst/>
                <a:highlight>
                  <a:srgbClr val="FFFF00"/>
                </a:highlight>
                <a:latin typeface="Times New Roman" panose="02020603050405020304" pitchFamily="18" charset="0"/>
                <a:ea typeface="Calibri" panose="020F0502020204030204" pitchFamily="34" charset="0"/>
              </a:rPr>
              <a:t>мау-мау</a:t>
            </a:r>
            <a:r>
              <a:rPr lang="uk-UA" sz="3800" b="1" dirty="0">
                <a:effectLst/>
                <a:latin typeface="Times New Roman" panose="02020603050405020304" pitchFamily="18" charset="0"/>
                <a:ea typeface="Calibri" panose="020F0502020204030204" pitchFamily="34" charset="0"/>
              </a:rPr>
              <a:t>». Після того, як у жовтні </a:t>
            </a:r>
            <a:r>
              <a:rPr lang="uk-UA" sz="3800" b="1" dirty="0">
                <a:solidFill>
                  <a:srgbClr val="C00000"/>
                </a:solidFill>
                <a:effectLst/>
                <a:latin typeface="Times New Roman" panose="02020603050405020304" pitchFamily="18" charset="0"/>
                <a:ea typeface="Calibri" panose="020F0502020204030204" pitchFamily="34" charset="0"/>
              </a:rPr>
              <a:t>1952 р.</a:t>
            </a:r>
            <a:r>
              <a:rPr lang="uk-UA" sz="3800" b="1" dirty="0">
                <a:effectLst/>
                <a:latin typeface="Times New Roman" panose="02020603050405020304" pitchFamily="18" charset="0"/>
                <a:ea typeface="Calibri" panose="020F0502020204030204" pitchFamily="34" charset="0"/>
              </a:rPr>
              <a:t> англійці спробували заарештувати лідерів Спілки та руху «</a:t>
            </a:r>
            <a:r>
              <a:rPr lang="uk-UA" sz="3800" b="1" dirty="0" err="1">
                <a:effectLst/>
                <a:latin typeface="Times New Roman" panose="02020603050405020304" pitchFamily="18" charset="0"/>
                <a:ea typeface="Calibri" panose="020F0502020204030204" pitchFamily="34" charset="0"/>
              </a:rPr>
              <a:t>мау-мау</a:t>
            </a:r>
            <a:r>
              <a:rPr lang="uk-UA" sz="3800" b="1" dirty="0">
                <a:effectLst/>
                <a:latin typeface="Times New Roman" panose="02020603050405020304" pitchFamily="18" charset="0"/>
                <a:ea typeface="Calibri" panose="020F0502020204030204" pitchFamily="34" charset="0"/>
              </a:rPr>
              <a:t>», в Кенії почалося національне повстання, що мало чітко виражені первісні риси. </a:t>
            </a:r>
          </a:p>
          <a:p>
            <a:pPr marL="0" indent="0" algn="just">
              <a:buNone/>
            </a:pPr>
            <a:r>
              <a:rPr lang="uk-UA" sz="3800" b="1" dirty="0">
                <a:effectLst/>
                <a:latin typeface="Times New Roman" panose="02020603050405020304" pitchFamily="18" charset="0"/>
                <a:ea typeface="Calibri" panose="020F0502020204030204" pitchFamily="34" charset="0"/>
              </a:rPr>
              <a:t>Бойові дії проти партизанів та підпільників з різною інтенсивністю тривали до </a:t>
            </a:r>
            <a:r>
              <a:rPr lang="uk-UA" sz="3800" b="1" dirty="0">
                <a:solidFill>
                  <a:srgbClr val="C00000"/>
                </a:solidFill>
                <a:effectLst/>
                <a:latin typeface="Times New Roman" panose="02020603050405020304" pitchFamily="18" charset="0"/>
                <a:ea typeface="Calibri" panose="020F0502020204030204" pitchFamily="34" charset="0"/>
              </a:rPr>
              <a:t>1959 р.</a:t>
            </a:r>
            <a:r>
              <a:rPr lang="uk-UA" sz="3800" b="1" dirty="0">
                <a:effectLst/>
                <a:latin typeface="Times New Roman" panose="02020603050405020304" pitchFamily="18" charset="0"/>
                <a:ea typeface="Calibri" panose="020F0502020204030204" pitchFamily="34" charset="0"/>
              </a:rPr>
              <a:t>, лише перекинувши до цієї колонії значні військові сили, Британія змогла придушити збройні виступи. На той час кількість жертв партизанської війни сягнула майже 40 тис. осіб.</a:t>
            </a:r>
            <a:endParaRPr lang="ru-RU" sz="3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2309472"/>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Зважаючи на безперспективність дальшої збройної боротьби, частина місцевих лідерів націоналістичного руху пішла на переговори з Лондоном. </a:t>
            </a:r>
          </a:p>
          <a:p>
            <a:pPr marL="0" indent="0" algn="just">
              <a:buNone/>
            </a:pPr>
            <a:r>
              <a:rPr lang="uk-UA" sz="3600" b="1" dirty="0">
                <a:effectLst/>
                <a:latin typeface="Times New Roman" panose="02020603050405020304" pitchFamily="18" charset="0"/>
                <a:ea typeface="Calibri" panose="020F0502020204030204" pitchFamily="34" charset="0"/>
              </a:rPr>
              <a:t>У ході тривалих консультацій було досягнуто угоди про мирну передачу влади місцевому населенню й створено нову незалежну партію «</a:t>
            </a:r>
            <a:r>
              <a:rPr lang="uk-UA" sz="3600" b="1" dirty="0">
                <a:effectLst/>
                <a:highlight>
                  <a:srgbClr val="00FFFF"/>
                </a:highlight>
                <a:latin typeface="Times New Roman" panose="02020603050405020304" pitchFamily="18" charset="0"/>
                <a:ea typeface="Calibri" panose="020F0502020204030204" pitchFamily="34" charset="0"/>
              </a:rPr>
              <a:t>Національна спілка африканців Кенії</a:t>
            </a:r>
            <a:r>
              <a:rPr lang="uk-UA" sz="3600" b="1" dirty="0">
                <a:effectLst/>
                <a:latin typeface="Times New Roman" panose="02020603050405020304" pitchFamily="18" charset="0"/>
                <a:ea typeface="Calibri" panose="020F0502020204030204" pitchFamily="34" charset="0"/>
              </a:rPr>
              <a:t>» (КАНУ), що здобула перемогу на парламентських виборах </a:t>
            </a:r>
            <a:r>
              <a:rPr lang="uk-UA" sz="3600" b="1" dirty="0">
                <a:solidFill>
                  <a:srgbClr val="C00000"/>
                </a:solidFill>
                <a:effectLst/>
                <a:latin typeface="Times New Roman" panose="02020603050405020304" pitchFamily="18" charset="0"/>
                <a:ea typeface="Calibri" panose="020F0502020204030204" pitchFamily="34" charset="0"/>
              </a:rPr>
              <a:t>1961 р. </a:t>
            </a:r>
          </a:p>
          <a:p>
            <a:pPr marL="0" indent="0" algn="just">
              <a:buNone/>
            </a:pPr>
            <a:r>
              <a:rPr lang="uk-UA" sz="3600" b="1" dirty="0">
                <a:effectLst/>
                <a:latin typeface="Times New Roman" panose="02020603050405020304" pitchFamily="18" charset="0"/>
                <a:ea typeface="Calibri" panose="020F0502020204030204" pitchFamily="34" charset="0"/>
              </a:rPr>
              <a:t>Після того, як на наступних виборах у </a:t>
            </a:r>
            <a:r>
              <a:rPr lang="uk-UA" sz="3600" b="1" dirty="0">
                <a:solidFill>
                  <a:srgbClr val="C00000"/>
                </a:solidFill>
                <a:effectLst/>
                <a:latin typeface="Times New Roman" panose="02020603050405020304" pitchFamily="18" charset="0"/>
                <a:ea typeface="Calibri" panose="020F0502020204030204" pitchFamily="34" charset="0"/>
              </a:rPr>
              <a:t>травні 1963 р.</a:t>
            </a:r>
            <a:r>
              <a:rPr lang="uk-UA" sz="3600" b="1" dirty="0">
                <a:effectLst/>
                <a:latin typeface="Times New Roman" panose="02020603050405020304" pitchFamily="18" charset="0"/>
                <a:ea typeface="Calibri" panose="020F0502020204030204" pitchFamily="34" charset="0"/>
              </a:rPr>
              <a:t> КАНУ підтримало 75% виборців, </a:t>
            </a:r>
            <a:r>
              <a:rPr lang="uk-UA" sz="3600" b="1" dirty="0">
                <a:solidFill>
                  <a:srgbClr val="C00000"/>
                </a:solidFill>
                <a:effectLst/>
                <a:latin typeface="Times New Roman" panose="02020603050405020304" pitchFamily="18" charset="0"/>
                <a:ea typeface="Calibri" panose="020F0502020204030204" pitchFamily="34" charset="0"/>
              </a:rPr>
              <a:t>12 грудня</a:t>
            </a:r>
            <a:r>
              <a:rPr lang="uk-UA" sz="3600" b="1" dirty="0">
                <a:effectLst/>
                <a:latin typeface="Times New Roman" panose="02020603050405020304" pitchFamily="18" charset="0"/>
                <a:ea typeface="Calibri" panose="020F0502020204030204" pitchFamily="34" charset="0"/>
              </a:rPr>
              <a:t> Кенія проголосила незалежність. </a:t>
            </a:r>
            <a:r>
              <a:rPr lang="uk-UA" sz="3600" b="1" dirty="0" err="1">
                <a:effectLst/>
                <a:latin typeface="Times New Roman" panose="02020603050405020304" pitchFamily="18" charset="0"/>
                <a:ea typeface="Calibri" panose="020F0502020204030204" pitchFamily="34" charset="0"/>
              </a:rPr>
              <a:t>Джомо</a:t>
            </a:r>
            <a:r>
              <a:rPr lang="uk-UA" sz="3600" b="1" dirty="0">
                <a:effectLst/>
                <a:latin typeface="Times New Roman" panose="02020603050405020304" pitchFamily="18" charset="0"/>
                <a:ea typeface="Calibri" panose="020F0502020204030204" pitchFamily="34" charset="0"/>
              </a:rPr>
              <a:t> </a:t>
            </a:r>
            <a:r>
              <a:rPr lang="uk-UA" sz="3600" b="1" dirty="0" err="1">
                <a:effectLst/>
                <a:latin typeface="Times New Roman" panose="02020603050405020304" pitchFamily="18" charset="0"/>
                <a:ea typeface="Calibri" panose="020F0502020204030204" pitchFamily="34" charset="0"/>
              </a:rPr>
              <a:t>Кеніата</a:t>
            </a:r>
            <a:r>
              <a:rPr lang="uk-UA" sz="3600" b="1" dirty="0">
                <a:effectLst/>
                <a:latin typeface="Times New Roman" panose="02020603050405020304" pitchFamily="18" charset="0"/>
                <a:ea typeface="Calibri" panose="020F0502020204030204" pitchFamily="34" charset="0"/>
              </a:rPr>
              <a:t> став її першим прем’єр-міністром, а згодом і довічним президентом.</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5499849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4000" b="1" dirty="0">
                <a:effectLst/>
                <a:latin typeface="Times New Roman" panose="02020603050405020304" pitchFamily="18" charset="0"/>
                <a:ea typeface="Calibri" panose="020F0502020204030204" pitchFamily="34" charset="0"/>
              </a:rPr>
              <a:t>Трагічно розвивалися події в колишній </a:t>
            </a:r>
            <a:r>
              <a:rPr lang="uk-UA" sz="4000" b="1" i="1" dirty="0">
                <a:effectLst/>
                <a:highlight>
                  <a:srgbClr val="FFFF00"/>
                </a:highlight>
                <a:latin typeface="Times New Roman" panose="02020603050405020304" pitchFamily="18" charset="0"/>
                <a:ea typeface="Calibri" panose="020F0502020204030204" pitchFamily="34" charset="0"/>
              </a:rPr>
              <a:t>бельгійській колонії </a:t>
            </a:r>
            <a:r>
              <a:rPr lang="uk-UA" sz="4000" b="1" dirty="0">
                <a:effectLst/>
                <a:highlight>
                  <a:srgbClr val="00FF00"/>
                </a:highlight>
                <a:latin typeface="Times New Roman" panose="02020603050405020304" pitchFamily="18" charset="0"/>
                <a:ea typeface="Calibri" panose="020F0502020204030204" pitchFamily="34" charset="0"/>
              </a:rPr>
              <a:t>Конго</a:t>
            </a:r>
            <a:r>
              <a:rPr lang="uk-UA" sz="4000" b="1" dirty="0">
                <a:effectLst/>
                <a:latin typeface="Times New Roman" panose="02020603050405020304" pitchFamily="18" charset="0"/>
                <a:ea typeface="Calibri" panose="020F0502020204030204" pitchFamily="34" charset="0"/>
              </a:rPr>
              <a:t> (</a:t>
            </a:r>
            <a:r>
              <a:rPr lang="uk-UA" sz="4000" b="1" dirty="0">
                <a:effectLst/>
                <a:highlight>
                  <a:srgbClr val="00FFFF"/>
                </a:highlight>
                <a:latin typeface="Times New Roman" panose="02020603050405020304" pitchFamily="18" charset="0"/>
                <a:ea typeface="Calibri" panose="020F0502020204030204" pitchFamily="34" charset="0"/>
              </a:rPr>
              <a:t>Леопольдвіль</a:t>
            </a:r>
            <a:r>
              <a:rPr lang="uk-UA" sz="4000" b="1" dirty="0">
                <a:effectLst/>
                <a:latin typeface="Times New Roman" panose="02020603050405020304" pitchFamily="18" charset="0"/>
                <a:ea typeface="Calibri" panose="020F0502020204030204" pitchFamily="34" charset="0"/>
              </a:rPr>
              <a:t>). Влада місцевим представникам там була передана </a:t>
            </a:r>
            <a:r>
              <a:rPr lang="uk-UA" sz="4000" b="1" dirty="0">
                <a:solidFill>
                  <a:srgbClr val="C00000"/>
                </a:solidFill>
                <a:effectLst/>
                <a:latin typeface="Times New Roman" panose="02020603050405020304" pitchFamily="18" charset="0"/>
                <a:ea typeface="Calibri" panose="020F0502020204030204" pitchFamily="34" charset="0"/>
              </a:rPr>
              <a:t>30 червня 1960р.</a:t>
            </a:r>
            <a:r>
              <a:rPr lang="uk-UA" sz="4000" b="1" dirty="0">
                <a:effectLst/>
                <a:latin typeface="Times New Roman" panose="02020603050405020304" pitchFamily="18" charset="0"/>
                <a:ea typeface="Calibri" panose="020F0502020204030204" pitchFamily="34" charset="0"/>
              </a:rPr>
              <a:t>, після піврічного перехідного періоду. </a:t>
            </a:r>
          </a:p>
          <a:p>
            <a:pPr marL="0" indent="0" algn="just">
              <a:buNone/>
            </a:pPr>
            <a:r>
              <a:rPr lang="uk-UA" sz="4000" b="1" dirty="0">
                <a:effectLst/>
                <a:latin typeface="Times New Roman" panose="02020603050405020304" pitchFamily="18" charset="0"/>
                <a:ea typeface="Calibri" panose="020F0502020204030204" pitchFamily="34" charset="0"/>
              </a:rPr>
              <a:t>Надзвичайно строката в етнічному плані країна виявилася цілковито неготовою до самостійного державного існування. Президент країни </a:t>
            </a:r>
            <a:r>
              <a:rPr lang="uk-UA" sz="4000" b="1" dirty="0">
                <a:solidFill>
                  <a:srgbClr val="C00000"/>
                </a:solidFill>
                <a:effectLst/>
                <a:latin typeface="Times New Roman" panose="02020603050405020304" pitchFamily="18" charset="0"/>
                <a:ea typeface="Calibri" panose="020F0502020204030204" pitchFamily="34" charset="0"/>
              </a:rPr>
              <a:t>Жозеф </a:t>
            </a:r>
            <a:r>
              <a:rPr lang="uk-UA" sz="4000" b="1" dirty="0" err="1">
                <a:solidFill>
                  <a:srgbClr val="C00000"/>
                </a:solidFill>
                <a:effectLst/>
                <a:latin typeface="Times New Roman" panose="02020603050405020304" pitchFamily="18" charset="0"/>
                <a:ea typeface="Calibri" panose="020F0502020204030204" pitchFamily="34" charset="0"/>
              </a:rPr>
              <a:t>Касавубу</a:t>
            </a:r>
            <a:r>
              <a:rPr lang="uk-UA" sz="4000" b="1" dirty="0">
                <a:effectLst/>
                <a:latin typeface="Times New Roman" panose="02020603050405020304" pitchFamily="18" charset="0"/>
                <a:ea typeface="Calibri" panose="020F0502020204030204" pitchFamily="34" charset="0"/>
              </a:rPr>
              <a:t> (</a:t>
            </a:r>
            <a:r>
              <a:rPr lang="uk-UA" sz="4000" b="1" dirty="0">
                <a:effectLst/>
                <a:highlight>
                  <a:srgbClr val="FFFF00"/>
                </a:highlight>
                <a:latin typeface="Times New Roman" panose="02020603050405020304" pitchFamily="18" charset="0"/>
                <a:ea typeface="Calibri" panose="020F0502020204030204" pitchFamily="34" charset="0"/>
              </a:rPr>
              <a:t>1910-1969 рр.</a:t>
            </a:r>
            <a:r>
              <a:rPr lang="uk-UA" sz="4000" b="1" dirty="0">
                <a:effectLst/>
                <a:latin typeface="Times New Roman" panose="02020603050405020304" pitchFamily="18" charset="0"/>
                <a:ea typeface="Calibri" panose="020F0502020204030204" pitchFamily="34" charset="0"/>
              </a:rPr>
              <a:t>) не користувався авторитетом серед більшості населення, яке з підозрінням ставилося до його прозахідних симпатій.</a:t>
            </a:r>
            <a:endParaRPr lang="ru-RU"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34824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Реальні важелі влади потрапили до рук прем’єр-міністра </a:t>
            </a:r>
            <a:r>
              <a:rPr lang="uk-UA" sz="3600" b="1" dirty="0" err="1">
                <a:solidFill>
                  <a:srgbClr val="C00000"/>
                </a:solidFill>
                <a:effectLst/>
                <a:latin typeface="Times New Roman" panose="02020603050405020304" pitchFamily="18" charset="0"/>
                <a:ea typeface="Calibri" panose="020F0502020204030204" pitchFamily="34" charset="0"/>
              </a:rPr>
              <a:t>Патріса</a:t>
            </a:r>
            <a:r>
              <a:rPr lang="uk-UA" sz="3600" b="1" dirty="0">
                <a:solidFill>
                  <a:srgbClr val="C00000"/>
                </a:solidFill>
                <a:effectLst/>
                <a:latin typeface="Times New Roman" panose="02020603050405020304" pitchFamily="18" charset="0"/>
                <a:ea typeface="Calibri" panose="020F0502020204030204" pitchFamily="34" charset="0"/>
              </a:rPr>
              <a:t> Лумумби</a:t>
            </a:r>
            <a:r>
              <a:rPr lang="uk-UA" sz="3600" b="1" dirty="0">
                <a:effectLst/>
                <a:latin typeface="Times New Roman" panose="02020603050405020304" pitchFamily="18" charset="0"/>
                <a:ea typeface="Calibri" panose="020F0502020204030204" pitchFamily="34" charset="0"/>
              </a:rPr>
              <a:t> (</a:t>
            </a:r>
            <a:r>
              <a:rPr lang="uk-UA" sz="3600" b="1" dirty="0">
                <a:effectLst/>
                <a:highlight>
                  <a:srgbClr val="FFFF00"/>
                </a:highlight>
                <a:latin typeface="Times New Roman" panose="02020603050405020304" pitchFamily="18" charset="0"/>
                <a:ea typeface="Calibri" panose="020F0502020204030204" pitchFamily="34" charset="0"/>
              </a:rPr>
              <a:t>1925-1961 рр.</a:t>
            </a:r>
            <a:r>
              <a:rPr lang="uk-UA" sz="3600" b="1" dirty="0">
                <a:effectLst/>
                <a:latin typeface="Times New Roman" panose="02020603050405020304" pitchFamily="18" charset="0"/>
                <a:ea typeface="Calibri" panose="020F0502020204030204" pitchFamily="34" charset="0"/>
              </a:rPr>
              <a:t>), який, спираючись на племена </a:t>
            </a:r>
            <a:r>
              <a:rPr lang="uk-UA" sz="3600" b="1" dirty="0" err="1">
                <a:effectLst/>
                <a:latin typeface="Times New Roman" panose="02020603050405020304" pitchFamily="18" charset="0"/>
                <a:ea typeface="Calibri" panose="020F0502020204030204" pitchFamily="34" charset="0"/>
              </a:rPr>
              <a:t>баконго</a:t>
            </a:r>
            <a:r>
              <a:rPr lang="uk-UA" sz="3600" b="1" dirty="0">
                <a:effectLst/>
                <a:latin typeface="Times New Roman" panose="02020603050405020304" pitchFamily="18" charset="0"/>
                <a:ea typeface="Calibri" panose="020F0502020204030204" pitchFamily="34" charset="0"/>
              </a:rPr>
              <a:t> та </a:t>
            </a:r>
            <a:r>
              <a:rPr lang="uk-UA" sz="3600" b="1" dirty="0" err="1">
                <a:effectLst/>
                <a:latin typeface="Times New Roman" panose="02020603050405020304" pitchFamily="18" charset="0"/>
                <a:ea typeface="Calibri" panose="020F0502020204030204" pitchFamily="34" charset="0"/>
              </a:rPr>
              <a:t>батателе</a:t>
            </a:r>
            <a:r>
              <a:rPr lang="uk-UA" sz="3600" b="1" dirty="0">
                <a:effectLst/>
                <a:latin typeface="Times New Roman" panose="02020603050405020304" pitchFamily="18" charset="0"/>
                <a:ea typeface="Calibri" panose="020F0502020204030204" pitchFamily="34" charset="0"/>
              </a:rPr>
              <a:t>, </a:t>
            </a:r>
            <a:r>
              <a:rPr lang="uk-UA" sz="3600" b="1" u="sng" dirty="0">
                <a:effectLst/>
                <a:highlight>
                  <a:srgbClr val="00FF00"/>
                </a:highlight>
                <a:latin typeface="Times New Roman" panose="02020603050405020304" pitchFamily="18" charset="0"/>
                <a:ea typeface="Calibri" panose="020F0502020204030204" pitchFamily="34" charset="0"/>
              </a:rPr>
              <a:t>дотримувався виразно </a:t>
            </a:r>
            <a:r>
              <a:rPr lang="uk-UA" sz="3600" b="1" u="sng" dirty="0" err="1">
                <a:effectLst/>
                <a:highlight>
                  <a:srgbClr val="00FF00"/>
                </a:highlight>
                <a:latin typeface="Times New Roman" panose="02020603050405020304" pitchFamily="18" charset="0"/>
                <a:ea typeface="Calibri" panose="020F0502020204030204" pitchFamily="34" charset="0"/>
              </a:rPr>
              <a:t>прорадянськоі</a:t>
            </a:r>
            <a:r>
              <a:rPr lang="uk-UA" sz="3600" b="1" u="sng" dirty="0">
                <a:effectLst/>
                <a:highlight>
                  <a:srgbClr val="00FF00"/>
                </a:highlight>
                <a:latin typeface="Times New Roman" panose="02020603050405020304" pitchFamily="18" charset="0"/>
                <a:ea typeface="Calibri" panose="020F0502020204030204" pitchFamily="34" charset="0"/>
              </a:rPr>
              <a:t> орієнтації</a:t>
            </a:r>
            <a:r>
              <a:rPr lang="uk-UA" sz="3600" b="1" dirty="0">
                <a:effectLst/>
                <a:latin typeface="Times New Roman" panose="02020603050405020304" pitchFamily="18" charset="0"/>
                <a:ea typeface="Calibri" panose="020F0502020204030204" pitchFamily="34" charset="0"/>
              </a:rPr>
              <a:t>. Уже після кількох тижнів правління уряд П. Лумумби зіткнувся із серйозними проблемами. У країні бракувало національних кадрів, політичні партії та угрупування ворогували між собою, почалися сутички на етнічному ґрунті. </a:t>
            </a:r>
          </a:p>
          <a:p>
            <a:pPr marL="0" indent="0" algn="just">
              <a:buNone/>
            </a:pPr>
            <a:r>
              <a:rPr lang="uk-UA" sz="3600" b="1" dirty="0">
                <a:effectLst/>
                <a:latin typeface="Times New Roman" panose="02020603050405020304" pitchFamily="18" charset="0"/>
                <a:ea typeface="Calibri" panose="020F0502020204030204" pitchFamily="34" charset="0"/>
              </a:rPr>
              <a:t>Після того, як </a:t>
            </a:r>
            <a:r>
              <a:rPr lang="uk-UA" sz="3600" b="1" dirty="0">
                <a:solidFill>
                  <a:srgbClr val="C00000"/>
                </a:solidFill>
                <a:effectLst/>
                <a:latin typeface="Times New Roman" panose="02020603050405020304" pitchFamily="18" charset="0"/>
                <a:ea typeface="Calibri" panose="020F0502020204030204" pitchFamily="34" charset="0"/>
              </a:rPr>
              <a:t>5 липня 1960 р.</a:t>
            </a:r>
            <a:r>
              <a:rPr lang="uk-UA" sz="3600" b="1" dirty="0">
                <a:effectLst/>
                <a:latin typeface="Times New Roman" panose="02020603050405020304" pitchFamily="18" charset="0"/>
                <a:ea typeface="Calibri" panose="020F0502020204030204" pitchFamily="34" charset="0"/>
              </a:rPr>
              <a:t> з </a:t>
            </a:r>
            <a:r>
              <a:rPr lang="uk-UA" sz="3600" b="1" dirty="0" err="1">
                <a:effectLst/>
                <a:latin typeface="Times New Roman" panose="02020603050405020304" pitchFamily="18" charset="0"/>
                <a:ea typeface="Calibri" panose="020F0502020204030204" pitchFamily="34" charset="0"/>
              </a:rPr>
              <a:t>ультранаціоналістичними</a:t>
            </a:r>
            <a:r>
              <a:rPr lang="uk-UA" sz="3600" b="1" dirty="0">
                <a:effectLst/>
                <a:latin typeface="Times New Roman" panose="02020603050405020304" pitchFamily="18" charset="0"/>
                <a:ea typeface="Calibri" panose="020F0502020204030204" pitchFamily="34" charset="0"/>
              </a:rPr>
              <a:t> гаслами повстали солдати столичного гарнізону, з Конго почали масово виїжджати європейці.</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509496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Найбагатша природними ресурсами провінція країни </a:t>
            </a:r>
            <a:r>
              <a:rPr lang="uk-UA" sz="3600" b="1" dirty="0">
                <a:effectLst/>
                <a:highlight>
                  <a:srgbClr val="00FF00"/>
                </a:highlight>
                <a:latin typeface="Times New Roman" panose="02020603050405020304" pitchFamily="18" charset="0"/>
                <a:ea typeface="Calibri" panose="020F0502020204030204" pitchFamily="34" charset="0"/>
              </a:rPr>
              <a:t>Катанга</a:t>
            </a:r>
            <a:r>
              <a:rPr lang="uk-UA" sz="3600" b="1" dirty="0">
                <a:effectLst/>
                <a:latin typeface="Times New Roman" panose="02020603050405020304" pitchFamily="18" charset="0"/>
                <a:ea typeface="Calibri" panose="020F0502020204030204" pitchFamily="34" charset="0"/>
              </a:rPr>
              <a:t> </a:t>
            </a:r>
            <a:r>
              <a:rPr lang="uk-UA" sz="3600" b="1" dirty="0">
                <a:solidFill>
                  <a:srgbClr val="C00000"/>
                </a:solidFill>
                <a:effectLst/>
                <a:latin typeface="Times New Roman" panose="02020603050405020304" pitchFamily="18" charset="0"/>
                <a:ea typeface="Calibri" panose="020F0502020204030204" pitchFamily="34" charset="0"/>
              </a:rPr>
              <a:t>11 липня 1960 р.</a:t>
            </a:r>
            <a:r>
              <a:rPr lang="uk-UA" sz="3600" b="1" dirty="0">
                <a:effectLst/>
                <a:latin typeface="Times New Roman" panose="02020603050405020304" pitchFamily="18" charset="0"/>
                <a:ea typeface="Calibri" panose="020F0502020204030204" pitchFamily="34" charset="0"/>
              </a:rPr>
              <a:t> оголосила незалежність, її лідер </a:t>
            </a:r>
            <a:r>
              <a:rPr lang="uk-UA" sz="3600" b="1" dirty="0" err="1">
                <a:solidFill>
                  <a:srgbClr val="C00000"/>
                </a:solidFill>
                <a:effectLst/>
                <a:highlight>
                  <a:srgbClr val="FFFF00"/>
                </a:highlight>
                <a:latin typeface="Times New Roman" panose="02020603050405020304" pitchFamily="18" charset="0"/>
                <a:ea typeface="Calibri" panose="020F0502020204030204" pitchFamily="34" charset="0"/>
              </a:rPr>
              <a:t>Моїс</a:t>
            </a:r>
            <a:r>
              <a:rPr lang="uk-UA" sz="3600" b="1" dirty="0">
                <a:solidFill>
                  <a:srgbClr val="C00000"/>
                </a:solidFill>
                <a:effectLst/>
                <a:highlight>
                  <a:srgbClr val="FFFF00"/>
                </a:highlight>
                <a:latin typeface="Times New Roman" panose="02020603050405020304" pitchFamily="18" charset="0"/>
                <a:ea typeface="Calibri" panose="020F0502020204030204" pitchFamily="34" charset="0"/>
              </a:rPr>
              <a:t> </a:t>
            </a:r>
            <a:r>
              <a:rPr lang="uk-UA" sz="3600" b="1" dirty="0" err="1">
                <a:solidFill>
                  <a:srgbClr val="C00000"/>
                </a:solidFill>
                <a:effectLst/>
                <a:highlight>
                  <a:srgbClr val="FFFF00"/>
                </a:highlight>
                <a:latin typeface="Times New Roman" panose="02020603050405020304" pitchFamily="18" charset="0"/>
                <a:ea typeface="Calibri" panose="020F0502020204030204" pitchFamily="34" charset="0"/>
              </a:rPr>
              <a:t>Чомбе</a:t>
            </a:r>
            <a:r>
              <a:rPr lang="uk-UA" sz="3600" b="1" dirty="0">
                <a:effectLst/>
                <a:latin typeface="Times New Roman" panose="02020603050405020304" pitchFamily="18" charset="0"/>
                <a:ea typeface="Calibri" panose="020F0502020204030204" pitchFamily="34" charset="0"/>
              </a:rPr>
              <a:t> (</a:t>
            </a:r>
            <a:r>
              <a:rPr lang="uk-UA" sz="3600" b="1" dirty="0">
                <a:effectLst/>
                <a:highlight>
                  <a:srgbClr val="FFFF00"/>
                </a:highlight>
                <a:latin typeface="Times New Roman" panose="02020603050405020304" pitchFamily="18" charset="0"/>
                <a:ea typeface="Calibri" panose="020F0502020204030204" pitchFamily="34" charset="0"/>
              </a:rPr>
              <a:t>1919-1969 рр.</a:t>
            </a:r>
            <a:r>
              <a:rPr lang="uk-UA" sz="3600" b="1" dirty="0">
                <a:effectLst/>
                <a:latin typeface="Times New Roman" panose="02020603050405020304" pitchFamily="18" charset="0"/>
                <a:ea typeface="Calibri" panose="020F0502020204030204" pitchFamily="34" charset="0"/>
              </a:rPr>
              <a:t>) зумів забезпечити собі таємну підтримку західних власників </a:t>
            </a:r>
            <a:r>
              <a:rPr lang="uk-UA" sz="3600" b="1" dirty="0" err="1">
                <a:effectLst/>
                <a:latin typeface="Times New Roman" panose="02020603050405020304" pitchFamily="18" charset="0"/>
                <a:ea typeface="Calibri" panose="020F0502020204030204" pitchFamily="34" charset="0"/>
              </a:rPr>
              <a:t>копалень</a:t>
            </a:r>
            <a:r>
              <a:rPr lang="uk-UA" sz="3600" b="1" dirty="0">
                <a:effectLst/>
                <a:latin typeface="Times New Roman" panose="02020603050405020304" pitchFamily="18" charset="0"/>
                <a:ea typeface="Calibri" panose="020F0502020204030204" pitchFamily="34" charset="0"/>
              </a:rPr>
              <a:t>, то знаходилися на території провінції, й за допомогою білих найманців швидко створити сильну армію. </a:t>
            </a:r>
          </a:p>
          <a:p>
            <a:pPr marL="0" indent="0" algn="just">
              <a:buNone/>
            </a:pPr>
            <a:r>
              <a:rPr lang="uk-UA" sz="3600" b="1" dirty="0">
                <a:effectLst/>
                <a:latin typeface="Times New Roman" panose="02020603050405020304" pitchFamily="18" charset="0"/>
                <a:ea typeface="Calibri" panose="020F0502020204030204" pitchFamily="34" charset="0"/>
              </a:rPr>
              <a:t>У громадянській війні, яка розгорілася в країні, політичні суперечки переплелися з традиційною племінною ворожнечею. Через неодноразові акти геноциду, що здійснювалися обома з воюючих сторін, </a:t>
            </a:r>
            <a:r>
              <a:rPr lang="uk-UA" sz="3600" b="1" i="1" u="sng" dirty="0">
                <a:effectLst/>
                <a:highlight>
                  <a:srgbClr val="00FFFF"/>
                </a:highlight>
                <a:latin typeface="Times New Roman" panose="02020603050405020304" pitchFamily="18" charset="0"/>
                <a:ea typeface="Calibri" panose="020F0502020204030204" pitchFamily="34" charset="0"/>
              </a:rPr>
              <a:t>до Конго було введено спочатку бельгійські війська, а згодом і міжнародні сили ООН</a:t>
            </a:r>
            <a:r>
              <a:rPr lang="uk-UA" sz="3600" b="1" dirty="0">
                <a:effectLst/>
                <a:latin typeface="Times New Roman" panose="02020603050405020304" pitchFamily="18" charset="0"/>
                <a:ea typeface="Calibri" panose="020F0502020204030204" pitchFamily="34" charset="0"/>
              </a:rPr>
              <a:t>.</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73219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526472"/>
          </a:xfrm>
        </p:spPr>
        <p:txBody>
          <a:bodyPr>
            <a:normAutofit/>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1459345"/>
            <a:ext cx="7885641" cy="5398654"/>
          </a:xfrm>
        </p:spPr>
        <p:txBody>
          <a:bodyPr>
            <a:normAutofit/>
          </a:bodyPr>
          <a:lstStyle/>
          <a:p>
            <a:pPr marL="0" indent="0" algn="ctr">
              <a:buNone/>
            </a:pPr>
            <a:r>
              <a:rPr lang="uk-UA" sz="4000" b="1" dirty="0" err="1">
                <a:solidFill>
                  <a:srgbClr val="002060"/>
                </a:solidFill>
                <a:highlight>
                  <a:srgbClr val="FFFF00"/>
                </a:highlight>
                <a:latin typeface="Times New Roman" panose="02020603050405020304" pitchFamily="18" charset="0"/>
                <a:cs typeface="Times New Roman" panose="02020603050405020304" pitchFamily="18" charset="0"/>
              </a:rPr>
              <a:t>Муа́ммар</a:t>
            </a:r>
            <a:r>
              <a:rPr lang="uk-UA" sz="4000" b="1" dirty="0">
                <a:solidFill>
                  <a:srgbClr val="002060"/>
                </a:solidFill>
                <a:highlight>
                  <a:srgbClr val="FFFF00"/>
                </a:highlight>
                <a:latin typeface="Times New Roman" panose="02020603050405020304" pitchFamily="18" charset="0"/>
                <a:cs typeface="Times New Roman" panose="02020603050405020304" pitchFamily="18" charset="0"/>
              </a:rPr>
              <a:t> </a:t>
            </a:r>
            <a:r>
              <a:rPr lang="uk-UA" sz="4000" b="1" dirty="0" err="1">
                <a:solidFill>
                  <a:srgbClr val="002060"/>
                </a:solidFill>
                <a:highlight>
                  <a:srgbClr val="FFFF00"/>
                </a:highlight>
                <a:latin typeface="Times New Roman" panose="02020603050405020304" pitchFamily="18" charset="0"/>
                <a:cs typeface="Times New Roman" panose="02020603050405020304" pitchFamily="18" charset="0"/>
              </a:rPr>
              <a:t>Кадда́фі</a:t>
            </a:r>
            <a:r>
              <a:rPr lang="uk-UA" sz="4000" b="1" dirty="0">
                <a:solidFill>
                  <a:srgbClr val="002060"/>
                </a:solidFill>
                <a:highlight>
                  <a:srgbClr val="FFFF00"/>
                </a:highlight>
                <a:latin typeface="Times New Roman" panose="02020603050405020304" pitchFamily="18" charset="0"/>
                <a:cs typeface="Times New Roman" panose="02020603050405020304" pitchFamily="18" charset="0"/>
              </a:rPr>
              <a:t> </a:t>
            </a:r>
          </a:p>
          <a:p>
            <a:pPr marL="0" indent="0" algn="ctr">
              <a:buNone/>
            </a:pPr>
            <a:r>
              <a:rPr lang="uk-UA" sz="3600" b="1" dirty="0">
                <a:latin typeface="Times New Roman" panose="02020603050405020304" pitchFamily="18" charset="0"/>
                <a:cs typeface="Times New Roman" panose="02020603050405020304" pitchFamily="18" charset="0"/>
              </a:rPr>
              <a:t>13 вересня 1942 —20 жовтня 2011 р.</a:t>
            </a:r>
          </a:p>
          <a:p>
            <a:pPr marL="0" indent="0" algn="ctr">
              <a:buNone/>
            </a:pPr>
            <a:endParaRPr lang="uk-UA" sz="3600" b="1" dirty="0">
              <a:latin typeface="Times New Roman" panose="02020603050405020304" pitchFamily="18" charset="0"/>
              <a:cs typeface="Times New Roman" panose="02020603050405020304" pitchFamily="18" charset="0"/>
            </a:endParaRPr>
          </a:p>
          <a:p>
            <a:pPr marL="0" indent="0" algn="ctr">
              <a:buNone/>
            </a:pPr>
            <a:r>
              <a:rPr lang="uk-UA" sz="3600" b="1" i="1" dirty="0">
                <a:solidFill>
                  <a:srgbClr val="C00000"/>
                </a:solidFill>
                <a:latin typeface="Times New Roman" panose="02020603050405020304" pitchFamily="18" charset="0"/>
                <a:cs typeface="Times New Roman" panose="02020603050405020304" pitchFamily="18" charset="0"/>
              </a:rPr>
              <a:t>Братський Вождь і Лідер Зеленої Революції Лівії</a:t>
            </a:r>
            <a:r>
              <a:rPr lang="uk-UA" sz="3600" b="1" dirty="0">
                <a:latin typeface="Times New Roman" panose="02020603050405020304" pitchFamily="18" charset="0"/>
                <a:cs typeface="Times New Roman" panose="02020603050405020304" pitchFamily="18" charset="0"/>
              </a:rPr>
              <a:t> </a:t>
            </a:r>
          </a:p>
          <a:p>
            <a:pPr marL="0" indent="0" algn="ctr">
              <a:buNone/>
            </a:pPr>
            <a:r>
              <a:rPr lang="uk-UA" sz="3600" b="1" dirty="0">
                <a:latin typeface="Times New Roman" panose="02020603050405020304" pitchFamily="18" charset="0"/>
                <a:cs typeface="Times New Roman" panose="02020603050405020304" pitchFamily="18" charset="0"/>
              </a:rPr>
              <a:t>у </a:t>
            </a:r>
          </a:p>
          <a:p>
            <a:pPr marL="0" indent="0" algn="ctr">
              <a:buNone/>
            </a:pPr>
            <a:r>
              <a:rPr lang="uk-UA" sz="3600" b="1" dirty="0">
                <a:latin typeface="Times New Roman" panose="02020603050405020304" pitchFamily="18" charset="0"/>
                <a:cs typeface="Times New Roman" panose="02020603050405020304" pitchFamily="18" charset="0"/>
              </a:rPr>
              <a:t>1969—2011 рр.</a:t>
            </a:r>
          </a:p>
        </p:txBody>
      </p:sp>
      <p:pic>
        <p:nvPicPr>
          <p:cNvPr id="2" name="Рисунок 1">
            <a:extLst>
              <a:ext uri="{FF2B5EF4-FFF2-40B4-BE49-F238E27FC236}">
                <a16:creationId xmlns:a16="http://schemas.microsoft.com/office/drawing/2014/main" id="{2F91035F-555D-A7DB-977E-9B9720220AFD}"/>
              </a:ext>
            </a:extLst>
          </p:cNvPr>
          <p:cNvPicPr>
            <a:picLocks noChangeAspect="1"/>
          </p:cNvPicPr>
          <p:nvPr/>
        </p:nvPicPr>
        <p:blipFill>
          <a:blip r:embed="rId2"/>
          <a:stretch>
            <a:fillRect/>
          </a:stretch>
        </p:blipFill>
        <p:spPr>
          <a:xfrm>
            <a:off x="7931822" y="489530"/>
            <a:ext cx="4213996" cy="6331527"/>
          </a:xfrm>
          <a:prstGeom prst="rect">
            <a:avLst/>
          </a:prstGeom>
        </p:spPr>
      </p:pic>
    </p:spTree>
    <p:extLst>
      <p:ext uri="{BB962C8B-B14F-4D97-AF65-F5344CB8AC3E}">
        <p14:creationId xmlns:p14="http://schemas.microsoft.com/office/powerpoint/2010/main" val="216811071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2900" b="1" dirty="0">
                <a:effectLst/>
                <a:latin typeface="Times New Roman" panose="02020603050405020304" pitchFamily="18" charset="0"/>
                <a:ea typeface="Calibri" panose="020F0502020204030204" pitchFamily="34" charset="0"/>
              </a:rPr>
              <a:t>Після того, як </a:t>
            </a:r>
            <a:r>
              <a:rPr lang="uk-UA" sz="2900" b="1" dirty="0">
                <a:solidFill>
                  <a:srgbClr val="C00000"/>
                </a:solidFill>
                <a:effectLst/>
                <a:latin typeface="Times New Roman" panose="02020603050405020304" pitchFamily="18" charset="0"/>
                <a:ea typeface="Calibri" panose="020F0502020204030204" pitchFamily="34" charset="0"/>
              </a:rPr>
              <a:t>П. Лумумба</a:t>
            </a:r>
            <a:r>
              <a:rPr lang="uk-UA" sz="2900" b="1" dirty="0">
                <a:effectLst/>
                <a:latin typeface="Times New Roman" panose="02020603050405020304" pitchFamily="18" charset="0"/>
                <a:ea typeface="Calibri" panose="020F0502020204030204" pitchFamily="34" charset="0"/>
              </a:rPr>
              <a:t> звернувся за прямою допомогою до СРСР, серед його прихильників стався розкол. Очолені міністром оборони </a:t>
            </a:r>
            <a:r>
              <a:rPr lang="uk-UA" sz="2900" b="1" dirty="0">
                <a:solidFill>
                  <a:srgbClr val="C00000"/>
                </a:solidFill>
                <a:effectLst/>
                <a:latin typeface="Times New Roman" panose="02020603050405020304" pitchFamily="18" charset="0"/>
                <a:ea typeface="Calibri" panose="020F0502020204030204" pitchFamily="34" charset="0"/>
              </a:rPr>
              <a:t>Жозефом </a:t>
            </a:r>
            <a:r>
              <a:rPr lang="uk-UA" sz="2900" b="1" dirty="0" err="1">
                <a:solidFill>
                  <a:srgbClr val="C00000"/>
                </a:solidFill>
                <a:effectLst/>
                <a:latin typeface="Times New Roman" panose="02020603050405020304" pitchFamily="18" charset="0"/>
                <a:ea typeface="Calibri" panose="020F0502020204030204" pitchFamily="34" charset="0"/>
              </a:rPr>
              <a:t>Мобуту</a:t>
            </a:r>
            <a:r>
              <a:rPr lang="uk-UA" sz="2900" b="1" dirty="0">
                <a:effectLst/>
                <a:latin typeface="Times New Roman" panose="02020603050405020304" pitchFamily="18" charset="0"/>
                <a:ea typeface="Calibri" panose="020F0502020204030204" pitchFamily="34" charset="0"/>
              </a:rPr>
              <a:t> (1930-1997 рр.) заколотники арештували П. Лумумбу та вислали його літаком у Катангу, де він </a:t>
            </a:r>
            <a:r>
              <a:rPr lang="uk-UA" sz="2900" b="1" dirty="0">
                <a:solidFill>
                  <a:srgbClr val="C00000"/>
                </a:solidFill>
                <a:effectLst/>
                <a:highlight>
                  <a:srgbClr val="00FFFF"/>
                </a:highlight>
                <a:latin typeface="Times New Roman" panose="02020603050405020304" pitchFamily="18" charset="0"/>
                <a:ea typeface="Calibri" panose="020F0502020204030204" pitchFamily="34" charset="0"/>
              </a:rPr>
              <a:t>17 січня 1961 р.</a:t>
            </a:r>
            <a:r>
              <a:rPr lang="uk-UA" sz="2900" b="1" dirty="0">
                <a:effectLst/>
                <a:latin typeface="Times New Roman" panose="02020603050405020304" pitchFamily="18" charset="0"/>
                <a:ea typeface="Calibri" panose="020F0502020204030204" pitchFamily="34" charset="0"/>
              </a:rPr>
              <a:t> був убитий.</a:t>
            </a:r>
          </a:p>
          <a:p>
            <a:pPr marL="0" indent="0" algn="just">
              <a:buNone/>
            </a:pPr>
            <a:r>
              <a:rPr lang="uk-UA" sz="2900" b="1" dirty="0">
                <a:effectLst/>
                <a:latin typeface="Times New Roman" panose="02020603050405020304" pitchFamily="18" charset="0"/>
                <a:ea typeface="Calibri" panose="020F0502020204030204" pitchFamily="34" charset="0"/>
              </a:rPr>
              <a:t> Смерть лідера країни не припинила громадянської війни, що з різною інтенсивністю тривала до </a:t>
            </a:r>
            <a:r>
              <a:rPr lang="uk-UA" sz="2900" b="1" dirty="0">
                <a:solidFill>
                  <a:srgbClr val="C00000"/>
                </a:solidFill>
                <a:effectLst/>
                <a:latin typeface="Times New Roman" panose="02020603050405020304" pitchFamily="18" charset="0"/>
                <a:ea typeface="Calibri" panose="020F0502020204030204" pitchFamily="34" charset="0"/>
              </a:rPr>
              <a:t>1965 р.</a:t>
            </a:r>
            <a:r>
              <a:rPr lang="uk-UA" sz="2900" b="1" dirty="0">
                <a:effectLst/>
                <a:latin typeface="Times New Roman" panose="02020603050405020304" pitchFamily="18" charset="0"/>
                <a:ea typeface="Calibri" panose="020F0502020204030204" pitchFamily="34" charset="0"/>
              </a:rPr>
              <a:t>, єдність країни було відновлено лише завдяки втручанню в конфлікт військ ООН. У кінцевому результаті у </a:t>
            </a:r>
            <a:r>
              <a:rPr lang="uk-UA" sz="2900" b="1" dirty="0">
                <a:solidFill>
                  <a:srgbClr val="C00000"/>
                </a:solidFill>
                <a:effectLst/>
                <a:latin typeface="Times New Roman" panose="02020603050405020304" pitchFamily="18" charset="0"/>
                <a:ea typeface="Calibri" panose="020F0502020204030204" pitchFamily="34" charset="0"/>
              </a:rPr>
              <a:t>листопаді 1965 р.</a:t>
            </a:r>
            <a:r>
              <a:rPr lang="uk-UA" sz="2900" b="1" dirty="0">
                <a:effectLst/>
                <a:latin typeface="Times New Roman" panose="02020603050405020304" pitchFamily="18" charset="0"/>
                <a:ea typeface="Calibri" panose="020F0502020204030204" pitchFamily="34" charset="0"/>
              </a:rPr>
              <a:t> влада опинилася в руках військового диктатора Жозефа </a:t>
            </a:r>
            <a:r>
              <a:rPr lang="uk-UA" sz="2900" b="1" dirty="0" err="1">
                <a:effectLst/>
                <a:latin typeface="Times New Roman" panose="02020603050405020304" pitchFamily="18" charset="0"/>
                <a:ea typeface="Calibri" panose="020F0502020204030204" pitchFamily="34" charset="0"/>
              </a:rPr>
              <a:t>Мобуту</a:t>
            </a:r>
            <a:r>
              <a:rPr lang="uk-UA" sz="2900" b="1" dirty="0">
                <a:effectLst/>
                <a:latin typeface="Times New Roman" panose="02020603050405020304" pitchFamily="18" charset="0"/>
                <a:ea typeface="Calibri" panose="020F0502020204030204" pitchFamily="34" charset="0"/>
              </a:rPr>
              <a:t>, </a:t>
            </a:r>
            <a:r>
              <a:rPr lang="uk-UA" sz="2900" b="1" dirty="0">
                <a:effectLst/>
                <a:highlight>
                  <a:srgbClr val="FFFF00"/>
                </a:highlight>
                <a:latin typeface="Times New Roman" panose="02020603050405020304" pitchFamily="18" charset="0"/>
                <a:ea typeface="Calibri" panose="020F0502020204030204" pitchFamily="34" charset="0"/>
              </a:rPr>
              <a:t>який змінив своє європейське ім’я на африканське </a:t>
            </a:r>
            <a:r>
              <a:rPr lang="uk-UA" sz="2900" b="1" dirty="0" err="1">
                <a:solidFill>
                  <a:srgbClr val="C00000"/>
                </a:solidFill>
                <a:effectLst/>
                <a:highlight>
                  <a:srgbClr val="FFFF00"/>
                </a:highlight>
                <a:latin typeface="Times New Roman" panose="02020603050405020304" pitchFamily="18" charset="0"/>
                <a:ea typeface="Calibri" panose="020F0502020204030204" pitchFamily="34" charset="0"/>
              </a:rPr>
              <a:t>Сесе</a:t>
            </a:r>
            <a:r>
              <a:rPr lang="uk-UA" sz="2900" b="1" dirty="0">
                <a:solidFill>
                  <a:srgbClr val="C00000"/>
                </a:solidFill>
                <a:effectLst/>
                <a:highlight>
                  <a:srgbClr val="FFFF00"/>
                </a:highlight>
                <a:latin typeface="Times New Roman" panose="02020603050405020304" pitchFamily="18" charset="0"/>
                <a:ea typeface="Calibri" panose="020F0502020204030204" pitchFamily="34" charset="0"/>
              </a:rPr>
              <a:t> </a:t>
            </a:r>
            <a:r>
              <a:rPr lang="uk-UA" sz="2900" b="1" dirty="0" err="1">
                <a:solidFill>
                  <a:srgbClr val="C00000"/>
                </a:solidFill>
                <a:effectLst/>
                <a:highlight>
                  <a:srgbClr val="FFFF00"/>
                </a:highlight>
                <a:latin typeface="Times New Roman" panose="02020603050405020304" pitchFamily="18" charset="0"/>
                <a:ea typeface="Calibri" panose="020F0502020204030204" pitchFamily="34" charset="0"/>
              </a:rPr>
              <a:t>Секо</a:t>
            </a:r>
            <a:r>
              <a:rPr lang="uk-UA" sz="2900" b="1" dirty="0">
                <a:effectLst/>
                <a:latin typeface="Times New Roman" panose="02020603050405020304" pitchFamily="18" charset="0"/>
                <a:ea typeface="Calibri" panose="020F0502020204030204" pitchFamily="34" charset="0"/>
              </a:rPr>
              <a:t>. </a:t>
            </a:r>
          </a:p>
          <a:p>
            <a:pPr marL="0" indent="0" algn="just">
              <a:buNone/>
            </a:pPr>
            <a:r>
              <a:rPr lang="uk-UA" sz="2900" b="1" dirty="0">
                <a:effectLst/>
                <a:latin typeface="Times New Roman" panose="02020603050405020304" pitchFamily="18" charset="0"/>
                <a:ea typeface="Calibri" panose="020F0502020204030204" pitchFamily="34" charset="0"/>
              </a:rPr>
              <a:t>У країні було проведено «африканізацію», що полягала, зокрема, в зміні всіх даних європейцями географічних назв на місцеві, а в </a:t>
            </a:r>
            <a:r>
              <a:rPr lang="uk-UA" sz="2900" b="1" dirty="0">
                <a:solidFill>
                  <a:srgbClr val="C00000"/>
                </a:solidFill>
                <a:effectLst/>
                <a:latin typeface="Times New Roman" panose="02020603050405020304" pitchFamily="18" charset="0"/>
                <a:ea typeface="Calibri" panose="020F0502020204030204" pitchFamily="34" charset="0"/>
              </a:rPr>
              <a:t>1971 р.</a:t>
            </a:r>
            <a:r>
              <a:rPr lang="uk-UA" sz="2900" b="1" dirty="0">
                <a:effectLst/>
                <a:latin typeface="Times New Roman" panose="02020603050405020304" pitchFamily="18" charset="0"/>
                <a:ea typeface="Calibri" panose="020F0502020204030204" pitchFamily="34" charset="0"/>
              </a:rPr>
              <a:t> </a:t>
            </a:r>
            <a:r>
              <a:rPr lang="uk-UA" sz="2900" b="1" dirty="0">
                <a:effectLst/>
                <a:highlight>
                  <a:srgbClr val="FFFF00"/>
                </a:highlight>
                <a:latin typeface="Times New Roman" panose="02020603050405020304" pitchFamily="18" charset="0"/>
                <a:ea typeface="Calibri" panose="020F0502020204030204" pitchFamily="34" charset="0"/>
              </a:rPr>
              <a:t>Конго </a:t>
            </a:r>
            <a:r>
              <a:rPr lang="uk-UA" sz="2900" b="1" dirty="0">
                <a:effectLst/>
                <a:latin typeface="Times New Roman" panose="02020603050405020304" pitchFamily="18" charset="0"/>
                <a:ea typeface="Calibri" panose="020F0502020204030204" pitchFamily="34" charset="0"/>
              </a:rPr>
              <a:t>змінило назву на </a:t>
            </a:r>
            <a:r>
              <a:rPr lang="uk-UA" sz="2900" b="1" dirty="0">
                <a:effectLst/>
                <a:highlight>
                  <a:srgbClr val="00FF00"/>
                </a:highlight>
                <a:latin typeface="Times New Roman" panose="02020603050405020304" pitchFamily="18" charset="0"/>
                <a:ea typeface="Calibri" panose="020F0502020204030204" pitchFamily="34" charset="0"/>
              </a:rPr>
              <a:t>Заїр</a:t>
            </a:r>
            <a:r>
              <a:rPr lang="uk-UA" sz="2900" b="1" dirty="0">
                <a:effectLst/>
                <a:latin typeface="Times New Roman" panose="02020603050405020304" pitchFamily="18" charset="0"/>
                <a:ea typeface="Calibri" panose="020F0502020204030204" pitchFamily="34" charset="0"/>
              </a:rPr>
              <a:t> (з 17 травня 1997 р. – </a:t>
            </a:r>
            <a:r>
              <a:rPr lang="uk-UA" sz="2900" b="1" dirty="0">
                <a:effectLst/>
                <a:highlight>
                  <a:srgbClr val="00FFFF"/>
                </a:highlight>
                <a:latin typeface="Times New Roman" panose="02020603050405020304" pitchFamily="18" charset="0"/>
                <a:ea typeface="Calibri" panose="020F0502020204030204" pitchFamily="34" charset="0"/>
              </a:rPr>
              <a:t>Демократична Республіка Конго</a:t>
            </a:r>
            <a:r>
              <a:rPr lang="uk-UA" sz="2900" b="1" dirty="0">
                <a:effectLst/>
                <a:latin typeface="Times New Roman" panose="02020603050405020304" pitchFamily="18" charset="0"/>
                <a:ea typeface="Calibri" panose="020F0502020204030204" pitchFamily="34" charset="0"/>
              </a:rPr>
              <a:t>, площа 2345 тис. </a:t>
            </a:r>
            <a:r>
              <a:rPr lang="uk-UA" sz="2900" b="1" dirty="0" err="1">
                <a:latin typeface="Times New Roman" panose="02020603050405020304" pitchFamily="18" charset="0"/>
                <a:ea typeface="Calibri" panose="020F0502020204030204" pitchFamily="34" charset="0"/>
              </a:rPr>
              <a:t>кв</a:t>
            </a:r>
            <a:r>
              <a:rPr lang="uk-UA" sz="2900" b="1" dirty="0">
                <a:latin typeface="Times New Roman" panose="02020603050405020304" pitchFamily="18" charset="0"/>
                <a:ea typeface="Calibri" panose="020F0502020204030204" pitchFamily="34" charset="0"/>
              </a:rPr>
              <a:t>. </a:t>
            </a:r>
            <a:r>
              <a:rPr lang="uk-UA" sz="2900" b="1" dirty="0">
                <a:effectLst/>
                <a:latin typeface="Times New Roman" panose="02020603050405020304" pitchFamily="18" charset="0"/>
                <a:ea typeface="Calibri" panose="020F0502020204030204" pitchFamily="34" charset="0"/>
              </a:rPr>
              <a:t>км, населення – 60,01 млн., Кіншаса).</a:t>
            </a:r>
            <a:endParaRPr lang="ru-RU" sz="2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442368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indent="0" algn="just">
              <a:lnSpc>
                <a:spcPct val="107000"/>
              </a:lnSpc>
              <a:spcAft>
                <a:spcPts val="800"/>
              </a:spcAft>
              <a:buNone/>
            </a:pP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У </a:t>
            </a:r>
            <a:r>
              <a:rPr lang="uk-UA"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1968 р.</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отримали незалежність </a:t>
            </a:r>
            <a:r>
              <a:rPr lang="uk-UA" sz="24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іспанські колонії</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Фернандо-По</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та Р</a:t>
            </a:r>
            <a:r>
              <a:rPr lang="uk-UA" sz="2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іо-</a:t>
            </a:r>
            <a:r>
              <a:rPr lang="uk-UA" sz="2400" b="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Муні</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які  об’єдналися в </a:t>
            </a:r>
            <a:r>
              <a:rPr lang="uk-UA" sz="24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Екваторіальну Гвінею</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400" b="1" i="1" dirty="0">
                <a:effectLst/>
                <a:latin typeface="Times New Roman" panose="02020603050405020304" pitchFamily="18" charset="0"/>
                <a:ea typeface="Calibri" panose="020F0502020204030204" pitchFamily="34" charset="0"/>
                <a:cs typeface="Times New Roman" panose="02020603050405020304" pitchFamily="18" charset="0"/>
              </a:rPr>
              <a:t>28,05 тис. км</a:t>
            </a:r>
            <a:r>
              <a:rPr lang="uk-UA" sz="2400" b="1" i="1" baseline="30000" dirty="0">
                <a:effectLst/>
                <a:latin typeface="Times New Roman" panose="02020603050405020304" pitchFamily="18" charset="0"/>
                <a:ea typeface="Calibri" panose="020F0502020204030204" pitchFamily="34" charset="0"/>
                <a:cs typeface="Times New Roman" panose="02020603050405020304" pitchFamily="18" charset="0"/>
              </a:rPr>
              <a:t>2</a:t>
            </a:r>
            <a:r>
              <a:rPr lang="uk-UA" sz="2400" b="1" i="1" dirty="0">
                <a:effectLst/>
                <a:latin typeface="Times New Roman" panose="02020603050405020304" pitchFamily="18" charset="0"/>
                <a:ea typeface="Calibri" panose="020F0502020204030204" pitchFamily="34" charset="0"/>
                <a:cs typeface="Times New Roman" panose="02020603050405020304" pitchFamily="18" charset="0"/>
              </a:rPr>
              <a:t>, 536 тис., Малабо</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a:t>
            </a:r>
          </a:p>
          <a:p>
            <a:pPr indent="0" algn="just">
              <a:lnSpc>
                <a:spcPct val="107000"/>
              </a:lnSpc>
              <a:spcAft>
                <a:spcPts val="800"/>
              </a:spcAft>
              <a:buNone/>
            </a:pP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Останньою з європейських держав, яка на початку 1970-х рр. мала африканські колонії, була </a:t>
            </a:r>
            <a:r>
              <a:rPr lang="uk-UA" sz="24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Португалія</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проводила активну колонізаційну політику, переселивши до своїх африканських володінь лише у повоєнний період 400 тис. осіб. Першим національно-визвольним рухом у португальських колоніальних володіннях став створений </a:t>
            </a:r>
            <a:r>
              <a:rPr lang="uk-UA"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1956 р.</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4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Народний рух визволення Анголи</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400" b="1" i="1" dirty="0">
                <a:effectLst/>
                <a:latin typeface="Times New Roman" panose="02020603050405020304" pitchFamily="18" charset="0"/>
                <a:ea typeface="Calibri" panose="020F0502020204030204" pitchFamily="34" charset="0"/>
                <a:cs typeface="Times New Roman" panose="02020603050405020304" pitchFamily="18" charset="0"/>
              </a:rPr>
              <a:t>МПЛА</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очолений </a:t>
            </a:r>
            <a:r>
              <a:rPr lang="uk-UA" sz="24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Аугустіньо</a:t>
            </a:r>
            <a:r>
              <a:rPr lang="uk-UA"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2400" b="1" dirty="0" err="1">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Нето</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4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1922-І979 рр.</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що </a:t>
            </a:r>
            <a:r>
              <a:rPr lang="uk-UA" sz="2400" b="1" i="1" dirty="0">
                <a:effectLst/>
                <a:latin typeface="Times New Roman" panose="02020603050405020304" pitchFamily="18" charset="0"/>
                <a:ea typeface="Calibri" panose="020F0502020204030204" pitchFamily="34" charset="0"/>
                <a:cs typeface="Times New Roman" panose="02020603050405020304" pitchFamily="18" charset="0"/>
              </a:rPr>
              <a:t>перебував під сильним впливом марксистської ідеології</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a:t>
            </a:r>
          </a:p>
          <a:p>
            <a:pPr indent="0" algn="just">
              <a:lnSpc>
                <a:spcPct val="107000"/>
              </a:lnSpc>
              <a:spcAft>
                <a:spcPts val="800"/>
              </a:spcAft>
              <a:buNone/>
            </a:pP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У </a:t>
            </a:r>
            <a:r>
              <a:rPr lang="uk-UA"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1961 р.</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було засновано </a:t>
            </a:r>
            <a:r>
              <a:rPr lang="uk-UA" sz="24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Народний союз Анголи</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на основі якого наступного року виник </a:t>
            </a:r>
            <a:r>
              <a:rPr lang="uk-UA" sz="2400" b="1" i="1" dirty="0" err="1">
                <a:effectLst/>
                <a:highlight>
                  <a:srgbClr val="FF0000"/>
                </a:highlight>
                <a:latin typeface="Times New Roman" panose="02020603050405020304" pitchFamily="18" charset="0"/>
                <a:ea typeface="Calibri" panose="020F0502020204030204" pitchFamily="34" charset="0"/>
                <a:cs typeface="Times New Roman" panose="02020603050405020304" pitchFamily="18" charset="0"/>
              </a:rPr>
              <a:t>прокитайський</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4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Національний фронт визволення Анголи</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400" b="1" i="1" dirty="0">
                <a:effectLst/>
                <a:latin typeface="Times New Roman" panose="02020603050405020304" pitchFamily="18" charset="0"/>
                <a:ea typeface="Calibri" panose="020F0502020204030204" pitchFamily="34" charset="0"/>
                <a:cs typeface="Times New Roman" panose="02020603050405020304" pitchFamily="18" charset="0"/>
              </a:rPr>
              <a:t>ФНЛА</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У </a:t>
            </a:r>
            <a:r>
              <a:rPr lang="uk-UA" sz="2400" b="1"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rPr>
              <a:t>1966 р. </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через ідеологічні суперечки з ФНЛА вийшла група </a:t>
            </a:r>
            <a:r>
              <a:rPr lang="uk-UA"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Жонаса</a:t>
            </a:r>
            <a:r>
              <a:rPr lang="uk-UA"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24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Савімбі</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400" b="1" dirty="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1934–2002 рр.</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який утворив </a:t>
            </a:r>
            <a:r>
              <a:rPr lang="uk-UA" sz="2400" b="1" dirty="0">
                <a:effectLst/>
                <a:highlight>
                  <a:srgbClr val="FF0000"/>
                </a:highlight>
                <a:latin typeface="Times New Roman" panose="02020603050405020304" pitchFamily="18" charset="0"/>
                <a:ea typeface="Calibri" panose="020F0502020204030204" pitchFamily="34" charset="0"/>
                <a:cs typeface="Times New Roman" panose="02020603050405020304" pitchFamily="18" charset="0"/>
              </a:rPr>
              <a:t>прозахідний</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4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Національний союз за повну незалежність Анголи </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a:t>
            </a:r>
            <a:r>
              <a:rPr lang="uk-UA" sz="2400" b="1" i="1" dirty="0">
                <a:effectLst/>
                <a:latin typeface="Times New Roman" panose="02020603050405020304" pitchFamily="18" charset="0"/>
                <a:ea typeface="Calibri" panose="020F0502020204030204" pitchFamily="34" charset="0"/>
                <a:cs typeface="Times New Roman" panose="02020603050405020304" pitchFamily="18" charset="0"/>
              </a:rPr>
              <a:t>УНІТА</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З </a:t>
            </a:r>
            <a:r>
              <a:rPr lang="uk-UA" sz="24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1964 р.</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проти португальського панування боровся </a:t>
            </a:r>
            <a:r>
              <a:rPr lang="uk-UA" sz="2400" b="1" dirty="0">
                <a:effectLst/>
                <a:highlight>
                  <a:srgbClr val="FF00FF"/>
                </a:highlight>
                <a:latin typeface="Times New Roman" panose="02020603050405020304" pitchFamily="18" charset="0"/>
                <a:ea typeface="Calibri" panose="020F0502020204030204" pitchFamily="34" charset="0"/>
                <a:cs typeface="Times New Roman" panose="02020603050405020304" pitchFamily="18" charset="0"/>
              </a:rPr>
              <a:t>марксистський Фронт визволення Мозамбіку</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400" b="1" i="1" dirty="0">
                <a:effectLst/>
                <a:latin typeface="Times New Roman" panose="02020603050405020304" pitchFamily="18" charset="0"/>
                <a:ea typeface="Calibri" panose="020F0502020204030204" pitchFamily="34" charset="0"/>
                <a:cs typeface="Times New Roman" panose="02020603050405020304" pitchFamily="18" charset="0"/>
              </a:rPr>
              <a:t>ФРЕЛІМО</a:t>
            </a:r>
            <a:r>
              <a:rPr lang="uk-UA" sz="24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ru-RU" sz="24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740388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latin typeface="Times New Roman" panose="02020603050405020304" pitchFamily="18" charset="0"/>
                <a:ea typeface="Calibri" panose="020F0502020204030204" pitchFamily="34" charset="0"/>
              </a:rPr>
              <a:t>Н</a:t>
            </a:r>
            <a:r>
              <a:rPr lang="uk-UA" sz="3500" b="1" dirty="0">
                <a:effectLst/>
                <a:latin typeface="Times New Roman" panose="02020603050405020304" pitchFamily="18" charset="0"/>
                <a:ea typeface="Calibri" panose="020F0502020204030204" pitchFamily="34" charset="0"/>
              </a:rPr>
              <a:t>езважаючи на активну боротьбу патріотичних рухів, влада в португальських колоніях була передана представникам місцевого населення лише після того, як у </a:t>
            </a:r>
            <a:r>
              <a:rPr lang="uk-UA" sz="3500" b="1" dirty="0">
                <a:solidFill>
                  <a:srgbClr val="FF0000"/>
                </a:solidFill>
                <a:effectLst/>
                <a:latin typeface="Times New Roman" panose="02020603050405020304" pitchFamily="18" charset="0"/>
                <a:ea typeface="Calibri" panose="020F0502020204030204" pitchFamily="34" charset="0"/>
              </a:rPr>
              <a:t>квітні 1974 р.</a:t>
            </a:r>
            <a:r>
              <a:rPr lang="uk-UA" sz="3500" b="1" dirty="0">
                <a:effectLst/>
                <a:latin typeface="Times New Roman" panose="02020603050405020304" pitchFamily="18" charset="0"/>
                <a:ea typeface="Calibri" panose="020F0502020204030204" pitchFamily="34" charset="0"/>
              </a:rPr>
              <a:t> у результаті безкровної «</a:t>
            </a:r>
            <a:r>
              <a:rPr lang="uk-UA" sz="3500" b="1" dirty="0">
                <a:effectLst/>
                <a:highlight>
                  <a:srgbClr val="FF00FF"/>
                </a:highlight>
                <a:latin typeface="Times New Roman" panose="02020603050405020304" pitchFamily="18" charset="0"/>
                <a:ea typeface="Calibri" panose="020F0502020204030204" pitchFamily="34" charset="0"/>
              </a:rPr>
              <a:t>революції </a:t>
            </a:r>
            <a:r>
              <a:rPr lang="uk-UA" sz="3500" b="1" dirty="0" err="1">
                <a:effectLst/>
                <a:highlight>
                  <a:srgbClr val="FF00FF"/>
                </a:highlight>
                <a:latin typeface="Times New Roman" panose="02020603050405020304" pitchFamily="18" charset="0"/>
                <a:ea typeface="Calibri" panose="020F0502020204030204" pitchFamily="34" charset="0"/>
              </a:rPr>
              <a:t>гвоздик</a:t>
            </a:r>
            <a:r>
              <a:rPr lang="uk-UA" sz="3500" b="1" dirty="0">
                <a:effectLst/>
                <a:latin typeface="Times New Roman" panose="02020603050405020304" pitchFamily="18" charset="0"/>
                <a:ea typeface="Calibri" panose="020F0502020204030204" pitchFamily="34" charset="0"/>
              </a:rPr>
              <a:t>» у метрополії від влади було усунуто </a:t>
            </a:r>
            <a:r>
              <a:rPr lang="uk-UA" sz="3500" b="1" u="sng" dirty="0">
                <a:effectLst/>
                <a:latin typeface="Times New Roman" panose="02020603050405020304" pitchFamily="18" charset="0"/>
                <a:ea typeface="Calibri" panose="020F0502020204030204" pitchFamily="34" charset="0"/>
              </a:rPr>
              <a:t>диктаторський режим</a:t>
            </a:r>
            <a:r>
              <a:rPr lang="uk-UA" sz="3500" b="1" dirty="0">
                <a:effectLst/>
                <a:latin typeface="Times New Roman" panose="02020603050405020304" pitchFamily="18" charset="0"/>
                <a:ea typeface="Calibri" panose="020F0502020204030204" pitchFamily="34" charset="0"/>
              </a:rPr>
              <a:t> </a:t>
            </a:r>
            <a:r>
              <a:rPr lang="uk-UA" sz="3500" b="1" dirty="0" err="1">
                <a:solidFill>
                  <a:srgbClr val="FF0000"/>
                </a:solidFill>
                <a:effectLst/>
                <a:latin typeface="Times New Roman" panose="02020603050405020304" pitchFamily="18" charset="0"/>
                <a:ea typeface="Calibri" panose="020F0502020204030204" pitchFamily="34" charset="0"/>
              </a:rPr>
              <a:t>Марцелло</a:t>
            </a:r>
            <a:r>
              <a:rPr lang="uk-UA" sz="3500" b="1" dirty="0">
                <a:solidFill>
                  <a:srgbClr val="FF0000"/>
                </a:solidFill>
                <a:effectLst/>
                <a:latin typeface="Times New Roman" panose="02020603050405020304" pitchFamily="18" charset="0"/>
                <a:ea typeface="Calibri" panose="020F0502020204030204" pitchFamily="34" charset="0"/>
              </a:rPr>
              <a:t> </a:t>
            </a:r>
            <a:r>
              <a:rPr lang="uk-UA" sz="3500" b="1" dirty="0" err="1">
                <a:solidFill>
                  <a:srgbClr val="FF0000"/>
                </a:solidFill>
                <a:effectLst/>
                <a:latin typeface="Times New Roman" panose="02020603050405020304" pitchFamily="18" charset="0"/>
                <a:ea typeface="Calibri" panose="020F0502020204030204" pitchFamily="34" charset="0"/>
              </a:rPr>
              <a:t>Каетано</a:t>
            </a:r>
            <a:r>
              <a:rPr lang="uk-UA" sz="3500" b="1" dirty="0">
                <a:solidFill>
                  <a:srgbClr val="FF0000"/>
                </a:solidFill>
                <a:effectLst/>
                <a:latin typeface="Times New Roman" panose="02020603050405020304" pitchFamily="18" charset="0"/>
                <a:ea typeface="Calibri" panose="020F0502020204030204" pitchFamily="34" charset="0"/>
              </a:rPr>
              <a:t> </a:t>
            </a:r>
            <a:r>
              <a:rPr lang="uk-UA" sz="3500" b="1" dirty="0">
                <a:effectLst/>
                <a:latin typeface="Times New Roman" panose="02020603050405020304" pitchFamily="18" charset="0"/>
                <a:ea typeface="Calibri" panose="020F0502020204030204" pitchFamily="34" charset="0"/>
              </a:rPr>
              <a:t>(</a:t>
            </a:r>
            <a:r>
              <a:rPr lang="uk-UA" sz="3500" b="1" dirty="0">
                <a:effectLst/>
                <a:highlight>
                  <a:srgbClr val="FFFF00"/>
                </a:highlight>
                <a:latin typeface="Times New Roman" panose="02020603050405020304" pitchFamily="18" charset="0"/>
                <a:ea typeface="Calibri" panose="020F0502020204030204" pitchFamily="34" charset="0"/>
              </a:rPr>
              <a:t>1906-1980 рр.</a:t>
            </a:r>
            <a:r>
              <a:rPr lang="uk-UA" sz="3500" b="1" dirty="0">
                <a:effectLst/>
                <a:latin typeface="Times New Roman" panose="02020603050405020304" pitchFamily="18" charset="0"/>
                <a:ea typeface="Calibri" panose="020F0502020204030204" pitchFamily="34" charset="0"/>
              </a:rPr>
              <a:t>).</a:t>
            </a:r>
          </a:p>
          <a:p>
            <a:pPr marL="0" indent="0" algn="just">
              <a:buNone/>
            </a:pPr>
            <a:r>
              <a:rPr lang="uk-UA" sz="3500" b="1" dirty="0">
                <a:effectLst/>
                <a:latin typeface="Times New Roman" panose="02020603050405020304" pitchFamily="18" charset="0"/>
                <a:ea typeface="Calibri" panose="020F0502020204030204" pitchFamily="34" charset="0"/>
              </a:rPr>
              <a:t> Вже того ж року Португалія визнала незалежність </a:t>
            </a:r>
            <a:r>
              <a:rPr lang="uk-UA" sz="3500" b="1" dirty="0">
                <a:effectLst/>
                <a:highlight>
                  <a:srgbClr val="00FF00"/>
                </a:highlight>
                <a:latin typeface="Times New Roman" panose="02020603050405020304" pitchFamily="18" charset="0"/>
                <a:ea typeface="Calibri" panose="020F0502020204030204" pitchFamily="34" charset="0"/>
              </a:rPr>
              <a:t>Гвінеї-Бісау</a:t>
            </a:r>
            <a:r>
              <a:rPr lang="uk-UA" sz="3500" b="1" dirty="0">
                <a:effectLst/>
                <a:latin typeface="Times New Roman" panose="02020603050405020304" pitchFamily="18" charset="0"/>
                <a:ea typeface="Calibri" panose="020F0502020204030204" pitchFamily="34" charset="0"/>
              </a:rPr>
              <a:t>, в якій очолювані братами </a:t>
            </a:r>
            <a:r>
              <a:rPr lang="uk-UA" sz="3500" b="1" dirty="0" err="1">
                <a:solidFill>
                  <a:srgbClr val="FF0000"/>
                </a:solidFill>
                <a:effectLst/>
                <a:highlight>
                  <a:srgbClr val="FFFF00"/>
                </a:highlight>
                <a:latin typeface="Times New Roman" panose="02020603050405020304" pitchFamily="18" charset="0"/>
                <a:ea typeface="Calibri" panose="020F0502020204030204" pitchFamily="34" charset="0"/>
              </a:rPr>
              <a:t>Луїшем</a:t>
            </a:r>
            <a:r>
              <a:rPr lang="uk-UA" sz="3500" b="1" dirty="0">
                <a:effectLst/>
                <a:highlight>
                  <a:srgbClr val="FFFF00"/>
                </a:highlight>
                <a:latin typeface="Times New Roman" panose="02020603050405020304" pitchFamily="18" charset="0"/>
                <a:ea typeface="Calibri" panose="020F0502020204030204" pitchFamily="34" charset="0"/>
              </a:rPr>
              <a:t> (1931 р. нар.) і </a:t>
            </a:r>
            <a:r>
              <a:rPr lang="uk-UA" sz="3500" b="1" dirty="0" err="1">
                <a:solidFill>
                  <a:srgbClr val="FF0000"/>
                </a:solidFill>
                <a:effectLst/>
                <a:highlight>
                  <a:srgbClr val="FFFF00"/>
                </a:highlight>
                <a:latin typeface="Times New Roman" panose="02020603050405020304" pitchFamily="18" charset="0"/>
                <a:ea typeface="Calibri" panose="020F0502020204030204" pitchFamily="34" charset="0"/>
              </a:rPr>
              <a:t>Амілкаром</a:t>
            </a:r>
            <a:r>
              <a:rPr lang="uk-UA" sz="3500" b="1" dirty="0">
                <a:effectLst/>
                <a:highlight>
                  <a:srgbClr val="FFFF00"/>
                </a:highlight>
                <a:latin typeface="Times New Roman" panose="02020603050405020304" pitchFamily="18" charset="0"/>
                <a:ea typeface="Calibri" panose="020F0502020204030204" pitchFamily="34" charset="0"/>
              </a:rPr>
              <a:t> (загинув 20 січня 1973 р.) </a:t>
            </a:r>
            <a:r>
              <a:rPr lang="uk-UA" sz="3500" b="1" dirty="0" err="1">
                <a:solidFill>
                  <a:srgbClr val="FF0000"/>
                </a:solidFill>
                <a:effectLst/>
                <a:highlight>
                  <a:srgbClr val="FFFF00"/>
                </a:highlight>
                <a:latin typeface="Times New Roman" panose="02020603050405020304" pitchFamily="18" charset="0"/>
                <a:ea typeface="Calibri" panose="020F0502020204030204" pitchFamily="34" charset="0"/>
              </a:rPr>
              <a:t>Кабралами</a:t>
            </a:r>
            <a:r>
              <a:rPr lang="uk-UA" sz="3500" b="1" dirty="0">
                <a:effectLst/>
                <a:latin typeface="Times New Roman" panose="02020603050405020304" pitchFamily="18" charset="0"/>
                <a:ea typeface="Calibri" panose="020F0502020204030204" pitchFamily="34" charset="0"/>
              </a:rPr>
              <a:t> партизани вже встановили контроль над більшою частиною країни. У </a:t>
            </a:r>
            <a:r>
              <a:rPr lang="uk-UA" sz="3500" b="1" dirty="0">
                <a:solidFill>
                  <a:srgbClr val="FF0000"/>
                </a:solidFill>
                <a:effectLst/>
                <a:latin typeface="Times New Roman" panose="02020603050405020304" pitchFamily="18" charset="0"/>
                <a:ea typeface="Calibri" panose="020F0502020204030204" pitchFamily="34" charset="0"/>
              </a:rPr>
              <a:t>1975 р.</a:t>
            </a:r>
            <a:r>
              <a:rPr lang="uk-UA" sz="3500" b="1" dirty="0">
                <a:effectLst/>
                <a:latin typeface="Times New Roman" panose="02020603050405020304" pitchFamily="18" charset="0"/>
                <a:ea typeface="Calibri" panose="020F0502020204030204" pitchFamily="34" charset="0"/>
              </a:rPr>
              <a:t> Португалія надала незалежність </a:t>
            </a:r>
            <a:r>
              <a:rPr lang="uk-UA" sz="3500" b="1" dirty="0">
                <a:effectLst/>
                <a:highlight>
                  <a:srgbClr val="00FF00"/>
                </a:highlight>
                <a:latin typeface="Times New Roman" panose="02020603050405020304" pitchFamily="18" charset="0"/>
                <a:ea typeface="Calibri" panose="020F0502020204030204" pitchFamily="34" charset="0"/>
              </a:rPr>
              <a:t>Анголі, Мозамбіку, Островам Зеленого мису та Островам Сан-Томе і Принсипі</a:t>
            </a:r>
            <a:r>
              <a:rPr lang="uk-UA" sz="3500" b="1" dirty="0">
                <a:effectLst/>
                <a:latin typeface="Times New Roman" panose="02020603050405020304" pitchFamily="18" charset="0"/>
                <a:ea typeface="Calibri" panose="020F0502020204030204" pitchFamily="34" charset="0"/>
              </a:rPr>
              <a:t>.</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29080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latin typeface="Times New Roman" panose="02020603050405020304" pitchFamily="18" charset="0"/>
                <a:cs typeface="Times New Roman" panose="02020603050405020304" pitchFamily="18" charset="0"/>
              </a:rPr>
              <a:t>Хоча </a:t>
            </a:r>
            <a:r>
              <a:rPr lang="uk-UA" sz="3500" b="1" dirty="0">
                <a:solidFill>
                  <a:srgbClr val="FF0000"/>
                </a:solidFill>
                <a:latin typeface="Times New Roman" panose="02020603050405020304" pitchFamily="18" charset="0"/>
                <a:cs typeface="Times New Roman" panose="02020603050405020304" pitchFamily="18" charset="0"/>
              </a:rPr>
              <a:t>31 січня 1975 р.</a:t>
            </a:r>
            <a:r>
              <a:rPr lang="uk-UA" sz="3500" b="1" dirty="0">
                <a:latin typeface="Times New Roman" panose="02020603050405020304" pitchFamily="18" charset="0"/>
                <a:cs typeface="Times New Roman" panose="02020603050405020304" pitchFamily="18" charset="0"/>
              </a:rPr>
              <a:t> влада в Анголі була передана уряду, до якого ввійшли представники МПЛА, ФНЛА та УНІТА, коаліція виявилася винятково нестійкою, і вже в липні почалася урядова криза, а згодом і </a:t>
            </a:r>
            <a:r>
              <a:rPr lang="uk-UA" sz="3500" b="1" dirty="0">
                <a:highlight>
                  <a:srgbClr val="FFFF00"/>
                </a:highlight>
                <a:latin typeface="Times New Roman" panose="02020603050405020304" pitchFamily="18" charset="0"/>
                <a:cs typeface="Times New Roman" panose="02020603050405020304" pitchFamily="18" charset="0"/>
              </a:rPr>
              <a:t>громадянська війна</a:t>
            </a:r>
            <a:r>
              <a:rPr lang="uk-UA" sz="3500" b="1" dirty="0">
                <a:latin typeface="Times New Roman" panose="02020603050405020304" pitchFamily="18" charset="0"/>
                <a:cs typeface="Times New Roman" panose="02020603050405020304" pitchFamily="18" charset="0"/>
              </a:rPr>
              <a:t>.</a:t>
            </a:r>
          </a:p>
          <a:p>
            <a:pPr marL="0" indent="0" algn="just">
              <a:buNone/>
            </a:pPr>
            <a:r>
              <a:rPr lang="uk-UA" sz="3500" b="1" dirty="0">
                <a:latin typeface="Times New Roman" panose="02020603050405020304" pitchFamily="18" charset="0"/>
                <a:cs typeface="Times New Roman" panose="02020603050405020304" pitchFamily="18" charset="0"/>
              </a:rPr>
              <a:t> Політичний хаос змусив колишню метрополію евакуювати з країни близько 300 тис. білих португальців, котрі, як правило, займали відповідальні технічні посади, після чого більшість промислового сектора Анголи зазнала паралічу. Серед сторін ангольського конфлікту ініціативу відразу ж захопила МПЛА, яка, контролюючи столицю, </a:t>
            </a:r>
            <a:r>
              <a:rPr lang="uk-UA" sz="3500" b="1" dirty="0">
                <a:solidFill>
                  <a:srgbClr val="FF0000"/>
                </a:solidFill>
                <a:latin typeface="Times New Roman" panose="02020603050405020304" pitchFamily="18" charset="0"/>
                <a:cs typeface="Times New Roman" panose="02020603050405020304" pitchFamily="18" charset="0"/>
              </a:rPr>
              <a:t>11 листопада 1975 р.</a:t>
            </a:r>
            <a:r>
              <a:rPr lang="uk-UA" sz="3500" b="1" dirty="0">
                <a:latin typeface="Times New Roman" panose="02020603050405020304" pitchFamily="18" charset="0"/>
                <a:cs typeface="Times New Roman" panose="02020603050405020304" pitchFamily="18" charset="0"/>
              </a:rPr>
              <a:t> проголосила створення </a:t>
            </a:r>
            <a:r>
              <a:rPr lang="uk-UA" sz="3500" b="1" dirty="0">
                <a:highlight>
                  <a:srgbClr val="00FFFF"/>
                </a:highlight>
                <a:latin typeface="Times New Roman" panose="02020603050405020304" pitchFamily="18" charset="0"/>
                <a:cs typeface="Times New Roman" panose="02020603050405020304" pitchFamily="18" charset="0"/>
              </a:rPr>
              <a:t>Народної Республіки Ангола</a:t>
            </a:r>
            <a:r>
              <a:rPr lang="uk-UA" sz="3500" b="1" dirty="0">
                <a:latin typeface="Times New Roman" panose="02020603050405020304" pitchFamily="18" charset="0"/>
                <a:cs typeface="Times New Roman" panose="02020603050405020304" pitchFamily="18" charset="0"/>
              </a:rPr>
              <a:t> (</a:t>
            </a:r>
            <a:r>
              <a:rPr lang="uk-UA" sz="3500" b="1" i="1" dirty="0">
                <a:latin typeface="Times New Roman" panose="02020603050405020304" pitchFamily="18" charset="0"/>
                <a:cs typeface="Times New Roman" panose="02020603050405020304" pitchFamily="18" charset="0"/>
              </a:rPr>
              <a:t>1247 тис. </a:t>
            </a:r>
            <a:r>
              <a:rPr lang="uk-UA" sz="3500" b="1" i="1" dirty="0" err="1">
                <a:latin typeface="Times New Roman" panose="02020603050405020304" pitchFamily="18" charset="0"/>
                <a:cs typeface="Times New Roman" panose="02020603050405020304" pitchFamily="18" charset="0"/>
              </a:rPr>
              <a:t>кв</a:t>
            </a:r>
            <a:r>
              <a:rPr lang="uk-UA" sz="3500" b="1" i="1" dirty="0">
                <a:latin typeface="Times New Roman" panose="02020603050405020304" pitchFamily="18" charset="0"/>
                <a:cs typeface="Times New Roman" panose="02020603050405020304" pitchFamily="18" charset="0"/>
              </a:rPr>
              <a:t>. км, населення – 11,2 млн., Луанда</a:t>
            </a:r>
            <a:r>
              <a:rPr lang="uk-UA" sz="3500" b="1" dirty="0">
                <a:latin typeface="Times New Roman" panose="02020603050405020304" pitchFamily="18" charset="0"/>
                <a:cs typeface="Times New Roman" panose="02020603050405020304" pitchFamily="18" charset="0"/>
              </a:rPr>
              <a:t>) на чолі з президентом </a:t>
            </a:r>
            <a:r>
              <a:rPr lang="uk-UA" sz="3500" b="1" dirty="0" err="1">
                <a:highlight>
                  <a:srgbClr val="FFFF00"/>
                </a:highlight>
                <a:latin typeface="Times New Roman" panose="02020603050405020304" pitchFamily="18" charset="0"/>
                <a:cs typeface="Times New Roman" panose="02020603050405020304" pitchFamily="18" charset="0"/>
              </a:rPr>
              <a:t>Антоніу</a:t>
            </a:r>
            <a:r>
              <a:rPr lang="uk-UA" sz="3500" b="1" dirty="0">
                <a:highlight>
                  <a:srgbClr val="FFFF00"/>
                </a:highlight>
                <a:latin typeface="Times New Roman" panose="02020603050405020304" pitchFamily="18" charset="0"/>
                <a:cs typeface="Times New Roman" panose="02020603050405020304" pitchFamily="18" charset="0"/>
              </a:rPr>
              <a:t> </a:t>
            </a:r>
            <a:r>
              <a:rPr lang="uk-UA" sz="3500" b="1" dirty="0" err="1">
                <a:highlight>
                  <a:srgbClr val="FFFF00"/>
                </a:highlight>
                <a:latin typeface="Times New Roman" panose="02020603050405020304" pitchFamily="18" charset="0"/>
                <a:cs typeface="Times New Roman" panose="02020603050405020304" pitchFamily="18" charset="0"/>
              </a:rPr>
              <a:t>Агоштінью</a:t>
            </a:r>
            <a:r>
              <a:rPr lang="uk-UA" sz="3500" b="1" dirty="0">
                <a:highlight>
                  <a:srgbClr val="FFFF00"/>
                </a:highlight>
                <a:latin typeface="Times New Roman" panose="02020603050405020304" pitchFamily="18" charset="0"/>
                <a:cs typeface="Times New Roman" panose="02020603050405020304" pitchFamily="18" charset="0"/>
              </a:rPr>
              <a:t> Нету</a:t>
            </a:r>
            <a:r>
              <a:rPr lang="uk-UA" sz="35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45554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400" b="1" dirty="0">
                <a:effectLst/>
                <a:latin typeface="Times New Roman" panose="02020603050405020304" pitchFamily="18" charset="0"/>
                <a:ea typeface="Calibri" panose="020F0502020204030204" pitchFamily="34" charset="0"/>
              </a:rPr>
              <a:t>Під час збройного конфлікту з конкуруючими політичними силами МПЛА користувалися великими поставками зброї та допомогою кубинських військових. На кінець </a:t>
            </a:r>
            <a:r>
              <a:rPr lang="uk-UA" sz="3400" b="1" dirty="0">
                <a:solidFill>
                  <a:srgbClr val="FF0000"/>
                </a:solidFill>
                <a:effectLst/>
                <a:latin typeface="Times New Roman" panose="02020603050405020304" pitchFamily="18" charset="0"/>
                <a:ea typeface="Calibri" panose="020F0502020204030204" pitchFamily="34" charset="0"/>
              </a:rPr>
              <a:t>1975 р.</a:t>
            </a:r>
            <a:r>
              <a:rPr lang="uk-UA" sz="3400" b="1" dirty="0">
                <a:effectLst/>
                <a:latin typeface="Times New Roman" panose="02020603050405020304" pitchFamily="18" charset="0"/>
                <a:ea typeface="Calibri" panose="020F0502020204030204" pitchFamily="34" charset="0"/>
              </a:rPr>
              <a:t> кубинський лідер Фідель Кастро надіслав до Анголи 15 тис. солдат, відібраних за кольором шкіри, крім того, до країни прибуло понад 1 тис. військових радників із СРСР.</a:t>
            </a:r>
          </a:p>
          <a:p>
            <a:pPr marL="0" indent="0" algn="just">
              <a:buNone/>
            </a:pPr>
            <a:r>
              <a:rPr lang="uk-UA" sz="3400" b="1" dirty="0">
                <a:effectLst/>
                <a:latin typeface="Times New Roman" panose="02020603050405020304" pitchFamily="18" charset="0"/>
                <a:ea typeface="Calibri" panose="020F0502020204030204" pitchFamily="34" charset="0"/>
              </a:rPr>
              <a:t>Незважаючи на військово-технічну допомогу з боку США та ПАР, ФНЛА й УНІТА терпіли поразку за поразкою, невелика територія на крайньому південному сході Анголи залишилася під контролем УНІТА лише завдяки постійній повітряній підтримці ВПС ПАР та участі південноафриканських командос у боях з урядовими військами та кубинцями.</a:t>
            </a:r>
            <a:endParaRPr lang="ru-RU" sz="3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8370045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800" b="1" dirty="0">
                <a:effectLst/>
                <a:latin typeface="Times New Roman" panose="02020603050405020304" pitchFamily="18" charset="0"/>
                <a:ea typeface="Calibri" panose="020F0502020204030204" pitchFamily="34" charset="0"/>
              </a:rPr>
              <a:t>Допомога антикомуністичному руху в Анголі суттєво збільшилася після приходу до влади в США адміністрації </a:t>
            </a:r>
            <a:r>
              <a:rPr lang="uk-UA" sz="3800" b="1" dirty="0">
                <a:solidFill>
                  <a:srgbClr val="FF0000"/>
                </a:solidFill>
                <a:effectLst/>
                <a:latin typeface="Times New Roman" panose="02020603050405020304" pitchFamily="18" charset="0"/>
                <a:ea typeface="Calibri" panose="020F0502020204030204" pitchFamily="34" charset="0"/>
              </a:rPr>
              <a:t>Рональда Рейгана</a:t>
            </a:r>
            <a:r>
              <a:rPr lang="uk-UA" sz="3800" b="1" dirty="0">
                <a:effectLst/>
                <a:latin typeface="Times New Roman" panose="02020603050405020304" pitchFamily="18" charset="0"/>
                <a:ea typeface="Calibri" panose="020F0502020204030204" pitchFamily="34" charset="0"/>
              </a:rPr>
              <a:t> [</a:t>
            </a:r>
            <a:r>
              <a:rPr lang="uk-UA" sz="3800" b="1" dirty="0">
                <a:effectLst/>
                <a:highlight>
                  <a:srgbClr val="FFFF00"/>
                </a:highlight>
                <a:latin typeface="Times New Roman" panose="02020603050405020304" pitchFamily="18" charset="0"/>
                <a:ea typeface="Calibri" panose="020F0502020204030204" pitchFamily="34" charset="0"/>
              </a:rPr>
              <a:t>1981-1989 рр.</a:t>
            </a:r>
            <a:r>
              <a:rPr lang="uk-UA" sz="3800" b="1" dirty="0">
                <a:effectLst/>
                <a:latin typeface="Times New Roman" panose="02020603050405020304" pitchFamily="18" charset="0"/>
                <a:ea typeface="Calibri" panose="020F0502020204030204" pitchFamily="34" charset="0"/>
              </a:rPr>
              <a:t>]. </a:t>
            </a:r>
          </a:p>
          <a:p>
            <a:pPr marL="0" indent="0" algn="just">
              <a:buNone/>
            </a:pPr>
            <a:r>
              <a:rPr lang="uk-UA" sz="3800" b="1" dirty="0">
                <a:effectLst/>
                <a:latin typeface="Times New Roman" panose="02020603050405020304" pitchFamily="18" charset="0"/>
                <a:ea typeface="Calibri" panose="020F0502020204030204" pitchFamily="34" charset="0"/>
              </a:rPr>
              <a:t>Найжорстокіші бої відбувалися в </a:t>
            </a:r>
            <a:r>
              <a:rPr lang="uk-UA" sz="3800" b="1" dirty="0">
                <a:solidFill>
                  <a:srgbClr val="FF0000"/>
                </a:solidFill>
                <a:effectLst/>
                <a:latin typeface="Times New Roman" panose="02020603050405020304" pitchFamily="18" charset="0"/>
                <a:ea typeface="Calibri" panose="020F0502020204030204" pitchFamily="34" charset="0"/>
              </a:rPr>
              <a:t>1987-1988 рр.</a:t>
            </a:r>
            <a:r>
              <a:rPr lang="uk-UA" sz="3800" b="1" dirty="0">
                <a:effectLst/>
                <a:latin typeface="Times New Roman" panose="02020603050405020304" pitchFamily="18" charset="0"/>
                <a:ea typeface="Calibri" panose="020F0502020204030204" pitchFamily="34" charset="0"/>
              </a:rPr>
              <a:t>, однак урядовим ангольським і кубинським військам, чисельність котрих невпинно зростала, так і не вдалося знищити збройної опозиції, й після згортання програм допомоги від СРСР Луанда змушена була піти на переговори. У </a:t>
            </a:r>
            <a:r>
              <a:rPr lang="uk-UA" sz="3800" b="1" dirty="0">
                <a:solidFill>
                  <a:srgbClr val="FF0000"/>
                </a:solidFill>
                <a:effectLst/>
                <a:latin typeface="Times New Roman" panose="02020603050405020304" pitchFamily="18" charset="0"/>
                <a:ea typeface="Calibri" panose="020F0502020204030204" pitchFamily="34" charset="0"/>
              </a:rPr>
              <a:t>грудні 1988 р.</a:t>
            </a:r>
            <a:r>
              <a:rPr lang="uk-UA" sz="3800" b="1" dirty="0">
                <a:effectLst/>
                <a:latin typeface="Times New Roman" panose="02020603050405020304" pitchFamily="18" charset="0"/>
                <a:ea typeface="Calibri" panose="020F0502020204030204" pitchFamily="34" charset="0"/>
              </a:rPr>
              <a:t> почалася евакуація 100-тисячного угруповання кубинських військ, яка остаточно закінчилася через 3 роки. </a:t>
            </a:r>
            <a:endParaRPr lang="ru-RU" sz="3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164883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За посередництвом США та СРСР </a:t>
            </a:r>
            <a:r>
              <a:rPr lang="uk-UA" sz="3600" b="1" dirty="0">
                <a:solidFill>
                  <a:srgbClr val="FF0000"/>
                </a:solidFill>
                <a:effectLst/>
                <a:latin typeface="Times New Roman" panose="02020603050405020304" pitchFamily="18" charset="0"/>
                <a:ea typeface="Calibri" panose="020F0502020204030204" pitchFamily="34" charset="0"/>
              </a:rPr>
              <a:t>31 травня 1991 р.</a:t>
            </a:r>
            <a:r>
              <a:rPr lang="uk-UA" sz="3600" b="1" dirty="0">
                <a:effectLst/>
                <a:latin typeface="Times New Roman" panose="02020603050405020304" pitchFamily="18" charset="0"/>
                <a:ea typeface="Calibri" panose="020F0502020204030204" pitchFamily="34" charset="0"/>
              </a:rPr>
              <a:t> в Лісабоні президент Анголи </a:t>
            </a:r>
            <a:r>
              <a:rPr lang="uk-UA" sz="3600" b="1" dirty="0">
                <a:effectLst/>
                <a:highlight>
                  <a:srgbClr val="00FF00"/>
                </a:highlight>
                <a:latin typeface="Times New Roman" panose="02020603050405020304" pitchFamily="18" charset="0"/>
                <a:ea typeface="Calibri" panose="020F0502020204030204" pitchFamily="34" charset="0"/>
              </a:rPr>
              <a:t>Жозе Едуарду душ </a:t>
            </a:r>
            <a:r>
              <a:rPr lang="uk-UA" sz="3600" b="1" dirty="0" err="1">
                <a:effectLst/>
                <a:highlight>
                  <a:srgbClr val="00FF00"/>
                </a:highlight>
                <a:latin typeface="Times New Roman" panose="02020603050405020304" pitchFamily="18" charset="0"/>
                <a:ea typeface="Calibri" panose="020F0502020204030204" pitchFamily="34" charset="0"/>
              </a:rPr>
              <a:t>Сантуш</a:t>
            </a:r>
            <a:r>
              <a:rPr lang="uk-UA" sz="3600" b="1" dirty="0">
                <a:effectLst/>
                <a:latin typeface="Times New Roman" panose="02020603050405020304" pitchFamily="18" charset="0"/>
                <a:ea typeface="Calibri" panose="020F0502020204030204" pitchFamily="34" charset="0"/>
              </a:rPr>
              <a:t> (</a:t>
            </a:r>
            <a:r>
              <a:rPr lang="uk-UA" sz="3600" b="1" dirty="0">
                <a:effectLst/>
                <a:highlight>
                  <a:srgbClr val="FFFF00"/>
                </a:highlight>
                <a:latin typeface="Times New Roman" panose="02020603050405020304" pitchFamily="18" charset="0"/>
                <a:ea typeface="Calibri" panose="020F0502020204030204" pitchFamily="34" charset="0"/>
              </a:rPr>
              <a:t>1942 - 2022 рр.</a:t>
            </a:r>
            <a:r>
              <a:rPr lang="uk-UA" sz="3600" b="1" dirty="0">
                <a:effectLst/>
                <a:latin typeface="Times New Roman" panose="02020603050405020304" pitchFamily="18" charset="0"/>
                <a:ea typeface="Calibri" panose="020F0502020204030204" pitchFamily="34" charset="0"/>
              </a:rPr>
              <a:t>) і лідер УНІТА </a:t>
            </a:r>
            <a:r>
              <a:rPr lang="uk-UA" sz="3600" b="1" dirty="0" err="1">
                <a:effectLst/>
                <a:highlight>
                  <a:srgbClr val="00FF00"/>
                </a:highlight>
                <a:latin typeface="Times New Roman" panose="02020603050405020304" pitchFamily="18" charset="0"/>
                <a:ea typeface="Calibri" panose="020F0502020204030204" pitchFamily="34" charset="0"/>
              </a:rPr>
              <a:t>Жонас</a:t>
            </a:r>
            <a:r>
              <a:rPr lang="uk-UA" sz="3600" b="1" dirty="0">
                <a:effectLst/>
                <a:highlight>
                  <a:srgbClr val="00FF00"/>
                </a:highlight>
                <a:latin typeface="Times New Roman" panose="02020603050405020304" pitchFamily="18" charset="0"/>
                <a:ea typeface="Calibri" panose="020F0502020204030204" pitchFamily="34" charset="0"/>
              </a:rPr>
              <a:t> </a:t>
            </a:r>
            <a:r>
              <a:rPr lang="uk-UA" sz="3600" b="1" dirty="0" err="1">
                <a:effectLst/>
                <a:highlight>
                  <a:srgbClr val="00FF00"/>
                </a:highlight>
                <a:latin typeface="Times New Roman" panose="02020603050405020304" pitchFamily="18" charset="0"/>
                <a:ea typeface="Calibri" panose="020F0502020204030204" pitchFamily="34" charset="0"/>
              </a:rPr>
              <a:t>Мальєйру</a:t>
            </a:r>
            <a:r>
              <a:rPr lang="uk-UA" sz="3600" b="1" dirty="0">
                <a:effectLst/>
                <a:highlight>
                  <a:srgbClr val="00FF00"/>
                </a:highlight>
                <a:latin typeface="Times New Roman" panose="02020603050405020304" pitchFamily="18" charset="0"/>
                <a:ea typeface="Calibri" panose="020F0502020204030204" pitchFamily="34" charset="0"/>
              </a:rPr>
              <a:t> </a:t>
            </a:r>
            <a:r>
              <a:rPr lang="uk-UA" sz="3600" b="1" dirty="0" err="1">
                <a:effectLst/>
                <a:highlight>
                  <a:srgbClr val="00FF00"/>
                </a:highlight>
                <a:latin typeface="Times New Roman" panose="02020603050405020304" pitchFamily="18" charset="0"/>
                <a:ea typeface="Calibri" panose="020F0502020204030204" pitchFamily="34" charset="0"/>
              </a:rPr>
              <a:t>Савімбі</a:t>
            </a:r>
            <a:r>
              <a:rPr lang="uk-UA" sz="3600" b="1" dirty="0">
                <a:effectLst/>
                <a:highlight>
                  <a:srgbClr val="00FF00"/>
                </a:highlight>
                <a:latin typeface="Times New Roman" panose="02020603050405020304" pitchFamily="18" charset="0"/>
                <a:ea typeface="Calibri" panose="020F0502020204030204" pitchFamily="34" charset="0"/>
              </a:rPr>
              <a:t> </a:t>
            </a:r>
            <a:r>
              <a:rPr lang="uk-UA" sz="3600" b="1" dirty="0">
                <a:effectLst/>
                <a:highlight>
                  <a:srgbClr val="FFFF00"/>
                </a:highlight>
                <a:latin typeface="Times New Roman" panose="02020603050405020304" pitchFamily="18" charset="0"/>
                <a:ea typeface="Calibri" panose="020F0502020204030204" pitchFamily="34" charset="0"/>
              </a:rPr>
              <a:t>(1934 - 2002 рр.) </a:t>
            </a:r>
            <a:r>
              <a:rPr lang="uk-UA" sz="3600" b="1" dirty="0">
                <a:effectLst/>
                <a:latin typeface="Times New Roman" panose="02020603050405020304" pitchFamily="18" charset="0"/>
                <a:ea typeface="Calibri" panose="020F0502020204030204" pitchFamily="34" charset="0"/>
              </a:rPr>
              <a:t>підписали угоду про припинення громадянської війни та проведення вільних виборів, які відбулися у вересні наступного року під наглядом представників ООН. </a:t>
            </a:r>
          </a:p>
          <a:p>
            <a:pPr marL="0" indent="0" algn="just">
              <a:buNone/>
            </a:pPr>
            <a:r>
              <a:rPr lang="uk-UA" sz="3600" b="1" dirty="0">
                <a:effectLst/>
                <a:latin typeface="Times New Roman" panose="02020603050405020304" pitchFamily="18" charset="0"/>
                <a:ea typeface="Calibri" panose="020F0502020204030204" pitchFamily="34" charset="0"/>
              </a:rPr>
              <a:t>Цілком </a:t>
            </a:r>
            <a:r>
              <a:rPr lang="uk-UA" sz="3600" b="1" dirty="0" err="1">
                <a:effectLst/>
                <a:latin typeface="Times New Roman" panose="02020603050405020304" pitchFamily="18" charset="0"/>
                <a:ea typeface="Calibri" panose="020F0502020204030204" pitchFamily="34" charset="0"/>
              </a:rPr>
              <a:t>неочікувано</a:t>
            </a:r>
            <a:r>
              <a:rPr lang="uk-UA" sz="3600" b="1" dirty="0">
                <a:effectLst/>
                <a:latin typeface="Times New Roman" panose="02020603050405020304" pitchFamily="18" charset="0"/>
                <a:ea typeface="Calibri" panose="020F0502020204030204" pitchFamily="34" charset="0"/>
              </a:rPr>
              <a:t> на виборах перемогла МПЛА. Не визнавши їхнього результату, Ж. </a:t>
            </a:r>
            <a:r>
              <a:rPr lang="uk-UA" sz="3600" b="1" dirty="0" err="1">
                <a:effectLst/>
                <a:latin typeface="Times New Roman" panose="02020603050405020304" pitchFamily="18" charset="0"/>
                <a:ea typeface="Calibri" panose="020F0502020204030204" pitchFamily="34" charset="0"/>
              </a:rPr>
              <a:t>Савімбі</a:t>
            </a:r>
            <a:r>
              <a:rPr lang="uk-UA" sz="3600" b="1" dirty="0">
                <a:effectLst/>
                <a:latin typeface="Times New Roman" panose="02020603050405020304" pitchFamily="18" charset="0"/>
                <a:ea typeface="Calibri" panose="020F0502020204030204" pitchFamily="34" charset="0"/>
              </a:rPr>
              <a:t> продовжив партизанську боротьбу, однак, позбавлений підтримки з боку США та ПАР, не зміг претендувати на колишній вплив і невдовзі </a:t>
            </a:r>
            <a:r>
              <a:rPr lang="uk-UA" sz="3600" b="1" dirty="0">
                <a:solidFill>
                  <a:srgbClr val="FF0000"/>
                </a:solidFill>
                <a:effectLst/>
                <a:latin typeface="Times New Roman" panose="02020603050405020304" pitchFamily="18" charset="0"/>
                <a:ea typeface="Calibri" panose="020F0502020204030204" pitchFamily="34" charset="0"/>
              </a:rPr>
              <a:t>22 лютого 2002 р.</a:t>
            </a:r>
            <a:r>
              <a:rPr lang="uk-UA" sz="3600" b="1" dirty="0">
                <a:effectLst/>
                <a:latin typeface="Times New Roman" panose="02020603050405020304" pitchFamily="18" charset="0"/>
                <a:ea typeface="Calibri" panose="020F0502020204030204" pitchFamily="34" charset="0"/>
              </a:rPr>
              <a:t> </a:t>
            </a:r>
            <a:r>
              <a:rPr lang="uk-UA" sz="3600" b="1" dirty="0">
                <a:latin typeface="Times New Roman" panose="02020603050405020304" pitchFamily="18" charset="0"/>
                <a:ea typeface="Calibri" panose="020F0502020204030204" pitchFamily="34" charset="0"/>
              </a:rPr>
              <a:t>загинув у бою.</a:t>
            </a:r>
            <a:endParaRPr lang="ru-RU"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249293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0218"/>
            <a:ext cx="12191999" cy="6497781"/>
          </a:xfrm>
        </p:spPr>
        <p:txBody>
          <a:bodyPr>
            <a:noAutofit/>
          </a:bodyPr>
          <a:lstStyle/>
          <a:p>
            <a:pPr marL="0" indent="0" algn="just">
              <a:buNone/>
            </a:pPr>
            <a:r>
              <a:rPr lang="uk-UA" sz="3300" b="1" dirty="0">
                <a:effectLst/>
                <a:latin typeface="Times New Roman" panose="02020603050405020304" pitchFamily="18" charset="0"/>
                <a:ea typeface="Calibri" panose="020F0502020204030204" pitchFamily="34" charset="0"/>
              </a:rPr>
              <a:t>Аналогічним чином розвивалася політична ситуація в </a:t>
            </a:r>
            <a:r>
              <a:rPr lang="uk-UA" sz="3300" b="1" dirty="0">
                <a:effectLst/>
                <a:highlight>
                  <a:srgbClr val="FFFF00"/>
                </a:highlight>
                <a:latin typeface="Times New Roman" panose="02020603050405020304" pitchFamily="18" charset="0"/>
                <a:ea typeface="Calibri" panose="020F0502020204030204" pitchFamily="34" charset="0"/>
              </a:rPr>
              <a:t>Мозамбіку</a:t>
            </a:r>
            <a:r>
              <a:rPr lang="uk-UA" sz="3300" b="1" dirty="0">
                <a:effectLst/>
                <a:latin typeface="Times New Roman" panose="02020603050405020304" pitchFamily="18" charset="0"/>
                <a:ea typeface="Calibri" panose="020F0502020204030204" pitchFamily="34" charset="0"/>
              </a:rPr>
              <a:t> (</a:t>
            </a:r>
            <a:r>
              <a:rPr lang="uk-UA" sz="3300" b="1" i="1" dirty="0">
                <a:effectLst/>
                <a:latin typeface="Times New Roman" panose="02020603050405020304" pitchFamily="18" charset="0"/>
                <a:ea typeface="Calibri" panose="020F0502020204030204" pitchFamily="34" charset="0"/>
              </a:rPr>
              <a:t>801,5 тис. км</a:t>
            </a:r>
            <a:r>
              <a:rPr lang="uk-UA" sz="3300" b="1" i="1" baseline="30000" dirty="0">
                <a:effectLst/>
                <a:latin typeface="Times New Roman" panose="02020603050405020304" pitchFamily="18" charset="0"/>
                <a:ea typeface="Calibri" panose="020F0502020204030204" pitchFamily="34" charset="0"/>
              </a:rPr>
              <a:t>2</a:t>
            </a:r>
            <a:r>
              <a:rPr lang="uk-UA" sz="3300" b="1" i="1" dirty="0">
                <a:effectLst/>
                <a:latin typeface="Times New Roman" panose="02020603050405020304" pitchFamily="18" charset="0"/>
                <a:ea typeface="Calibri" panose="020F0502020204030204" pitchFamily="34" charset="0"/>
              </a:rPr>
              <a:t>, населення – 19,4 млн., Мапуту</a:t>
            </a:r>
            <a:r>
              <a:rPr lang="uk-UA" sz="3300" b="1" dirty="0">
                <a:effectLst/>
                <a:latin typeface="Times New Roman" panose="02020603050405020304" pitchFamily="18" charset="0"/>
                <a:ea typeface="Calibri" panose="020F0502020204030204" pitchFamily="34" charset="0"/>
              </a:rPr>
              <a:t>), який проголосив незалежність </a:t>
            </a:r>
            <a:r>
              <a:rPr lang="uk-UA" sz="3300" b="1" dirty="0">
                <a:solidFill>
                  <a:srgbClr val="FF0000"/>
                </a:solidFill>
                <a:effectLst/>
                <a:latin typeface="Times New Roman" panose="02020603050405020304" pitchFamily="18" charset="0"/>
                <a:ea typeface="Calibri" panose="020F0502020204030204" pitchFamily="34" charset="0"/>
              </a:rPr>
              <a:t>25 червня 1975 р.</a:t>
            </a:r>
            <a:r>
              <a:rPr lang="uk-UA" sz="3300" b="1" dirty="0">
                <a:effectLst/>
                <a:latin typeface="Times New Roman" panose="02020603050405020304" pitchFamily="18" charset="0"/>
                <a:ea typeface="Calibri" panose="020F0502020204030204" pitchFamily="34" charset="0"/>
              </a:rPr>
              <a:t> Оскільки до влади в країні прийшла група, очолена відомим своєю марксистською риторикою </a:t>
            </a:r>
            <a:r>
              <a:rPr lang="uk-UA" sz="3300" b="1" dirty="0" err="1">
                <a:solidFill>
                  <a:srgbClr val="FF0000"/>
                </a:solidFill>
                <a:effectLst/>
                <a:highlight>
                  <a:srgbClr val="FFFF00"/>
                </a:highlight>
                <a:latin typeface="Times New Roman" panose="02020603050405020304" pitchFamily="18" charset="0"/>
                <a:ea typeface="Calibri" panose="020F0502020204030204" pitchFamily="34" charset="0"/>
              </a:rPr>
              <a:t>Саморою</a:t>
            </a:r>
            <a:r>
              <a:rPr lang="uk-UA" sz="3300" b="1" dirty="0">
                <a:solidFill>
                  <a:srgbClr val="FF0000"/>
                </a:solidFill>
                <a:effectLst/>
                <a:highlight>
                  <a:srgbClr val="FFFF00"/>
                </a:highlight>
                <a:latin typeface="Times New Roman" panose="02020603050405020304" pitchFamily="18" charset="0"/>
                <a:ea typeface="Calibri" panose="020F0502020204030204" pitchFamily="34" charset="0"/>
              </a:rPr>
              <a:t> </a:t>
            </a:r>
            <a:r>
              <a:rPr lang="uk-UA" sz="3300" b="1" dirty="0" err="1">
                <a:solidFill>
                  <a:srgbClr val="FF0000"/>
                </a:solidFill>
                <a:effectLst/>
                <a:highlight>
                  <a:srgbClr val="FFFF00"/>
                </a:highlight>
                <a:latin typeface="Times New Roman" panose="02020603050405020304" pitchFamily="18" charset="0"/>
                <a:ea typeface="Calibri" panose="020F0502020204030204" pitchFamily="34" charset="0"/>
              </a:rPr>
              <a:t>Машелом</a:t>
            </a:r>
            <a:r>
              <a:rPr lang="uk-UA" sz="3300" b="1" dirty="0">
                <a:effectLst/>
                <a:latin typeface="Times New Roman" panose="02020603050405020304" pitchFamily="18" charset="0"/>
                <a:ea typeface="Calibri" panose="020F0502020204030204" pitchFamily="34" charset="0"/>
              </a:rPr>
              <a:t> (</a:t>
            </a:r>
            <a:r>
              <a:rPr lang="uk-UA" sz="3300" b="1" dirty="0">
                <a:effectLst/>
                <a:highlight>
                  <a:srgbClr val="FFFF00"/>
                </a:highlight>
                <a:latin typeface="Times New Roman" panose="02020603050405020304" pitchFamily="18" charset="0"/>
                <a:ea typeface="Calibri" panose="020F0502020204030204" pitchFamily="34" charset="0"/>
              </a:rPr>
              <a:t>1933–1986 рр.</a:t>
            </a:r>
            <a:r>
              <a:rPr lang="uk-UA" sz="3300" b="1" dirty="0">
                <a:effectLst/>
                <a:latin typeface="Times New Roman" panose="02020603050405020304" pitchFamily="18" charset="0"/>
                <a:ea typeface="Calibri" panose="020F0502020204030204" pitchFamily="34" charset="0"/>
              </a:rPr>
              <a:t>), уже з перших днів незалежності з країни почали виїжджати білі колоністи.</a:t>
            </a:r>
          </a:p>
          <a:p>
            <a:pPr marL="0" indent="0" algn="just">
              <a:buNone/>
            </a:pPr>
            <a:r>
              <a:rPr lang="uk-UA" sz="3300" b="1" dirty="0">
                <a:effectLst/>
                <a:latin typeface="Times New Roman" panose="02020603050405020304" pitchFamily="18" charset="0"/>
                <a:ea typeface="Calibri" panose="020F0502020204030204" pitchFamily="34" charset="0"/>
              </a:rPr>
              <a:t> Унаслідок відсутності національних кадрів зупинилася частина підприємств, скоротилася площа оброблюваних плантацій, припинили роботу комунальні служби. Додаткового удару економіці країни завдали проведена форсованими темпами непродумана націоналізація, спроби колективізації та політичні репресії. Уже </a:t>
            </a:r>
            <a:r>
              <a:rPr lang="uk-UA" sz="3300" b="1" dirty="0">
                <a:solidFill>
                  <a:srgbClr val="FF0000"/>
                </a:solidFill>
                <a:effectLst/>
                <a:latin typeface="Times New Roman" panose="02020603050405020304" pitchFamily="18" charset="0"/>
                <a:ea typeface="Calibri" panose="020F0502020204030204" pitchFamily="34" charset="0"/>
              </a:rPr>
              <a:t>на початку 1976 р.</a:t>
            </a:r>
            <a:r>
              <a:rPr lang="uk-UA" sz="3300" b="1" dirty="0">
                <a:effectLst/>
                <a:latin typeface="Times New Roman" panose="02020603050405020304" pitchFamily="18" charset="0"/>
                <a:ea typeface="Calibri" panose="020F0502020204030204" pitchFamily="34" charset="0"/>
              </a:rPr>
              <a:t> у Мозамбіку почався голод.</a:t>
            </a:r>
            <a:endParaRPr lang="ru-RU" sz="3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537785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latin typeface="Times New Roman" panose="02020603050405020304" pitchFamily="18" charset="0"/>
                <a:cs typeface="Times New Roman" panose="02020603050405020304" pitchFamily="18" charset="0"/>
              </a:rPr>
              <a:t>Того ж року завдяки значній допомозі та підтримці </a:t>
            </a:r>
            <a:r>
              <a:rPr lang="uk-UA" sz="3200" b="1" dirty="0" err="1">
                <a:highlight>
                  <a:srgbClr val="FFFF00"/>
                </a:highlight>
                <a:latin typeface="Times New Roman" panose="02020603050405020304" pitchFamily="18" charset="0"/>
                <a:cs typeface="Times New Roman" panose="02020603050405020304" pitchFamily="18" charset="0"/>
              </a:rPr>
              <a:t>Родезії</a:t>
            </a:r>
            <a:r>
              <a:rPr lang="uk-UA" sz="3200" b="1" dirty="0">
                <a:latin typeface="Times New Roman" panose="02020603050405020304" pitchFamily="18" charset="0"/>
                <a:cs typeface="Times New Roman" panose="02020603050405020304" pitchFamily="18" charset="0"/>
              </a:rPr>
              <a:t> на території Мозамбіку було створено </a:t>
            </a:r>
            <a:r>
              <a:rPr lang="uk-UA" sz="3200" b="1" dirty="0">
                <a:solidFill>
                  <a:srgbClr val="FF0000"/>
                </a:solidFill>
                <a:latin typeface="Times New Roman" panose="02020603050405020304" pitchFamily="18" charset="0"/>
                <a:cs typeface="Times New Roman" panose="02020603050405020304" pitchFamily="18" charset="0"/>
              </a:rPr>
              <a:t>Народний рух опору Мозамбіку</a:t>
            </a:r>
            <a:r>
              <a:rPr lang="uk-UA" sz="3200" b="1" dirty="0">
                <a:latin typeface="Times New Roman" panose="02020603050405020304" pitchFamily="18" charset="0"/>
                <a:cs typeface="Times New Roman" panose="02020603050405020304" pitchFamily="18" charset="0"/>
              </a:rPr>
              <a:t> (</a:t>
            </a:r>
            <a:r>
              <a:rPr lang="uk-UA" sz="3200" b="1" dirty="0">
                <a:solidFill>
                  <a:srgbClr val="FF0000"/>
                </a:solidFill>
                <a:latin typeface="Times New Roman" panose="02020603050405020304" pitchFamily="18" charset="0"/>
                <a:cs typeface="Times New Roman" panose="02020603050405020304" pitchFamily="18" charset="0"/>
              </a:rPr>
              <a:t>РЕНАМО</a:t>
            </a:r>
            <a:r>
              <a:rPr lang="uk-UA" sz="3200" b="1" dirty="0">
                <a:latin typeface="Times New Roman" panose="02020603050405020304" pitchFamily="18" charset="0"/>
                <a:cs typeface="Times New Roman" panose="02020603050405020304" pitchFamily="18" charset="0"/>
              </a:rPr>
              <a:t>). З часом до підтримки РЕНАМО підключилася ПАР, яка за його допомогою знищувала створені на мозамбіцькій території </a:t>
            </a:r>
            <a:r>
              <a:rPr lang="uk-UA" sz="3200" b="1" dirty="0">
                <a:highlight>
                  <a:srgbClr val="00FF00"/>
                </a:highlight>
                <a:latin typeface="Times New Roman" panose="02020603050405020304" pitchFamily="18" charset="0"/>
                <a:cs typeface="Times New Roman" panose="02020603050405020304" pitchFamily="18" charset="0"/>
              </a:rPr>
              <a:t>Африканським національним конгресом</a:t>
            </a:r>
            <a:r>
              <a:rPr lang="uk-UA" sz="3200" b="1" dirty="0">
                <a:latin typeface="Times New Roman" panose="02020603050405020304" pitchFamily="18" charset="0"/>
                <a:cs typeface="Times New Roman" panose="02020603050405020304" pitchFamily="18" charset="0"/>
              </a:rPr>
              <a:t> (АНК) бази. </a:t>
            </a:r>
          </a:p>
          <a:p>
            <a:pPr marL="0" indent="0" algn="just">
              <a:buNone/>
            </a:pPr>
            <a:r>
              <a:rPr lang="uk-UA" sz="3200" b="1" dirty="0">
                <a:latin typeface="Times New Roman" panose="02020603050405020304" pitchFamily="18" charset="0"/>
                <a:cs typeface="Times New Roman" panose="02020603050405020304" pitchFamily="18" charset="0"/>
              </a:rPr>
              <a:t>Великих збитків зазнав Мозамбік через заборону на працю мозамбіцьких шахтарів, накладену урядом ПАР. Під тиском економічних важелів у </a:t>
            </a:r>
            <a:r>
              <a:rPr lang="uk-UA" sz="3200" b="1" dirty="0">
                <a:solidFill>
                  <a:srgbClr val="FF0000"/>
                </a:solidFill>
                <a:latin typeface="Times New Roman" panose="02020603050405020304" pitchFamily="18" charset="0"/>
                <a:cs typeface="Times New Roman" panose="02020603050405020304" pitchFamily="18" charset="0"/>
              </a:rPr>
              <a:t>1984 р.</a:t>
            </a:r>
            <a:r>
              <a:rPr lang="uk-UA" sz="3200" b="1" dirty="0">
                <a:latin typeface="Times New Roman" panose="02020603050405020304" pitchFamily="18" charset="0"/>
                <a:cs typeface="Times New Roman" panose="02020603050405020304" pitchFamily="18" charset="0"/>
              </a:rPr>
              <a:t> уряд Мозамбіку змушений був заборонити існування на своїй території тренувальних таборів АНК, а ПАР, у свою чергу припинила допомогу РЕНАМО. Зважаючи на постійні економічні невдачі, </a:t>
            </a:r>
            <a:r>
              <a:rPr lang="uk-UA" sz="3200" b="1" dirty="0">
                <a:highlight>
                  <a:srgbClr val="FFFF00"/>
                </a:highlight>
                <a:latin typeface="Times New Roman" panose="02020603050405020304" pitchFamily="18" charset="0"/>
                <a:cs typeface="Times New Roman" panose="02020603050405020304" pitchFamily="18" charset="0"/>
              </a:rPr>
              <a:t>уряд Мозамбіку все більше віддалявся від соціалістичної моделі суспільного устрою радянського зразка.</a:t>
            </a:r>
          </a:p>
        </p:txBody>
      </p:sp>
    </p:spTree>
    <p:extLst>
      <p:ext uri="{BB962C8B-B14F-4D97-AF65-F5344CB8AC3E}">
        <p14:creationId xmlns:p14="http://schemas.microsoft.com/office/powerpoint/2010/main" val="14090255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900" b="1" dirty="0">
                <a:effectLst/>
                <a:latin typeface="Times New Roman" panose="02020603050405020304" pitchFamily="18" charset="0"/>
                <a:ea typeface="Calibri" panose="020F0502020204030204" pitchFamily="34" charset="0"/>
              </a:rPr>
              <a:t>Поворотним моментом в історії країни став 1986 р., коли в результаті авіакатастрофи загинув </a:t>
            </a:r>
            <a:r>
              <a:rPr lang="uk-UA" sz="3900" b="1" dirty="0" err="1">
                <a:effectLst/>
                <a:latin typeface="Times New Roman" panose="02020603050405020304" pitchFamily="18" charset="0"/>
                <a:ea typeface="Calibri" panose="020F0502020204030204" pitchFamily="34" charset="0"/>
              </a:rPr>
              <a:t>Самора</a:t>
            </a:r>
            <a:r>
              <a:rPr lang="uk-UA" sz="3900" b="1" dirty="0">
                <a:effectLst/>
                <a:latin typeface="Times New Roman" panose="02020603050405020304" pitchFamily="18" charset="0"/>
                <a:ea typeface="Calibri" panose="020F0502020204030204" pitchFamily="34" charset="0"/>
              </a:rPr>
              <a:t> </a:t>
            </a:r>
            <a:r>
              <a:rPr lang="uk-UA" sz="3900" b="1" dirty="0" err="1">
                <a:effectLst/>
                <a:latin typeface="Times New Roman" panose="02020603050405020304" pitchFamily="18" charset="0"/>
                <a:ea typeface="Calibri" panose="020F0502020204030204" pitchFamily="34" charset="0"/>
              </a:rPr>
              <a:t>Машел</a:t>
            </a:r>
            <a:r>
              <a:rPr lang="uk-UA" sz="3900" b="1" dirty="0">
                <a:effectLst/>
                <a:latin typeface="Times New Roman" panose="02020603050405020304" pitchFamily="18" charset="0"/>
                <a:ea typeface="Calibri" panose="020F0502020204030204" pitchFamily="34" charset="0"/>
              </a:rPr>
              <a:t>, новий президент </a:t>
            </a:r>
            <a:r>
              <a:rPr lang="uk-UA" sz="3900" b="1" dirty="0" err="1">
                <a:solidFill>
                  <a:srgbClr val="FF0000"/>
                </a:solidFill>
                <a:effectLst/>
                <a:latin typeface="Times New Roman" panose="02020603050405020304" pitchFamily="18" charset="0"/>
                <a:ea typeface="Calibri" panose="020F0502020204030204" pitchFamily="34" charset="0"/>
              </a:rPr>
              <a:t>Жоакім</a:t>
            </a:r>
            <a:r>
              <a:rPr lang="uk-UA" sz="3900" b="1" dirty="0">
                <a:solidFill>
                  <a:srgbClr val="FF0000"/>
                </a:solidFill>
                <a:effectLst/>
                <a:latin typeface="Times New Roman" panose="02020603050405020304" pitchFamily="18" charset="0"/>
                <a:ea typeface="Calibri" panose="020F0502020204030204" pitchFamily="34" charset="0"/>
              </a:rPr>
              <a:t> Альберто </a:t>
            </a:r>
            <a:r>
              <a:rPr lang="uk-UA" sz="3900" b="1" dirty="0" err="1">
                <a:solidFill>
                  <a:srgbClr val="FF0000"/>
                </a:solidFill>
                <a:effectLst/>
                <a:latin typeface="Times New Roman" panose="02020603050405020304" pitchFamily="18" charset="0"/>
                <a:ea typeface="Calibri" panose="020F0502020204030204" pitchFamily="34" charset="0"/>
              </a:rPr>
              <a:t>Чіссано</a:t>
            </a:r>
            <a:r>
              <a:rPr lang="uk-UA" sz="3900" b="1" dirty="0">
                <a:effectLst/>
                <a:latin typeface="Times New Roman" panose="02020603050405020304" pitchFamily="18" charset="0"/>
                <a:ea typeface="Calibri" panose="020F0502020204030204" pitchFamily="34" charset="0"/>
              </a:rPr>
              <a:t> [</a:t>
            </a:r>
            <a:r>
              <a:rPr lang="uk-UA" sz="3900" b="1" dirty="0">
                <a:effectLst/>
                <a:highlight>
                  <a:srgbClr val="FFFF00"/>
                </a:highlight>
                <a:latin typeface="Times New Roman" panose="02020603050405020304" pitchFamily="18" charset="0"/>
                <a:ea typeface="Calibri" panose="020F0502020204030204" pitchFamily="34" charset="0"/>
              </a:rPr>
              <a:t>1986-2005 рр.</a:t>
            </a:r>
            <a:r>
              <a:rPr lang="uk-UA" sz="3900" b="1" dirty="0">
                <a:effectLst/>
                <a:latin typeface="Times New Roman" panose="02020603050405020304" pitchFamily="18" charset="0"/>
                <a:ea typeface="Calibri" panose="020F0502020204030204" pitchFamily="34" charset="0"/>
              </a:rPr>
              <a:t>] нормалізував стосунки з ПАР і розпочав мирні переговори з опозицією. </a:t>
            </a:r>
          </a:p>
          <a:p>
            <a:pPr marL="0" indent="0" algn="just">
              <a:buNone/>
            </a:pPr>
            <a:r>
              <a:rPr lang="uk-UA" sz="3900" b="1" dirty="0">
                <a:effectLst/>
                <a:latin typeface="Times New Roman" panose="02020603050405020304" pitchFamily="18" charset="0"/>
                <a:ea typeface="Calibri" panose="020F0502020204030204" pitchFamily="34" charset="0"/>
              </a:rPr>
              <a:t>Підписання мирної угоди в Римі за ангольською схемою </a:t>
            </a:r>
            <a:r>
              <a:rPr lang="uk-UA" sz="3900" b="1" dirty="0">
                <a:solidFill>
                  <a:srgbClr val="FF0000"/>
                </a:solidFill>
                <a:effectLst/>
                <a:latin typeface="Times New Roman" panose="02020603050405020304" pitchFamily="18" charset="0"/>
                <a:ea typeface="Calibri" panose="020F0502020204030204" pitchFamily="34" charset="0"/>
              </a:rPr>
              <a:t>4 жовтня 1992 р.</a:t>
            </a:r>
            <a:r>
              <a:rPr lang="uk-UA" sz="3900" b="1" dirty="0">
                <a:effectLst/>
                <a:latin typeface="Times New Roman" panose="02020603050405020304" pitchFamily="18" charset="0"/>
                <a:ea typeface="Calibri" panose="020F0502020204030204" pitchFamily="34" charset="0"/>
              </a:rPr>
              <a:t> було прискорене розпадом СРСР. На проведених двома роками пізніше під наглядом ООН виборах з мінімальною перевагою перемогли представники ФРЕЛІМО, але партизанська війна не відновилася.</a:t>
            </a:r>
            <a:endParaRPr lang="ru-RU" sz="3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373947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526472"/>
          </a:xfrm>
        </p:spPr>
        <p:txBody>
          <a:bodyPr>
            <a:normAutofit/>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526474"/>
            <a:ext cx="12191999" cy="6331525"/>
          </a:xfrm>
        </p:spPr>
        <p:txBody>
          <a:bodyPr>
            <a:normAutofit/>
          </a:bodyPr>
          <a:lstStyle/>
          <a:p>
            <a:pPr marL="0" indent="0" algn="just">
              <a:buNone/>
            </a:pPr>
            <a:r>
              <a:rPr lang="uk-UA" sz="4300" b="1" dirty="0">
                <a:effectLst/>
                <a:latin typeface="Times New Roman" panose="02020603050405020304" pitchFamily="18" charset="0"/>
                <a:ea typeface="Calibri" panose="020F0502020204030204" pitchFamily="34" charset="0"/>
              </a:rPr>
              <a:t>Очоливши </a:t>
            </a:r>
            <a:r>
              <a:rPr lang="uk-UA" sz="4300" b="1" dirty="0">
                <a:effectLst/>
                <a:highlight>
                  <a:srgbClr val="FFFF00"/>
                </a:highlight>
                <a:latin typeface="Times New Roman" panose="02020603050405020304" pitchFamily="18" charset="0"/>
                <a:ea typeface="Calibri" panose="020F0502020204030204" pitchFamily="34" charset="0"/>
              </a:rPr>
              <a:t>Раду революційного командування</a:t>
            </a:r>
            <a:r>
              <a:rPr lang="uk-UA" sz="4300" b="1" dirty="0">
                <a:effectLst/>
                <a:latin typeface="Times New Roman" panose="02020603050405020304" pitchFamily="18" charset="0"/>
                <a:ea typeface="Calibri" panose="020F0502020204030204" pitchFamily="34" charset="0"/>
              </a:rPr>
              <a:t>, М. </a:t>
            </a:r>
            <a:r>
              <a:rPr lang="uk-UA" sz="4300" b="1" dirty="0" err="1">
                <a:effectLst/>
                <a:latin typeface="Times New Roman" panose="02020603050405020304" pitchFamily="18" charset="0"/>
                <a:ea typeface="Calibri" panose="020F0502020204030204" pitchFamily="34" charset="0"/>
              </a:rPr>
              <a:t>Каддафі</a:t>
            </a:r>
            <a:r>
              <a:rPr lang="uk-UA" sz="4300" b="1" dirty="0">
                <a:effectLst/>
                <a:latin typeface="Times New Roman" panose="02020603050405020304" pitchFamily="18" charset="0"/>
                <a:ea typeface="Calibri" panose="020F0502020204030204" pitchFamily="34" charset="0"/>
              </a:rPr>
              <a:t> жорсткою рукою приступив до здійснення радикальних реформ, керуючись при цьому власними уявленнями про благо народу. </a:t>
            </a:r>
          </a:p>
          <a:p>
            <a:pPr marL="0" indent="0" algn="just">
              <a:buNone/>
            </a:pPr>
            <a:r>
              <a:rPr lang="uk-UA" sz="4300" b="1" dirty="0">
                <a:effectLst/>
                <a:latin typeface="Times New Roman" panose="02020603050405020304" pitchFamily="18" charset="0"/>
                <a:ea typeface="Calibri" panose="020F0502020204030204" pitchFamily="34" charset="0"/>
              </a:rPr>
              <a:t>Свої позиції лідер виклав у </a:t>
            </a:r>
            <a:r>
              <a:rPr lang="uk-UA" sz="4300" b="1" i="1" dirty="0">
                <a:solidFill>
                  <a:srgbClr val="C00000"/>
                </a:solidFill>
                <a:effectLst/>
                <a:latin typeface="Times New Roman" panose="02020603050405020304" pitchFamily="18" charset="0"/>
                <a:ea typeface="Calibri" panose="020F0502020204030204" pitchFamily="34" charset="0"/>
              </a:rPr>
              <a:t>1973–1979 рр.</a:t>
            </a:r>
            <a:r>
              <a:rPr lang="uk-UA" sz="4300" b="1" dirty="0">
                <a:effectLst/>
                <a:latin typeface="Times New Roman" panose="02020603050405020304" pitchFamily="18" charset="0"/>
                <a:ea typeface="Calibri" panose="020F0502020204030204" pitchFamily="34" charset="0"/>
              </a:rPr>
              <a:t> у «</a:t>
            </a:r>
            <a:r>
              <a:rPr lang="uk-UA" sz="4300" b="1" dirty="0">
                <a:effectLst/>
                <a:highlight>
                  <a:srgbClr val="008080"/>
                </a:highlight>
                <a:latin typeface="Times New Roman" panose="02020603050405020304" pitchFamily="18" charset="0"/>
                <a:ea typeface="Calibri" panose="020F0502020204030204" pitchFamily="34" charset="0"/>
              </a:rPr>
              <a:t>Зеленій книзі</a:t>
            </a:r>
            <a:r>
              <a:rPr lang="uk-UA" sz="4300" b="1" dirty="0">
                <a:effectLst/>
                <a:latin typeface="Times New Roman" panose="02020603050405020304" pitchFamily="18" charset="0"/>
                <a:ea typeface="Calibri" panose="020F0502020204030204" pitchFamily="34" charset="0"/>
              </a:rPr>
              <a:t>», де намагався переконати співгромадян у тому, що </a:t>
            </a:r>
            <a:r>
              <a:rPr lang="uk-UA" sz="4300" b="1" i="1" dirty="0">
                <a:effectLst/>
                <a:highlight>
                  <a:srgbClr val="FFFF00"/>
                </a:highlight>
                <a:latin typeface="Times New Roman" panose="02020603050405020304" pitchFamily="18" charset="0"/>
                <a:ea typeface="Calibri" panose="020F0502020204030204" pitchFamily="34" charset="0"/>
              </a:rPr>
              <a:t>ідеї соціалізму закладені в ісламі й діють через систему прямої народної демократії – </a:t>
            </a:r>
            <a:r>
              <a:rPr lang="uk-UA" sz="4300" b="1" i="1" dirty="0" err="1">
                <a:solidFill>
                  <a:srgbClr val="C00000"/>
                </a:solidFill>
                <a:effectLst/>
                <a:highlight>
                  <a:srgbClr val="FFFF00"/>
                </a:highlight>
                <a:latin typeface="Times New Roman" panose="02020603050405020304" pitchFamily="18" charset="0"/>
                <a:ea typeface="Calibri" panose="020F0502020204030204" pitchFamily="34" charset="0"/>
              </a:rPr>
              <a:t>джамахірії</a:t>
            </a:r>
            <a:r>
              <a:rPr lang="uk-UA" sz="4300" b="1" dirty="0">
                <a:solidFill>
                  <a:srgbClr val="C00000"/>
                </a:solidFill>
                <a:effectLst/>
                <a:latin typeface="Times New Roman" panose="02020603050405020304" pitchFamily="18" charset="0"/>
                <a:ea typeface="Calibri" panose="020F0502020204030204" pitchFamily="34" charset="0"/>
              </a:rPr>
              <a:t>.</a:t>
            </a:r>
            <a:endParaRPr lang="ru-RU" sz="4300" b="1" dirty="0">
              <a:solidFill>
                <a:srgbClr val="C00000"/>
              </a:solidFill>
            </a:endParaRPr>
          </a:p>
        </p:txBody>
      </p:sp>
    </p:spTree>
    <p:extLst>
      <p:ext uri="{BB962C8B-B14F-4D97-AF65-F5344CB8AC3E}">
        <p14:creationId xmlns:p14="http://schemas.microsoft.com/office/powerpoint/2010/main" val="53427365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Останньою колонією Південної Африки, яка тримала незалежність, була </a:t>
            </a:r>
            <a:r>
              <a:rPr lang="uk-UA" sz="3200" b="1" dirty="0">
                <a:solidFill>
                  <a:srgbClr val="FF0000"/>
                </a:solidFill>
                <a:effectLst/>
                <a:latin typeface="Times New Roman" panose="02020603050405020304" pitchFamily="18" charset="0"/>
                <a:ea typeface="Calibri" panose="020F0502020204030204" pitchFamily="34" charset="0"/>
              </a:rPr>
              <a:t>Намібія</a:t>
            </a:r>
            <a:r>
              <a:rPr lang="uk-UA" sz="3200" b="1" dirty="0">
                <a:effectLst/>
                <a:latin typeface="Times New Roman" panose="02020603050405020304" pitchFamily="18" charset="0"/>
                <a:ea typeface="Calibri" panose="020F0502020204030204" pitchFamily="34" charset="0"/>
              </a:rPr>
              <a:t> (</a:t>
            </a:r>
            <a:r>
              <a:rPr lang="uk-UA" sz="3200" b="1" dirty="0">
                <a:effectLst/>
                <a:highlight>
                  <a:srgbClr val="FFFF00"/>
                </a:highlight>
                <a:latin typeface="Times New Roman" panose="02020603050405020304" pitchFamily="18" charset="0"/>
                <a:ea typeface="Calibri" panose="020F0502020204030204" pitchFamily="34" charset="0"/>
              </a:rPr>
              <a:t>до 1966 р. – Південно-Західна Африка, 825,5 тис. км</a:t>
            </a:r>
            <a:r>
              <a:rPr lang="uk-UA" sz="3200" b="1" baseline="30000" dirty="0">
                <a:effectLst/>
                <a:highlight>
                  <a:srgbClr val="FFFF00"/>
                </a:highlight>
                <a:latin typeface="Times New Roman" panose="02020603050405020304" pitchFamily="18" charset="0"/>
                <a:ea typeface="Calibri" panose="020F0502020204030204" pitchFamily="34" charset="0"/>
              </a:rPr>
              <a:t>2</a:t>
            </a:r>
            <a:r>
              <a:rPr lang="uk-UA" sz="3200" b="1" dirty="0">
                <a:effectLst/>
                <a:highlight>
                  <a:srgbClr val="FFFF00"/>
                </a:highlight>
                <a:latin typeface="Times New Roman" panose="02020603050405020304" pitchFamily="18" charset="0"/>
                <a:ea typeface="Calibri" panose="020F0502020204030204" pitchFamily="34" charset="0"/>
              </a:rPr>
              <a:t>, 2,03 млн., Віндхук</a:t>
            </a:r>
            <a:r>
              <a:rPr lang="uk-UA" sz="3200" b="1" dirty="0">
                <a:effectLst/>
                <a:latin typeface="Times New Roman" panose="02020603050405020304" pitchFamily="18" charset="0"/>
                <a:ea typeface="Calibri" panose="020F0502020204030204" pitchFamily="34" charset="0"/>
              </a:rPr>
              <a:t>). За рішенням Ліги Націй, з 1920 р. Намібія знаходилася під управлінням ПАС, але після Другої світової війни, незважаючи па неодноразові вимоги ООН та накладені за їхнє невиконання санкції, ПАС відмовився передати цю колонію під міжнародне управління. </a:t>
            </a:r>
          </a:p>
          <a:p>
            <a:pPr marL="0" indent="0" algn="just">
              <a:buNone/>
            </a:pPr>
            <a:r>
              <a:rPr lang="uk-UA" sz="3200" b="1" dirty="0">
                <a:effectLst/>
                <a:latin typeface="Times New Roman" panose="02020603050405020304" pitchFamily="18" charset="0"/>
                <a:ea typeface="Calibri" panose="020F0502020204030204" pitchFamily="34" charset="0"/>
              </a:rPr>
              <a:t>З </a:t>
            </a:r>
            <a:r>
              <a:rPr lang="uk-UA" sz="3200" b="1" dirty="0">
                <a:solidFill>
                  <a:srgbClr val="FF0000"/>
                </a:solidFill>
                <a:effectLst/>
                <a:latin typeface="Times New Roman" panose="02020603050405020304" pitchFamily="18" charset="0"/>
                <a:ea typeface="Calibri" panose="020F0502020204030204" pitchFamily="34" charset="0"/>
              </a:rPr>
              <a:t>1960 р.</a:t>
            </a:r>
            <a:r>
              <a:rPr lang="uk-UA" sz="3200" b="1" dirty="0">
                <a:effectLst/>
                <a:latin typeface="Times New Roman" panose="02020603050405020304" pitchFamily="18" charset="0"/>
                <a:ea typeface="Calibri" panose="020F0502020204030204" pitchFamily="34" charset="0"/>
              </a:rPr>
              <a:t> в Намібії діяла </a:t>
            </a:r>
            <a:r>
              <a:rPr lang="uk-UA" sz="3200" b="1" i="1" dirty="0">
                <a:effectLst/>
                <a:latin typeface="Times New Roman" panose="02020603050405020304" pitchFamily="18" charset="0"/>
                <a:ea typeface="Calibri" panose="020F0502020204030204" pitchFamily="34" charset="0"/>
              </a:rPr>
              <a:t>підпільна прокомуністична</a:t>
            </a:r>
            <a:r>
              <a:rPr lang="uk-UA" sz="3200" b="1" dirty="0">
                <a:effectLst/>
                <a:latin typeface="Times New Roman" panose="02020603050405020304" pitchFamily="18" charset="0"/>
                <a:ea typeface="Calibri" panose="020F0502020204030204" pitchFamily="34" charset="0"/>
              </a:rPr>
              <a:t> </a:t>
            </a:r>
            <a:r>
              <a:rPr lang="uk-UA" sz="3200" b="1" dirty="0">
                <a:effectLst/>
                <a:highlight>
                  <a:srgbClr val="00FFFF"/>
                </a:highlight>
                <a:latin typeface="Times New Roman" panose="02020603050405020304" pitchFamily="18" charset="0"/>
                <a:ea typeface="Calibri" panose="020F0502020204030204" pitchFamily="34" charset="0"/>
              </a:rPr>
              <a:t>Організація народу Південно-Західної Африк</a:t>
            </a:r>
            <a:r>
              <a:rPr lang="uk-UA" sz="3200" b="1" dirty="0">
                <a:effectLst/>
                <a:latin typeface="Times New Roman" panose="02020603050405020304" pitchFamily="18" charset="0"/>
                <a:ea typeface="Calibri" panose="020F0502020204030204" pitchFamily="34" charset="0"/>
              </a:rPr>
              <a:t>и (СВАПО), очолена </a:t>
            </a:r>
            <a:r>
              <a:rPr lang="uk-UA" sz="3200" b="1" dirty="0" err="1">
                <a:solidFill>
                  <a:srgbClr val="FF0000"/>
                </a:solidFill>
                <a:effectLst/>
                <a:latin typeface="Times New Roman" panose="02020603050405020304" pitchFamily="18" charset="0"/>
                <a:ea typeface="Calibri" panose="020F0502020204030204" pitchFamily="34" charset="0"/>
              </a:rPr>
              <a:t>Семом</a:t>
            </a:r>
            <a:r>
              <a:rPr lang="uk-UA" sz="3200" b="1" dirty="0">
                <a:solidFill>
                  <a:srgbClr val="FF0000"/>
                </a:solidFill>
                <a:effectLst/>
                <a:latin typeface="Times New Roman" panose="02020603050405020304" pitchFamily="18" charset="0"/>
                <a:ea typeface="Calibri" panose="020F0502020204030204" pitchFamily="34" charset="0"/>
              </a:rPr>
              <a:t> </a:t>
            </a:r>
            <a:r>
              <a:rPr lang="uk-UA" sz="3200" b="1" dirty="0" err="1">
                <a:solidFill>
                  <a:srgbClr val="FF0000"/>
                </a:solidFill>
                <a:effectLst/>
                <a:latin typeface="Times New Roman" panose="02020603050405020304" pitchFamily="18" charset="0"/>
                <a:ea typeface="Calibri" panose="020F0502020204030204" pitchFamily="34" charset="0"/>
              </a:rPr>
              <a:t>Нуйомою</a:t>
            </a:r>
            <a:r>
              <a:rPr lang="uk-UA" sz="3200" b="1" dirty="0">
                <a:effectLst/>
                <a:latin typeface="Times New Roman" panose="02020603050405020304" pitchFamily="18" charset="0"/>
                <a:ea typeface="Calibri" panose="020F0502020204030204" pitchFamily="34" charset="0"/>
              </a:rPr>
              <a:t> (1929 р. нар.; </a:t>
            </a:r>
            <a:r>
              <a:rPr lang="uk-UA" sz="3200" b="1" dirty="0">
                <a:effectLst/>
                <a:highlight>
                  <a:srgbClr val="FFFF00"/>
                </a:highlight>
                <a:latin typeface="Times New Roman" panose="02020603050405020304" pitchFamily="18" charset="0"/>
                <a:ea typeface="Calibri" panose="020F0502020204030204" pitchFamily="34" charset="0"/>
              </a:rPr>
              <a:t>п</a:t>
            </a:r>
            <a:r>
              <a:rPr lang="ru-RU" sz="3200" b="1" dirty="0" err="1">
                <a:effectLst/>
                <a:highlight>
                  <a:srgbClr val="FFFF00"/>
                </a:highlight>
                <a:latin typeface="Times New Roman" panose="02020603050405020304" pitchFamily="18" charset="0"/>
                <a:ea typeface="Calibri" panose="020F0502020204030204" pitchFamily="34" charset="0"/>
              </a:rPr>
              <a:t>ерший</a:t>
            </a:r>
            <a:r>
              <a:rPr lang="ru-RU" sz="3200" b="1" dirty="0">
                <a:effectLst/>
                <a:highlight>
                  <a:srgbClr val="FFFF00"/>
                </a:highlight>
                <a:latin typeface="Times New Roman" panose="02020603050405020304" pitchFamily="18" charset="0"/>
                <a:ea typeface="Calibri" panose="020F0502020204030204" pitchFamily="34" charset="0"/>
              </a:rPr>
              <a:t> президент з 21 </a:t>
            </a:r>
            <a:r>
              <a:rPr lang="ru-RU" sz="3200" b="1" dirty="0" err="1">
                <a:effectLst/>
                <a:highlight>
                  <a:srgbClr val="FFFF00"/>
                </a:highlight>
                <a:latin typeface="Times New Roman" panose="02020603050405020304" pitchFamily="18" charset="0"/>
                <a:ea typeface="Calibri" panose="020F0502020204030204" pitchFamily="34" charset="0"/>
              </a:rPr>
              <a:t>березня</a:t>
            </a:r>
            <a:r>
              <a:rPr lang="ru-RU" sz="3200" b="1" dirty="0">
                <a:effectLst/>
                <a:highlight>
                  <a:srgbClr val="FFFF00"/>
                </a:highlight>
                <a:latin typeface="Times New Roman" panose="02020603050405020304" pitchFamily="18" charset="0"/>
                <a:ea typeface="Calibri" panose="020F0502020204030204" pitchFamily="34" charset="0"/>
              </a:rPr>
              <a:t> 1990 до 21 </a:t>
            </a:r>
            <a:r>
              <a:rPr lang="ru-RU" sz="3200" b="1" dirty="0" err="1">
                <a:effectLst/>
                <a:highlight>
                  <a:srgbClr val="FFFF00"/>
                </a:highlight>
                <a:latin typeface="Times New Roman" panose="02020603050405020304" pitchFamily="18" charset="0"/>
                <a:ea typeface="Calibri" panose="020F0502020204030204" pitchFamily="34" charset="0"/>
              </a:rPr>
              <a:t>березня</a:t>
            </a:r>
            <a:r>
              <a:rPr lang="ru-RU" sz="3200" b="1" dirty="0">
                <a:effectLst/>
                <a:highlight>
                  <a:srgbClr val="FFFF00"/>
                </a:highlight>
                <a:latin typeface="Times New Roman" panose="02020603050405020304" pitchFamily="18" charset="0"/>
                <a:ea typeface="Calibri" panose="020F0502020204030204" pitchFamily="34" charset="0"/>
              </a:rPr>
              <a:t> 2005 р.</a:t>
            </a:r>
            <a:r>
              <a:rPr lang="uk-UA" sz="3200" b="1" dirty="0">
                <a:effectLst/>
                <a:latin typeface="Times New Roman" panose="02020603050405020304" pitchFamily="18" charset="0"/>
                <a:ea typeface="Calibri" panose="020F0502020204030204" pitchFamily="34" charset="0"/>
              </a:rPr>
              <a:t>). У </a:t>
            </a:r>
            <a:r>
              <a:rPr lang="uk-UA" sz="3200" b="1" dirty="0">
                <a:solidFill>
                  <a:srgbClr val="FF0000"/>
                </a:solidFill>
                <a:effectLst/>
                <a:latin typeface="Times New Roman" panose="02020603050405020304" pitchFamily="18" charset="0"/>
                <a:ea typeface="Calibri" panose="020F0502020204030204" pitchFamily="34" charset="0"/>
              </a:rPr>
              <a:t>1966 р.</a:t>
            </a:r>
            <a:r>
              <a:rPr lang="uk-UA" sz="3200" b="1" dirty="0">
                <a:effectLst/>
                <a:latin typeface="Times New Roman" panose="02020603050405020304" pitchFamily="18" charset="0"/>
                <a:ea typeface="Calibri" panose="020F0502020204030204" pitchFamily="34" charset="0"/>
              </a:rPr>
              <a:t> СВАПО розпочала проти південноафриканських колонізаторів партизанську війну, проте навіть попри допомогу Анголи, яку рух отримував з </a:t>
            </a:r>
            <a:r>
              <a:rPr lang="uk-UA" sz="3200" b="1" dirty="0">
                <a:solidFill>
                  <a:srgbClr val="FF0000"/>
                </a:solidFill>
                <a:effectLst/>
                <a:latin typeface="Times New Roman" panose="02020603050405020304" pitchFamily="18" charset="0"/>
                <a:ea typeface="Calibri" panose="020F0502020204030204" pitchFamily="34" charset="0"/>
              </a:rPr>
              <a:t>1975 р.</a:t>
            </a:r>
            <a:r>
              <a:rPr lang="uk-UA" sz="3200" b="1" dirty="0">
                <a:effectLst/>
                <a:latin typeface="Times New Roman" panose="02020603050405020304" pitchFamily="18" charset="0"/>
                <a:ea typeface="Calibri" panose="020F0502020204030204" pitchFamily="34" charset="0"/>
              </a:rPr>
              <a:t>, не змогла добитися більших успіхів.</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901020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00FFFF"/>
                </a:highlight>
                <a:latin typeface="Times New Roman" panose="02020603050405020304" pitchFamily="18" charset="0"/>
                <a:cs typeface="Times New Roman" panose="02020603050405020304" pitchFamily="18" charset="0"/>
              </a:rPr>
              <a:t>4. Особливості деколонізації Тропічної й Південної Африки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300" b="1" dirty="0">
                <a:effectLst/>
                <a:latin typeface="Times New Roman" panose="02020603050405020304" pitchFamily="18" charset="0"/>
                <a:ea typeface="Calibri" panose="020F0502020204030204" pitchFamily="34" charset="0"/>
              </a:rPr>
              <a:t>Лише у зв’язку з міжнародним тиском та економічною кризою в ПАР, колонізатори змушені були піти на переговори. У </a:t>
            </a:r>
            <a:r>
              <a:rPr lang="uk-UA" sz="3300" b="1" dirty="0">
                <a:solidFill>
                  <a:srgbClr val="FF0000"/>
                </a:solidFill>
                <a:effectLst/>
                <a:latin typeface="Times New Roman" panose="02020603050405020304" pitchFamily="18" charset="0"/>
                <a:ea typeface="Calibri" panose="020F0502020204030204" pitchFamily="34" charset="0"/>
              </a:rPr>
              <a:t>1988 р.</a:t>
            </a:r>
            <a:r>
              <a:rPr lang="uk-UA" sz="3300" b="1" dirty="0">
                <a:effectLst/>
                <a:latin typeface="Times New Roman" panose="02020603050405020304" pitchFamily="18" charset="0"/>
                <a:ea typeface="Calibri" panose="020F0502020204030204" pitchFamily="34" charset="0"/>
              </a:rPr>
              <a:t> в Женеві представники патріотичних сил та ПАР підписали угоду про поетапне виведення південноафриканських військ із Намібії. У наступному році в країні відбулися вибори, на яких перемогу здобули прихильники СВАПО. </a:t>
            </a:r>
          </a:p>
          <a:p>
            <a:pPr marL="0" indent="0" algn="just">
              <a:buNone/>
            </a:pPr>
            <a:r>
              <a:rPr lang="uk-UA" sz="3300" b="1" dirty="0">
                <a:effectLst/>
                <a:latin typeface="Times New Roman" panose="02020603050405020304" pitchFamily="18" charset="0"/>
                <a:ea typeface="Calibri" panose="020F0502020204030204" pitchFamily="34" charset="0"/>
              </a:rPr>
              <a:t>21 березня 1990 р. Намібія проголосила незалежність, а С. </a:t>
            </a:r>
            <a:r>
              <a:rPr lang="uk-UA" sz="3300" b="1" dirty="0" err="1">
                <a:effectLst/>
                <a:latin typeface="Times New Roman" panose="02020603050405020304" pitchFamily="18" charset="0"/>
                <a:ea typeface="Calibri" panose="020F0502020204030204" pitchFamily="34" charset="0"/>
              </a:rPr>
              <a:t>Нуйома</a:t>
            </a:r>
            <a:r>
              <a:rPr lang="uk-UA" sz="3300" b="1" dirty="0">
                <a:effectLst/>
                <a:latin typeface="Times New Roman" panose="02020603050405020304" pitchFamily="18" charset="0"/>
                <a:ea typeface="Calibri" panose="020F0502020204030204" pitchFamily="34" charset="0"/>
              </a:rPr>
              <a:t> став її президентом і очолював державу протягом 15-ти років, доки його не змінив також кандидат СВАПО –</a:t>
            </a:r>
            <a:r>
              <a:rPr lang="uk-UA" sz="3300" b="1" dirty="0" err="1">
                <a:solidFill>
                  <a:srgbClr val="FF0000"/>
                </a:solidFill>
                <a:effectLst/>
                <a:latin typeface="Times New Roman" panose="02020603050405020304" pitchFamily="18" charset="0"/>
                <a:ea typeface="Calibri" panose="020F0502020204030204" pitchFamily="34" charset="0"/>
              </a:rPr>
              <a:t>Хіфікепуньє</a:t>
            </a:r>
            <a:r>
              <a:rPr lang="uk-UA" sz="3300" b="1" dirty="0">
                <a:solidFill>
                  <a:srgbClr val="FF0000"/>
                </a:solidFill>
                <a:effectLst/>
                <a:latin typeface="Times New Roman" panose="02020603050405020304" pitchFamily="18" charset="0"/>
                <a:ea typeface="Calibri" panose="020F0502020204030204" pitchFamily="34" charset="0"/>
              </a:rPr>
              <a:t> Лукас </a:t>
            </a:r>
            <a:r>
              <a:rPr lang="uk-UA" sz="3300" b="1" dirty="0" err="1">
                <a:solidFill>
                  <a:srgbClr val="FF0000"/>
                </a:solidFill>
                <a:effectLst/>
                <a:latin typeface="Times New Roman" panose="02020603050405020304" pitchFamily="18" charset="0"/>
                <a:ea typeface="Calibri" panose="020F0502020204030204" pitchFamily="34" charset="0"/>
              </a:rPr>
              <a:t>Похамба</a:t>
            </a:r>
            <a:r>
              <a:rPr lang="uk-UA" sz="3300" b="1" dirty="0">
                <a:solidFill>
                  <a:srgbClr val="FF0000"/>
                </a:solidFill>
                <a:effectLst/>
                <a:latin typeface="Times New Roman" panose="02020603050405020304" pitchFamily="18" charset="0"/>
                <a:ea typeface="Calibri" panose="020F0502020204030204" pitchFamily="34" charset="0"/>
              </a:rPr>
              <a:t> </a:t>
            </a:r>
            <a:r>
              <a:rPr lang="uk-UA" sz="3300" b="1" dirty="0">
                <a:effectLst/>
                <a:latin typeface="Times New Roman" panose="02020603050405020304" pitchFamily="18" charset="0"/>
                <a:ea typeface="Calibri" panose="020F0502020204030204" pitchFamily="34" charset="0"/>
              </a:rPr>
              <a:t>(1935 р. нар.), що здобув переконливу перемогу (76,4% голосів) на президентських виборах </a:t>
            </a:r>
            <a:r>
              <a:rPr lang="uk-UA" sz="3300" b="1" dirty="0">
                <a:solidFill>
                  <a:srgbClr val="FF0000"/>
                </a:solidFill>
                <a:effectLst/>
                <a:latin typeface="Times New Roman" panose="02020603050405020304" pitchFamily="18" charset="0"/>
                <a:ea typeface="Calibri" panose="020F0502020204030204" pitchFamily="34" charset="0"/>
              </a:rPr>
              <a:t>15-16 листопада 2004 р.</a:t>
            </a:r>
            <a:r>
              <a:rPr lang="ru-RU" sz="3300" b="1" dirty="0">
                <a:solidFill>
                  <a:srgbClr val="FF0000"/>
                </a:solidFill>
                <a:effectLst/>
                <a:latin typeface="Times New Roman" panose="02020603050405020304" pitchFamily="18" charset="0"/>
                <a:ea typeface="Calibri" panose="020F0502020204030204" pitchFamily="34" charset="0"/>
              </a:rPr>
              <a:t> </a:t>
            </a:r>
            <a:r>
              <a:rPr lang="en-US" sz="3300" b="1" dirty="0">
                <a:solidFill>
                  <a:srgbClr val="FF0000"/>
                </a:solidFill>
                <a:effectLst/>
                <a:latin typeface="Times New Roman" panose="02020603050405020304" pitchFamily="18" charset="0"/>
                <a:ea typeface="Calibri" panose="020F0502020204030204" pitchFamily="34" charset="0"/>
              </a:rPr>
              <a:t>[</a:t>
            </a:r>
            <a:r>
              <a:rPr lang="uk-UA" sz="3300" b="1" dirty="0">
                <a:solidFill>
                  <a:srgbClr val="FF0000"/>
                </a:solidFill>
                <a:effectLst/>
                <a:latin typeface="Times New Roman" panose="02020603050405020304" pitchFamily="18" charset="0"/>
                <a:ea typeface="Calibri" panose="020F0502020204030204" pitchFamily="34" charset="0"/>
              </a:rPr>
              <a:t>з </a:t>
            </a:r>
            <a:r>
              <a:rPr lang="ru-RU" sz="3300" b="1" dirty="0">
                <a:solidFill>
                  <a:srgbClr val="FF0000"/>
                </a:solidFill>
                <a:effectLst/>
                <a:latin typeface="Times New Roman" panose="02020603050405020304" pitchFamily="18" charset="0"/>
                <a:ea typeface="Calibri" panose="020F0502020204030204" pitchFamily="34" charset="0"/>
              </a:rPr>
              <a:t>21 </a:t>
            </a:r>
            <a:r>
              <a:rPr lang="ru-RU" sz="3300" b="1" dirty="0" err="1">
                <a:solidFill>
                  <a:srgbClr val="FF0000"/>
                </a:solidFill>
                <a:effectLst/>
                <a:latin typeface="Times New Roman" panose="02020603050405020304" pitchFamily="18" charset="0"/>
                <a:ea typeface="Calibri" panose="020F0502020204030204" pitchFamily="34" charset="0"/>
              </a:rPr>
              <a:t>березня</a:t>
            </a:r>
            <a:r>
              <a:rPr lang="ru-RU" sz="3300" b="1" dirty="0">
                <a:solidFill>
                  <a:srgbClr val="FF0000"/>
                </a:solidFill>
                <a:effectLst/>
                <a:latin typeface="Times New Roman" panose="02020603050405020304" pitchFamily="18" charset="0"/>
                <a:ea typeface="Calibri" panose="020F0502020204030204" pitchFamily="34" charset="0"/>
              </a:rPr>
              <a:t> 2005 по 21 </a:t>
            </a:r>
            <a:r>
              <a:rPr lang="ru-RU" sz="3300" b="1" dirty="0" err="1">
                <a:solidFill>
                  <a:srgbClr val="FF0000"/>
                </a:solidFill>
                <a:effectLst/>
                <a:latin typeface="Times New Roman" panose="02020603050405020304" pitchFamily="18" charset="0"/>
                <a:ea typeface="Calibri" panose="020F0502020204030204" pitchFamily="34" charset="0"/>
              </a:rPr>
              <a:t>березня</a:t>
            </a:r>
            <a:r>
              <a:rPr lang="ru-RU" sz="3300" b="1" dirty="0">
                <a:solidFill>
                  <a:srgbClr val="FF0000"/>
                </a:solidFill>
                <a:effectLst/>
                <a:latin typeface="Times New Roman" panose="02020603050405020304" pitchFamily="18" charset="0"/>
                <a:ea typeface="Calibri" panose="020F0502020204030204" pitchFamily="34" charset="0"/>
              </a:rPr>
              <a:t> 2015 р.</a:t>
            </a:r>
            <a:r>
              <a:rPr lang="en-US" sz="3300" b="1" dirty="0">
                <a:solidFill>
                  <a:srgbClr val="FF0000"/>
                </a:solidFill>
                <a:effectLst/>
                <a:latin typeface="Times New Roman" panose="02020603050405020304" pitchFamily="18" charset="0"/>
                <a:ea typeface="Calibri" panose="020F0502020204030204" pitchFamily="34" charset="0"/>
              </a:rPr>
              <a:t>]</a:t>
            </a:r>
            <a:r>
              <a:rPr lang="uk-UA" sz="3300" b="1" dirty="0">
                <a:solidFill>
                  <a:srgbClr val="FF0000"/>
                </a:solidFill>
                <a:effectLst/>
                <a:latin typeface="Times New Roman" panose="02020603050405020304" pitchFamily="18" charset="0"/>
                <a:ea typeface="Calibri" panose="020F0502020204030204" pitchFamily="34" charset="0"/>
              </a:rPr>
              <a:t>.</a:t>
            </a:r>
            <a:endParaRPr lang="ru-RU" sz="33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20223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000" b="1" dirty="0">
                <a:effectLst/>
                <a:latin typeface="Times New Roman" panose="02020603050405020304" pitchFamily="18" charset="0"/>
                <a:ea typeface="Calibri" panose="020F0502020204030204" pitchFamily="34" charset="0"/>
              </a:rPr>
              <a:t>Вже на початку 1990-х рр. за Тропічною й Південною Африкою досить міцно утвердилася репутація «палаючого континенту», полишеного світовим співтовариством на власний розсуд. Протягом 1960-1990-х рр. тут сталося більше 70 переворотів, 17 повномасштабних громадянських воєн і два десятки міждержавних конфліктів, які забрали мільйони людських життів. </a:t>
            </a:r>
          </a:p>
          <a:p>
            <a:pPr marL="0" indent="0" algn="just">
              <a:buNone/>
            </a:pPr>
            <a:r>
              <a:rPr lang="uk-UA" sz="3000" b="1" dirty="0">
                <a:effectLst/>
                <a:latin typeface="Times New Roman" panose="02020603050405020304" pitchFamily="18" charset="0"/>
                <a:ea typeface="Calibri" panose="020F0502020204030204" pitchFamily="34" charset="0"/>
              </a:rPr>
              <a:t>Подібний регрес став зворотнім боком більш ніж 30-річного процесу насильницького запровадження неприродних для регіону суспільно-економічних моделей розвитку: соціалістичної (в радянській чи китайській інтерпретації) та капіталістичної (доби «первісного накопичення капіталу»). Наслідком таких експериментів стали руйнація традиційних засад громадської організації та господарського життя африканських народів, докорінна зміна всіх їхніх світоглядно-ціннісних орієнтацій.</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381872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300" b="1" dirty="0">
                <a:effectLst/>
                <a:latin typeface="Times New Roman" panose="02020603050405020304" pitchFamily="18" charset="0"/>
                <a:ea typeface="Calibri" panose="020F0502020204030204" pitchFamily="34" charset="0"/>
              </a:rPr>
              <a:t>Чимало міждержавних і етнічних конфліктів у Тропічній та Південній Африці своїм корінням сягають періоду колоніального поділу континенту та блокового протистояння СРСР і США. З часу закінчення «холодної війни» регіон значною мірою втратив своє стратегічне значення, оскільки вже ніхто не загрожує захопленням розташованих на ньому світових родовищ золота, міді чи нафти. </a:t>
            </a:r>
          </a:p>
          <a:p>
            <a:pPr marL="0" indent="0" algn="just">
              <a:buNone/>
            </a:pPr>
            <a:r>
              <a:rPr lang="uk-UA" sz="3300" b="1" dirty="0">
                <a:effectLst/>
                <a:latin typeface="Times New Roman" panose="02020603050405020304" pitchFamily="18" charset="0"/>
                <a:ea typeface="Calibri" panose="020F0502020204030204" pitchFamily="34" charset="0"/>
              </a:rPr>
              <a:t>Більшість конфліктів «</a:t>
            </a:r>
            <a:r>
              <a:rPr lang="uk-UA" sz="3300" b="1" dirty="0">
                <a:effectLst/>
                <a:highlight>
                  <a:srgbClr val="FFFF00"/>
                </a:highlight>
                <a:latin typeface="Times New Roman" panose="02020603050405020304" pitchFamily="18" charset="0"/>
                <a:ea typeface="Calibri" panose="020F0502020204030204" pitchFamily="34" charset="0"/>
              </a:rPr>
              <a:t>другого покоління</a:t>
            </a:r>
            <a:r>
              <a:rPr lang="uk-UA" sz="3300" b="1" dirty="0">
                <a:effectLst/>
                <a:latin typeface="Times New Roman" panose="02020603050405020304" pitchFamily="18" charset="0"/>
                <a:ea typeface="Calibri" panose="020F0502020204030204" pitchFamily="34" charset="0"/>
              </a:rPr>
              <a:t>» розвиваються на власній внутрішній основі, за своєю, незрозумілою європейцям, логікою, хоча вплив зовнішніх факторів не варто скидати з рахунку. Плідним ґрунтом для появи кризових ситуацій залишається і хронічна економічна неспроможність більшості африканських держав.</a:t>
            </a:r>
            <a:endParaRPr lang="ru-RU" sz="3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174719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dirty="0">
                <a:effectLst/>
                <a:latin typeface="Times New Roman" panose="02020603050405020304" pitchFamily="18" charset="0"/>
                <a:ea typeface="Calibri" panose="020F0502020204030204" pitchFamily="34" charset="0"/>
              </a:rPr>
              <a:t>У </a:t>
            </a:r>
            <a:r>
              <a:rPr lang="uk-UA" sz="3200" b="1" dirty="0">
                <a:effectLst/>
                <a:latin typeface="Times New Roman" panose="02020603050405020304" pitchFamily="18" charset="0"/>
                <a:ea typeface="Calibri" panose="020F0502020204030204" pitchFamily="34" charset="0"/>
              </a:rPr>
              <a:t>1970-х рр. низка кривавих міждержавних та внутрішніх конфліктів відбулася на півночі Східної Африки («</a:t>
            </a:r>
            <a:r>
              <a:rPr lang="uk-UA" sz="3200" b="1" dirty="0">
                <a:solidFill>
                  <a:srgbClr val="FF0000"/>
                </a:solidFill>
                <a:effectLst/>
                <a:latin typeface="Times New Roman" panose="02020603050405020304" pitchFamily="18" charset="0"/>
                <a:ea typeface="Calibri" panose="020F0502020204030204" pitchFamily="34" charset="0"/>
              </a:rPr>
              <a:t>Африканській розі</a:t>
            </a:r>
            <a:r>
              <a:rPr lang="uk-UA" sz="3200" b="1" dirty="0">
                <a:effectLst/>
                <a:latin typeface="Times New Roman" panose="02020603050405020304" pitchFamily="18" charset="0"/>
                <a:ea typeface="Calibri" panose="020F0502020204030204" pitchFamily="34" charset="0"/>
              </a:rPr>
              <a:t>»). Найбільшим джерелом напруження в регіоні була перманентна політична криза в </a:t>
            </a:r>
            <a:r>
              <a:rPr lang="uk-UA" sz="3200" b="1" dirty="0">
                <a:effectLst/>
                <a:highlight>
                  <a:srgbClr val="FFFF00"/>
                </a:highlight>
                <a:latin typeface="Times New Roman" panose="02020603050405020304" pitchFamily="18" charset="0"/>
                <a:ea typeface="Calibri" panose="020F0502020204030204" pitchFamily="34" charset="0"/>
              </a:rPr>
              <a:t>Ефіопії</a:t>
            </a:r>
            <a:r>
              <a:rPr lang="uk-UA" sz="3200" b="1" dirty="0">
                <a:effectLst/>
                <a:latin typeface="Times New Roman" panose="02020603050405020304" pitchFamily="18" charset="0"/>
                <a:ea typeface="Calibri" panose="020F0502020204030204" pitchFamily="34" charset="0"/>
              </a:rPr>
              <a:t>. </a:t>
            </a:r>
          </a:p>
          <a:p>
            <a:pPr marL="0" indent="0" algn="just">
              <a:buNone/>
            </a:pPr>
            <a:r>
              <a:rPr lang="uk-UA" sz="3200" b="1" dirty="0">
                <a:effectLst/>
                <a:latin typeface="Times New Roman" panose="02020603050405020304" pitchFamily="18" charset="0"/>
                <a:ea typeface="Calibri" panose="020F0502020204030204" pitchFamily="34" charset="0"/>
              </a:rPr>
              <a:t>Ще в </a:t>
            </a:r>
            <a:r>
              <a:rPr lang="uk-UA" sz="3200" b="1" dirty="0">
                <a:solidFill>
                  <a:srgbClr val="FF0000"/>
                </a:solidFill>
                <a:effectLst/>
                <a:highlight>
                  <a:srgbClr val="FFFF00"/>
                </a:highlight>
                <a:latin typeface="Times New Roman" panose="02020603050405020304" pitchFamily="18" charset="0"/>
                <a:ea typeface="Calibri" panose="020F0502020204030204" pitchFamily="34" charset="0"/>
              </a:rPr>
              <a:t>1961 р.</a:t>
            </a:r>
            <a:r>
              <a:rPr lang="uk-UA" sz="3200" b="1" dirty="0">
                <a:effectLst/>
                <a:latin typeface="Times New Roman" panose="02020603050405020304" pitchFamily="18" charset="0"/>
                <a:ea typeface="Calibri" panose="020F0502020204030204" pitchFamily="34" charset="0"/>
              </a:rPr>
              <a:t> християнська більшість країни зіткнулася з відцентровим сепаратистський рухом у заселеній переважно мусульманами-сунітами приморській провінції Еритреї. За рішенням ООН ця територія упродовж </a:t>
            </a:r>
            <a:r>
              <a:rPr lang="uk-UA" sz="3200" b="1" dirty="0">
                <a:solidFill>
                  <a:srgbClr val="FF0000"/>
                </a:solidFill>
                <a:effectLst/>
                <a:latin typeface="Times New Roman" panose="02020603050405020304" pitchFamily="18" charset="0"/>
                <a:ea typeface="Calibri" panose="020F0502020204030204" pitchFamily="34" charset="0"/>
              </a:rPr>
              <a:t>1952-1961 рр. </a:t>
            </a:r>
            <a:r>
              <a:rPr lang="uk-UA" sz="3200" b="1" dirty="0">
                <a:effectLst/>
                <a:latin typeface="Times New Roman" panose="02020603050405020304" pitchFamily="18" charset="0"/>
                <a:ea typeface="Calibri" panose="020F0502020204030204" pitchFamily="34" charset="0"/>
              </a:rPr>
              <a:t>знаходилася під управлінням </a:t>
            </a:r>
            <a:r>
              <a:rPr lang="uk-UA" sz="3200" b="1" dirty="0">
                <a:effectLst/>
                <a:highlight>
                  <a:srgbClr val="FFFF00"/>
                </a:highlight>
                <a:latin typeface="Times New Roman" panose="02020603050405020304" pitchFamily="18" charset="0"/>
                <a:ea typeface="Calibri" panose="020F0502020204030204" pitchFamily="34" charset="0"/>
              </a:rPr>
              <a:t>Аддис-Абеби</a:t>
            </a:r>
            <a:r>
              <a:rPr lang="uk-UA" sz="3200" b="1" dirty="0">
                <a:effectLst/>
                <a:latin typeface="Times New Roman" panose="02020603050405020304" pitchFamily="18" charset="0"/>
                <a:ea typeface="Calibri" panose="020F0502020204030204" pitchFamily="34" charset="0"/>
              </a:rPr>
              <a:t>, а згодом була Ефіопією анексована. Тоді ж усе чіткіше почав вимальовуватися </a:t>
            </a:r>
            <a:r>
              <a:rPr lang="uk-UA" sz="3200" b="1" dirty="0">
                <a:effectLst/>
                <a:highlight>
                  <a:srgbClr val="00FFFF"/>
                </a:highlight>
                <a:latin typeface="Times New Roman" panose="02020603050405020304" pitchFamily="18" charset="0"/>
                <a:ea typeface="Calibri" panose="020F0502020204030204" pitchFamily="34" charset="0"/>
              </a:rPr>
              <a:t>конфлікт Ефіопії із Сомалі</a:t>
            </a:r>
            <a:r>
              <a:rPr lang="uk-UA" sz="3200" b="1" dirty="0">
                <a:effectLst/>
                <a:latin typeface="Times New Roman" panose="02020603050405020304" pitchFamily="18" charset="0"/>
                <a:ea typeface="Calibri" panose="020F0502020204030204" pitchFamily="34" charset="0"/>
              </a:rPr>
              <a:t>, яке вимагало передачі населеної мусульманами прикордонної провінції </a:t>
            </a:r>
            <a:r>
              <a:rPr lang="uk-UA" sz="3200" b="1" dirty="0">
                <a:effectLst/>
                <a:highlight>
                  <a:srgbClr val="00FF00"/>
                </a:highlight>
                <a:latin typeface="Times New Roman" panose="02020603050405020304" pitchFamily="18" charset="0"/>
                <a:ea typeface="Calibri" panose="020F0502020204030204" pitchFamily="34" charset="0"/>
              </a:rPr>
              <a:t>Огаден</a:t>
            </a:r>
            <a:r>
              <a:rPr lang="uk-UA" sz="3200" b="1" dirty="0">
                <a:effectLst/>
                <a:latin typeface="Times New Roman" panose="02020603050405020304" pitchFamily="18" charset="0"/>
                <a:ea typeface="Calibri" panose="020F0502020204030204" pitchFamily="34" charset="0"/>
              </a:rPr>
              <a:t>.</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59299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pic>
        <p:nvPicPr>
          <p:cNvPr id="2" name="Объект 1">
            <a:extLst>
              <a:ext uri="{FF2B5EF4-FFF2-40B4-BE49-F238E27FC236}">
                <a16:creationId xmlns:a16="http://schemas.microsoft.com/office/drawing/2014/main" id="{C5550797-D09F-A869-D367-4D46079C9631}"/>
              </a:ext>
            </a:extLst>
          </p:cNvPr>
          <p:cNvPicPr>
            <a:picLocks noGrp="1" noChangeAspect="1"/>
          </p:cNvPicPr>
          <p:nvPr>
            <p:ph idx="1"/>
          </p:nvPr>
        </p:nvPicPr>
        <p:blipFill>
          <a:blip r:embed="rId2"/>
          <a:stretch>
            <a:fillRect/>
          </a:stretch>
        </p:blipFill>
        <p:spPr>
          <a:xfrm>
            <a:off x="0" y="663174"/>
            <a:ext cx="5831493" cy="6194826"/>
          </a:xfrm>
          <a:prstGeom prst="rect">
            <a:avLst/>
          </a:prstGeom>
        </p:spPr>
      </p:pic>
      <p:pic>
        <p:nvPicPr>
          <p:cNvPr id="3" name="Рисунок 2">
            <a:extLst>
              <a:ext uri="{FF2B5EF4-FFF2-40B4-BE49-F238E27FC236}">
                <a16:creationId xmlns:a16="http://schemas.microsoft.com/office/drawing/2014/main" id="{14AE6C9A-3FBE-4323-FEDB-CD08DCCE95BC}"/>
              </a:ext>
            </a:extLst>
          </p:cNvPr>
          <p:cNvPicPr>
            <a:picLocks noChangeAspect="1"/>
          </p:cNvPicPr>
          <p:nvPr/>
        </p:nvPicPr>
        <p:blipFill>
          <a:blip r:embed="rId3"/>
          <a:stretch>
            <a:fillRect/>
          </a:stretch>
        </p:blipFill>
        <p:spPr>
          <a:xfrm>
            <a:off x="5888658" y="544944"/>
            <a:ext cx="6303342" cy="6313055"/>
          </a:xfrm>
          <a:prstGeom prst="rect">
            <a:avLst/>
          </a:prstGeom>
        </p:spPr>
      </p:pic>
    </p:spTree>
    <p:extLst>
      <p:ext uri="{BB962C8B-B14F-4D97-AF65-F5344CB8AC3E}">
        <p14:creationId xmlns:p14="http://schemas.microsoft.com/office/powerpoint/2010/main" val="416699159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50982"/>
            <a:ext cx="12191999" cy="6507017"/>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Незадоволені постійними поразками в боротьбі з </a:t>
            </a:r>
            <a:r>
              <a:rPr lang="uk-UA" sz="3600" b="1" dirty="0" err="1">
                <a:effectLst/>
                <a:latin typeface="Times New Roman" panose="02020603050405020304" pitchFamily="18" charset="0"/>
                <a:ea typeface="Calibri" panose="020F0502020204030204" pitchFamily="34" charset="0"/>
              </a:rPr>
              <a:t>еритрейськими</a:t>
            </a:r>
            <a:r>
              <a:rPr lang="uk-UA" sz="3600" b="1" dirty="0">
                <a:effectLst/>
                <a:latin typeface="Times New Roman" panose="02020603050405020304" pitchFamily="18" charset="0"/>
                <a:ea typeface="Calibri" panose="020F0502020204030204" pitchFamily="34" charset="0"/>
              </a:rPr>
              <a:t> партизанами, ефіопські військові </a:t>
            </a:r>
            <a:r>
              <a:rPr lang="uk-UA" sz="3600" b="1" dirty="0">
                <a:solidFill>
                  <a:srgbClr val="FF0000"/>
                </a:solidFill>
                <a:effectLst/>
                <a:latin typeface="Times New Roman" panose="02020603050405020304" pitchFamily="18" charset="0"/>
                <a:ea typeface="Calibri" panose="020F0502020204030204" pitchFamily="34" charset="0"/>
              </a:rPr>
              <a:t>12 вересня 1974 р.</a:t>
            </a:r>
            <a:r>
              <a:rPr lang="uk-UA" sz="3600" b="1" dirty="0">
                <a:effectLst/>
                <a:latin typeface="Times New Roman" panose="02020603050405020304" pitchFamily="18" charset="0"/>
                <a:ea typeface="Calibri" panose="020F0502020204030204" pitchFamily="34" charset="0"/>
              </a:rPr>
              <a:t> вчинили державний переворот, усунувши від влади перестарілого імператора </a:t>
            </a:r>
            <a:r>
              <a:rPr lang="uk-UA" sz="3600" b="1" dirty="0" err="1">
                <a:solidFill>
                  <a:srgbClr val="FF0000"/>
                </a:solidFill>
                <a:effectLst/>
                <a:latin typeface="Times New Roman" panose="02020603050405020304" pitchFamily="18" charset="0"/>
                <a:ea typeface="Calibri" panose="020F0502020204030204" pitchFamily="34" charset="0"/>
              </a:rPr>
              <a:t>Хайле</a:t>
            </a:r>
            <a:r>
              <a:rPr lang="uk-UA" sz="3600" b="1" dirty="0">
                <a:solidFill>
                  <a:srgbClr val="FF0000"/>
                </a:solidFill>
                <a:effectLst/>
                <a:latin typeface="Times New Roman" panose="02020603050405020304" pitchFamily="18" charset="0"/>
                <a:ea typeface="Calibri" panose="020F0502020204030204" pitchFamily="34" charset="0"/>
              </a:rPr>
              <a:t> </a:t>
            </a:r>
            <a:r>
              <a:rPr lang="uk-UA" sz="3600" b="1" dirty="0" err="1">
                <a:solidFill>
                  <a:srgbClr val="FF0000"/>
                </a:solidFill>
                <a:effectLst/>
                <a:latin typeface="Times New Roman" panose="02020603050405020304" pitchFamily="18" charset="0"/>
                <a:ea typeface="Calibri" panose="020F0502020204030204" pitchFamily="34" charset="0"/>
              </a:rPr>
              <a:t>Селассіє</a:t>
            </a:r>
            <a:r>
              <a:rPr lang="uk-UA" sz="3600" b="1" dirty="0">
                <a:solidFill>
                  <a:srgbClr val="FF0000"/>
                </a:solidFill>
                <a:effectLst/>
                <a:latin typeface="Times New Roman" panose="02020603050405020304" pitchFamily="18" charset="0"/>
                <a:ea typeface="Calibri" panose="020F0502020204030204" pitchFamily="34" charset="0"/>
              </a:rPr>
              <a:t> І</a:t>
            </a:r>
            <a:r>
              <a:rPr lang="uk-UA" sz="3600" b="1" dirty="0">
                <a:effectLst/>
                <a:latin typeface="Times New Roman" panose="02020603050405020304" pitchFamily="18" charset="0"/>
                <a:ea typeface="Calibri" panose="020F0502020204030204" pitchFamily="34" charset="0"/>
              </a:rPr>
              <a:t> (1892-1975 рр.).</a:t>
            </a:r>
          </a:p>
          <a:p>
            <a:pPr marL="0" indent="0" algn="just">
              <a:buNone/>
            </a:pPr>
            <a:r>
              <a:rPr lang="uk-UA" sz="3500" b="1" dirty="0">
                <a:latin typeface="Times New Roman" panose="02020603050405020304" pitchFamily="18" charset="0"/>
                <a:cs typeface="Times New Roman" panose="02020603050405020304" pitchFamily="18" charset="0"/>
              </a:rPr>
              <a:t>Однак новостворений ефіопський революційний уряд виявився нестійким. У ході жорстокої боротьби за владу із середовища заколотників висунувся майор </a:t>
            </a:r>
            <a:r>
              <a:rPr lang="uk-UA" sz="3500" b="1" dirty="0" err="1">
                <a:solidFill>
                  <a:srgbClr val="FF0000"/>
                </a:solidFill>
                <a:latin typeface="Times New Roman" panose="02020603050405020304" pitchFamily="18" charset="0"/>
                <a:cs typeface="Times New Roman" panose="02020603050405020304" pitchFamily="18" charset="0"/>
              </a:rPr>
              <a:t>Менгісту</a:t>
            </a:r>
            <a:r>
              <a:rPr lang="uk-UA" sz="3500" b="1" dirty="0">
                <a:solidFill>
                  <a:srgbClr val="FF0000"/>
                </a:solidFill>
                <a:latin typeface="Times New Roman" panose="02020603050405020304" pitchFamily="18" charset="0"/>
                <a:cs typeface="Times New Roman" panose="02020603050405020304" pitchFamily="18" charset="0"/>
              </a:rPr>
              <a:t> </a:t>
            </a:r>
            <a:r>
              <a:rPr lang="uk-UA" sz="3500" b="1" dirty="0" err="1">
                <a:solidFill>
                  <a:srgbClr val="FF0000"/>
                </a:solidFill>
                <a:latin typeface="Times New Roman" panose="02020603050405020304" pitchFamily="18" charset="0"/>
                <a:cs typeface="Times New Roman" panose="02020603050405020304" pitchFamily="18" charset="0"/>
              </a:rPr>
              <a:t>Хайле</a:t>
            </a:r>
            <a:r>
              <a:rPr lang="uk-UA" sz="3500" b="1" dirty="0">
                <a:solidFill>
                  <a:srgbClr val="FF0000"/>
                </a:solidFill>
                <a:latin typeface="Times New Roman" panose="02020603050405020304" pitchFamily="18" charset="0"/>
                <a:cs typeface="Times New Roman" panose="02020603050405020304" pitchFamily="18" charset="0"/>
              </a:rPr>
              <a:t> </a:t>
            </a:r>
            <a:r>
              <a:rPr lang="uk-UA" sz="3500" b="1" dirty="0" err="1">
                <a:solidFill>
                  <a:srgbClr val="FF0000"/>
                </a:solidFill>
                <a:latin typeface="Times New Roman" panose="02020603050405020304" pitchFamily="18" charset="0"/>
                <a:cs typeface="Times New Roman" panose="02020603050405020304" pitchFamily="18" charset="0"/>
              </a:rPr>
              <a:t>Маріам</a:t>
            </a:r>
            <a:r>
              <a:rPr lang="uk-UA" sz="3500" b="1" dirty="0">
                <a:solidFill>
                  <a:srgbClr val="FF0000"/>
                </a:solidFill>
                <a:latin typeface="Times New Roman" panose="02020603050405020304" pitchFamily="18" charset="0"/>
                <a:cs typeface="Times New Roman" panose="02020603050405020304" pitchFamily="18" charset="0"/>
              </a:rPr>
              <a:t> </a:t>
            </a:r>
            <a:r>
              <a:rPr lang="uk-UA" sz="3500" b="1" dirty="0">
                <a:latin typeface="Times New Roman" panose="02020603050405020304" pitchFamily="18" charset="0"/>
                <a:cs typeface="Times New Roman" panose="02020603050405020304" pitchFamily="18" charset="0"/>
              </a:rPr>
              <a:t>(І937 р. нар.), який </a:t>
            </a:r>
            <a:r>
              <a:rPr lang="uk-UA" sz="3500" b="1" dirty="0">
                <a:solidFill>
                  <a:srgbClr val="FF0000"/>
                </a:solidFill>
                <a:latin typeface="Times New Roman" panose="02020603050405020304" pitchFamily="18" charset="0"/>
                <a:cs typeface="Times New Roman" panose="02020603050405020304" pitchFamily="18" charset="0"/>
              </a:rPr>
              <a:t>2 лютого 1977 р.</a:t>
            </a:r>
            <a:r>
              <a:rPr lang="uk-UA" sz="3500" b="1" dirty="0">
                <a:latin typeface="Times New Roman" panose="02020603050405020304" pitchFamily="18" charset="0"/>
                <a:cs typeface="Times New Roman" panose="02020603050405020304" pitchFamily="18" charset="0"/>
              </a:rPr>
              <a:t> здійснив наступний переворот і, одноосібно очоливши уряд (</a:t>
            </a:r>
            <a:r>
              <a:rPr lang="uk-UA" sz="3500" b="1" dirty="0">
                <a:highlight>
                  <a:srgbClr val="00FF00"/>
                </a:highlight>
                <a:latin typeface="Times New Roman" panose="02020603050405020304" pitchFamily="18" charset="0"/>
                <a:cs typeface="Times New Roman" panose="02020603050405020304" pitchFamily="18" charset="0"/>
              </a:rPr>
              <a:t>1-й Президент Ефіопії 10 вересня 1987 — 21 травня 1991 р.</a:t>
            </a:r>
            <a:r>
              <a:rPr lang="uk-UA" sz="3500" b="1" dirty="0">
                <a:latin typeface="Times New Roman" panose="02020603050405020304" pitchFamily="18" charset="0"/>
                <a:cs typeface="Times New Roman" panose="02020603050405020304" pitchFamily="18" charset="0"/>
              </a:rPr>
              <a:t>), наказав розстріляти своїх політичних противників прозахідної орієнтації.</a:t>
            </a:r>
          </a:p>
        </p:txBody>
      </p:sp>
    </p:spTree>
    <p:extLst>
      <p:ext uri="{BB962C8B-B14F-4D97-AF65-F5344CB8AC3E}">
        <p14:creationId xmlns:p14="http://schemas.microsoft.com/office/powerpoint/2010/main" val="415017128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У </a:t>
            </a:r>
            <a:r>
              <a:rPr lang="uk-UA" sz="3200" b="1" dirty="0">
                <a:solidFill>
                  <a:srgbClr val="FF0000"/>
                </a:solidFill>
                <a:effectLst/>
                <a:latin typeface="Times New Roman" panose="02020603050405020304" pitchFamily="18" charset="0"/>
                <a:ea typeface="Calibri" panose="020F0502020204030204" pitchFamily="34" charset="0"/>
              </a:rPr>
              <a:t>травні 1977 р.</a:t>
            </a:r>
            <a:r>
              <a:rPr lang="uk-UA" sz="3200" b="1" dirty="0">
                <a:effectLst/>
                <a:latin typeface="Times New Roman" panose="02020603050405020304" pitchFamily="18" charset="0"/>
                <a:ea typeface="Calibri" panose="020F0502020204030204" pitchFamily="34" charset="0"/>
              </a:rPr>
              <a:t> М.Х. </a:t>
            </a:r>
            <a:r>
              <a:rPr lang="uk-UA" sz="3200" b="1" dirty="0" err="1">
                <a:effectLst/>
                <a:latin typeface="Times New Roman" panose="02020603050405020304" pitchFamily="18" charset="0"/>
                <a:ea typeface="Calibri" panose="020F0502020204030204" pitchFamily="34" charset="0"/>
              </a:rPr>
              <a:t>Маріам</a:t>
            </a:r>
            <a:r>
              <a:rPr lang="uk-UA" sz="3200" b="1" dirty="0">
                <a:effectLst/>
                <a:latin typeface="Times New Roman" panose="02020603050405020304" pitchFamily="18" charset="0"/>
                <a:ea typeface="Calibri" panose="020F0502020204030204" pitchFamily="34" charset="0"/>
              </a:rPr>
              <a:t> уклав угоду про дружбу та співробітництво з СРСР, після чого розпочав соціальні реформи радянського зразка. Унаслідок цих подій СРСР припинив допомогу </a:t>
            </a:r>
            <a:r>
              <a:rPr lang="uk-UA" sz="3200" b="1" dirty="0" err="1">
                <a:effectLst/>
                <a:latin typeface="Times New Roman" panose="02020603050405020304" pitchFamily="18" charset="0"/>
                <a:ea typeface="Calibri" panose="020F0502020204030204" pitchFamily="34" charset="0"/>
              </a:rPr>
              <a:t>еритрейцям</a:t>
            </a:r>
            <a:r>
              <a:rPr lang="uk-UA" sz="3200" b="1" dirty="0">
                <a:effectLst/>
                <a:latin typeface="Times New Roman" panose="02020603050405020304" pitchFamily="18" charset="0"/>
                <a:ea typeface="Calibri" panose="020F0502020204030204" pitchFamily="34" charset="0"/>
              </a:rPr>
              <a:t> та Сомалі й переорієнтувався на підтримку Аддис-Абеби, що стала його вірним союзником у регіоні.</a:t>
            </a:r>
          </a:p>
          <a:p>
            <a:pPr marL="0" indent="0" algn="just">
              <a:buNone/>
            </a:pPr>
            <a:r>
              <a:rPr lang="uk-UA" sz="3200" b="1" dirty="0">
                <a:effectLst/>
                <a:latin typeface="Times New Roman" panose="02020603050405020304" pitchFamily="18" charset="0"/>
                <a:ea typeface="Calibri" panose="020F0502020204030204" pitchFamily="34" charset="0"/>
              </a:rPr>
              <a:t>Уважаючи, що Ефіопія є ослаблена державними переворотами, </a:t>
            </a:r>
            <a:r>
              <a:rPr lang="uk-UA" sz="3200" b="1" dirty="0">
                <a:solidFill>
                  <a:srgbClr val="FF0000"/>
                </a:solidFill>
                <a:effectLst/>
                <a:latin typeface="Times New Roman" panose="02020603050405020304" pitchFamily="18" charset="0"/>
                <a:ea typeface="Calibri" panose="020F0502020204030204" pitchFamily="34" charset="0"/>
              </a:rPr>
              <a:t>улітку 1977 р.</a:t>
            </a:r>
            <a:r>
              <a:rPr lang="uk-UA" sz="3200" b="1" dirty="0">
                <a:effectLst/>
                <a:latin typeface="Times New Roman" panose="02020603050405020304" pitchFamily="18" charset="0"/>
                <a:ea typeface="Calibri" panose="020F0502020204030204" pitchFamily="34" charset="0"/>
              </a:rPr>
              <a:t> Сомалі зробило спробу силою повернути собі </a:t>
            </a:r>
            <a:r>
              <a:rPr lang="uk-UA" sz="3200" b="1" dirty="0">
                <a:effectLst/>
                <a:highlight>
                  <a:srgbClr val="00FF00"/>
                </a:highlight>
                <a:latin typeface="Times New Roman" panose="02020603050405020304" pitchFamily="18" charset="0"/>
                <a:ea typeface="Calibri" panose="020F0502020204030204" pitchFamily="34" charset="0"/>
              </a:rPr>
              <a:t>Огаден</a:t>
            </a:r>
            <a:r>
              <a:rPr lang="uk-UA" sz="3200" b="1" dirty="0">
                <a:effectLst/>
                <a:latin typeface="Times New Roman" panose="02020603050405020304" pitchFamily="18" charset="0"/>
                <a:ea typeface="Calibri" panose="020F0502020204030204" pitchFamily="34" charset="0"/>
              </a:rPr>
              <a:t>. Ситуація для Ефіопії ускладнилася тим, що в цей же час підтримані Суданом та НДРЄ </a:t>
            </a:r>
            <a:r>
              <a:rPr lang="uk-UA" sz="3200" b="1" dirty="0" err="1">
                <a:effectLst/>
                <a:latin typeface="Times New Roman" panose="02020603050405020304" pitchFamily="18" charset="0"/>
                <a:ea typeface="Calibri" panose="020F0502020204030204" pitchFamily="34" charset="0"/>
              </a:rPr>
              <a:t>еритрейці</a:t>
            </a:r>
            <a:r>
              <a:rPr lang="uk-UA" sz="3200" b="1" dirty="0">
                <a:effectLst/>
                <a:latin typeface="Times New Roman" panose="02020603050405020304" pitchFamily="18" charset="0"/>
                <a:ea typeface="Calibri" panose="020F0502020204030204" pitchFamily="34" charset="0"/>
              </a:rPr>
              <a:t> майже повністю витіснили урядові війська зі своєї території й блокували оточені в портах на Червоному морі ефіопські гарнізони. </a:t>
            </a:r>
            <a:r>
              <a:rPr lang="uk-UA" sz="3200" b="1" dirty="0">
                <a:effectLst/>
                <a:highlight>
                  <a:srgbClr val="FFFF00"/>
                </a:highlight>
                <a:latin typeface="Times New Roman" panose="02020603050405020304" pitchFamily="18" charset="0"/>
                <a:ea typeface="Calibri" panose="020F0502020204030204" pitchFamily="34" charset="0"/>
              </a:rPr>
              <a:t>Несподіванкою для уряду стала поява власного сепаратистського руху в провінції, заселеній народом </a:t>
            </a:r>
            <a:r>
              <a:rPr lang="uk-UA" sz="3200" b="1" dirty="0">
                <a:solidFill>
                  <a:srgbClr val="FF0000"/>
                </a:solidFill>
                <a:effectLst/>
                <a:highlight>
                  <a:srgbClr val="FFFF00"/>
                </a:highlight>
                <a:latin typeface="Times New Roman" panose="02020603050405020304" pitchFamily="18" charset="0"/>
                <a:ea typeface="Calibri" panose="020F0502020204030204" pitchFamily="34" charset="0"/>
              </a:rPr>
              <a:t>тигре.</a:t>
            </a:r>
            <a:endParaRPr lang="ru-RU" sz="32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83255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latin typeface="Times New Roman" panose="02020603050405020304" pitchFamily="18" charset="0"/>
                <a:cs typeface="Times New Roman" panose="02020603050405020304" pitchFamily="18" charset="0"/>
              </a:rPr>
              <a:t>Головною причиною незадоволення федеральним урядом була катастрофічна ситуація із забезпеченням населення продуктами. Ефіопський марксистський режим утримався при владі завдяки допомозі з боку СРСР зброєю та прибуттю до країни 17-тис. контингенту кубинських військ. </a:t>
            </a:r>
          </a:p>
          <a:p>
            <a:pPr marL="0" indent="0" algn="just">
              <a:buNone/>
            </a:pPr>
            <a:r>
              <a:rPr lang="uk-UA" sz="3500" b="1" dirty="0">
                <a:latin typeface="Times New Roman" panose="02020603050405020304" pitchFamily="18" charset="0"/>
                <a:cs typeface="Times New Roman" panose="02020603050405020304" pitchFamily="18" charset="0"/>
              </a:rPr>
              <a:t>Лише </a:t>
            </a:r>
            <a:r>
              <a:rPr lang="uk-UA" sz="3500" b="1" dirty="0">
                <a:solidFill>
                  <a:srgbClr val="FF0000"/>
                </a:solidFill>
                <a:latin typeface="Times New Roman" panose="02020603050405020304" pitchFamily="18" charset="0"/>
                <a:cs typeface="Times New Roman" panose="02020603050405020304" pitchFamily="18" charset="0"/>
              </a:rPr>
              <a:t>восени 1977 р.</a:t>
            </a:r>
            <a:r>
              <a:rPr lang="uk-UA" sz="3500" b="1" dirty="0">
                <a:latin typeface="Times New Roman" panose="02020603050405020304" pitchFamily="18" charset="0"/>
                <a:cs typeface="Times New Roman" panose="02020603050405020304" pitchFamily="18" charset="0"/>
              </a:rPr>
              <a:t> Аддис-Абеба отримала 400 танків, 28 реактивних літаків, зенітні системи та іншу військову техніку на загальну суму 1 млрд. доларів. У </a:t>
            </a:r>
            <a:r>
              <a:rPr lang="uk-UA" sz="3500" b="1" dirty="0">
                <a:solidFill>
                  <a:srgbClr val="FF0000"/>
                </a:solidFill>
                <a:latin typeface="Times New Roman" panose="02020603050405020304" pitchFamily="18" charset="0"/>
                <a:cs typeface="Times New Roman" panose="02020603050405020304" pitchFamily="18" charset="0"/>
              </a:rPr>
              <a:t>лютому 1978 р. </a:t>
            </a:r>
            <a:r>
              <a:rPr lang="uk-UA" sz="3500" b="1" dirty="0">
                <a:latin typeface="Times New Roman" panose="02020603050405020304" pitchFamily="18" charset="0"/>
                <a:cs typeface="Times New Roman" panose="02020603050405020304" pitchFamily="18" charset="0"/>
              </a:rPr>
              <a:t>за підтримки пілотованої радянськими льотчиками авіації та за участі кубинців ефіопська армія звільнила Огаден, а роком пізніше повернула контроль над провінціями Тигре та Еритреєю.</a:t>
            </a:r>
          </a:p>
        </p:txBody>
      </p:sp>
    </p:spTree>
    <p:extLst>
      <p:ext uri="{BB962C8B-B14F-4D97-AF65-F5344CB8AC3E}">
        <p14:creationId xmlns:p14="http://schemas.microsoft.com/office/powerpoint/2010/main" val="349709581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4000" b="1" dirty="0">
                <a:latin typeface="Times New Roman" panose="02020603050405020304" pitchFamily="18" charset="0"/>
                <a:cs typeface="Times New Roman" panose="02020603050405020304" pitchFamily="18" charset="0"/>
              </a:rPr>
              <a:t>Військові перемоги викликали ейфорію у керівництва Ефіопії, яке одразу ж після закінчення бойових дій взялося за економічні та соціальні реформи. Було націоналізовано промисловість, а в сільській місцевості проведено поголовну колективізацію. </a:t>
            </a:r>
          </a:p>
          <a:p>
            <a:pPr marL="0" indent="0" algn="just">
              <a:buNone/>
            </a:pPr>
            <a:r>
              <a:rPr lang="uk-UA" sz="4000" b="1" dirty="0">
                <a:latin typeface="Times New Roman" panose="02020603050405020304" pitchFamily="18" charset="0"/>
                <a:cs typeface="Times New Roman" panose="02020603050405020304" pitchFamily="18" charset="0"/>
              </a:rPr>
              <a:t>Неефективне господарювання, яке збіглося в часі з надзвичайною засухою, призвело в </a:t>
            </a:r>
            <a:r>
              <a:rPr lang="uk-UA" sz="4000" b="1" dirty="0">
                <a:solidFill>
                  <a:srgbClr val="FF0000"/>
                </a:solidFill>
                <a:latin typeface="Times New Roman" panose="02020603050405020304" pitchFamily="18" charset="0"/>
                <a:cs typeface="Times New Roman" panose="02020603050405020304" pitchFamily="18" charset="0"/>
              </a:rPr>
              <a:t>1984-1985 рр.</a:t>
            </a:r>
            <a:r>
              <a:rPr lang="uk-UA" sz="4000" b="1" dirty="0">
                <a:latin typeface="Times New Roman" panose="02020603050405020304" pitchFamily="18" charset="0"/>
                <a:cs typeface="Times New Roman" panose="02020603050405020304" pitchFamily="18" charset="0"/>
              </a:rPr>
              <a:t> до страшного голоду, в результаті якого померло понад мільйон осіб, у </a:t>
            </a:r>
            <a:r>
              <a:rPr lang="uk-UA" sz="4000" b="1" dirty="0">
                <a:solidFill>
                  <a:srgbClr val="FF0000"/>
                </a:solidFill>
                <a:latin typeface="Times New Roman" panose="02020603050405020304" pitchFamily="18" charset="0"/>
                <a:cs typeface="Times New Roman" panose="02020603050405020304" pitchFamily="18" charset="0"/>
              </a:rPr>
              <a:t>1988 р.</a:t>
            </a:r>
            <a:r>
              <a:rPr lang="uk-UA" sz="4000" b="1" dirty="0">
                <a:latin typeface="Times New Roman" panose="02020603050405020304" pitchFamily="18" charset="0"/>
                <a:cs typeface="Times New Roman" panose="02020603050405020304" pitchFamily="18" charset="0"/>
              </a:rPr>
              <a:t> відновився активний партизанський рух в </a:t>
            </a:r>
            <a:r>
              <a:rPr lang="uk-UA" sz="4000" b="1" dirty="0" err="1">
                <a:latin typeface="Times New Roman" panose="02020603050405020304" pitchFamily="18" charset="0"/>
                <a:cs typeface="Times New Roman" panose="02020603050405020304" pitchFamily="18" charset="0"/>
              </a:rPr>
              <a:t>Еритрєї</a:t>
            </a:r>
            <a:r>
              <a:rPr lang="uk-UA" sz="4000" b="1" dirty="0">
                <a:latin typeface="Times New Roman" panose="02020603050405020304" pitchFamily="18" charset="0"/>
                <a:cs typeface="Times New Roman" panose="02020603050405020304" pitchFamily="18" charset="0"/>
              </a:rPr>
              <a:t> й Тигре.</a:t>
            </a:r>
          </a:p>
        </p:txBody>
      </p:sp>
    </p:spTree>
    <p:extLst>
      <p:ext uri="{BB962C8B-B14F-4D97-AF65-F5344CB8AC3E}">
        <p14:creationId xmlns:p14="http://schemas.microsoft.com/office/powerpoint/2010/main" val="2440755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526472"/>
          </a:xfrm>
        </p:spPr>
        <p:txBody>
          <a:bodyPr>
            <a:normAutofit/>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526474"/>
            <a:ext cx="12191999" cy="6331525"/>
          </a:xfrm>
        </p:spPr>
        <p:txBody>
          <a:bodyPr>
            <a:normAutofit/>
          </a:bodyPr>
          <a:lstStyle/>
          <a:p>
            <a:pPr marL="0" indent="0" algn="just">
              <a:buNone/>
            </a:pPr>
            <a:r>
              <a:rPr lang="uk-UA" sz="3300" b="1" dirty="0">
                <a:effectLst/>
                <a:latin typeface="Times New Roman" panose="02020603050405020304" pitchFamily="18" charset="0"/>
                <a:ea typeface="Calibri" panose="020F0502020204030204" pitchFamily="34" charset="0"/>
              </a:rPr>
              <a:t>У рамках офіційного курсу на побудову в країні «</a:t>
            </a:r>
            <a:r>
              <a:rPr lang="uk-UA" sz="3300" b="1" i="1" dirty="0">
                <a:solidFill>
                  <a:srgbClr val="C00000"/>
                </a:solidFill>
                <a:effectLst/>
                <a:latin typeface="Times New Roman" panose="02020603050405020304" pitchFamily="18" charset="0"/>
                <a:ea typeface="Calibri" panose="020F0502020204030204" pitchFamily="34" charset="0"/>
              </a:rPr>
              <a:t>дійсно соціалістичного суспільства</a:t>
            </a:r>
            <a:r>
              <a:rPr lang="uk-UA" sz="3300" b="1" dirty="0">
                <a:effectLst/>
                <a:latin typeface="Times New Roman" panose="02020603050405020304" pitchFamily="18" charset="0"/>
                <a:ea typeface="Calibri" panose="020F0502020204030204" pitchFamily="34" charset="0"/>
              </a:rPr>
              <a:t>», що спирається на ісламські цінності, в Лівії була здійснена низка важливих реформ: </a:t>
            </a:r>
            <a:r>
              <a:rPr lang="uk-UA" sz="3300" b="1" i="1" dirty="0">
                <a:effectLst/>
                <a:highlight>
                  <a:srgbClr val="FFFF00"/>
                </a:highlight>
                <a:latin typeface="Times New Roman" panose="02020603050405020304" pitchFamily="18" charset="0"/>
                <a:ea typeface="Calibri" panose="020F0502020204030204" pitchFamily="34" charset="0"/>
              </a:rPr>
              <a:t>націоналізовані нафтова промисловість, іноземні банки й компанії, підвищений мінімум зарплати, запроваджені безплатна освіта й медичне обслуговування, обмежена приватна власність на нерухомість, значна частка внутрішньої й зовнішньої торгівлі перейшла до рук держави</a:t>
            </a:r>
            <a:r>
              <a:rPr lang="uk-UA" sz="3300" b="1" dirty="0">
                <a:effectLst/>
                <a:latin typeface="Times New Roman" panose="02020603050405020304" pitchFamily="18" charset="0"/>
                <a:ea typeface="Calibri" panose="020F0502020204030204" pitchFamily="34" charset="0"/>
              </a:rPr>
              <a:t>. </a:t>
            </a:r>
          </a:p>
          <a:p>
            <a:pPr marL="0" indent="0" algn="just">
              <a:buNone/>
            </a:pPr>
            <a:r>
              <a:rPr lang="uk-UA" sz="3300" b="1" i="1" dirty="0">
                <a:solidFill>
                  <a:srgbClr val="C00000"/>
                </a:solidFill>
                <a:effectLst/>
                <a:latin typeface="Times New Roman" panose="02020603050405020304" pitchFamily="18" charset="0"/>
                <a:ea typeface="Calibri" panose="020F0502020204030204" pitchFamily="34" charset="0"/>
              </a:rPr>
              <a:t>2 березня 1977 р.</a:t>
            </a:r>
            <a:r>
              <a:rPr lang="uk-UA" sz="3300" b="1" dirty="0">
                <a:effectLst/>
                <a:latin typeface="Times New Roman" panose="02020603050405020304" pitchFamily="18" charset="0"/>
                <a:ea typeface="Calibri" panose="020F0502020204030204" pitchFamily="34" charset="0"/>
              </a:rPr>
              <a:t> була проголошена </a:t>
            </a:r>
            <a:r>
              <a:rPr lang="uk-UA" sz="3300" b="1" dirty="0">
                <a:effectLst/>
                <a:highlight>
                  <a:srgbClr val="00FF00"/>
                </a:highlight>
                <a:latin typeface="Times New Roman" panose="02020603050405020304" pitchFamily="18" charset="0"/>
                <a:ea typeface="Calibri" panose="020F0502020204030204" pitchFamily="34" charset="0"/>
              </a:rPr>
              <a:t>Соціалістична Народна Лівійська Арабська </a:t>
            </a:r>
            <a:r>
              <a:rPr lang="uk-UA" sz="3300" b="1" dirty="0" err="1">
                <a:effectLst/>
                <a:highlight>
                  <a:srgbClr val="00FF00"/>
                </a:highlight>
                <a:latin typeface="Times New Roman" panose="02020603050405020304" pitchFamily="18" charset="0"/>
                <a:ea typeface="Calibri" panose="020F0502020204030204" pitchFamily="34" charset="0"/>
              </a:rPr>
              <a:t>Джамахірія</a:t>
            </a:r>
            <a:r>
              <a:rPr lang="uk-UA" sz="3300" b="1" dirty="0">
                <a:effectLst/>
                <a:latin typeface="Times New Roman" panose="02020603050405020304" pitchFamily="18" charset="0"/>
                <a:ea typeface="Calibri" panose="020F0502020204030204" pitchFamily="34" charset="0"/>
              </a:rPr>
              <a:t> (</a:t>
            </a:r>
            <a:r>
              <a:rPr lang="uk-UA" sz="3300" b="1" i="1" dirty="0">
                <a:effectLst/>
                <a:highlight>
                  <a:srgbClr val="FFFF00"/>
                </a:highlight>
                <a:latin typeface="Times New Roman" panose="02020603050405020304" pitchFamily="18" charset="0"/>
                <a:ea typeface="Calibri" panose="020F0502020204030204" pitchFamily="34" charset="0"/>
              </a:rPr>
              <a:t>з квітня 1986 р. - Велика СНЛАД: Велика Соціалістична Народна Лівійська Арабська </a:t>
            </a:r>
            <a:r>
              <a:rPr lang="uk-UA" sz="3300" b="1" i="1" dirty="0" err="1">
                <a:effectLst/>
                <a:highlight>
                  <a:srgbClr val="FFFF00"/>
                </a:highlight>
                <a:latin typeface="Times New Roman" panose="02020603050405020304" pitchFamily="18" charset="0"/>
                <a:ea typeface="Calibri" panose="020F0502020204030204" pitchFamily="34" charset="0"/>
              </a:rPr>
              <a:t>Джамахирія</a:t>
            </a:r>
            <a:r>
              <a:rPr lang="uk-UA" sz="3300" b="1" u="sng" dirty="0">
                <a:effectLst/>
                <a:highlight>
                  <a:srgbClr val="FFFF00"/>
                </a:highlight>
                <a:latin typeface="Times New Roman" panose="02020603050405020304" pitchFamily="18" charset="0"/>
                <a:ea typeface="Calibri" panose="020F0502020204030204" pitchFamily="34" charset="0"/>
              </a:rPr>
              <a:t>), </a:t>
            </a:r>
            <a:r>
              <a:rPr lang="uk-UA" sz="3300" b="1" u="sng" dirty="0">
                <a:effectLst/>
                <a:highlight>
                  <a:srgbClr val="FF00FF"/>
                </a:highlight>
                <a:latin typeface="Times New Roman" panose="02020603050405020304" pitchFamily="18" charset="0"/>
                <a:ea typeface="Calibri" panose="020F0502020204030204" pitchFamily="34" charset="0"/>
              </a:rPr>
              <a:t>офіційно скасовані держава, уряд і політичні партії, парламент у його класичній формі</a:t>
            </a:r>
            <a:r>
              <a:rPr lang="uk-UA" sz="3300" b="1" dirty="0">
                <a:effectLst/>
                <a:latin typeface="Times New Roman" panose="02020603050405020304" pitchFamily="18" charset="0"/>
                <a:ea typeface="Calibri" panose="020F0502020204030204" pitchFamily="34" charset="0"/>
              </a:rPr>
              <a:t>.</a:t>
            </a:r>
            <a:endParaRPr lang="ru-RU" sz="3300" b="1" dirty="0"/>
          </a:p>
        </p:txBody>
      </p:sp>
    </p:spTree>
    <p:extLst>
      <p:ext uri="{BB962C8B-B14F-4D97-AF65-F5344CB8AC3E}">
        <p14:creationId xmlns:p14="http://schemas.microsoft.com/office/powerpoint/2010/main" val="17994695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692727"/>
            <a:ext cx="12191999" cy="6165272"/>
          </a:xfrm>
        </p:spPr>
        <p:txBody>
          <a:bodyPr>
            <a:noAutofit/>
          </a:bodyPr>
          <a:lstStyle/>
          <a:p>
            <a:pPr marL="0" indent="0" algn="just">
              <a:buNone/>
            </a:pPr>
            <a:r>
              <a:rPr lang="uk-UA" sz="3900" b="1" dirty="0">
                <a:latin typeface="Times New Roman" panose="02020603050405020304" pitchFamily="18" charset="0"/>
                <a:cs typeface="Times New Roman" panose="02020603050405020304" pitchFamily="18" charset="0"/>
              </a:rPr>
              <a:t>Ситуація уряду стала безнадійною після виведення з країни в </a:t>
            </a:r>
            <a:r>
              <a:rPr lang="uk-UA" sz="3900" b="1" dirty="0">
                <a:solidFill>
                  <a:srgbClr val="FF0000"/>
                </a:solidFill>
                <a:latin typeface="Times New Roman" panose="02020603050405020304" pitchFamily="18" charset="0"/>
                <a:cs typeface="Times New Roman" panose="02020603050405020304" pitchFamily="18" charset="0"/>
              </a:rPr>
              <a:t>1989 р.</a:t>
            </a:r>
            <a:r>
              <a:rPr lang="uk-UA" sz="3900" b="1" dirty="0">
                <a:latin typeface="Times New Roman" panose="02020603050405020304" pitchFamily="18" charset="0"/>
                <a:cs typeface="Times New Roman" panose="02020603050405020304" pitchFamily="18" charset="0"/>
              </a:rPr>
              <a:t> кубинських військ та припинення радянської військової допомоги. На півдні Ефіопії проти центрального уряду повстав </a:t>
            </a:r>
            <a:r>
              <a:rPr lang="uk-UA" sz="3900" b="1" dirty="0">
                <a:highlight>
                  <a:srgbClr val="FFFF00"/>
                </a:highlight>
                <a:latin typeface="Times New Roman" panose="02020603050405020304" pitchFamily="18" charset="0"/>
                <a:cs typeface="Times New Roman" panose="02020603050405020304" pitchFamily="18" charset="0"/>
              </a:rPr>
              <a:t>народ оромо</a:t>
            </a:r>
            <a:r>
              <a:rPr lang="uk-UA" sz="3900" b="1" dirty="0">
                <a:latin typeface="Times New Roman" panose="02020603050405020304" pitchFamily="18" charset="0"/>
                <a:cs typeface="Times New Roman" panose="02020603050405020304" pitchFamily="18" charset="0"/>
              </a:rPr>
              <a:t>. </a:t>
            </a:r>
          </a:p>
          <a:p>
            <a:pPr marL="0" indent="0" algn="just">
              <a:buNone/>
            </a:pPr>
            <a:r>
              <a:rPr lang="uk-UA" sz="3900" b="1" dirty="0">
                <a:latin typeface="Times New Roman" panose="02020603050405020304" pitchFamily="18" charset="0"/>
                <a:cs typeface="Times New Roman" panose="02020603050405020304" pitchFamily="18" charset="0"/>
              </a:rPr>
              <a:t>На </a:t>
            </a:r>
            <a:r>
              <a:rPr lang="uk-UA" sz="3900" b="1" dirty="0">
                <a:solidFill>
                  <a:srgbClr val="FF0000"/>
                </a:solidFill>
                <a:latin typeface="Times New Roman" panose="02020603050405020304" pitchFamily="18" charset="0"/>
                <a:cs typeface="Times New Roman" panose="02020603050405020304" pitchFamily="18" charset="0"/>
              </a:rPr>
              <a:t>кінець 1989 р.</a:t>
            </a:r>
            <a:r>
              <a:rPr lang="uk-UA" sz="3900" b="1" dirty="0">
                <a:latin typeface="Times New Roman" panose="02020603050405020304" pitchFamily="18" charset="0"/>
                <a:cs typeface="Times New Roman" panose="02020603050405020304" pitchFamily="18" charset="0"/>
              </a:rPr>
              <a:t> урядові війська контролювали лише центральну частину Ефіопії. Унаслідок досягнутих на переговорах у Лондоні домовленостей полковник </a:t>
            </a:r>
            <a:r>
              <a:rPr lang="uk-UA" sz="3900" b="1" dirty="0" err="1">
                <a:latin typeface="Times New Roman" panose="02020603050405020304" pitchFamily="18" charset="0"/>
                <a:cs typeface="Times New Roman" panose="02020603050405020304" pitchFamily="18" charset="0"/>
              </a:rPr>
              <a:t>Менгісту</a:t>
            </a:r>
            <a:r>
              <a:rPr lang="uk-UA" sz="3900" b="1" dirty="0">
                <a:latin typeface="Times New Roman" panose="02020603050405020304" pitchFamily="18" charset="0"/>
                <a:cs typeface="Times New Roman" panose="02020603050405020304" pitchFamily="18" charset="0"/>
              </a:rPr>
              <a:t> </a:t>
            </a:r>
            <a:r>
              <a:rPr lang="uk-UA" sz="3900" b="1" dirty="0" err="1">
                <a:latin typeface="Times New Roman" panose="02020603050405020304" pitchFamily="18" charset="0"/>
                <a:cs typeface="Times New Roman" panose="02020603050405020304" pitchFamily="18" charset="0"/>
              </a:rPr>
              <a:t>Хайле</a:t>
            </a:r>
            <a:r>
              <a:rPr lang="uk-UA" sz="3900" b="1" dirty="0">
                <a:latin typeface="Times New Roman" panose="02020603050405020304" pitchFamily="18" charset="0"/>
                <a:cs typeface="Times New Roman" panose="02020603050405020304" pitchFamily="18" charset="0"/>
              </a:rPr>
              <a:t> </a:t>
            </a:r>
            <a:r>
              <a:rPr lang="uk-UA" sz="3900" b="1" dirty="0" err="1">
                <a:latin typeface="Times New Roman" panose="02020603050405020304" pitchFamily="18" charset="0"/>
                <a:cs typeface="Times New Roman" panose="02020603050405020304" pitchFamily="18" charset="0"/>
              </a:rPr>
              <a:t>Маріам</a:t>
            </a:r>
            <a:r>
              <a:rPr lang="uk-UA" sz="3900" b="1" dirty="0">
                <a:latin typeface="Times New Roman" panose="02020603050405020304" pitchFamily="18" charset="0"/>
                <a:cs typeface="Times New Roman" panose="02020603050405020304" pitchFamily="18" charset="0"/>
              </a:rPr>
              <a:t> </a:t>
            </a:r>
            <a:r>
              <a:rPr lang="uk-UA" sz="3900" b="1" dirty="0">
                <a:solidFill>
                  <a:srgbClr val="FF0000"/>
                </a:solidFill>
                <a:latin typeface="Times New Roman" panose="02020603050405020304" pitchFamily="18" charset="0"/>
                <a:cs typeface="Times New Roman" panose="02020603050405020304" pitchFamily="18" charset="0"/>
              </a:rPr>
              <a:t>21 травня 1991 р.</a:t>
            </a:r>
            <a:r>
              <a:rPr lang="uk-UA" sz="3900" b="1" dirty="0">
                <a:latin typeface="Times New Roman" panose="02020603050405020304" pitchFamily="18" charset="0"/>
                <a:cs typeface="Times New Roman" panose="02020603050405020304" pitchFamily="18" charset="0"/>
              </a:rPr>
              <a:t> зрікся влади і виїхав у Зімбабве, а через тиждень Аддис-Абебу зайняли підрозділи тигре.</a:t>
            </a:r>
          </a:p>
        </p:txBody>
      </p:sp>
    </p:spTree>
    <p:extLst>
      <p:ext uri="{BB962C8B-B14F-4D97-AF65-F5344CB8AC3E}">
        <p14:creationId xmlns:p14="http://schemas.microsoft.com/office/powerpoint/2010/main" val="417237498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effectLst/>
                <a:latin typeface="Times New Roman" panose="02020603050405020304" pitchFamily="18" charset="0"/>
                <a:ea typeface="Calibri" panose="020F0502020204030204" pitchFamily="34" charset="0"/>
              </a:rPr>
              <a:t>Тимчасовим лідером країни став лідер </a:t>
            </a:r>
            <a:r>
              <a:rPr lang="uk-UA" sz="3500" b="1" dirty="0">
                <a:effectLst/>
                <a:highlight>
                  <a:srgbClr val="00FFFF"/>
                </a:highlight>
                <a:latin typeface="Times New Roman" panose="02020603050405020304" pitchFamily="18" charset="0"/>
                <a:ea typeface="Calibri" panose="020F0502020204030204" pitchFamily="34" charset="0"/>
              </a:rPr>
              <a:t>Ефіопського народно-революційного демократичного фронту</a:t>
            </a:r>
            <a:r>
              <a:rPr lang="uk-UA" sz="3500" b="1" dirty="0">
                <a:effectLst/>
                <a:latin typeface="Times New Roman" panose="02020603050405020304" pitchFamily="18" charset="0"/>
                <a:ea typeface="Calibri" panose="020F0502020204030204" pitchFamily="34" charset="0"/>
              </a:rPr>
              <a:t> (створений на базі Народного фронту визволення </a:t>
            </a:r>
            <a:r>
              <a:rPr lang="uk-UA" sz="3500" b="1" dirty="0" err="1">
                <a:effectLst/>
                <a:latin typeface="Times New Roman" panose="02020603050405020304" pitchFamily="18" charset="0"/>
                <a:ea typeface="Calibri" panose="020F0502020204030204" pitchFamily="34" charset="0"/>
              </a:rPr>
              <a:t>Тиграя</a:t>
            </a:r>
            <a:r>
              <a:rPr lang="uk-UA" sz="3500" b="1" dirty="0">
                <a:effectLst/>
                <a:latin typeface="Times New Roman" panose="02020603050405020304" pitchFamily="18" charset="0"/>
                <a:ea typeface="Calibri" panose="020F0502020204030204" pitchFamily="34" charset="0"/>
              </a:rPr>
              <a:t>) </a:t>
            </a:r>
            <a:r>
              <a:rPr lang="uk-UA" sz="3500" b="1" dirty="0" err="1">
                <a:solidFill>
                  <a:srgbClr val="FF0000"/>
                </a:solidFill>
                <a:effectLst/>
                <a:latin typeface="Times New Roman" panose="02020603050405020304" pitchFamily="18" charset="0"/>
                <a:ea typeface="Calibri" panose="020F0502020204030204" pitchFamily="34" charset="0"/>
              </a:rPr>
              <a:t>Мелес</a:t>
            </a:r>
            <a:r>
              <a:rPr lang="uk-UA" sz="3500" b="1" dirty="0">
                <a:solidFill>
                  <a:srgbClr val="FF0000"/>
                </a:solidFill>
                <a:effectLst/>
                <a:latin typeface="Times New Roman" panose="02020603050405020304" pitchFamily="18" charset="0"/>
                <a:ea typeface="Calibri" panose="020F0502020204030204" pitchFamily="34" charset="0"/>
              </a:rPr>
              <a:t> </a:t>
            </a:r>
            <a:r>
              <a:rPr lang="uk-UA" sz="3500" b="1" dirty="0" err="1">
                <a:solidFill>
                  <a:srgbClr val="FF0000"/>
                </a:solidFill>
                <a:effectLst/>
                <a:latin typeface="Times New Roman" panose="02020603050405020304" pitchFamily="18" charset="0"/>
                <a:ea typeface="Calibri" panose="020F0502020204030204" pitchFamily="34" charset="0"/>
              </a:rPr>
              <a:t>Зенаві</a:t>
            </a:r>
            <a:r>
              <a:rPr lang="uk-UA" sz="3500" b="1" dirty="0">
                <a:effectLst/>
                <a:latin typeface="Times New Roman" panose="02020603050405020304" pitchFamily="18" charset="0"/>
                <a:ea typeface="Calibri" panose="020F0502020204030204" pitchFamily="34" charset="0"/>
              </a:rPr>
              <a:t> (</a:t>
            </a:r>
            <a:r>
              <a:rPr lang="uk-UA" sz="3500" b="1" dirty="0">
                <a:effectLst/>
                <a:highlight>
                  <a:srgbClr val="FFFF00"/>
                </a:highlight>
                <a:latin typeface="Times New Roman" panose="02020603050405020304" pitchFamily="18" charset="0"/>
                <a:ea typeface="Calibri" panose="020F0502020204030204" pitchFamily="34" charset="0"/>
              </a:rPr>
              <a:t>1955-2012 рр.</a:t>
            </a:r>
            <a:r>
              <a:rPr lang="uk-UA" sz="3500" b="1" dirty="0">
                <a:effectLst/>
                <a:latin typeface="Times New Roman" panose="02020603050405020304" pitchFamily="18" charset="0"/>
                <a:ea typeface="Calibri" panose="020F0502020204030204" pitchFamily="34" charset="0"/>
              </a:rPr>
              <a:t>).</a:t>
            </a:r>
          </a:p>
          <a:p>
            <a:pPr marL="0" indent="0" algn="just">
              <a:buNone/>
            </a:pPr>
            <a:r>
              <a:rPr lang="uk-UA" sz="3500" b="1" dirty="0">
                <a:effectLst/>
                <a:latin typeface="Times New Roman" panose="02020603050405020304" pitchFamily="18" charset="0"/>
                <a:ea typeface="Calibri" panose="020F0502020204030204" pitchFamily="34" charset="0"/>
              </a:rPr>
              <a:t> У </a:t>
            </a:r>
            <a:r>
              <a:rPr lang="uk-UA" sz="3500" b="1" dirty="0">
                <a:solidFill>
                  <a:srgbClr val="FF0000"/>
                </a:solidFill>
                <a:effectLst/>
                <a:latin typeface="Times New Roman" panose="02020603050405020304" pitchFamily="18" charset="0"/>
                <a:ea typeface="Calibri" panose="020F0502020204030204" pitchFamily="34" charset="0"/>
              </a:rPr>
              <a:t>грудні 1994 р.</a:t>
            </a:r>
            <a:r>
              <a:rPr lang="uk-UA" sz="3500" b="1" dirty="0">
                <a:effectLst/>
                <a:latin typeface="Times New Roman" panose="02020603050405020304" pitchFamily="18" charset="0"/>
                <a:ea typeface="Calibri" panose="020F0502020204030204" pitchFamily="34" charset="0"/>
              </a:rPr>
              <a:t> Конституційна Асамблея прийняла новий основний закон, котрий набув чинності </a:t>
            </a:r>
            <a:r>
              <a:rPr lang="uk-UA" sz="3500" b="1" dirty="0">
                <a:solidFill>
                  <a:srgbClr val="FF0000"/>
                </a:solidFill>
                <a:effectLst/>
                <a:latin typeface="Times New Roman" panose="02020603050405020304" pitchFamily="18" charset="0"/>
                <a:ea typeface="Calibri" panose="020F0502020204030204" pitchFamily="34" charset="0"/>
              </a:rPr>
              <a:t>21 серпня 1995 р. </a:t>
            </a:r>
            <a:r>
              <a:rPr lang="uk-UA" sz="3500" b="1" dirty="0">
                <a:effectLst/>
                <a:latin typeface="Times New Roman" panose="02020603050405020304" pitchFamily="18" charset="0"/>
                <a:ea typeface="Calibri" panose="020F0502020204030204" pitchFamily="34" charset="0"/>
              </a:rPr>
              <a:t>Ефіопія стала </a:t>
            </a:r>
            <a:r>
              <a:rPr lang="uk-UA" sz="3500" b="1" dirty="0">
                <a:effectLst/>
                <a:highlight>
                  <a:srgbClr val="FFFF00"/>
                </a:highlight>
                <a:latin typeface="Times New Roman" panose="02020603050405020304" pitchFamily="18" charset="0"/>
                <a:ea typeface="Calibri" panose="020F0502020204030204" pitchFamily="34" charset="0"/>
              </a:rPr>
              <a:t>парламентарною Федеративною демократичною республікою</a:t>
            </a:r>
            <a:r>
              <a:rPr lang="uk-UA" sz="3500" b="1" dirty="0">
                <a:effectLst/>
                <a:latin typeface="Times New Roman" panose="02020603050405020304" pitchFamily="18" charset="0"/>
                <a:ea typeface="Calibri" panose="020F0502020204030204" pitchFamily="34" charset="0"/>
              </a:rPr>
              <a:t> (1127 тис. </a:t>
            </a:r>
            <a:r>
              <a:rPr lang="uk-UA" sz="3500" b="1" dirty="0" err="1">
                <a:effectLst/>
                <a:latin typeface="Times New Roman" panose="02020603050405020304" pitchFamily="18" charset="0"/>
                <a:ea typeface="Calibri" panose="020F0502020204030204" pitchFamily="34" charset="0"/>
              </a:rPr>
              <a:t>кв</a:t>
            </a:r>
            <a:r>
              <a:rPr lang="uk-UA" sz="3500" b="1" dirty="0">
                <a:effectLst/>
                <a:latin typeface="Times New Roman" panose="02020603050405020304" pitchFamily="18" charset="0"/>
                <a:ea typeface="Calibri" panose="020F0502020204030204" pitchFamily="34" charset="0"/>
              </a:rPr>
              <a:t>. км, населення – 73,05 млн., </a:t>
            </a:r>
            <a:r>
              <a:rPr lang="uk-UA" sz="3500" b="1" dirty="0" err="1">
                <a:effectLst/>
                <a:latin typeface="Times New Roman" panose="02020603050405020304" pitchFamily="18" charset="0"/>
                <a:ea typeface="Calibri" panose="020F0502020204030204" pitchFamily="34" charset="0"/>
              </a:rPr>
              <a:t>Аддіс</a:t>
            </a:r>
            <a:r>
              <a:rPr lang="uk-UA" sz="3500" b="1" dirty="0">
                <a:effectLst/>
                <a:latin typeface="Times New Roman" panose="02020603050405020304" pitchFamily="18" charset="0"/>
                <a:ea typeface="Calibri" panose="020F0502020204030204" pitchFamily="34" charset="0"/>
              </a:rPr>
              <a:t>-Абеба), тоді ж президентом було обрано </a:t>
            </a:r>
            <a:r>
              <a:rPr lang="uk-UA" sz="3500" b="1" dirty="0" err="1">
                <a:solidFill>
                  <a:srgbClr val="FF0000"/>
                </a:solidFill>
                <a:effectLst/>
                <a:latin typeface="Times New Roman" panose="02020603050405020304" pitchFamily="18" charset="0"/>
                <a:ea typeface="Calibri" panose="020F0502020204030204" pitchFamily="34" charset="0"/>
              </a:rPr>
              <a:t>Негассо</a:t>
            </a:r>
            <a:r>
              <a:rPr lang="uk-UA" sz="3500" b="1" dirty="0">
                <a:solidFill>
                  <a:srgbClr val="FF0000"/>
                </a:solidFill>
                <a:effectLst/>
                <a:latin typeface="Times New Roman" panose="02020603050405020304" pitchFamily="18" charset="0"/>
                <a:ea typeface="Calibri" panose="020F0502020204030204" pitchFamily="34" charset="0"/>
              </a:rPr>
              <a:t> </a:t>
            </a:r>
            <a:r>
              <a:rPr lang="uk-UA" sz="3500" b="1" dirty="0" err="1">
                <a:solidFill>
                  <a:srgbClr val="FF0000"/>
                </a:solidFill>
                <a:effectLst/>
                <a:latin typeface="Times New Roman" panose="02020603050405020304" pitchFamily="18" charset="0"/>
                <a:ea typeface="Calibri" panose="020F0502020204030204" pitchFamily="34" charset="0"/>
              </a:rPr>
              <a:t>Гідаду</a:t>
            </a:r>
            <a:r>
              <a:rPr lang="uk-UA" sz="3500" b="1" dirty="0">
                <a:solidFill>
                  <a:srgbClr val="FF0000"/>
                </a:solidFill>
                <a:effectLst/>
                <a:latin typeface="Times New Roman" panose="02020603050405020304" pitchFamily="18" charset="0"/>
                <a:ea typeface="Calibri" panose="020F0502020204030204" pitchFamily="34" charset="0"/>
              </a:rPr>
              <a:t> </a:t>
            </a:r>
            <a:r>
              <a:rPr lang="uk-UA" sz="3500" b="1" dirty="0">
                <a:effectLst/>
                <a:latin typeface="Times New Roman" panose="02020603050405020304" pitchFamily="18" charset="0"/>
                <a:ea typeface="Calibri" panose="020F0502020204030204" pitchFamily="34" charset="0"/>
              </a:rPr>
              <a:t>(1943-2019 рр.), а </a:t>
            </a:r>
            <a:r>
              <a:rPr lang="uk-UA" sz="3500" b="1" dirty="0">
                <a:solidFill>
                  <a:srgbClr val="FF0000"/>
                </a:solidFill>
                <a:effectLst/>
                <a:latin typeface="Times New Roman" panose="02020603050405020304" pitchFamily="18" charset="0"/>
                <a:ea typeface="Calibri" panose="020F0502020204030204" pitchFamily="34" charset="0"/>
              </a:rPr>
              <a:t>8 жовтня 2001 р.</a:t>
            </a:r>
            <a:r>
              <a:rPr lang="uk-UA" sz="3500" b="1" dirty="0">
                <a:effectLst/>
                <a:latin typeface="Times New Roman" panose="02020603050405020304" pitchFamily="18" charset="0"/>
                <a:ea typeface="Calibri" panose="020F0502020204030204" pitchFamily="34" charset="0"/>
              </a:rPr>
              <a:t> його змінив </a:t>
            </a:r>
            <a:r>
              <a:rPr lang="uk-UA" sz="3500" b="1" dirty="0" err="1">
                <a:effectLst/>
                <a:latin typeface="Times New Roman" panose="02020603050405020304" pitchFamily="18" charset="0"/>
                <a:ea typeface="Calibri" panose="020F0502020204030204" pitchFamily="34" charset="0"/>
              </a:rPr>
              <a:t>Гірма</a:t>
            </a:r>
            <a:r>
              <a:rPr lang="uk-UA" sz="3500" b="1" dirty="0">
                <a:effectLst/>
                <a:latin typeface="Times New Roman" panose="02020603050405020304" pitchFamily="18" charset="0"/>
                <a:ea typeface="Calibri" panose="020F0502020204030204" pitchFamily="34" charset="0"/>
              </a:rPr>
              <a:t> </a:t>
            </a:r>
            <a:r>
              <a:rPr lang="uk-UA" sz="3500" b="1" dirty="0" err="1">
                <a:effectLst/>
                <a:latin typeface="Times New Roman" panose="02020603050405020304" pitchFamily="18" charset="0"/>
                <a:ea typeface="Calibri" panose="020F0502020204030204" pitchFamily="34" charset="0"/>
              </a:rPr>
              <a:t>Вольде-Гіоргіс</a:t>
            </a:r>
            <a:r>
              <a:rPr lang="uk-UA" sz="3500" b="1" dirty="0">
                <a:effectLst/>
                <a:latin typeface="Times New Roman" panose="02020603050405020304" pitchFamily="18" charset="0"/>
                <a:ea typeface="Calibri" panose="020F0502020204030204" pitchFamily="34" charset="0"/>
              </a:rPr>
              <a:t> (1924-2018 рр.), а </a:t>
            </a:r>
            <a:r>
              <a:rPr lang="uk-UA" sz="3500" b="1" dirty="0" err="1">
                <a:effectLst/>
                <a:latin typeface="Times New Roman" panose="02020603050405020304" pitchFamily="18" charset="0"/>
                <a:ea typeface="Calibri" panose="020F0502020204030204" pitchFamily="34" charset="0"/>
              </a:rPr>
              <a:t>Мелес</a:t>
            </a:r>
            <a:r>
              <a:rPr lang="uk-UA" sz="3500" b="1" dirty="0">
                <a:effectLst/>
                <a:latin typeface="Times New Roman" panose="02020603050405020304" pitchFamily="18" charset="0"/>
                <a:ea typeface="Calibri" panose="020F0502020204030204" pitchFamily="34" charset="0"/>
              </a:rPr>
              <a:t> </a:t>
            </a:r>
            <a:r>
              <a:rPr lang="uk-UA" sz="3500" b="1" dirty="0" err="1">
                <a:effectLst/>
                <a:latin typeface="Times New Roman" panose="02020603050405020304" pitchFamily="18" charset="0"/>
                <a:ea typeface="Calibri" panose="020F0502020204030204" pitchFamily="34" charset="0"/>
              </a:rPr>
              <a:t>Зенаві</a:t>
            </a:r>
            <a:r>
              <a:rPr lang="uk-UA" sz="3500" b="1" dirty="0">
                <a:effectLst/>
                <a:latin typeface="Times New Roman" panose="02020603050405020304" pitchFamily="18" charset="0"/>
                <a:ea typeface="Calibri" panose="020F0502020204030204" pitchFamily="34" charset="0"/>
              </a:rPr>
              <a:t> з </a:t>
            </a:r>
            <a:r>
              <a:rPr lang="uk-UA" sz="3500" b="1" dirty="0">
                <a:solidFill>
                  <a:srgbClr val="FF0000"/>
                </a:solidFill>
                <a:effectLst/>
                <a:latin typeface="Times New Roman" panose="02020603050405020304" pitchFamily="18" charset="0"/>
                <a:ea typeface="Calibri" panose="020F0502020204030204" pitchFamily="34" charset="0"/>
              </a:rPr>
              <a:t>23 серпня 1995 р.</a:t>
            </a:r>
            <a:r>
              <a:rPr lang="uk-UA" sz="3500" b="1" dirty="0">
                <a:effectLst/>
                <a:latin typeface="Times New Roman" panose="02020603050405020304" pitchFamily="18" charset="0"/>
                <a:ea typeface="Calibri" panose="020F0502020204030204" pitchFamily="34" charset="0"/>
              </a:rPr>
              <a:t> очолював уряд країни.</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2374646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Ще в </a:t>
            </a:r>
            <a:r>
              <a:rPr lang="uk-UA" sz="3600" b="1" dirty="0">
                <a:solidFill>
                  <a:srgbClr val="FF0000"/>
                </a:solidFill>
                <a:effectLst/>
                <a:latin typeface="Times New Roman" panose="02020603050405020304" pitchFamily="18" charset="0"/>
                <a:ea typeface="Calibri" panose="020F0502020204030204" pitchFamily="34" charset="0"/>
              </a:rPr>
              <a:t>грудні 1991 р.</a:t>
            </a:r>
            <a:r>
              <a:rPr lang="uk-UA" sz="3600" b="1" dirty="0">
                <a:effectLst/>
                <a:latin typeface="Times New Roman" panose="02020603050405020304" pitchFamily="18" charset="0"/>
                <a:ea typeface="Calibri" panose="020F0502020204030204" pitchFamily="34" charset="0"/>
              </a:rPr>
              <a:t> </a:t>
            </a:r>
            <a:r>
              <a:rPr lang="uk-UA" sz="3600" b="1" dirty="0">
                <a:effectLst/>
                <a:highlight>
                  <a:srgbClr val="FFFF00"/>
                </a:highlight>
                <a:latin typeface="Times New Roman" panose="02020603050405020304" pitchFamily="18" charset="0"/>
                <a:ea typeface="Calibri" panose="020F0502020204030204" pitchFamily="34" charset="0"/>
              </a:rPr>
              <a:t>Перехідний уряд Ефіопії</a:t>
            </a:r>
            <a:r>
              <a:rPr lang="uk-UA" sz="3600" b="1" dirty="0">
                <a:effectLst/>
                <a:latin typeface="Times New Roman" panose="02020603050405020304" pitchFamily="18" charset="0"/>
                <a:ea typeface="Calibri" panose="020F0502020204030204" pitchFamily="34" charset="0"/>
              </a:rPr>
              <a:t> ухвалив програму нової економічної політики, спрямованої на створення сприятливих умов для розвитку приватного підприємництва у сільському господарстві і провідних галузях економіки. </a:t>
            </a:r>
          </a:p>
          <a:p>
            <a:pPr marL="0" indent="0" algn="just">
              <a:buNone/>
            </a:pPr>
            <a:r>
              <a:rPr lang="uk-UA" sz="3600" b="1" dirty="0">
                <a:effectLst/>
                <a:latin typeface="Times New Roman" panose="02020603050405020304" pitchFamily="18" charset="0"/>
                <a:ea typeface="Calibri" panose="020F0502020204030204" pitchFamily="34" charset="0"/>
              </a:rPr>
              <a:t>Але економічні труднощі Ефіопії, де ВВП на душу населення становить $800, а біля 4,6 млн. осіб щорічно потребують продовольчої допомоги, ускладнилися у зв’язку із збройним конфліктом з Еритреєю (121,3 тис. км</a:t>
            </a:r>
            <a:r>
              <a:rPr lang="uk-UA" sz="3600" b="1" baseline="30000" dirty="0">
                <a:effectLst/>
                <a:latin typeface="Times New Roman" panose="02020603050405020304" pitchFamily="18" charset="0"/>
                <a:ea typeface="Calibri" panose="020F0502020204030204" pitchFamily="34" charset="0"/>
              </a:rPr>
              <a:t>2</a:t>
            </a:r>
            <a:r>
              <a:rPr lang="uk-UA" sz="3600" b="1" dirty="0">
                <a:effectLst/>
                <a:latin typeface="Times New Roman" panose="02020603050405020304" pitchFamily="18" charset="0"/>
                <a:ea typeface="Calibri" panose="020F0502020204030204" pitchFamily="34" charset="0"/>
              </a:rPr>
              <a:t>, населення - 4,56 млн., Асмера), котра, згідно результатів всенародного референдуму, </a:t>
            </a:r>
            <a:r>
              <a:rPr lang="uk-UA" sz="3600" b="1" dirty="0">
                <a:solidFill>
                  <a:srgbClr val="FF0000"/>
                </a:solidFill>
                <a:effectLst/>
                <a:latin typeface="Times New Roman" panose="02020603050405020304" pitchFamily="18" charset="0"/>
                <a:ea typeface="Calibri" panose="020F0502020204030204" pitchFamily="34" charset="0"/>
              </a:rPr>
              <a:t>24 травня 1993 р.</a:t>
            </a:r>
            <a:r>
              <a:rPr lang="uk-UA" sz="3600" b="1" dirty="0">
                <a:effectLst/>
                <a:latin typeface="Times New Roman" panose="02020603050405020304" pitchFamily="18" charset="0"/>
                <a:ea typeface="Calibri" panose="020F0502020204030204" pitchFamily="34" charset="0"/>
              </a:rPr>
              <a:t> проголосила незалежність.</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8462871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800" b="1" dirty="0">
                <a:effectLst/>
                <a:latin typeface="Times New Roman" panose="02020603050405020304" pitchFamily="18" charset="0"/>
                <a:ea typeface="Calibri" panose="020F0502020204030204" pitchFamily="34" charset="0"/>
              </a:rPr>
              <a:t>Спершу обидві країни, чиї правлячі партії - </a:t>
            </a:r>
            <a:r>
              <a:rPr lang="uk-UA" sz="3800" b="1" dirty="0">
                <a:effectLst/>
                <a:highlight>
                  <a:srgbClr val="00FF00"/>
                </a:highlight>
                <a:latin typeface="Times New Roman" panose="02020603050405020304" pitchFamily="18" charset="0"/>
                <a:ea typeface="Calibri" panose="020F0502020204030204" pitchFamily="34" charset="0"/>
              </a:rPr>
              <a:t>ЕНРДФ</a:t>
            </a:r>
            <a:r>
              <a:rPr lang="uk-UA" sz="3800" b="1" dirty="0">
                <a:effectLst/>
                <a:latin typeface="Times New Roman" panose="02020603050405020304" pitchFamily="18" charset="0"/>
                <a:ea typeface="Calibri" panose="020F0502020204030204" pitchFamily="34" charset="0"/>
              </a:rPr>
              <a:t> і </a:t>
            </a:r>
            <a:r>
              <a:rPr lang="uk-UA" sz="3800" b="1" dirty="0">
                <a:effectLst/>
                <a:highlight>
                  <a:srgbClr val="00FFFF"/>
                </a:highlight>
                <a:latin typeface="Times New Roman" panose="02020603050405020304" pitchFamily="18" charset="0"/>
                <a:ea typeface="Calibri" panose="020F0502020204030204" pitchFamily="34" charset="0"/>
              </a:rPr>
              <a:t>Народний фронт за демократію і справедливість</a:t>
            </a:r>
            <a:r>
              <a:rPr lang="uk-UA" sz="3800" b="1" dirty="0">
                <a:effectLst/>
                <a:latin typeface="Times New Roman" panose="02020603050405020304" pitchFamily="18" charset="0"/>
                <a:ea typeface="Calibri" panose="020F0502020204030204" pitchFamily="34" charset="0"/>
              </a:rPr>
              <a:t> (колишній марксистський Народний фронт визволення Ефіопії, заснований у 1970 р.) – були союзниками в боротьбі з режимом «</a:t>
            </a:r>
            <a:r>
              <a:rPr lang="uk-UA" sz="3800" b="1" i="1" dirty="0">
                <a:effectLst/>
                <a:latin typeface="Times New Roman" panose="02020603050405020304" pitchFamily="18" charset="0"/>
                <a:ea typeface="Calibri" panose="020F0502020204030204" pitchFamily="34" charset="0"/>
              </a:rPr>
              <a:t>червоного негуса</a:t>
            </a:r>
            <a:r>
              <a:rPr lang="uk-UA" sz="3800" b="1" dirty="0">
                <a:effectLst/>
                <a:latin typeface="Times New Roman" panose="02020603050405020304" pitchFamily="18" charset="0"/>
                <a:ea typeface="Calibri" panose="020F0502020204030204" pitchFamily="34" charset="0"/>
              </a:rPr>
              <a:t>» М.Х. </a:t>
            </a:r>
            <a:r>
              <a:rPr lang="uk-UA" sz="3800" b="1" dirty="0" err="1">
                <a:effectLst/>
                <a:latin typeface="Times New Roman" panose="02020603050405020304" pitchFamily="18" charset="0"/>
                <a:ea typeface="Calibri" panose="020F0502020204030204" pitchFamily="34" charset="0"/>
              </a:rPr>
              <a:t>Маріама</a:t>
            </a:r>
            <a:r>
              <a:rPr lang="uk-UA" sz="3800" b="1" dirty="0">
                <a:effectLst/>
                <a:latin typeface="Times New Roman" panose="02020603050405020304" pitchFamily="18" charset="0"/>
                <a:ea typeface="Calibri" panose="020F0502020204030204" pitchFamily="34" charset="0"/>
              </a:rPr>
              <a:t>, створили спільну комісію для вирішення проблем миру і стабільності на Африканському Розі. </a:t>
            </a:r>
          </a:p>
          <a:p>
            <a:pPr marL="0" indent="0" algn="just">
              <a:buNone/>
            </a:pPr>
            <a:r>
              <a:rPr lang="uk-UA" sz="3800" b="1" dirty="0">
                <a:effectLst/>
                <a:latin typeface="Times New Roman" panose="02020603050405020304" pitchFamily="18" charset="0"/>
                <a:ea typeface="Calibri" panose="020F0502020204030204" pitchFamily="34" charset="0"/>
              </a:rPr>
              <a:t>Але на </a:t>
            </a:r>
            <a:r>
              <a:rPr lang="uk-UA" sz="3800" b="1" dirty="0">
                <a:solidFill>
                  <a:srgbClr val="FF0000"/>
                </a:solidFill>
                <a:effectLst/>
                <a:latin typeface="Times New Roman" panose="02020603050405020304" pitchFamily="18" charset="0"/>
                <a:ea typeface="Calibri" panose="020F0502020204030204" pitchFamily="34" charset="0"/>
              </a:rPr>
              <a:t>початку травня 1998 р.</a:t>
            </a:r>
            <a:r>
              <a:rPr lang="uk-UA" sz="3800" b="1" dirty="0">
                <a:effectLst/>
                <a:latin typeface="Times New Roman" panose="02020603050405020304" pitchFamily="18" charset="0"/>
                <a:ea typeface="Calibri" panose="020F0502020204030204" pitchFamily="34" charset="0"/>
              </a:rPr>
              <a:t> </a:t>
            </a:r>
            <a:r>
              <a:rPr lang="uk-UA" sz="3800" b="1" dirty="0" err="1">
                <a:effectLst/>
                <a:latin typeface="Times New Roman" panose="02020603050405020304" pitchFamily="18" charset="0"/>
                <a:ea typeface="Calibri" panose="020F0502020204030204" pitchFamily="34" charset="0"/>
              </a:rPr>
              <a:t>еритрейські</a:t>
            </a:r>
            <a:r>
              <a:rPr lang="uk-UA" sz="3800" b="1" dirty="0">
                <a:effectLst/>
                <a:latin typeface="Times New Roman" panose="02020603050405020304" pitchFamily="18" charset="0"/>
                <a:ea typeface="Calibri" panose="020F0502020204030204" pitchFamily="34" charset="0"/>
              </a:rPr>
              <a:t> війська без оголошення війни окупували прикордонний ефіопський район </a:t>
            </a:r>
            <a:r>
              <a:rPr lang="uk-UA" sz="3800" b="1" dirty="0" err="1">
                <a:effectLst/>
                <a:latin typeface="Times New Roman" panose="02020603050405020304" pitchFamily="18" charset="0"/>
                <a:ea typeface="Calibri" panose="020F0502020204030204" pitchFamily="34" charset="0"/>
              </a:rPr>
              <a:t>Бадме</a:t>
            </a:r>
            <a:r>
              <a:rPr lang="uk-UA" sz="3800" b="1" dirty="0">
                <a:effectLst/>
                <a:latin typeface="Times New Roman" panose="02020603050405020304" pitchFamily="18" charset="0"/>
                <a:ea typeface="Calibri" panose="020F0502020204030204" pitchFamily="34" charset="0"/>
              </a:rPr>
              <a:t> і завдали авіаударів по цивільним об’єктам сусідньої держави.</a:t>
            </a:r>
            <a:endParaRPr lang="ru-RU" sz="3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493472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Знесилена громадянською війною Ефіопія звернулася до Ради Безпеки ООН, яка закликала обидві сусідні держави до примирення, проте даремно, – у </a:t>
            </a:r>
            <a:r>
              <a:rPr lang="uk-UA" sz="3600" b="1" dirty="0">
                <a:solidFill>
                  <a:srgbClr val="FF0000"/>
                </a:solidFill>
                <a:effectLst/>
                <a:latin typeface="Times New Roman" panose="02020603050405020304" pitchFamily="18" charset="0"/>
                <a:ea typeface="Calibri" panose="020F0502020204030204" pitchFamily="34" charset="0"/>
              </a:rPr>
              <a:t>лютому 1999 р.</a:t>
            </a:r>
            <a:r>
              <a:rPr lang="uk-UA" sz="3600" b="1" dirty="0">
                <a:effectLst/>
                <a:latin typeface="Times New Roman" panose="02020603050405020304" pitchFamily="18" charset="0"/>
                <a:ea typeface="Calibri" panose="020F0502020204030204" pitchFamily="34" charset="0"/>
              </a:rPr>
              <a:t> кровопролитні бої з перемінним успіхом оновилися. </a:t>
            </a:r>
          </a:p>
          <a:p>
            <a:pPr marL="0" indent="0" algn="just">
              <a:buNone/>
            </a:pPr>
            <a:r>
              <a:rPr lang="uk-UA" sz="3600" b="1" dirty="0">
                <a:effectLst/>
                <a:latin typeface="Times New Roman" panose="02020603050405020304" pitchFamily="18" charset="0"/>
                <a:ea typeface="Calibri" panose="020F0502020204030204" pitchFamily="34" charset="0"/>
              </a:rPr>
              <a:t>У </a:t>
            </a:r>
            <a:r>
              <a:rPr lang="uk-UA" sz="3600" b="1" dirty="0">
                <a:solidFill>
                  <a:srgbClr val="FF0000"/>
                </a:solidFill>
                <a:effectLst/>
                <a:latin typeface="Times New Roman" panose="02020603050405020304" pitchFamily="18" charset="0"/>
                <a:ea typeface="Calibri" panose="020F0502020204030204" pitchFamily="34" charset="0"/>
              </a:rPr>
              <a:t>травні 2000 р. </a:t>
            </a:r>
            <a:r>
              <a:rPr lang="uk-UA" sz="3600" b="1" dirty="0">
                <a:effectLst/>
                <a:latin typeface="Times New Roman" panose="02020603050405020304" pitchFamily="18" charset="0"/>
                <a:ea typeface="Calibri" panose="020F0502020204030204" pitchFamily="34" charset="0"/>
              </a:rPr>
              <a:t>РБ ООН схвалила запровадження 12-місячного ембарго на постачання зброї до Ефіопії та Еритреї, але вдалий контрнаступ ефіопських військ зірвав спробу припинення вогню, що було досягнуте лише угодою від </a:t>
            </a:r>
            <a:r>
              <a:rPr lang="uk-UA" sz="3600" b="1" dirty="0">
                <a:solidFill>
                  <a:srgbClr val="FF0000"/>
                </a:solidFill>
                <a:effectLst/>
                <a:latin typeface="Times New Roman" panose="02020603050405020304" pitchFamily="18" charset="0"/>
                <a:ea typeface="Calibri" panose="020F0502020204030204" pitchFamily="34" charset="0"/>
              </a:rPr>
              <a:t>12 грудня 2000 р. </a:t>
            </a:r>
            <a:r>
              <a:rPr lang="uk-UA" sz="3600" b="1" dirty="0">
                <a:effectLst/>
                <a:latin typeface="Times New Roman" panose="02020603050405020304" pitchFamily="18" charset="0"/>
                <a:ea typeface="Calibri" panose="020F0502020204030204" pitchFamily="34" charset="0"/>
              </a:rPr>
              <a:t>Проте остаточна демаркація </a:t>
            </a:r>
            <a:r>
              <a:rPr lang="uk-UA" sz="3600" b="1" dirty="0" err="1">
                <a:effectLst/>
                <a:latin typeface="Times New Roman" panose="02020603050405020304" pitchFamily="18" charset="0"/>
                <a:ea typeface="Calibri" panose="020F0502020204030204" pitchFamily="34" charset="0"/>
              </a:rPr>
              <a:t>ефіопсько-еритрейського</a:t>
            </a:r>
            <a:r>
              <a:rPr lang="uk-UA" sz="3600" b="1" dirty="0">
                <a:effectLst/>
                <a:latin typeface="Times New Roman" panose="02020603050405020304" pitchFamily="18" charset="0"/>
                <a:ea typeface="Calibri" panose="020F0502020204030204" pitchFamily="34" charset="0"/>
              </a:rPr>
              <a:t> кордону затримується з огляду на відмову Аддис-Абеби поступитися спірною територією. </a:t>
            </a:r>
            <a:endParaRPr lang="ru-RU"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163810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800" b="1" dirty="0">
                <a:effectLst/>
                <a:latin typeface="Times New Roman" panose="02020603050405020304" pitchFamily="18" charset="0"/>
                <a:ea typeface="Calibri" panose="020F0502020204030204" pitchFamily="34" charset="0"/>
              </a:rPr>
              <a:t>Ще трагічнішим виявився перебіг подій у </a:t>
            </a:r>
            <a:r>
              <a:rPr lang="uk-UA" sz="3800" b="1" dirty="0">
                <a:solidFill>
                  <a:srgbClr val="FF0000"/>
                </a:solidFill>
                <a:effectLst/>
                <a:latin typeface="Times New Roman" panose="02020603050405020304" pitchFamily="18" charset="0"/>
                <a:ea typeface="Calibri" panose="020F0502020204030204" pitchFamily="34" charset="0"/>
              </a:rPr>
              <a:t>Сомалі</a:t>
            </a:r>
            <a:r>
              <a:rPr lang="uk-UA" sz="3800" b="1" dirty="0">
                <a:effectLst/>
                <a:latin typeface="Times New Roman" panose="02020603050405020304" pitchFamily="18" charset="0"/>
                <a:ea typeface="Calibri" panose="020F0502020204030204" pitchFamily="34" charset="0"/>
              </a:rPr>
              <a:t> (</a:t>
            </a:r>
            <a:r>
              <a:rPr lang="uk-UA" sz="3800" b="1" dirty="0">
                <a:effectLst/>
                <a:highlight>
                  <a:srgbClr val="00FF00"/>
                </a:highlight>
                <a:latin typeface="Times New Roman" panose="02020603050405020304" pitchFamily="18" charset="0"/>
                <a:ea typeface="Calibri" panose="020F0502020204030204" pitchFamily="34" charset="0"/>
              </a:rPr>
              <a:t>637,7 тис. км</a:t>
            </a:r>
            <a:r>
              <a:rPr lang="uk-UA" sz="3800" b="1" baseline="30000" dirty="0">
                <a:effectLst/>
                <a:highlight>
                  <a:srgbClr val="00FF00"/>
                </a:highlight>
                <a:latin typeface="Times New Roman" panose="02020603050405020304" pitchFamily="18" charset="0"/>
                <a:ea typeface="Calibri" panose="020F0502020204030204" pitchFamily="34" charset="0"/>
              </a:rPr>
              <a:t>2</a:t>
            </a:r>
            <a:r>
              <a:rPr lang="uk-UA" sz="3800" b="1" dirty="0">
                <a:effectLst/>
                <a:highlight>
                  <a:srgbClr val="00FF00"/>
                </a:highlight>
                <a:latin typeface="Times New Roman" panose="02020603050405020304" pitchFamily="18" charset="0"/>
                <a:ea typeface="Calibri" panose="020F0502020204030204" pitchFamily="34" charset="0"/>
              </a:rPr>
              <a:t>, 8,6 млн., Могадішо</a:t>
            </a:r>
            <a:r>
              <a:rPr lang="uk-UA" sz="3800" b="1" dirty="0">
                <a:effectLst/>
                <a:latin typeface="Times New Roman" panose="02020603050405020304" pitchFamily="18" charset="0"/>
                <a:ea typeface="Calibri" panose="020F0502020204030204" pitchFamily="34" charset="0"/>
              </a:rPr>
              <a:t>), де тоталітарний режим генерал-майора </a:t>
            </a:r>
            <a:r>
              <a:rPr lang="uk-UA" sz="3800" b="1" dirty="0">
                <a:solidFill>
                  <a:srgbClr val="FF0000"/>
                </a:solidFill>
                <a:effectLst/>
                <a:latin typeface="Times New Roman" panose="02020603050405020304" pitchFamily="18" charset="0"/>
                <a:ea typeface="Calibri" panose="020F0502020204030204" pitchFamily="34" charset="0"/>
              </a:rPr>
              <a:t>Мохаммеда </a:t>
            </a:r>
            <a:r>
              <a:rPr lang="uk-UA" sz="3800" b="1" dirty="0" err="1">
                <a:solidFill>
                  <a:srgbClr val="FF0000"/>
                </a:solidFill>
                <a:effectLst/>
                <a:latin typeface="Times New Roman" panose="02020603050405020304" pitchFamily="18" charset="0"/>
                <a:ea typeface="Calibri" panose="020F0502020204030204" pitchFamily="34" charset="0"/>
              </a:rPr>
              <a:t>Сіада</a:t>
            </a:r>
            <a:r>
              <a:rPr lang="uk-UA" sz="3800" b="1" dirty="0">
                <a:solidFill>
                  <a:srgbClr val="FF0000"/>
                </a:solidFill>
                <a:effectLst/>
                <a:latin typeface="Times New Roman" panose="02020603050405020304" pitchFamily="18" charset="0"/>
                <a:ea typeface="Calibri" panose="020F0502020204030204" pitchFamily="34" charset="0"/>
              </a:rPr>
              <a:t> </a:t>
            </a:r>
            <a:r>
              <a:rPr lang="uk-UA" sz="3800" b="1" dirty="0" err="1">
                <a:solidFill>
                  <a:srgbClr val="FF0000"/>
                </a:solidFill>
                <a:effectLst/>
                <a:latin typeface="Times New Roman" panose="02020603050405020304" pitchFamily="18" charset="0"/>
                <a:ea typeface="Calibri" panose="020F0502020204030204" pitchFamily="34" charset="0"/>
              </a:rPr>
              <a:t>Барре</a:t>
            </a:r>
            <a:r>
              <a:rPr lang="uk-UA" sz="3800" b="1" dirty="0">
                <a:effectLst/>
                <a:latin typeface="Times New Roman" panose="02020603050405020304" pitchFamily="18" charset="0"/>
                <a:ea typeface="Calibri" panose="020F0502020204030204" pitchFamily="34" charset="0"/>
              </a:rPr>
              <a:t> (</a:t>
            </a:r>
            <a:r>
              <a:rPr lang="uk-UA" sz="3800" b="1" dirty="0">
                <a:effectLst/>
                <a:highlight>
                  <a:srgbClr val="FFFF00"/>
                </a:highlight>
                <a:latin typeface="Times New Roman" panose="02020603050405020304" pitchFamily="18" charset="0"/>
                <a:ea typeface="Calibri" panose="020F0502020204030204" pitchFamily="34" charset="0"/>
              </a:rPr>
              <a:t>1919-1995 рр.</a:t>
            </a:r>
            <a:r>
              <a:rPr lang="uk-UA" sz="3800" b="1" dirty="0">
                <a:effectLst/>
                <a:latin typeface="Times New Roman" panose="02020603050405020304" pitchFamily="18" charset="0"/>
                <a:ea typeface="Calibri" panose="020F0502020204030204" pitchFamily="34" charset="0"/>
              </a:rPr>
              <a:t>) після припинення наприкінці 1980-х рр. американської допомоги остаточно втратив рештки довіри з боку населення. </a:t>
            </a:r>
          </a:p>
          <a:p>
            <a:pPr marL="0" indent="0" algn="just">
              <a:buNone/>
            </a:pPr>
            <a:r>
              <a:rPr lang="uk-UA" sz="3800" b="1" dirty="0">
                <a:effectLst/>
                <a:latin typeface="Times New Roman" panose="02020603050405020304" pitchFamily="18" charset="0"/>
                <a:ea typeface="Calibri" panose="020F0502020204030204" pitchFamily="34" charset="0"/>
              </a:rPr>
              <a:t>Опір йому очолили голова </a:t>
            </a:r>
            <a:r>
              <a:rPr lang="uk-UA" sz="3800" b="1" dirty="0">
                <a:effectLst/>
                <a:highlight>
                  <a:srgbClr val="00FF00"/>
                </a:highlight>
                <a:latin typeface="Times New Roman" panose="02020603050405020304" pitchFamily="18" charset="0"/>
                <a:ea typeface="Calibri" panose="020F0502020204030204" pitchFamily="34" charset="0"/>
              </a:rPr>
              <a:t>Об’єднаного сомалійського конгресу</a:t>
            </a:r>
            <a:r>
              <a:rPr lang="uk-UA" sz="3800" b="1" dirty="0">
                <a:effectLst/>
                <a:latin typeface="Times New Roman" panose="02020603050405020304" pitchFamily="18" charset="0"/>
                <a:ea typeface="Calibri" panose="020F0502020204030204" pitchFamily="34" charset="0"/>
              </a:rPr>
              <a:t>, крупний бізнесмен </a:t>
            </a:r>
            <a:r>
              <a:rPr lang="uk-UA" sz="3800" b="1" dirty="0">
                <a:solidFill>
                  <a:srgbClr val="FF0000"/>
                </a:solidFill>
                <a:effectLst/>
                <a:latin typeface="Times New Roman" panose="02020603050405020304" pitchFamily="18" charset="0"/>
                <a:ea typeface="Calibri" panose="020F0502020204030204" pitchFamily="34" charset="0"/>
              </a:rPr>
              <a:t>Алі </a:t>
            </a:r>
            <a:r>
              <a:rPr lang="uk-UA" sz="3800" b="1" dirty="0" err="1">
                <a:solidFill>
                  <a:srgbClr val="FF0000"/>
                </a:solidFill>
                <a:effectLst/>
                <a:latin typeface="Times New Roman" panose="02020603050405020304" pitchFamily="18" charset="0"/>
                <a:ea typeface="Calibri" panose="020F0502020204030204" pitchFamily="34" charset="0"/>
              </a:rPr>
              <a:t>Махді</a:t>
            </a:r>
            <a:r>
              <a:rPr lang="uk-UA" sz="3800" b="1" dirty="0">
                <a:solidFill>
                  <a:srgbClr val="FF0000"/>
                </a:solidFill>
                <a:effectLst/>
                <a:latin typeface="Times New Roman" panose="02020603050405020304" pitchFamily="18" charset="0"/>
                <a:ea typeface="Calibri" panose="020F0502020204030204" pitchFamily="34" charset="0"/>
              </a:rPr>
              <a:t> Мохаммед</a:t>
            </a:r>
            <a:r>
              <a:rPr lang="uk-UA" sz="3800" b="1" dirty="0">
                <a:effectLst/>
                <a:latin typeface="Times New Roman" panose="02020603050405020304" pitchFamily="18" charset="0"/>
                <a:ea typeface="Calibri" panose="020F0502020204030204" pitchFamily="34" charset="0"/>
              </a:rPr>
              <a:t> (1939-2021 рр.) і колишній посол в Індії генерал-майор </a:t>
            </a:r>
            <a:r>
              <a:rPr lang="uk-UA" sz="3800" b="1" dirty="0">
                <a:solidFill>
                  <a:srgbClr val="FF0000"/>
                </a:solidFill>
                <a:effectLst/>
                <a:latin typeface="Times New Roman" panose="02020603050405020304" pitchFamily="18" charset="0"/>
                <a:ea typeface="Calibri" panose="020F0502020204030204" pitchFamily="34" charset="0"/>
              </a:rPr>
              <a:t>Мохаммед Фарах </a:t>
            </a:r>
            <a:r>
              <a:rPr lang="uk-UA" sz="3800" b="1" dirty="0" err="1">
                <a:solidFill>
                  <a:srgbClr val="FF0000"/>
                </a:solidFill>
                <a:effectLst/>
                <a:latin typeface="Times New Roman" panose="02020603050405020304" pitchFamily="18" charset="0"/>
                <a:ea typeface="Calibri" panose="020F0502020204030204" pitchFamily="34" charset="0"/>
              </a:rPr>
              <a:t>Айдід</a:t>
            </a:r>
            <a:r>
              <a:rPr lang="uk-UA" sz="3800" b="1" dirty="0">
                <a:effectLst/>
                <a:latin typeface="Times New Roman" panose="02020603050405020304" pitchFamily="18" charset="0"/>
                <a:ea typeface="Calibri" panose="020F0502020204030204" pitchFamily="34" charset="0"/>
              </a:rPr>
              <a:t> (1936-1996 рр., у перекладі з сомалійської – «людина, котру не варто ображати»).</a:t>
            </a:r>
            <a:endParaRPr lang="ru-RU" sz="3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243392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pic>
        <p:nvPicPr>
          <p:cNvPr id="2" name="Объект 1">
            <a:extLst>
              <a:ext uri="{FF2B5EF4-FFF2-40B4-BE49-F238E27FC236}">
                <a16:creationId xmlns:a16="http://schemas.microsoft.com/office/drawing/2014/main" id="{D84C85B5-EEE1-17CB-4B35-92AFC4580D1A}"/>
              </a:ext>
            </a:extLst>
          </p:cNvPr>
          <p:cNvPicPr>
            <a:picLocks noGrp="1" noChangeAspect="1"/>
          </p:cNvPicPr>
          <p:nvPr>
            <p:ph idx="1"/>
          </p:nvPr>
        </p:nvPicPr>
        <p:blipFill>
          <a:blip r:embed="rId3"/>
          <a:stretch>
            <a:fillRect/>
          </a:stretch>
        </p:blipFill>
        <p:spPr>
          <a:xfrm>
            <a:off x="5975929" y="1392815"/>
            <a:ext cx="6096000" cy="4581525"/>
          </a:xfrm>
          <a:prstGeom prst="rect">
            <a:avLst/>
          </a:prstGeom>
        </p:spPr>
      </p:pic>
      <p:pic>
        <p:nvPicPr>
          <p:cNvPr id="3" name="Рисунок 2">
            <a:extLst>
              <a:ext uri="{FF2B5EF4-FFF2-40B4-BE49-F238E27FC236}">
                <a16:creationId xmlns:a16="http://schemas.microsoft.com/office/drawing/2014/main" id="{B74F13AC-1302-6EBA-1603-5E97C6ADB03B}"/>
              </a:ext>
            </a:extLst>
          </p:cNvPr>
          <p:cNvPicPr>
            <a:picLocks noChangeAspect="1"/>
          </p:cNvPicPr>
          <p:nvPr/>
        </p:nvPicPr>
        <p:blipFill>
          <a:blip r:embed="rId4"/>
          <a:stretch>
            <a:fillRect/>
          </a:stretch>
        </p:blipFill>
        <p:spPr>
          <a:xfrm>
            <a:off x="80095" y="883228"/>
            <a:ext cx="5749899" cy="5600700"/>
          </a:xfrm>
          <a:prstGeom prst="rect">
            <a:avLst/>
          </a:prstGeom>
        </p:spPr>
      </p:pic>
    </p:spTree>
    <p:extLst>
      <p:ext uri="{BB962C8B-B14F-4D97-AF65-F5344CB8AC3E}">
        <p14:creationId xmlns:p14="http://schemas.microsoft.com/office/powerpoint/2010/main" val="254332663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800" b="1" dirty="0">
                <a:effectLst/>
                <a:latin typeface="Times New Roman" panose="02020603050405020304" pitchFamily="18" charset="0"/>
                <a:ea typeface="Calibri" panose="020F0502020204030204" pitchFamily="34" charset="0"/>
              </a:rPr>
              <a:t>У </a:t>
            </a:r>
            <a:r>
              <a:rPr lang="uk-UA" sz="3800" b="1" dirty="0">
                <a:solidFill>
                  <a:srgbClr val="FF0000"/>
                </a:solidFill>
                <a:effectLst/>
                <a:latin typeface="Times New Roman" panose="02020603050405020304" pitchFamily="18" charset="0"/>
                <a:ea typeface="Calibri" panose="020F0502020204030204" pitchFamily="34" charset="0"/>
              </a:rPr>
              <a:t>січні 1991 р.</a:t>
            </a:r>
            <a:r>
              <a:rPr lang="uk-UA" sz="3800" b="1" dirty="0">
                <a:effectLst/>
                <a:latin typeface="Times New Roman" panose="02020603050405020304" pitchFamily="18" charset="0"/>
                <a:ea typeface="Calibri" panose="020F0502020204030204" pitchFamily="34" charset="0"/>
              </a:rPr>
              <a:t> ОСК повалив режим </a:t>
            </a:r>
            <a:r>
              <a:rPr lang="uk-UA" sz="3800" b="1" dirty="0">
                <a:effectLst/>
                <a:highlight>
                  <a:srgbClr val="00FFFF"/>
                </a:highlight>
                <a:latin typeface="Times New Roman" panose="02020603050405020304" pitchFamily="18" charset="0"/>
                <a:ea typeface="Calibri" panose="020F0502020204030204" pitchFamily="34" charset="0"/>
              </a:rPr>
              <a:t>Мохаммеда </a:t>
            </a:r>
            <a:r>
              <a:rPr lang="uk-UA" sz="3800" b="1" dirty="0" err="1">
                <a:effectLst/>
                <a:highlight>
                  <a:srgbClr val="00FFFF"/>
                </a:highlight>
                <a:latin typeface="Times New Roman" panose="02020603050405020304" pitchFamily="18" charset="0"/>
                <a:ea typeface="Calibri" panose="020F0502020204030204" pitchFamily="34" charset="0"/>
              </a:rPr>
              <a:t>Сіада</a:t>
            </a:r>
            <a:r>
              <a:rPr lang="uk-UA" sz="3800" b="1" dirty="0">
                <a:effectLst/>
                <a:highlight>
                  <a:srgbClr val="00FFFF"/>
                </a:highlight>
                <a:latin typeface="Times New Roman" panose="02020603050405020304" pitchFamily="18" charset="0"/>
                <a:ea typeface="Calibri" panose="020F0502020204030204" pitchFamily="34" charset="0"/>
              </a:rPr>
              <a:t> </a:t>
            </a:r>
            <a:r>
              <a:rPr lang="uk-UA" sz="3800" b="1" dirty="0" err="1">
                <a:effectLst/>
                <a:highlight>
                  <a:srgbClr val="00FFFF"/>
                </a:highlight>
                <a:latin typeface="Times New Roman" panose="02020603050405020304" pitchFamily="18" charset="0"/>
                <a:ea typeface="Calibri" panose="020F0502020204030204" pitchFamily="34" charset="0"/>
              </a:rPr>
              <a:t>Барре</a:t>
            </a:r>
            <a:r>
              <a:rPr lang="uk-UA" sz="3800" b="1" dirty="0">
                <a:effectLst/>
                <a:latin typeface="Times New Roman" panose="02020603050405020304" pitchFamily="18" charset="0"/>
                <a:ea typeface="Calibri" panose="020F0502020204030204" pitchFamily="34" charset="0"/>
              </a:rPr>
              <a:t>, але між переможцями спалахнула запекла боротьба за владу, що поставило під загрозу саме існування єдиної держави.</a:t>
            </a:r>
          </a:p>
          <a:p>
            <a:pPr marL="0" indent="0" algn="just">
              <a:buNone/>
            </a:pPr>
            <a:r>
              <a:rPr lang="uk-UA" sz="3800" b="1" dirty="0">
                <a:effectLst/>
                <a:latin typeface="Times New Roman" panose="02020603050405020304" pitchFamily="18" charset="0"/>
                <a:ea typeface="Calibri" panose="020F0502020204030204" pitchFamily="34" charset="0"/>
              </a:rPr>
              <a:t> Зокрема, на півночі країни (колишній британський протекторат) вже у травні того ж року старійшини </a:t>
            </a:r>
            <a:r>
              <a:rPr lang="uk-UA" sz="3800" b="1" dirty="0">
                <a:effectLst/>
                <a:highlight>
                  <a:srgbClr val="FFFF00"/>
                </a:highlight>
                <a:latin typeface="Times New Roman" panose="02020603050405020304" pitchFamily="18" charset="0"/>
                <a:ea typeface="Calibri" panose="020F0502020204030204" pitchFamily="34" charset="0"/>
              </a:rPr>
              <a:t>клану </a:t>
            </a:r>
            <a:r>
              <a:rPr lang="uk-UA" sz="3800" b="1" dirty="0" err="1">
                <a:effectLst/>
                <a:highlight>
                  <a:srgbClr val="FFFF00"/>
                </a:highlight>
                <a:latin typeface="Times New Roman" panose="02020603050405020304" pitchFamily="18" charset="0"/>
                <a:ea typeface="Calibri" panose="020F0502020204030204" pitchFamily="34" charset="0"/>
              </a:rPr>
              <a:t>іссак</a:t>
            </a:r>
            <a:r>
              <a:rPr lang="uk-UA" sz="3800" b="1" dirty="0">
                <a:effectLst/>
                <a:latin typeface="Times New Roman" panose="02020603050405020304" pitchFamily="18" charset="0"/>
                <a:ea typeface="Calibri" panose="020F0502020204030204" pitchFamily="34" charset="0"/>
              </a:rPr>
              <a:t> проголосили незалежну </a:t>
            </a:r>
            <a:r>
              <a:rPr lang="uk-UA" sz="3800" b="1" dirty="0">
                <a:effectLst/>
                <a:highlight>
                  <a:srgbClr val="00FF00"/>
                </a:highlight>
                <a:latin typeface="Times New Roman" panose="02020603050405020304" pitchFamily="18" charset="0"/>
                <a:ea typeface="Calibri" panose="020F0502020204030204" pitchFamily="34" charset="0"/>
              </a:rPr>
              <a:t>Республіку Сомаліленд </a:t>
            </a:r>
            <a:r>
              <a:rPr lang="uk-UA" sz="3800" b="1" dirty="0">
                <a:effectLst/>
                <a:latin typeface="Times New Roman" panose="02020603050405020304" pitchFamily="18" charset="0"/>
                <a:ea typeface="Calibri" panose="020F0502020204030204" pitchFamily="34" charset="0"/>
              </a:rPr>
              <a:t>(щоправда, офіційно не визнану урядами зарубіжних держав), а в столиці – Могадішо – в листопаді почалися криваві бої між прибічниками тимчасового президента А.М. Мохаммеда і </a:t>
            </a:r>
            <a:r>
              <a:rPr lang="uk-UA" sz="3800" b="1" dirty="0" err="1">
                <a:effectLst/>
                <a:latin typeface="Times New Roman" panose="02020603050405020304" pitchFamily="18" charset="0"/>
                <a:ea typeface="Calibri" panose="020F0502020204030204" pitchFamily="34" charset="0"/>
              </a:rPr>
              <a:t>М.Ф.Айдіда</a:t>
            </a:r>
            <a:r>
              <a:rPr lang="uk-UA" sz="3800" b="1" dirty="0">
                <a:effectLst/>
                <a:latin typeface="Times New Roman" panose="02020603050405020304" pitchFamily="18" charset="0"/>
                <a:ea typeface="Calibri" panose="020F0502020204030204" pitchFamily="34" charset="0"/>
              </a:rPr>
              <a:t>.</a:t>
            </a:r>
            <a:endParaRPr lang="ru-RU" sz="3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0020643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000" b="1" dirty="0">
                <a:effectLst/>
                <a:latin typeface="Times New Roman" panose="02020603050405020304" pitchFamily="18" charset="0"/>
                <a:ea typeface="Calibri" panose="020F0502020204030204" pitchFamily="34" charset="0"/>
              </a:rPr>
              <a:t>Щоб запобігти гуманітарній катастрофі у </a:t>
            </a:r>
            <a:r>
              <a:rPr lang="uk-UA" sz="3000" b="1" dirty="0">
                <a:solidFill>
                  <a:srgbClr val="FF0000"/>
                </a:solidFill>
                <a:effectLst/>
                <a:latin typeface="Times New Roman" panose="02020603050405020304" pitchFamily="18" charset="0"/>
                <a:ea typeface="Calibri" panose="020F0502020204030204" pitchFamily="34" charset="0"/>
              </a:rPr>
              <a:t>квітні 1992 р.</a:t>
            </a:r>
            <a:r>
              <a:rPr lang="uk-UA" sz="3000" b="1" dirty="0">
                <a:effectLst/>
                <a:latin typeface="Times New Roman" panose="02020603050405020304" pitchFamily="18" charset="0"/>
                <a:ea typeface="Calibri" panose="020F0502020204030204" pitchFamily="34" charset="0"/>
              </a:rPr>
              <a:t> була розпочата «</a:t>
            </a:r>
            <a:r>
              <a:rPr lang="uk-UA" sz="3000" b="1" dirty="0">
                <a:effectLst/>
                <a:highlight>
                  <a:srgbClr val="00FF00"/>
                </a:highlight>
                <a:latin typeface="Times New Roman" panose="02020603050405020304" pitchFamily="18" charset="0"/>
                <a:ea typeface="Calibri" panose="020F0502020204030204" pitchFamily="34" charset="0"/>
              </a:rPr>
              <a:t>Операція ООН в Сомалі</a:t>
            </a:r>
            <a:r>
              <a:rPr lang="uk-UA" sz="3000" b="1" dirty="0">
                <a:effectLst/>
                <a:latin typeface="Times New Roman" panose="02020603050405020304" pitchFamily="18" charset="0"/>
                <a:ea typeface="Calibri" panose="020F0502020204030204" pitchFamily="34" charset="0"/>
              </a:rPr>
              <a:t>», а оскільки продовольча допомога розграбовувалася ворогуючими угрупованнями, </a:t>
            </a:r>
            <a:r>
              <a:rPr lang="uk-UA" sz="3000" b="1" dirty="0">
                <a:solidFill>
                  <a:srgbClr val="FF0000"/>
                </a:solidFill>
                <a:effectLst/>
                <a:latin typeface="Times New Roman" panose="02020603050405020304" pitchFamily="18" charset="0"/>
                <a:ea typeface="Calibri" panose="020F0502020204030204" pitchFamily="34" charset="0"/>
              </a:rPr>
              <a:t>9 грудня 1992 р.</a:t>
            </a:r>
            <a:r>
              <a:rPr lang="uk-UA" sz="3000" b="1" dirty="0">
                <a:effectLst/>
                <a:latin typeface="Times New Roman" panose="02020603050405020304" pitchFamily="18" charset="0"/>
                <a:ea typeface="Calibri" panose="020F0502020204030204" pitchFamily="34" charset="0"/>
              </a:rPr>
              <a:t> в Могадішо </a:t>
            </a:r>
            <a:r>
              <a:rPr lang="uk-UA" sz="3000" b="1" dirty="0" err="1">
                <a:effectLst/>
                <a:latin typeface="Times New Roman" panose="02020603050405020304" pitchFamily="18" charset="0"/>
                <a:ea typeface="Calibri" panose="020F0502020204030204" pitchFamily="34" charset="0"/>
              </a:rPr>
              <a:t>десантувалися</a:t>
            </a:r>
            <a:r>
              <a:rPr lang="uk-UA" sz="3000" b="1" dirty="0">
                <a:effectLst/>
                <a:latin typeface="Times New Roman" panose="02020603050405020304" pitchFamily="18" charset="0"/>
                <a:ea typeface="Calibri" panose="020F0502020204030204" pitchFamily="34" charset="0"/>
              </a:rPr>
              <a:t> елітні підрозділи американської армії (</a:t>
            </a:r>
            <a:r>
              <a:rPr lang="uk-UA" sz="3000" b="1" dirty="0">
                <a:effectLst/>
                <a:highlight>
                  <a:srgbClr val="FFFF00"/>
                </a:highlight>
                <a:latin typeface="Times New Roman" panose="02020603050405020304" pitchFamily="18" charset="0"/>
                <a:ea typeface="Calibri" panose="020F0502020204030204" pitchFamily="34" charset="0"/>
              </a:rPr>
              <a:t>операція «Відродження надії»</a:t>
            </a:r>
            <a:r>
              <a:rPr lang="uk-UA" sz="3000" b="1" dirty="0">
                <a:effectLst/>
                <a:latin typeface="Times New Roman" panose="02020603050405020304" pitchFamily="18" charset="0"/>
                <a:ea typeface="Calibri" panose="020F0502020204030204" pitchFamily="34" charset="0"/>
              </a:rPr>
              <a:t>). </a:t>
            </a:r>
          </a:p>
          <a:p>
            <a:pPr marL="0" indent="0" algn="just">
              <a:buNone/>
            </a:pPr>
            <a:r>
              <a:rPr lang="uk-UA" sz="3000" b="1" dirty="0">
                <a:effectLst/>
                <a:latin typeface="Times New Roman" panose="02020603050405020304" pitchFamily="18" charset="0"/>
                <a:ea typeface="Calibri" panose="020F0502020204030204" pitchFamily="34" charset="0"/>
              </a:rPr>
              <a:t>Проте акція здійснювалася без належної пропагандистської підготовки, і невдовзі країною прокотилися масові антиамериканські молодіжні маніфестації, сомалійці воліли померти голодною смертю, аніж опинитися під п’ятою США чи навіть ООН. Полювання за генералом </a:t>
            </a:r>
            <a:r>
              <a:rPr lang="uk-UA" sz="3000" b="1" dirty="0">
                <a:solidFill>
                  <a:srgbClr val="FF0000"/>
                </a:solidFill>
                <a:effectLst/>
                <a:latin typeface="Times New Roman" panose="02020603050405020304" pitchFamily="18" charset="0"/>
                <a:ea typeface="Calibri" panose="020F0502020204030204" pitchFamily="34" charset="0"/>
              </a:rPr>
              <a:t>Мохаммедом Фарах </a:t>
            </a:r>
            <a:r>
              <a:rPr lang="uk-UA" sz="3000" b="1" dirty="0" err="1">
                <a:solidFill>
                  <a:srgbClr val="FF0000"/>
                </a:solidFill>
                <a:effectLst/>
                <a:latin typeface="Times New Roman" panose="02020603050405020304" pitchFamily="18" charset="0"/>
                <a:ea typeface="Calibri" panose="020F0502020204030204" pitchFamily="34" charset="0"/>
              </a:rPr>
              <a:t>Айдідом</a:t>
            </a:r>
            <a:r>
              <a:rPr lang="uk-UA" sz="3000" b="1" dirty="0">
                <a:effectLst/>
                <a:latin typeface="Times New Roman" panose="02020603050405020304" pitchFamily="18" charset="0"/>
                <a:ea typeface="Calibri" panose="020F0502020204030204" pitchFamily="34" charset="0"/>
              </a:rPr>
              <a:t> із застосуванням найдосконаліших електронних методів стеження не дало бажаних результатів, а великі втрати серед пакистанських і американських військовиків пришвидшили виведення багатонаціональних сил із Сомалі й остаточну невдачу </a:t>
            </a:r>
            <a:r>
              <a:rPr lang="uk-UA" sz="3000" b="1" dirty="0">
                <a:effectLst/>
                <a:highlight>
                  <a:srgbClr val="FFFF00"/>
                </a:highlight>
                <a:latin typeface="Times New Roman" panose="02020603050405020304" pitchFamily="18" charset="0"/>
                <a:ea typeface="Calibri" panose="020F0502020204030204" pitchFamily="34" charset="0"/>
              </a:rPr>
              <a:t>ЮНОСОМ-ІІ </a:t>
            </a:r>
            <a:r>
              <a:rPr lang="uk-UA" sz="3000" b="1" dirty="0">
                <a:effectLst/>
                <a:latin typeface="Times New Roman" panose="02020603050405020304" pitchFamily="18" charset="0"/>
                <a:ea typeface="Calibri" panose="020F0502020204030204" pitchFamily="34" charset="0"/>
              </a:rPr>
              <a:t>у </a:t>
            </a:r>
            <a:r>
              <a:rPr lang="uk-UA" sz="3000" b="1" dirty="0">
                <a:solidFill>
                  <a:srgbClr val="FF0000"/>
                </a:solidFill>
                <a:effectLst/>
                <a:latin typeface="Times New Roman" panose="02020603050405020304" pitchFamily="18" charset="0"/>
                <a:ea typeface="Calibri" panose="020F0502020204030204" pitchFamily="34" charset="0"/>
              </a:rPr>
              <a:t>березні 1995 р.</a:t>
            </a:r>
            <a:endParaRPr lang="ru-RU" sz="30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37593004"/>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9237" y="443345"/>
            <a:ext cx="12191999" cy="6414655"/>
          </a:xfrm>
        </p:spPr>
        <p:txBody>
          <a:bodyPr>
            <a:noAutofit/>
          </a:bodyPr>
          <a:lstStyle/>
          <a:p>
            <a:pPr marL="0" indent="0" algn="just">
              <a:buNone/>
            </a:pPr>
            <a:r>
              <a:rPr lang="uk-UA" sz="3000" b="1" dirty="0">
                <a:effectLst/>
                <a:latin typeface="Times New Roman" panose="02020603050405020304" pitchFamily="18" charset="0"/>
                <a:ea typeface="Calibri" panose="020F0502020204030204" pitchFamily="34" charset="0"/>
              </a:rPr>
              <a:t>Основні угруповання, що борються за владу, – </a:t>
            </a:r>
            <a:r>
              <a:rPr lang="uk-UA" sz="3000" b="1" dirty="0">
                <a:effectLst/>
                <a:highlight>
                  <a:srgbClr val="00FF00"/>
                </a:highlight>
                <a:latin typeface="Times New Roman" panose="02020603050405020304" pitchFamily="18" charset="0"/>
                <a:ea typeface="Calibri" panose="020F0502020204030204" pitchFamily="34" charset="0"/>
              </a:rPr>
              <a:t>Сомалійський альянс порятунку</a:t>
            </a:r>
            <a:r>
              <a:rPr lang="uk-UA" sz="3000" b="1" dirty="0">
                <a:effectLst/>
                <a:latin typeface="Times New Roman" panose="02020603050405020304" pitchFamily="18" charset="0"/>
                <a:ea typeface="Calibri" panose="020F0502020204030204" pitchFamily="34" charset="0"/>
              </a:rPr>
              <a:t> на чолі з </a:t>
            </a:r>
            <a:r>
              <a:rPr lang="uk-UA" sz="3000" b="1" dirty="0">
                <a:effectLst/>
                <a:highlight>
                  <a:srgbClr val="00FF00"/>
                </a:highlight>
                <a:latin typeface="Times New Roman" panose="02020603050405020304" pitchFamily="18" charset="0"/>
                <a:ea typeface="Calibri" panose="020F0502020204030204" pitchFamily="34" charset="0"/>
              </a:rPr>
              <a:t>А.М. Мохаммедом</a:t>
            </a:r>
            <a:r>
              <a:rPr lang="uk-UA" sz="3000" b="1" dirty="0">
                <a:effectLst/>
                <a:latin typeface="Times New Roman" panose="02020603050405020304" pitchFamily="18" charset="0"/>
                <a:ea typeface="Calibri" panose="020F0502020204030204" pitchFamily="34" charset="0"/>
              </a:rPr>
              <a:t> і </a:t>
            </a:r>
            <a:r>
              <a:rPr lang="uk-UA" sz="3000" b="1" dirty="0">
                <a:effectLst/>
                <a:highlight>
                  <a:srgbClr val="FFFF00"/>
                </a:highlight>
                <a:latin typeface="Times New Roman" panose="02020603050405020304" pitchFamily="18" charset="0"/>
                <a:ea typeface="Calibri" panose="020F0502020204030204" pitchFamily="34" charset="0"/>
              </a:rPr>
              <a:t>Сомалійський національний альянс</a:t>
            </a:r>
            <a:r>
              <a:rPr lang="uk-UA" sz="3000" b="1" dirty="0">
                <a:effectLst/>
                <a:latin typeface="Times New Roman" panose="02020603050405020304" pitchFamily="18" charset="0"/>
                <a:ea typeface="Calibri" panose="020F0502020204030204" pitchFamily="34" charset="0"/>
              </a:rPr>
              <a:t> </a:t>
            </a:r>
            <a:r>
              <a:rPr lang="uk-UA" sz="3000" b="1" dirty="0">
                <a:effectLst/>
                <a:highlight>
                  <a:srgbClr val="FFFF00"/>
                </a:highlight>
                <a:latin typeface="Times New Roman" panose="02020603050405020304" pitchFamily="18" charset="0"/>
                <a:ea typeface="Calibri" panose="020F0502020204030204" pitchFamily="34" charset="0"/>
              </a:rPr>
              <a:t>М.Ф. </a:t>
            </a:r>
            <a:r>
              <a:rPr lang="uk-UA" sz="3000" b="1" dirty="0" err="1">
                <a:effectLst/>
                <a:highlight>
                  <a:srgbClr val="FFFF00"/>
                </a:highlight>
                <a:latin typeface="Times New Roman" panose="02020603050405020304" pitchFamily="18" charset="0"/>
                <a:ea typeface="Calibri" panose="020F0502020204030204" pitchFamily="34" charset="0"/>
              </a:rPr>
              <a:t>Айдіда</a:t>
            </a:r>
            <a:r>
              <a:rPr lang="uk-UA" sz="3000" b="1" dirty="0">
                <a:effectLst/>
                <a:latin typeface="Times New Roman" panose="02020603050405020304" pitchFamily="18" charset="0"/>
                <a:ea typeface="Calibri" panose="020F0502020204030204" pitchFamily="34" charset="0"/>
              </a:rPr>
              <a:t> (</a:t>
            </a:r>
            <a:r>
              <a:rPr lang="uk-UA" sz="3000" b="1" i="1" dirty="0">
                <a:effectLst/>
                <a:highlight>
                  <a:srgbClr val="00FFFF"/>
                </a:highlight>
                <a:latin typeface="Times New Roman" panose="02020603050405020304" pitchFamily="18" charset="0"/>
                <a:ea typeface="Calibri" panose="020F0502020204030204" pitchFamily="34" charset="0"/>
              </a:rPr>
              <a:t>після його загибелі у серпні 1996 р. організацію очолив син генерала - Хусейн </a:t>
            </a:r>
            <a:r>
              <a:rPr lang="uk-UA" sz="3000" b="1" i="1" dirty="0" err="1">
                <a:effectLst/>
                <a:highlight>
                  <a:srgbClr val="00FFFF"/>
                </a:highlight>
                <a:latin typeface="Times New Roman" panose="02020603050405020304" pitchFamily="18" charset="0"/>
                <a:ea typeface="Calibri" panose="020F0502020204030204" pitchFamily="34" charset="0"/>
              </a:rPr>
              <a:t>Айдід</a:t>
            </a:r>
            <a:r>
              <a:rPr lang="uk-UA" sz="3000" b="1" i="1" dirty="0">
                <a:effectLst/>
                <a:highlight>
                  <a:srgbClr val="00FFFF"/>
                </a:highlight>
                <a:latin typeface="Times New Roman" panose="02020603050405020304" pitchFamily="18" charset="0"/>
                <a:ea typeface="Calibri" panose="020F0502020204030204" pitchFamily="34" charset="0"/>
              </a:rPr>
              <a:t>, 1962 р. нар.</a:t>
            </a:r>
            <a:r>
              <a:rPr lang="uk-UA" sz="3000" b="1" dirty="0">
                <a:effectLst/>
                <a:latin typeface="Times New Roman" panose="02020603050405020304" pitchFamily="18" charset="0"/>
                <a:ea typeface="Calibri" panose="020F0502020204030204" pitchFamily="34" charset="0"/>
              </a:rPr>
              <a:t>) – сформували власні уряди й проголосили своїх лідерів президентами країни. </a:t>
            </a:r>
          </a:p>
          <a:p>
            <a:pPr marL="0" indent="0" algn="just">
              <a:buNone/>
            </a:pPr>
            <a:r>
              <a:rPr lang="uk-UA" sz="3000" b="1" dirty="0">
                <a:effectLst/>
                <a:latin typeface="Times New Roman" panose="02020603050405020304" pitchFamily="18" charset="0"/>
                <a:ea typeface="Calibri" panose="020F0502020204030204" pitchFamily="34" charset="0"/>
              </a:rPr>
              <a:t>На додаток у </a:t>
            </a:r>
            <a:r>
              <a:rPr lang="uk-UA" sz="3000" b="1" dirty="0">
                <a:solidFill>
                  <a:srgbClr val="FF0000"/>
                </a:solidFill>
                <a:effectLst/>
                <a:latin typeface="Times New Roman" panose="02020603050405020304" pitchFamily="18" charset="0"/>
                <a:ea typeface="Calibri" panose="020F0502020204030204" pitchFamily="34" charset="0"/>
              </a:rPr>
              <a:t>липні 1998 р.</a:t>
            </a:r>
            <a:r>
              <a:rPr lang="uk-UA" sz="3000" b="1" dirty="0">
                <a:effectLst/>
                <a:latin typeface="Times New Roman" panose="02020603050405020304" pitchFamily="18" charset="0"/>
                <a:ea typeface="Calibri" panose="020F0502020204030204" pitchFamily="34" charset="0"/>
              </a:rPr>
              <a:t> на землях клану </a:t>
            </a:r>
            <a:r>
              <a:rPr lang="uk-UA" sz="3000" b="1" i="1" dirty="0" err="1">
                <a:effectLst/>
                <a:highlight>
                  <a:srgbClr val="00FF00"/>
                </a:highlight>
                <a:latin typeface="Times New Roman" panose="02020603050405020304" pitchFamily="18" charset="0"/>
                <a:ea typeface="Calibri" panose="020F0502020204030204" pitchFamily="34" charset="0"/>
              </a:rPr>
              <a:t>дарод</a:t>
            </a:r>
            <a:r>
              <a:rPr lang="uk-UA" sz="3000" b="1" dirty="0">
                <a:effectLst/>
                <a:latin typeface="Times New Roman" panose="02020603050405020304" pitchFamily="18" charset="0"/>
                <a:ea typeface="Calibri" panose="020F0502020204030204" pitchFamily="34" charset="0"/>
              </a:rPr>
              <a:t> полковник </a:t>
            </a:r>
            <a:r>
              <a:rPr lang="uk-UA" sz="3000" b="1" dirty="0" err="1">
                <a:solidFill>
                  <a:srgbClr val="FF0000"/>
                </a:solidFill>
                <a:effectLst/>
                <a:latin typeface="Times New Roman" panose="02020603050405020304" pitchFamily="18" charset="0"/>
                <a:ea typeface="Calibri" panose="020F0502020204030204" pitchFamily="34" charset="0"/>
              </a:rPr>
              <a:t>Абдуллахі</a:t>
            </a:r>
            <a:r>
              <a:rPr lang="uk-UA" sz="3000" b="1" dirty="0">
                <a:solidFill>
                  <a:srgbClr val="FF0000"/>
                </a:solidFill>
                <a:effectLst/>
                <a:latin typeface="Times New Roman" panose="02020603050405020304" pitchFamily="18" charset="0"/>
                <a:ea typeface="Calibri" panose="020F0502020204030204" pitchFamily="34" charset="0"/>
              </a:rPr>
              <a:t> </a:t>
            </a:r>
            <a:r>
              <a:rPr lang="uk-UA" sz="3000" b="1" dirty="0" err="1">
                <a:solidFill>
                  <a:srgbClr val="FF0000"/>
                </a:solidFill>
                <a:effectLst/>
                <a:latin typeface="Times New Roman" panose="02020603050405020304" pitchFamily="18" charset="0"/>
                <a:ea typeface="Calibri" panose="020F0502020204030204" pitchFamily="34" charset="0"/>
              </a:rPr>
              <a:t>Юсуф</a:t>
            </a:r>
            <a:r>
              <a:rPr lang="uk-UA" sz="3000" b="1" dirty="0">
                <a:solidFill>
                  <a:srgbClr val="FF0000"/>
                </a:solidFill>
                <a:effectLst/>
                <a:latin typeface="Times New Roman" panose="02020603050405020304" pitchFamily="18" charset="0"/>
                <a:ea typeface="Calibri" panose="020F0502020204030204" pitchFamily="34" charset="0"/>
              </a:rPr>
              <a:t> Ахмед</a:t>
            </a:r>
            <a:r>
              <a:rPr lang="uk-UA" sz="3000" b="1" dirty="0">
                <a:effectLst/>
                <a:latin typeface="Times New Roman" panose="02020603050405020304" pitchFamily="18" charset="0"/>
                <a:ea typeface="Calibri" panose="020F0502020204030204" pitchFamily="34" charset="0"/>
              </a:rPr>
              <a:t> (</a:t>
            </a:r>
            <a:r>
              <a:rPr lang="uk-UA" sz="3000" b="1" dirty="0">
                <a:effectLst/>
                <a:highlight>
                  <a:srgbClr val="FFFF00"/>
                </a:highlight>
                <a:latin typeface="Times New Roman" panose="02020603050405020304" pitchFamily="18" charset="0"/>
                <a:ea typeface="Calibri" panose="020F0502020204030204" pitchFamily="34" charset="0"/>
              </a:rPr>
              <a:t>14 жовтня 2004 р. обраний Перехідною федеральною асамблеєю в Найробі Президентом Республіки Сомалі</a:t>
            </a:r>
            <a:r>
              <a:rPr lang="uk-UA" sz="3000" b="1" dirty="0">
                <a:effectLst/>
                <a:latin typeface="Times New Roman" panose="02020603050405020304" pitchFamily="18" charset="0"/>
                <a:ea typeface="Calibri" panose="020F0502020204030204" pitchFamily="34" charset="0"/>
              </a:rPr>
              <a:t>) задекларував так звану «Державу Пунтленд» зі столицею в </a:t>
            </a:r>
            <a:r>
              <a:rPr lang="uk-UA" sz="3000" b="1" dirty="0" err="1">
                <a:effectLst/>
                <a:latin typeface="Times New Roman" panose="02020603050405020304" pitchFamily="18" charset="0"/>
                <a:ea typeface="Calibri" panose="020F0502020204030204" pitchFamily="34" charset="0"/>
              </a:rPr>
              <a:t>Гарое</a:t>
            </a:r>
            <a:r>
              <a:rPr lang="uk-UA" sz="3000" b="1" dirty="0">
                <a:effectLst/>
                <a:latin typeface="Times New Roman" panose="02020603050405020304" pitchFamily="18" charset="0"/>
                <a:ea typeface="Calibri" panose="020F0502020204030204" pitchFamily="34" charset="0"/>
              </a:rPr>
              <a:t> на північному сході Сомалі, його «колега» </a:t>
            </a:r>
            <a:r>
              <a:rPr lang="uk-UA" sz="3000" b="1" dirty="0">
                <a:solidFill>
                  <a:srgbClr val="FF0000"/>
                </a:solidFill>
                <a:effectLst/>
                <a:latin typeface="Times New Roman" panose="02020603050405020304" pitchFamily="18" charset="0"/>
                <a:ea typeface="Calibri" panose="020F0502020204030204" pitchFamily="34" charset="0"/>
              </a:rPr>
              <a:t>Мохаммед </a:t>
            </a:r>
            <a:r>
              <a:rPr lang="uk-UA" sz="3000" b="1" dirty="0" err="1">
                <a:solidFill>
                  <a:srgbClr val="FF0000"/>
                </a:solidFill>
                <a:effectLst/>
                <a:latin typeface="Times New Roman" panose="02020603050405020304" pitchFamily="18" charset="0"/>
                <a:ea typeface="Calibri" panose="020F0502020204030204" pitchFamily="34" charset="0"/>
              </a:rPr>
              <a:t>Саїд</a:t>
            </a:r>
            <a:r>
              <a:rPr lang="uk-UA" sz="3000" b="1" dirty="0">
                <a:solidFill>
                  <a:srgbClr val="FF0000"/>
                </a:solidFill>
                <a:effectLst/>
                <a:latin typeface="Times New Roman" panose="02020603050405020304" pitchFamily="18" charset="0"/>
                <a:ea typeface="Calibri" panose="020F0502020204030204" pitchFamily="34" charset="0"/>
              </a:rPr>
              <a:t> </a:t>
            </a:r>
            <a:r>
              <a:rPr lang="uk-UA" sz="3000" b="1" dirty="0" err="1">
                <a:solidFill>
                  <a:srgbClr val="FF0000"/>
                </a:solidFill>
                <a:effectLst/>
                <a:latin typeface="Times New Roman" panose="02020603050405020304" pitchFamily="18" charset="0"/>
                <a:ea typeface="Calibri" panose="020F0502020204030204" pitchFamily="34" charset="0"/>
              </a:rPr>
              <a:t>Херші</a:t>
            </a:r>
            <a:r>
              <a:rPr lang="uk-UA" sz="3000" b="1" dirty="0">
                <a:effectLst/>
                <a:latin typeface="Times New Roman" panose="02020603050405020304" pitchFamily="18" charset="0"/>
                <a:ea typeface="Calibri" panose="020F0502020204030204" pitchFamily="34" charset="0"/>
              </a:rPr>
              <a:t> тоді ж оприлюднив плани створення на півдні країни, в районі порту </a:t>
            </a:r>
            <a:r>
              <a:rPr lang="uk-UA" sz="3000" b="1" dirty="0" err="1">
                <a:effectLst/>
                <a:latin typeface="Times New Roman" panose="02020603050405020304" pitchFamily="18" charset="0"/>
                <a:ea typeface="Calibri" panose="020F0502020204030204" pitchFamily="34" charset="0"/>
              </a:rPr>
              <a:t>Кісмайо</a:t>
            </a:r>
            <a:r>
              <a:rPr lang="uk-UA" sz="3000" b="1" dirty="0">
                <a:effectLst/>
                <a:latin typeface="Times New Roman" panose="02020603050405020304" pitchFamily="18" charset="0"/>
                <a:ea typeface="Calibri" panose="020F0502020204030204" pitchFamily="34" charset="0"/>
              </a:rPr>
              <a:t>, «Держави </a:t>
            </a:r>
            <a:r>
              <a:rPr lang="uk-UA" sz="3000" b="1" dirty="0" err="1">
                <a:effectLst/>
                <a:latin typeface="Times New Roman" panose="02020603050405020304" pitchFamily="18" charset="0"/>
                <a:ea typeface="Calibri" panose="020F0502020204030204" pitchFamily="34" charset="0"/>
              </a:rPr>
              <a:t>Джубаленд</a:t>
            </a:r>
            <a:r>
              <a:rPr lang="uk-UA" sz="3000" b="1" dirty="0">
                <a:effectLst/>
                <a:latin typeface="Times New Roman" panose="02020603050405020304" pitchFamily="18" charset="0"/>
                <a:ea typeface="Calibri" panose="020F0502020204030204" pitchFamily="34" charset="0"/>
              </a:rPr>
              <a:t>», а </a:t>
            </a:r>
            <a:r>
              <a:rPr lang="uk-UA" sz="3000" b="1" dirty="0">
                <a:solidFill>
                  <a:srgbClr val="FF0000"/>
                </a:solidFill>
                <a:effectLst/>
                <a:latin typeface="Times New Roman" panose="02020603050405020304" pitchFamily="18" charset="0"/>
                <a:ea typeface="Calibri" panose="020F0502020204030204" pitchFamily="34" charset="0"/>
              </a:rPr>
              <a:t>1 квітня 2002 р.</a:t>
            </a:r>
            <a:r>
              <a:rPr lang="uk-UA" sz="3000" b="1" dirty="0">
                <a:effectLst/>
                <a:latin typeface="Times New Roman" panose="02020603050405020304" pitchFamily="18" charset="0"/>
                <a:ea typeface="Calibri" panose="020F0502020204030204" pitchFamily="34" charset="0"/>
              </a:rPr>
              <a:t> була проголошена ще одна «держава» – Південно-Західне Сомалі на чолі з </a:t>
            </a:r>
            <a:r>
              <a:rPr lang="uk-UA" sz="3000" b="1" dirty="0">
                <a:solidFill>
                  <a:srgbClr val="FF0000"/>
                </a:solidFill>
                <a:effectLst/>
                <a:latin typeface="Times New Roman" panose="02020603050405020304" pitchFamily="18" charset="0"/>
                <a:ea typeface="Calibri" panose="020F0502020204030204" pitchFamily="34" charset="0"/>
              </a:rPr>
              <a:t>Хасаном </a:t>
            </a:r>
            <a:r>
              <a:rPr lang="uk-UA" sz="3000" b="1" dirty="0" err="1">
                <a:solidFill>
                  <a:srgbClr val="FF0000"/>
                </a:solidFill>
                <a:effectLst/>
                <a:latin typeface="Times New Roman" panose="02020603050405020304" pitchFamily="18" charset="0"/>
                <a:ea typeface="Calibri" panose="020F0502020204030204" pitchFamily="34" charset="0"/>
              </a:rPr>
              <a:t>Мухаммадом</a:t>
            </a:r>
            <a:r>
              <a:rPr lang="uk-UA" sz="3000" b="1" dirty="0">
                <a:solidFill>
                  <a:srgbClr val="FF0000"/>
                </a:solidFill>
                <a:effectLst/>
                <a:latin typeface="Times New Roman" panose="02020603050405020304" pitchFamily="18" charset="0"/>
                <a:ea typeface="Calibri" panose="020F0502020204030204" pitchFamily="34" charset="0"/>
              </a:rPr>
              <a:t> </a:t>
            </a:r>
            <a:r>
              <a:rPr lang="uk-UA" sz="3000" b="1" dirty="0" err="1">
                <a:solidFill>
                  <a:srgbClr val="FF0000"/>
                </a:solidFill>
                <a:effectLst/>
                <a:latin typeface="Times New Roman" panose="02020603050405020304" pitchFamily="18" charset="0"/>
                <a:ea typeface="Calibri" panose="020F0502020204030204" pitchFamily="34" charset="0"/>
              </a:rPr>
              <a:t>Нуром</a:t>
            </a:r>
            <a:r>
              <a:rPr lang="uk-UA" sz="3000" b="1" dirty="0">
                <a:effectLst/>
                <a:latin typeface="Times New Roman" panose="02020603050405020304" pitchFamily="18" charset="0"/>
                <a:ea typeface="Calibri" panose="020F0502020204030204" pitchFamily="34" charset="0"/>
              </a:rPr>
              <a:t>.</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3589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526472"/>
          </a:xfrm>
        </p:spPr>
        <p:txBody>
          <a:bodyPr>
            <a:normAutofit/>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34110"/>
            <a:ext cx="12191999" cy="6423890"/>
          </a:xfrm>
        </p:spPr>
        <p:txBody>
          <a:bodyPr>
            <a:normAutofit lnSpcReduction="10000"/>
          </a:bodyPr>
          <a:lstStyle/>
          <a:p>
            <a:pPr marL="0" indent="0" algn="just">
              <a:buNone/>
            </a:pPr>
            <a:r>
              <a:rPr lang="uk-UA" sz="3000" b="1" dirty="0">
                <a:effectLst/>
                <a:latin typeface="Times New Roman" panose="02020603050405020304" pitchFamily="18" charset="0"/>
                <a:ea typeface="Calibri" panose="020F0502020204030204" pitchFamily="34" charset="0"/>
              </a:rPr>
              <a:t>Правом законодавчої ініціативи були наділені </a:t>
            </a:r>
            <a:r>
              <a:rPr lang="uk-UA" sz="3000" b="1" i="1" dirty="0">
                <a:effectLst/>
                <a:highlight>
                  <a:srgbClr val="FFFF00"/>
                </a:highlight>
                <a:latin typeface="Times New Roman" panose="02020603050405020304" pitchFamily="18" charset="0"/>
                <a:ea typeface="Calibri" panose="020F0502020204030204" pitchFamily="34" charset="0"/>
              </a:rPr>
              <a:t>первісні народні зібрання</a:t>
            </a:r>
            <a:r>
              <a:rPr lang="uk-UA" sz="3000" b="1" dirty="0">
                <a:effectLst/>
                <a:latin typeface="Times New Roman" panose="02020603050405020304" pitchFamily="18" charset="0"/>
                <a:ea typeface="Calibri" panose="020F0502020204030204" pitchFamily="34" charset="0"/>
              </a:rPr>
              <a:t>, що об’єднують усе доросле населення країни за територіальним принципом, їхні секретарі й представники громадських організацій щороку збираються на сесії </a:t>
            </a:r>
            <a:r>
              <a:rPr lang="uk-UA" sz="3000" b="1" i="1" dirty="0">
                <a:solidFill>
                  <a:srgbClr val="C00000"/>
                </a:solidFill>
                <a:effectLst/>
                <a:latin typeface="Times New Roman" panose="02020603050405020304" pitchFamily="18" charset="0"/>
                <a:ea typeface="Calibri" panose="020F0502020204030204" pitchFamily="34" charset="0"/>
              </a:rPr>
              <a:t>Загального народного конгресу</a:t>
            </a:r>
            <a:r>
              <a:rPr lang="uk-UA" sz="3000" b="1" dirty="0">
                <a:effectLst/>
                <a:latin typeface="Times New Roman" panose="02020603050405020304" pitchFamily="18" charset="0"/>
                <a:ea typeface="Calibri" panose="020F0502020204030204" pitchFamily="34" charset="0"/>
              </a:rPr>
              <a:t> для остаточного формулювання законів. Директиви лідера Революційного керівництва СНЛАД М. </a:t>
            </a:r>
            <a:r>
              <a:rPr lang="uk-UA" sz="3000" b="1" dirty="0" err="1">
                <a:effectLst/>
                <a:latin typeface="Times New Roman" panose="02020603050405020304" pitchFamily="18" charset="0"/>
                <a:ea typeface="Calibri" panose="020F0502020204030204" pitchFamily="34" charset="0"/>
              </a:rPr>
              <a:t>Каддафі</a:t>
            </a:r>
            <a:r>
              <a:rPr lang="uk-UA" sz="3000" b="1" dirty="0">
                <a:effectLst/>
                <a:latin typeface="Times New Roman" panose="02020603050405020304" pitchFamily="18" charset="0"/>
                <a:ea typeface="Calibri" panose="020F0502020204030204" pitchFamily="34" charset="0"/>
              </a:rPr>
              <a:t> обов’язкові для виконання.</a:t>
            </a:r>
          </a:p>
          <a:p>
            <a:pPr marL="0" indent="0" algn="just">
              <a:buNone/>
            </a:pPr>
            <a:r>
              <a:rPr lang="uk-UA" sz="3000" b="1" dirty="0">
                <a:effectLst/>
                <a:latin typeface="Times New Roman" panose="02020603050405020304" pitchFamily="18" charset="0"/>
                <a:ea typeface="Calibri" panose="020F0502020204030204" pitchFamily="34" charset="0"/>
              </a:rPr>
              <a:t>Спираючись на проголошену в «Зеленій книзі» «</a:t>
            </a:r>
            <a:r>
              <a:rPr lang="uk-UA" sz="3000" b="1" dirty="0">
                <a:effectLst/>
                <a:highlight>
                  <a:srgbClr val="FFFF00"/>
                </a:highlight>
                <a:latin typeface="Times New Roman" panose="02020603050405020304" pitchFamily="18" charset="0"/>
                <a:ea typeface="Calibri" panose="020F0502020204030204" pitchFamily="34" charset="0"/>
              </a:rPr>
              <a:t>третю світову теорію</a:t>
            </a:r>
            <a:r>
              <a:rPr lang="uk-UA" sz="3000" b="1" dirty="0">
                <a:effectLst/>
                <a:latin typeface="Times New Roman" panose="02020603050405020304" pitchFamily="18" charset="0"/>
                <a:ea typeface="Calibri" panose="020F0502020204030204" pitchFamily="34" charset="0"/>
              </a:rPr>
              <a:t>», </a:t>
            </a:r>
            <a:r>
              <a:rPr lang="uk-UA" sz="3000" b="1" dirty="0">
                <a:effectLst/>
                <a:highlight>
                  <a:srgbClr val="00FFFF"/>
                </a:highlight>
                <a:latin typeface="Times New Roman" panose="02020603050405020304" pitchFamily="18" charset="0"/>
                <a:ea typeface="Calibri" panose="020F0502020204030204" pitchFamily="34" charset="0"/>
              </a:rPr>
              <a:t>лівійське керівництво енергійно підтримувало всі «антиімперіалістичні» збройні партизанські й терористичні угруповання – ірландських і баскських сепаратистів, нікарагуанських і сальвадорських повстанців, створивши на своїй території бази для їхнього навчання й спорядження</a:t>
            </a:r>
            <a:r>
              <a:rPr lang="uk-UA" sz="3000" b="1" dirty="0">
                <a:effectLst/>
                <a:latin typeface="Times New Roman" panose="02020603050405020304" pitchFamily="18" charset="0"/>
                <a:ea typeface="Calibri" panose="020F0502020204030204" pitchFamily="34" charset="0"/>
              </a:rPr>
              <a:t>. </a:t>
            </a:r>
          </a:p>
          <a:p>
            <a:pPr marL="0" indent="0" algn="just">
              <a:buNone/>
            </a:pPr>
            <a:r>
              <a:rPr lang="uk-UA" sz="3000" b="1" dirty="0">
                <a:effectLst/>
                <a:latin typeface="Times New Roman" panose="02020603050405020304" pitchFamily="18" charset="0"/>
                <a:ea typeface="Calibri" panose="020F0502020204030204" pitchFamily="34" charset="0"/>
              </a:rPr>
              <a:t>У </a:t>
            </a:r>
            <a:r>
              <a:rPr lang="uk-UA" sz="3000" b="1" dirty="0">
                <a:solidFill>
                  <a:srgbClr val="FF0000"/>
                </a:solidFill>
                <a:effectLst/>
                <a:latin typeface="Times New Roman" panose="02020603050405020304" pitchFamily="18" charset="0"/>
                <a:ea typeface="Calibri" panose="020F0502020204030204" pitchFamily="34" charset="0"/>
              </a:rPr>
              <a:t>березні-квітні 1986 р.</a:t>
            </a:r>
            <a:r>
              <a:rPr lang="uk-UA" sz="3000" b="1" dirty="0">
                <a:effectLst/>
                <a:latin typeface="Times New Roman" panose="02020603050405020304" pitchFamily="18" charset="0"/>
                <a:ea typeface="Calibri" panose="020F0502020204030204" pitchFamily="34" charset="0"/>
              </a:rPr>
              <a:t> США, звинувативши Лівію в підтримці міжнародного тероризму, завдали ракетно-бомбових ударів по містам Тріполі, Бенгазі й Сирт.</a:t>
            </a:r>
          </a:p>
          <a:p>
            <a:pPr marL="0" indent="0">
              <a:buNone/>
            </a:pPr>
            <a:endParaRPr lang="ru-RU" dirty="0"/>
          </a:p>
        </p:txBody>
      </p:sp>
    </p:spTree>
    <p:extLst>
      <p:ext uri="{BB962C8B-B14F-4D97-AF65-F5344CB8AC3E}">
        <p14:creationId xmlns:p14="http://schemas.microsoft.com/office/powerpoint/2010/main" val="7723425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pic>
        <p:nvPicPr>
          <p:cNvPr id="2" name="Объект 1">
            <a:extLst>
              <a:ext uri="{FF2B5EF4-FFF2-40B4-BE49-F238E27FC236}">
                <a16:creationId xmlns:a16="http://schemas.microsoft.com/office/drawing/2014/main" id="{4985E27D-DD96-CFDC-E22F-D7A67D6DA326}"/>
              </a:ext>
            </a:extLst>
          </p:cNvPr>
          <p:cNvPicPr>
            <a:picLocks noGrp="1" noChangeAspect="1"/>
          </p:cNvPicPr>
          <p:nvPr>
            <p:ph idx="1"/>
          </p:nvPr>
        </p:nvPicPr>
        <p:blipFill>
          <a:blip r:embed="rId2"/>
          <a:stretch>
            <a:fillRect/>
          </a:stretch>
        </p:blipFill>
        <p:spPr>
          <a:xfrm>
            <a:off x="798008" y="402725"/>
            <a:ext cx="4989512" cy="6415087"/>
          </a:xfrm>
          <a:prstGeom prst="rect">
            <a:avLst/>
          </a:prstGeom>
        </p:spPr>
      </p:pic>
      <p:pic>
        <p:nvPicPr>
          <p:cNvPr id="3" name="Рисунок 2">
            <a:extLst>
              <a:ext uri="{FF2B5EF4-FFF2-40B4-BE49-F238E27FC236}">
                <a16:creationId xmlns:a16="http://schemas.microsoft.com/office/drawing/2014/main" id="{B5EBC072-DB66-2708-474F-F120AC3BFB6B}"/>
              </a:ext>
            </a:extLst>
          </p:cNvPr>
          <p:cNvPicPr>
            <a:picLocks noChangeAspect="1"/>
          </p:cNvPicPr>
          <p:nvPr/>
        </p:nvPicPr>
        <p:blipFill>
          <a:blip r:embed="rId3"/>
          <a:stretch>
            <a:fillRect/>
          </a:stretch>
        </p:blipFill>
        <p:spPr>
          <a:xfrm>
            <a:off x="6585527" y="410225"/>
            <a:ext cx="5335950" cy="6407587"/>
          </a:xfrm>
          <a:prstGeom prst="rect">
            <a:avLst/>
          </a:prstGeom>
        </p:spPr>
      </p:pic>
    </p:spTree>
    <p:extLst>
      <p:ext uri="{BB962C8B-B14F-4D97-AF65-F5344CB8AC3E}">
        <p14:creationId xmlns:p14="http://schemas.microsoft.com/office/powerpoint/2010/main" val="189089868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700" b="1" dirty="0">
                <a:effectLst/>
                <a:latin typeface="Times New Roman" panose="02020603050405020304" pitchFamily="18" charset="0"/>
                <a:ea typeface="Calibri" panose="020F0502020204030204" pitchFamily="34" charset="0"/>
              </a:rPr>
              <a:t>В результаті громадянської війни економіка Сомалі практично повністю паралізована, різко скоротилися поголів’я худоби (до 15-20%) та посівні площі, повністю зруйнована інфраструктура, фінансова система, по суті, розвалилася, кількість біженців з країни перевищила 1 млн. осіб. </a:t>
            </a:r>
          </a:p>
          <a:p>
            <a:pPr marL="0" indent="0" algn="just">
              <a:buNone/>
            </a:pPr>
            <a:r>
              <a:rPr lang="uk-UA" sz="3700" b="1" dirty="0">
                <a:effectLst/>
                <a:latin typeface="Times New Roman" panose="02020603050405020304" pitchFamily="18" charset="0"/>
                <a:ea typeface="Calibri" panose="020F0502020204030204" pitchFamily="34" charset="0"/>
              </a:rPr>
              <a:t>Хаос, який охопив Сомалі, перетворив її на винятковий плацдарм для терористичних угруповань різноманітного зразка, зокрема, «Аль-</a:t>
            </a:r>
            <a:r>
              <a:rPr lang="uk-UA" sz="3700" b="1" dirty="0" err="1">
                <a:effectLst/>
                <a:latin typeface="Times New Roman" panose="02020603050405020304" pitchFamily="18" charset="0"/>
                <a:ea typeface="Calibri" panose="020F0502020204030204" pitchFamily="34" charset="0"/>
              </a:rPr>
              <a:t>Іттіхад</a:t>
            </a:r>
            <a:r>
              <a:rPr lang="uk-UA" sz="3700" b="1" dirty="0">
                <a:effectLst/>
                <a:latin typeface="Times New Roman" panose="02020603050405020304" pitchFamily="18" charset="0"/>
                <a:ea typeface="Calibri" panose="020F0502020204030204" pitchFamily="34" charset="0"/>
              </a:rPr>
              <a:t> Аль-</a:t>
            </a:r>
            <a:r>
              <a:rPr lang="uk-UA" sz="3700" b="1" dirty="0" err="1">
                <a:effectLst/>
                <a:latin typeface="Times New Roman" panose="02020603050405020304" pitchFamily="18" charset="0"/>
                <a:ea typeface="Calibri" panose="020F0502020204030204" pitchFamily="34" charset="0"/>
              </a:rPr>
              <a:t>Ісламія</a:t>
            </a:r>
            <a:r>
              <a:rPr lang="uk-UA" sz="3700" b="1" dirty="0">
                <a:effectLst/>
                <a:latin typeface="Times New Roman" panose="02020603050405020304" pitchFamily="18" charset="0"/>
                <a:ea typeface="Calibri" panose="020F0502020204030204" pitchFamily="34" charset="0"/>
              </a:rPr>
              <a:t>» («Ісламська єдність»), та притулок для більшості членів «Аль-Каїди», котрим вдалося вирватися з Афганістану.</a:t>
            </a:r>
            <a:endParaRPr lang="ru-RU" sz="37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0171898"/>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2900" b="1" dirty="0">
                <a:effectLst/>
                <a:latin typeface="Times New Roman" panose="02020603050405020304" pitchFamily="18" charset="0"/>
                <a:ea typeface="Calibri" panose="020F0502020204030204" pitchFamily="34" charset="0"/>
              </a:rPr>
              <a:t>Одним із найкривавіших етнічних конфліктів постколоніальної Африки стала громадянська війна в одній із найбагатших та найбільш населених країн континенту </a:t>
            </a:r>
            <a:r>
              <a:rPr lang="uk-UA" sz="2900" b="1" dirty="0">
                <a:effectLst/>
                <a:highlight>
                  <a:srgbClr val="00FF00"/>
                </a:highlight>
                <a:latin typeface="Times New Roman" panose="02020603050405020304" pitchFamily="18" charset="0"/>
                <a:ea typeface="Calibri" panose="020F0502020204030204" pitchFamily="34" charset="0"/>
              </a:rPr>
              <a:t>Нігерії</a:t>
            </a:r>
            <a:r>
              <a:rPr lang="uk-UA" sz="2900" b="1" dirty="0">
                <a:effectLst/>
                <a:latin typeface="Times New Roman" panose="02020603050405020304" pitchFamily="18" charset="0"/>
                <a:ea typeface="Calibri" panose="020F0502020204030204" pitchFamily="34" charset="0"/>
              </a:rPr>
              <a:t>. Після мирного здобуття </a:t>
            </a:r>
            <a:r>
              <a:rPr lang="uk-UA" sz="2900" b="1" dirty="0">
                <a:solidFill>
                  <a:srgbClr val="FF0000"/>
                </a:solidFill>
                <a:effectLst/>
                <a:latin typeface="Times New Roman" panose="02020603050405020304" pitchFamily="18" charset="0"/>
                <a:ea typeface="Calibri" panose="020F0502020204030204" pitchFamily="34" charset="0"/>
              </a:rPr>
              <a:t>1 жовтня 1960 р.</a:t>
            </a:r>
            <a:r>
              <a:rPr lang="uk-UA" sz="2900" b="1" dirty="0">
                <a:effectLst/>
                <a:latin typeface="Times New Roman" panose="02020603050405020304" pitchFamily="18" charset="0"/>
                <a:ea typeface="Calibri" panose="020F0502020204030204" pitchFamily="34" charset="0"/>
              </a:rPr>
              <a:t> нею незалежності у країні почався період політичної нестабільності. </a:t>
            </a:r>
          </a:p>
          <a:p>
            <a:pPr marL="0" indent="0" algn="just">
              <a:buNone/>
            </a:pPr>
            <a:r>
              <a:rPr lang="uk-UA" sz="2900" b="1" dirty="0">
                <a:effectLst/>
                <a:latin typeface="Times New Roman" panose="02020603050405020304" pitchFamily="18" charset="0"/>
                <a:ea typeface="Calibri" panose="020F0502020204030204" pitchFamily="34" charset="0"/>
              </a:rPr>
              <a:t>У Нігерії, де проживало майже 200 різних народів, </a:t>
            </a:r>
            <a:r>
              <a:rPr lang="uk-UA" sz="2900" b="1" i="1" dirty="0">
                <a:effectLst/>
                <a:latin typeface="Times New Roman" panose="02020603050405020304" pitchFamily="18" charset="0"/>
                <a:ea typeface="Calibri" panose="020F0502020204030204" pitchFamily="34" charset="0"/>
              </a:rPr>
              <a:t>етнічні проблеми </a:t>
            </a:r>
            <a:r>
              <a:rPr lang="uk-UA" sz="2900" b="1" i="1" dirty="0" err="1">
                <a:effectLst/>
                <a:latin typeface="Times New Roman" panose="02020603050405020304" pitchFamily="18" charset="0"/>
                <a:ea typeface="Calibri" panose="020F0502020204030204" pitchFamily="34" charset="0"/>
              </a:rPr>
              <a:t>наклалися</a:t>
            </a:r>
            <a:r>
              <a:rPr lang="uk-UA" sz="2900" b="1" i="1" dirty="0">
                <a:effectLst/>
                <a:latin typeface="Times New Roman" panose="02020603050405020304" pitchFamily="18" charset="0"/>
                <a:ea typeface="Calibri" panose="020F0502020204030204" pitchFamily="34" charset="0"/>
              </a:rPr>
              <a:t> на релігійні та соціальні</a:t>
            </a:r>
            <a:r>
              <a:rPr lang="uk-UA" sz="2900" b="1" dirty="0">
                <a:effectLst/>
                <a:latin typeface="Times New Roman" panose="02020603050405020304" pitchFamily="18" charset="0"/>
                <a:ea typeface="Calibri" panose="020F0502020204030204" pitchFamily="34" charset="0"/>
              </a:rPr>
              <a:t>. Серед найбільших народів країни три – </a:t>
            </a:r>
            <a:r>
              <a:rPr lang="uk-UA" sz="2900" b="1" dirty="0" err="1">
                <a:effectLst/>
                <a:highlight>
                  <a:srgbClr val="00FFFF"/>
                </a:highlight>
                <a:latin typeface="Times New Roman" panose="02020603050405020304" pitchFamily="18" charset="0"/>
                <a:ea typeface="Calibri" panose="020F0502020204030204" pitchFamily="34" charset="0"/>
              </a:rPr>
              <a:t>фульбе</a:t>
            </a:r>
            <a:r>
              <a:rPr lang="uk-UA" sz="2900" b="1" dirty="0">
                <a:effectLst/>
                <a:highlight>
                  <a:srgbClr val="00FFFF"/>
                </a:highlight>
                <a:latin typeface="Times New Roman" panose="02020603050405020304" pitchFamily="18" charset="0"/>
                <a:ea typeface="Calibri" panose="020F0502020204030204" pitchFamily="34" charset="0"/>
              </a:rPr>
              <a:t>, йоруба та хауса</a:t>
            </a:r>
            <a:r>
              <a:rPr lang="uk-UA" sz="2900" b="1" dirty="0">
                <a:effectLst/>
                <a:latin typeface="Times New Roman" panose="02020603050405020304" pitchFamily="18" charset="0"/>
                <a:ea typeface="Calibri" panose="020F0502020204030204" pitchFamily="34" charset="0"/>
              </a:rPr>
              <a:t> – сповідують мусульманство, а представники четвертого – </a:t>
            </a:r>
            <a:r>
              <a:rPr lang="uk-UA" sz="2900" b="1" dirty="0" err="1">
                <a:effectLst/>
                <a:highlight>
                  <a:srgbClr val="00FFFF"/>
                </a:highlight>
                <a:latin typeface="Times New Roman" panose="02020603050405020304" pitchFamily="18" charset="0"/>
                <a:ea typeface="Calibri" panose="020F0502020204030204" pitchFamily="34" charset="0"/>
              </a:rPr>
              <a:t>ібо</a:t>
            </a:r>
            <a:r>
              <a:rPr lang="uk-UA" sz="2900" b="1" dirty="0">
                <a:effectLst/>
                <a:latin typeface="Times New Roman" panose="02020603050405020304" pitchFamily="18" charset="0"/>
                <a:ea typeface="Calibri" panose="020F0502020204030204" pitchFamily="34" charset="0"/>
              </a:rPr>
              <a:t> – є в основному християнами-католиками. Упродовж </a:t>
            </a:r>
            <a:r>
              <a:rPr lang="uk-UA" sz="2900" b="1" dirty="0">
                <a:solidFill>
                  <a:srgbClr val="FF0000"/>
                </a:solidFill>
                <a:effectLst/>
                <a:latin typeface="Times New Roman" panose="02020603050405020304" pitchFamily="18" charset="0"/>
                <a:ea typeface="Calibri" panose="020F0502020204030204" pitchFamily="34" charset="0"/>
              </a:rPr>
              <a:t>1962-1966 рр.</a:t>
            </a:r>
            <a:r>
              <a:rPr lang="uk-UA" sz="2900" b="1" dirty="0">
                <a:effectLst/>
                <a:latin typeface="Times New Roman" panose="02020603050405020304" pitchFamily="18" charset="0"/>
                <a:ea typeface="Calibri" panose="020F0502020204030204" pitchFamily="34" charset="0"/>
              </a:rPr>
              <a:t> у Нігерії відбулося три військові перевороти, економіка країни майже повністю розвалилася, почався політичний хаос. Голова уряду Нігерії начальник штабу армії підполковник </a:t>
            </a:r>
            <a:r>
              <a:rPr lang="uk-UA" sz="2900" b="1" dirty="0">
                <a:solidFill>
                  <a:srgbClr val="FF0000"/>
                </a:solidFill>
                <a:effectLst/>
                <a:latin typeface="Times New Roman" panose="02020603050405020304" pitchFamily="18" charset="0"/>
                <a:ea typeface="Calibri" panose="020F0502020204030204" pitchFamily="34" charset="0"/>
              </a:rPr>
              <a:t>Якубу </a:t>
            </a:r>
            <a:r>
              <a:rPr lang="uk-UA" sz="2900" b="1" dirty="0" err="1">
                <a:solidFill>
                  <a:srgbClr val="FF0000"/>
                </a:solidFill>
                <a:effectLst/>
                <a:latin typeface="Times New Roman" panose="02020603050405020304" pitchFamily="18" charset="0"/>
                <a:ea typeface="Calibri" panose="020F0502020204030204" pitchFamily="34" charset="0"/>
              </a:rPr>
              <a:t>Говон</a:t>
            </a:r>
            <a:r>
              <a:rPr lang="uk-UA" sz="2900" b="1" dirty="0">
                <a:effectLst/>
                <a:latin typeface="Times New Roman" panose="02020603050405020304" pitchFamily="18" charset="0"/>
                <a:ea typeface="Calibri" panose="020F0502020204030204" pitchFamily="34" charset="0"/>
              </a:rPr>
              <a:t> (1934 р. нар.) лише номінально зберігав контроль над територією країни, яка все більше перетворювалася в конгломерат заселених різними етнічними групами територій.</a:t>
            </a:r>
            <a:endParaRPr lang="ru-RU" sz="2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28562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pic>
        <p:nvPicPr>
          <p:cNvPr id="2" name="Объект 1">
            <a:extLst>
              <a:ext uri="{FF2B5EF4-FFF2-40B4-BE49-F238E27FC236}">
                <a16:creationId xmlns:a16="http://schemas.microsoft.com/office/drawing/2014/main" id="{56566DE7-9656-C558-F808-17E14B26C060}"/>
              </a:ext>
            </a:extLst>
          </p:cNvPr>
          <p:cNvPicPr>
            <a:picLocks noGrp="1" noChangeAspect="1"/>
          </p:cNvPicPr>
          <p:nvPr>
            <p:ph idx="1"/>
          </p:nvPr>
        </p:nvPicPr>
        <p:blipFill>
          <a:blip r:embed="rId2"/>
          <a:stretch>
            <a:fillRect/>
          </a:stretch>
        </p:blipFill>
        <p:spPr>
          <a:xfrm>
            <a:off x="0" y="915078"/>
            <a:ext cx="5689600" cy="5660660"/>
          </a:xfrm>
          <a:prstGeom prst="rect">
            <a:avLst/>
          </a:prstGeom>
        </p:spPr>
      </p:pic>
      <p:pic>
        <p:nvPicPr>
          <p:cNvPr id="3" name="Рисунок 2">
            <a:extLst>
              <a:ext uri="{FF2B5EF4-FFF2-40B4-BE49-F238E27FC236}">
                <a16:creationId xmlns:a16="http://schemas.microsoft.com/office/drawing/2014/main" id="{4C1AE551-EBB0-1E19-44E7-49E16E7D5C7B}"/>
              </a:ext>
            </a:extLst>
          </p:cNvPr>
          <p:cNvPicPr>
            <a:picLocks noChangeAspect="1"/>
          </p:cNvPicPr>
          <p:nvPr/>
        </p:nvPicPr>
        <p:blipFill>
          <a:blip r:embed="rId3"/>
          <a:stretch>
            <a:fillRect/>
          </a:stretch>
        </p:blipFill>
        <p:spPr>
          <a:xfrm>
            <a:off x="5772726" y="1126836"/>
            <a:ext cx="6345382" cy="5287819"/>
          </a:xfrm>
          <a:prstGeom prst="rect">
            <a:avLst/>
          </a:prstGeom>
        </p:spPr>
      </p:pic>
    </p:spTree>
    <p:extLst>
      <p:ext uri="{BB962C8B-B14F-4D97-AF65-F5344CB8AC3E}">
        <p14:creationId xmlns:p14="http://schemas.microsoft.com/office/powerpoint/2010/main" val="57853365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b="1" dirty="0">
                <a:effectLst/>
                <a:latin typeface="Times New Roman" panose="02020603050405020304" pitchFamily="18" charset="0"/>
                <a:ea typeface="Calibri" panose="020F0502020204030204" pitchFamily="34" charset="0"/>
              </a:rPr>
              <a:t>У відповідь на переслідування </a:t>
            </a:r>
            <a:r>
              <a:rPr lang="uk-UA" b="1" dirty="0" err="1">
                <a:effectLst/>
                <a:latin typeface="Times New Roman" panose="02020603050405020304" pitchFamily="18" charset="0"/>
                <a:ea typeface="Calibri" panose="020F0502020204030204" pitchFamily="34" charset="0"/>
              </a:rPr>
              <a:t>ібо</a:t>
            </a:r>
            <a:r>
              <a:rPr lang="uk-UA" b="1" dirty="0">
                <a:effectLst/>
                <a:latin typeface="Times New Roman" panose="02020603050405020304" pitchFamily="18" charset="0"/>
                <a:ea typeface="Calibri" panose="020F0502020204030204" pitchFamily="34" charset="0"/>
              </a:rPr>
              <a:t> з боку етнічних груп </a:t>
            </a:r>
            <a:r>
              <a:rPr lang="uk-UA" b="1" dirty="0" err="1">
                <a:effectLst/>
                <a:latin typeface="Times New Roman" panose="02020603050405020304" pitchFamily="18" charset="0"/>
                <a:ea typeface="Calibri" panose="020F0502020204030204" pitchFamily="34" charset="0"/>
              </a:rPr>
              <a:t>фульбе</a:t>
            </a:r>
            <a:r>
              <a:rPr lang="uk-UA" b="1" dirty="0">
                <a:effectLst/>
                <a:latin typeface="Times New Roman" panose="02020603050405020304" pitchFamily="18" charset="0"/>
                <a:ea typeface="Calibri" panose="020F0502020204030204" pitchFamily="34" charset="0"/>
              </a:rPr>
              <a:t>, йоруба та хауса, підполковник </a:t>
            </a:r>
            <a:r>
              <a:rPr lang="uk-UA" b="1" dirty="0" err="1">
                <a:solidFill>
                  <a:srgbClr val="FF0000"/>
                </a:solidFill>
                <a:effectLst/>
                <a:latin typeface="Times New Roman" panose="02020603050405020304" pitchFamily="18" charset="0"/>
                <a:ea typeface="Calibri" panose="020F0502020204030204" pitchFamily="34" charset="0"/>
              </a:rPr>
              <a:t>Чуквуемєка</a:t>
            </a:r>
            <a:r>
              <a:rPr lang="uk-UA" b="1" dirty="0">
                <a:effectLst/>
                <a:latin typeface="Times New Roman" panose="02020603050405020304" pitchFamily="18" charset="0"/>
                <a:ea typeface="Calibri" panose="020F0502020204030204" pitchFamily="34" charset="0"/>
              </a:rPr>
              <a:t> </a:t>
            </a:r>
            <a:r>
              <a:rPr lang="uk-UA" b="1" dirty="0" err="1">
                <a:solidFill>
                  <a:srgbClr val="FF0000"/>
                </a:solidFill>
                <a:effectLst/>
                <a:latin typeface="Times New Roman" panose="02020603050405020304" pitchFamily="18" charset="0"/>
                <a:ea typeface="Calibri" panose="020F0502020204030204" pitchFamily="34" charset="0"/>
              </a:rPr>
              <a:t>Одумегву-Оджукву</a:t>
            </a:r>
            <a:r>
              <a:rPr lang="uk-UA" b="1" dirty="0">
                <a:effectLst/>
                <a:latin typeface="Times New Roman" panose="02020603050405020304" pitchFamily="18" charset="0"/>
                <a:ea typeface="Calibri" panose="020F0502020204030204" pitchFamily="34" charset="0"/>
              </a:rPr>
              <a:t> (1933 р. нар.) оголосив </a:t>
            </a:r>
            <a:r>
              <a:rPr lang="uk-UA" b="1" dirty="0">
                <a:solidFill>
                  <a:srgbClr val="FF0000"/>
                </a:solidFill>
                <a:effectLst/>
                <a:latin typeface="Times New Roman" panose="02020603050405020304" pitchFamily="18" charset="0"/>
                <a:ea typeface="Calibri" panose="020F0502020204030204" pitchFamily="34" charset="0"/>
              </a:rPr>
              <a:t>30 травня 1967 р.</a:t>
            </a:r>
            <a:r>
              <a:rPr lang="uk-UA" b="1" dirty="0">
                <a:effectLst/>
                <a:latin typeface="Times New Roman" panose="02020603050405020304" pitchFamily="18" charset="0"/>
                <a:ea typeface="Calibri" panose="020F0502020204030204" pitchFamily="34" charset="0"/>
              </a:rPr>
              <a:t> незалежність заселених цим народом південно-східних територій країни. </a:t>
            </a:r>
          </a:p>
          <a:p>
            <a:pPr marL="0" indent="0" algn="just">
              <a:buNone/>
            </a:pPr>
            <a:r>
              <a:rPr lang="uk-UA" b="1" dirty="0">
                <a:effectLst/>
                <a:latin typeface="Times New Roman" panose="02020603050405020304" pitchFamily="18" charset="0"/>
                <a:ea typeface="Calibri" panose="020F0502020204030204" pitchFamily="34" charset="0"/>
              </a:rPr>
              <a:t>Проголошена держава отримала назву </a:t>
            </a:r>
            <a:r>
              <a:rPr lang="uk-UA" b="1" dirty="0">
                <a:effectLst/>
                <a:highlight>
                  <a:srgbClr val="00FFFF"/>
                </a:highlight>
                <a:latin typeface="Times New Roman" panose="02020603050405020304" pitchFamily="18" charset="0"/>
                <a:ea typeface="Calibri" panose="020F0502020204030204" pitchFamily="34" charset="0"/>
              </a:rPr>
              <a:t>Республіка Біафра</a:t>
            </a:r>
            <a:r>
              <a:rPr lang="uk-UA" b="1" dirty="0">
                <a:effectLst/>
                <a:latin typeface="Times New Roman" panose="02020603050405020304" pitchFamily="18" charset="0"/>
                <a:ea typeface="Calibri" panose="020F0502020204030204" pitchFamily="34" charset="0"/>
              </a:rPr>
              <a:t> і навіть була визнана Танзанією, Габоном, Кот-д’Івуаром, Замбією та Гаїті. </a:t>
            </a:r>
          </a:p>
          <a:p>
            <a:pPr marL="0" indent="0" algn="just">
              <a:buNone/>
            </a:pPr>
            <a:r>
              <a:rPr lang="uk-UA" b="1" dirty="0">
                <a:effectLst/>
                <a:latin typeface="Times New Roman" panose="02020603050405020304" pitchFamily="18" charset="0"/>
                <a:ea typeface="Calibri" panose="020F0502020204030204" pitchFamily="34" charset="0"/>
              </a:rPr>
              <a:t>У свою чергу, нігерійський федеральний уряд підтримували СРСР, США та Велика Британія. Запросивши військових найманців з цілого світу й таємно купуючи зброю у Франції та Португалії, незалежна Біафра оборонялася до </a:t>
            </a:r>
            <a:r>
              <a:rPr lang="uk-UA" b="1" dirty="0">
                <a:solidFill>
                  <a:srgbClr val="FF0000"/>
                </a:solidFill>
                <a:effectLst/>
                <a:latin typeface="Times New Roman" panose="02020603050405020304" pitchFamily="18" charset="0"/>
                <a:ea typeface="Calibri" panose="020F0502020204030204" pitchFamily="34" charset="0"/>
              </a:rPr>
              <a:t>січня 1970 р.</a:t>
            </a:r>
            <a:r>
              <a:rPr lang="uk-UA" b="1" dirty="0">
                <a:effectLst/>
                <a:latin typeface="Times New Roman" panose="02020603050405020304" pitchFamily="18" charset="0"/>
                <a:ea typeface="Calibri" panose="020F0502020204030204" pitchFamily="34" charset="0"/>
              </a:rPr>
              <a:t> Просування нігерійських федеральних урядових військ углиб Біафри супроводжувалося геноцидом народу </a:t>
            </a:r>
            <a:r>
              <a:rPr lang="uk-UA" b="1" dirty="0" err="1">
                <a:effectLst/>
                <a:latin typeface="Times New Roman" panose="02020603050405020304" pitchFamily="18" charset="0"/>
                <a:ea typeface="Calibri" panose="020F0502020204030204" pitchFamily="34" charset="0"/>
              </a:rPr>
              <a:t>ібо</a:t>
            </a:r>
            <a:r>
              <a:rPr lang="uk-UA" b="1" dirty="0">
                <a:effectLst/>
                <a:latin typeface="Times New Roman" panose="02020603050405020304" pitchFamily="18" charset="0"/>
                <a:ea typeface="Calibri" panose="020F0502020204030204" pitchFamily="34" charset="0"/>
              </a:rPr>
              <a:t>, загальні втрати якого оцінюються в понад мільйон жертв. Але після перемоги глава Нігерії Якубу </a:t>
            </a:r>
            <a:r>
              <a:rPr lang="uk-UA" b="1" dirty="0" err="1">
                <a:effectLst/>
                <a:latin typeface="Times New Roman" panose="02020603050405020304" pitchFamily="18" charset="0"/>
                <a:ea typeface="Calibri" panose="020F0502020204030204" pitchFamily="34" charset="0"/>
              </a:rPr>
              <a:t>Говон</a:t>
            </a:r>
            <a:r>
              <a:rPr lang="uk-UA" b="1" dirty="0">
                <a:effectLst/>
                <a:latin typeface="Times New Roman" panose="02020603050405020304" pitchFamily="18" charset="0"/>
                <a:ea typeface="Calibri" panose="020F0502020204030204" pitchFamily="34" charset="0"/>
              </a:rPr>
              <a:t> зробив усе від нього залежне, щоб уникнути етнічної помсти і якнайшвидше залікувати завдані війною рани.</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81793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400" b="1" dirty="0">
                <a:effectLst/>
                <a:latin typeface="Times New Roman" panose="02020603050405020304" pitchFamily="18" charset="0"/>
                <a:ea typeface="Calibri" panose="020F0502020204030204" pitchFamily="34" charset="0"/>
              </a:rPr>
              <a:t>Іншим трагічним моментом в історії сучасної Африки став </a:t>
            </a:r>
            <a:r>
              <a:rPr lang="uk-UA" sz="3400" b="1" i="1" dirty="0">
                <a:effectLst/>
                <a:highlight>
                  <a:srgbClr val="00FFFF"/>
                </a:highlight>
                <a:latin typeface="Times New Roman" panose="02020603050405020304" pitchFamily="18" charset="0"/>
                <a:ea typeface="Calibri" panose="020F0502020204030204" pitchFamily="34" charset="0"/>
              </a:rPr>
              <a:t>етнічний конфлікт між </a:t>
            </a:r>
            <a:r>
              <a:rPr lang="uk-UA" sz="3400" b="1" i="1" dirty="0" err="1">
                <a:effectLst/>
                <a:highlight>
                  <a:srgbClr val="00FFFF"/>
                </a:highlight>
                <a:latin typeface="Times New Roman" panose="02020603050405020304" pitchFamily="18" charset="0"/>
                <a:ea typeface="Calibri" panose="020F0502020204030204" pitchFamily="34" charset="0"/>
              </a:rPr>
              <a:t>тутсі</a:t>
            </a:r>
            <a:r>
              <a:rPr lang="uk-UA" sz="3400" b="1" i="1" dirty="0">
                <a:effectLst/>
                <a:highlight>
                  <a:srgbClr val="00FFFF"/>
                </a:highlight>
                <a:latin typeface="Times New Roman" panose="02020603050405020304" pitchFamily="18" charset="0"/>
                <a:ea typeface="Calibri" panose="020F0502020204030204" pitchFamily="34" charset="0"/>
              </a:rPr>
              <a:t>-скотарями та </a:t>
            </a:r>
            <a:r>
              <a:rPr lang="uk-UA" sz="3400" b="1" i="1" dirty="0" err="1">
                <a:effectLst/>
                <a:highlight>
                  <a:srgbClr val="00FFFF"/>
                </a:highlight>
                <a:latin typeface="Times New Roman" panose="02020603050405020304" pitchFamily="18" charset="0"/>
                <a:ea typeface="Calibri" panose="020F0502020204030204" pitchFamily="34" charset="0"/>
              </a:rPr>
              <a:t>хуту</a:t>
            </a:r>
            <a:r>
              <a:rPr lang="uk-UA" sz="3400" b="1" i="1" dirty="0">
                <a:effectLst/>
                <a:highlight>
                  <a:srgbClr val="00FFFF"/>
                </a:highlight>
                <a:latin typeface="Times New Roman" panose="02020603050405020304" pitchFamily="18" charset="0"/>
                <a:ea typeface="Calibri" panose="020F0502020204030204" pitchFamily="34" charset="0"/>
              </a:rPr>
              <a:t>-землеробами</a:t>
            </a:r>
            <a:r>
              <a:rPr lang="uk-UA" sz="3400" b="1" dirty="0">
                <a:effectLst/>
                <a:latin typeface="Times New Roman" panose="02020603050405020304" pitchFamily="18" charset="0"/>
                <a:ea typeface="Calibri" panose="020F0502020204030204" pitchFamily="34" charset="0"/>
              </a:rPr>
              <a:t> в </a:t>
            </a:r>
            <a:r>
              <a:rPr lang="uk-UA" sz="3400" b="1" dirty="0">
                <a:solidFill>
                  <a:srgbClr val="FF0000"/>
                </a:solidFill>
                <a:effectLst/>
                <a:highlight>
                  <a:srgbClr val="00FFFF"/>
                </a:highlight>
                <a:latin typeface="Times New Roman" panose="02020603050405020304" pitchFamily="18" charset="0"/>
                <a:ea typeface="Calibri" panose="020F0502020204030204" pitchFamily="34" charset="0"/>
              </a:rPr>
              <a:t>Руанді</a:t>
            </a:r>
            <a:r>
              <a:rPr lang="uk-UA" sz="3400" b="1" dirty="0">
                <a:solidFill>
                  <a:srgbClr val="FF0000"/>
                </a:solidFill>
                <a:effectLst/>
                <a:latin typeface="Times New Roman" panose="02020603050405020304" pitchFamily="18" charset="0"/>
                <a:ea typeface="Calibri" panose="020F0502020204030204" pitchFamily="34" charset="0"/>
              </a:rPr>
              <a:t> </a:t>
            </a:r>
            <a:r>
              <a:rPr lang="uk-UA" sz="3400" b="1" dirty="0">
                <a:effectLst/>
                <a:latin typeface="Times New Roman" panose="02020603050405020304" pitchFamily="18" charset="0"/>
                <a:ea typeface="Calibri" panose="020F0502020204030204" pitchFamily="34" charset="0"/>
              </a:rPr>
              <a:t>(</a:t>
            </a:r>
            <a:r>
              <a:rPr lang="uk-UA" sz="3400" b="1" dirty="0">
                <a:effectLst/>
                <a:highlight>
                  <a:srgbClr val="FFFF00"/>
                </a:highlight>
                <a:latin typeface="Times New Roman" panose="02020603050405020304" pitchFamily="18" charset="0"/>
                <a:ea typeface="Calibri" panose="020F0502020204030204" pitchFamily="34" charset="0"/>
              </a:rPr>
              <a:t>26,3 тис. км</a:t>
            </a:r>
            <a:r>
              <a:rPr lang="uk-UA" sz="3400" b="1" baseline="30000" dirty="0">
                <a:effectLst/>
                <a:highlight>
                  <a:srgbClr val="FFFF00"/>
                </a:highlight>
                <a:latin typeface="Times New Roman" panose="02020603050405020304" pitchFamily="18" charset="0"/>
                <a:ea typeface="Calibri" panose="020F0502020204030204" pitchFamily="34" charset="0"/>
              </a:rPr>
              <a:t>2</a:t>
            </a:r>
            <a:r>
              <a:rPr lang="uk-UA" sz="3400" b="1" dirty="0">
                <a:effectLst/>
                <a:highlight>
                  <a:srgbClr val="FFFF00"/>
                </a:highlight>
                <a:latin typeface="Times New Roman" panose="02020603050405020304" pitchFamily="18" charset="0"/>
                <a:ea typeface="Calibri" panose="020F0502020204030204" pitchFamily="34" charset="0"/>
              </a:rPr>
              <a:t>, населення – 8,44 млн., Кігалі</a:t>
            </a:r>
            <a:r>
              <a:rPr lang="uk-UA" sz="3400" b="1" dirty="0">
                <a:effectLst/>
                <a:latin typeface="Times New Roman" panose="02020603050405020304" pitchFamily="18" charset="0"/>
                <a:ea typeface="Calibri" panose="020F0502020204030204" pitchFamily="34" charset="0"/>
              </a:rPr>
              <a:t>), коріння котрого сягало </a:t>
            </a:r>
            <a:r>
              <a:rPr lang="uk-UA" sz="3400" b="1" dirty="0" err="1">
                <a:effectLst/>
                <a:latin typeface="Times New Roman" panose="02020603050405020304" pitchFamily="18" charset="0"/>
                <a:ea typeface="Calibri" panose="020F0502020204030204" pitchFamily="34" charset="0"/>
              </a:rPr>
              <a:t>доколоніальних</a:t>
            </a:r>
            <a:r>
              <a:rPr lang="uk-UA" sz="3400" b="1" dirty="0">
                <a:effectLst/>
                <a:latin typeface="Times New Roman" panose="02020603050405020304" pitchFamily="18" charset="0"/>
                <a:ea typeface="Calibri" panose="020F0502020204030204" pitchFamily="34" charset="0"/>
              </a:rPr>
              <a:t> часів. </a:t>
            </a:r>
          </a:p>
          <a:p>
            <a:pPr marL="0" indent="0" algn="just">
              <a:buNone/>
            </a:pPr>
            <a:r>
              <a:rPr lang="uk-UA" sz="3400" b="1" dirty="0">
                <a:effectLst/>
                <a:latin typeface="Times New Roman" panose="02020603050405020304" pitchFamily="18" charset="0"/>
                <a:ea typeface="Calibri" panose="020F0502020204030204" pitchFamily="34" charset="0"/>
              </a:rPr>
              <a:t>Локальні етнічні зіткнення, що відбувалися в </a:t>
            </a:r>
            <a:r>
              <a:rPr lang="uk-UA" sz="3400" b="1" dirty="0">
                <a:solidFill>
                  <a:srgbClr val="FF0000"/>
                </a:solidFill>
                <a:effectLst/>
                <a:latin typeface="Times New Roman" panose="02020603050405020304" pitchFamily="18" charset="0"/>
                <a:ea typeface="Calibri" panose="020F0502020204030204" pitchFamily="34" charset="0"/>
              </a:rPr>
              <a:t>1954</a:t>
            </a:r>
            <a:r>
              <a:rPr lang="uk-UA" sz="3400" b="1" dirty="0">
                <a:effectLst/>
                <a:latin typeface="Times New Roman" panose="02020603050405020304" pitchFamily="18" charset="0"/>
                <a:ea typeface="Calibri" panose="020F0502020204030204" pitchFamily="34" charset="0"/>
              </a:rPr>
              <a:t> і </a:t>
            </a:r>
            <a:r>
              <a:rPr lang="uk-UA" sz="3400" b="1" dirty="0">
                <a:solidFill>
                  <a:srgbClr val="FF0000"/>
                </a:solidFill>
                <a:effectLst/>
                <a:latin typeface="Times New Roman" panose="02020603050405020304" pitchFamily="18" charset="0"/>
                <a:ea typeface="Calibri" panose="020F0502020204030204" pitchFamily="34" charset="0"/>
              </a:rPr>
              <a:t>1959 рр.</a:t>
            </a:r>
            <a:r>
              <a:rPr lang="uk-UA" sz="3400" b="1" dirty="0">
                <a:effectLst/>
                <a:latin typeface="Times New Roman" panose="02020603050405020304" pitchFamily="18" charset="0"/>
                <a:ea typeface="Calibri" panose="020F0502020204030204" pitchFamily="34" charset="0"/>
              </a:rPr>
              <a:t>, набули особливої сили після проголошення </a:t>
            </a:r>
            <a:r>
              <a:rPr lang="uk-UA" sz="3400" b="1" dirty="0">
                <a:solidFill>
                  <a:srgbClr val="FF0000"/>
                </a:solidFill>
                <a:effectLst/>
                <a:latin typeface="Times New Roman" panose="02020603050405020304" pitchFamily="18" charset="0"/>
                <a:ea typeface="Calibri" panose="020F0502020204030204" pitchFamily="34" charset="0"/>
              </a:rPr>
              <a:t>1962 р.</a:t>
            </a:r>
            <a:r>
              <a:rPr lang="uk-UA" sz="3400" b="1" dirty="0">
                <a:effectLst/>
                <a:latin typeface="Times New Roman" panose="02020603050405020304" pitchFamily="18" charset="0"/>
                <a:ea typeface="Calibri" panose="020F0502020204030204" pitchFamily="34" charset="0"/>
              </a:rPr>
              <a:t> незалежності колишніх бельгійських колоній Руанди та Бурунді. У цих країнах протягом 12-ти років тривали етнічні чистки, під час яких </a:t>
            </a:r>
            <a:r>
              <a:rPr lang="uk-UA" sz="3400" b="1" dirty="0" err="1">
                <a:effectLst/>
                <a:latin typeface="Times New Roman" panose="02020603050405020304" pitchFamily="18" charset="0"/>
                <a:ea typeface="Calibri" panose="020F0502020204030204" pitchFamily="34" charset="0"/>
              </a:rPr>
              <a:t>хуту</a:t>
            </a:r>
            <a:r>
              <a:rPr lang="uk-UA" sz="3400" b="1" dirty="0">
                <a:effectLst/>
                <a:latin typeface="Times New Roman" panose="02020603050405020304" pitchFamily="18" charset="0"/>
                <a:ea typeface="Calibri" panose="020F0502020204030204" pitchFamily="34" charset="0"/>
              </a:rPr>
              <a:t> вигнали з Руанди значну частину </a:t>
            </a:r>
            <a:r>
              <a:rPr lang="uk-UA" sz="3400" b="1" dirty="0" err="1">
                <a:effectLst/>
                <a:latin typeface="Times New Roman" panose="02020603050405020304" pitchFamily="18" charset="0"/>
                <a:ea typeface="Calibri" panose="020F0502020204030204" pitchFamily="34" charset="0"/>
              </a:rPr>
              <a:t>тутсі</a:t>
            </a:r>
            <a:r>
              <a:rPr lang="uk-UA" sz="3400" b="1" dirty="0">
                <a:effectLst/>
                <a:latin typeface="Times New Roman" panose="02020603050405020304" pitchFamily="18" charset="0"/>
                <a:ea typeface="Calibri" panose="020F0502020204030204" pitchFamily="34" charset="0"/>
              </a:rPr>
              <a:t> й організували масове знищення представників цієї народності. Внаслідок такого геноциду й опору </a:t>
            </a:r>
            <a:r>
              <a:rPr lang="uk-UA" sz="3400" b="1" dirty="0" err="1">
                <a:effectLst/>
                <a:latin typeface="Times New Roman" panose="02020603050405020304" pitchFamily="18" charset="0"/>
                <a:ea typeface="Calibri" panose="020F0502020204030204" pitchFamily="34" charset="0"/>
              </a:rPr>
              <a:t>тутсі</a:t>
            </a:r>
            <a:r>
              <a:rPr lang="uk-UA" sz="3400" b="1" dirty="0">
                <a:effectLst/>
                <a:latin typeface="Times New Roman" panose="02020603050405020304" pitchFamily="18" charset="0"/>
                <a:ea typeface="Calibri" panose="020F0502020204030204" pitchFamily="34" charset="0"/>
              </a:rPr>
              <a:t> лише протягом </a:t>
            </a:r>
            <a:r>
              <a:rPr lang="uk-UA" sz="3400" b="1" dirty="0">
                <a:solidFill>
                  <a:srgbClr val="FF0000"/>
                </a:solidFill>
                <a:effectLst/>
                <a:latin typeface="Times New Roman" panose="02020603050405020304" pitchFamily="18" charset="0"/>
                <a:ea typeface="Calibri" panose="020F0502020204030204" pitchFamily="34" charset="0"/>
              </a:rPr>
              <a:t>1993 – червня 1994 рр.</a:t>
            </a:r>
            <a:r>
              <a:rPr lang="uk-UA" sz="3400" b="1" dirty="0">
                <a:effectLst/>
                <a:latin typeface="Times New Roman" panose="02020603050405020304" pitchFamily="18" charset="0"/>
                <a:ea typeface="Calibri" panose="020F0502020204030204" pitchFamily="34" charset="0"/>
              </a:rPr>
              <a:t> загинуло більше 1,5 млн. осіб.</a:t>
            </a:r>
            <a:endParaRPr lang="ru-RU" sz="3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3270048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pic>
        <p:nvPicPr>
          <p:cNvPr id="3" name="Объект 2">
            <a:extLst>
              <a:ext uri="{FF2B5EF4-FFF2-40B4-BE49-F238E27FC236}">
                <a16:creationId xmlns:a16="http://schemas.microsoft.com/office/drawing/2014/main" id="{4875C762-077A-7D08-D7F9-F75D2E65BF6F}"/>
              </a:ext>
            </a:extLst>
          </p:cNvPr>
          <p:cNvPicPr>
            <a:picLocks noGrp="1" noChangeAspect="1"/>
          </p:cNvPicPr>
          <p:nvPr>
            <p:ph idx="1"/>
          </p:nvPr>
        </p:nvPicPr>
        <p:blipFill>
          <a:blip r:embed="rId2"/>
          <a:stretch>
            <a:fillRect/>
          </a:stretch>
        </p:blipFill>
        <p:spPr>
          <a:xfrm>
            <a:off x="64656" y="703362"/>
            <a:ext cx="6400799" cy="6046512"/>
          </a:xfrm>
          <a:prstGeom prst="rect">
            <a:avLst/>
          </a:prstGeom>
        </p:spPr>
      </p:pic>
      <p:pic>
        <p:nvPicPr>
          <p:cNvPr id="7" name="Рисунок 6">
            <a:extLst>
              <a:ext uri="{FF2B5EF4-FFF2-40B4-BE49-F238E27FC236}">
                <a16:creationId xmlns:a16="http://schemas.microsoft.com/office/drawing/2014/main" id="{5E610F04-D649-649E-7B1C-985FE8A532D7}"/>
              </a:ext>
            </a:extLst>
          </p:cNvPr>
          <p:cNvPicPr>
            <a:picLocks noChangeAspect="1"/>
          </p:cNvPicPr>
          <p:nvPr/>
        </p:nvPicPr>
        <p:blipFill>
          <a:blip r:embed="rId3"/>
          <a:stretch>
            <a:fillRect/>
          </a:stretch>
        </p:blipFill>
        <p:spPr>
          <a:xfrm>
            <a:off x="6567058" y="1196686"/>
            <a:ext cx="5541818" cy="4913745"/>
          </a:xfrm>
          <a:prstGeom prst="rect">
            <a:avLst/>
          </a:prstGeom>
        </p:spPr>
      </p:pic>
    </p:spTree>
    <p:extLst>
      <p:ext uri="{BB962C8B-B14F-4D97-AF65-F5344CB8AC3E}">
        <p14:creationId xmlns:p14="http://schemas.microsoft.com/office/powerpoint/2010/main" val="2293148915"/>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pic>
        <p:nvPicPr>
          <p:cNvPr id="2" name="Объект 1">
            <a:extLst>
              <a:ext uri="{FF2B5EF4-FFF2-40B4-BE49-F238E27FC236}">
                <a16:creationId xmlns:a16="http://schemas.microsoft.com/office/drawing/2014/main" id="{3CDCA78B-3E52-718F-173F-7BE4A6DC1CB6}"/>
              </a:ext>
            </a:extLst>
          </p:cNvPr>
          <p:cNvPicPr>
            <a:picLocks noGrp="1" noChangeAspect="1"/>
          </p:cNvPicPr>
          <p:nvPr>
            <p:ph idx="1"/>
          </p:nvPr>
        </p:nvPicPr>
        <p:blipFill>
          <a:blip r:embed="rId2"/>
          <a:stretch>
            <a:fillRect/>
          </a:stretch>
        </p:blipFill>
        <p:spPr>
          <a:xfrm>
            <a:off x="1905799" y="442913"/>
            <a:ext cx="8380402" cy="6415087"/>
          </a:xfrm>
          <a:prstGeom prst="rect">
            <a:avLst/>
          </a:prstGeom>
        </p:spPr>
      </p:pic>
    </p:spTree>
    <p:extLst>
      <p:ext uri="{BB962C8B-B14F-4D97-AF65-F5344CB8AC3E}">
        <p14:creationId xmlns:p14="http://schemas.microsoft.com/office/powerpoint/2010/main" val="407221790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У відповідь на звірства міліції </a:t>
            </a:r>
            <a:r>
              <a:rPr lang="uk-UA" sz="3200" b="1" dirty="0" err="1">
                <a:effectLst/>
                <a:latin typeface="Times New Roman" panose="02020603050405020304" pitchFamily="18" charset="0"/>
                <a:ea typeface="Calibri" panose="020F0502020204030204" pitchFamily="34" charset="0"/>
              </a:rPr>
              <a:t>хуту</a:t>
            </a:r>
            <a:r>
              <a:rPr lang="uk-UA" sz="3200" b="1" dirty="0">
                <a:effectLst/>
                <a:latin typeface="Times New Roman" panose="02020603050405020304" pitchFamily="18" charset="0"/>
                <a:ea typeface="Calibri" panose="020F0502020204030204" pitchFamily="34" charset="0"/>
              </a:rPr>
              <a:t> в Руанді, </a:t>
            </a:r>
            <a:r>
              <a:rPr lang="uk-UA" sz="3200" b="1" dirty="0" err="1">
                <a:effectLst/>
                <a:latin typeface="Times New Roman" panose="02020603050405020304" pitchFamily="18" charset="0"/>
                <a:ea typeface="Calibri" panose="020F0502020204030204" pitchFamily="34" charset="0"/>
              </a:rPr>
              <a:t>тутсі</a:t>
            </a:r>
            <a:r>
              <a:rPr lang="uk-UA" sz="3200" b="1" dirty="0">
                <a:effectLst/>
                <a:latin typeface="Times New Roman" panose="02020603050405020304" pitchFamily="18" charset="0"/>
                <a:ea typeface="Calibri" panose="020F0502020204030204" pitchFamily="34" charset="0"/>
              </a:rPr>
              <a:t>-емігранти, спираючись на підтримку Уганди, </a:t>
            </a:r>
            <a:r>
              <a:rPr lang="uk-UA" sz="3200" b="1" dirty="0">
                <a:solidFill>
                  <a:srgbClr val="FF0000"/>
                </a:solidFill>
                <a:effectLst/>
                <a:latin typeface="Times New Roman" panose="02020603050405020304" pitchFamily="18" charset="0"/>
                <a:ea typeface="Calibri" panose="020F0502020204030204" pitchFamily="34" charset="0"/>
              </a:rPr>
              <a:t>влітку 1994 р.</a:t>
            </a:r>
            <a:r>
              <a:rPr lang="uk-UA" sz="3200" b="1" dirty="0">
                <a:effectLst/>
                <a:latin typeface="Times New Roman" panose="02020603050405020304" pitchFamily="18" charset="0"/>
                <a:ea typeface="Calibri" panose="020F0502020204030204" pitchFamily="34" charset="0"/>
              </a:rPr>
              <a:t> розгромили армію </a:t>
            </a:r>
            <a:r>
              <a:rPr lang="uk-UA" sz="3200" b="1" dirty="0" err="1">
                <a:effectLst/>
                <a:latin typeface="Times New Roman" panose="02020603050405020304" pitchFamily="18" charset="0"/>
                <a:ea typeface="Calibri" panose="020F0502020204030204" pitchFamily="34" charset="0"/>
              </a:rPr>
              <a:t>хуту</a:t>
            </a:r>
            <a:r>
              <a:rPr lang="uk-UA" sz="3200" b="1" dirty="0">
                <a:effectLst/>
                <a:latin typeface="Times New Roman" panose="02020603050405020304" pitchFamily="18" charset="0"/>
                <a:ea typeface="Calibri" panose="020F0502020204030204" pitchFamily="34" charset="0"/>
              </a:rPr>
              <a:t> і захопили владу в цій країні, а через 2 роки формування </a:t>
            </a:r>
            <a:r>
              <a:rPr lang="uk-UA" sz="3200" b="1" dirty="0" err="1">
                <a:effectLst/>
                <a:latin typeface="Times New Roman" panose="02020603050405020304" pitchFamily="18" charset="0"/>
                <a:ea typeface="Calibri" panose="020F0502020204030204" pitchFamily="34" charset="0"/>
              </a:rPr>
              <a:t>тутсі</a:t>
            </a:r>
            <a:r>
              <a:rPr lang="uk-UA" sz="3200" b="1" dirty="0">
                <a:effectLst/>
                <a:latin typeface="Times New Roman" panose="02020603050405020304" pitchFamily="18" charset="0"/>
                <a:ea typeface="Calibri" panose="020F0502020204030204" pitchFamily="34" charset="0"/>
              </a:rPr>
              <a:t> вчинили державний переворот у Бурунді. Біля 2 млн. руандійських і бурундійських </a:t>
            </a:r>
            <a:r>
              <a:rPr lang="uk-UA" sz="3200" b="1" dirty="0" err="1">
                <a:effectLst/>
                <a:latin typeface="Times New Roman" panose="02020603050405020304" pitchFamily="18" charset="0"/>
                <a:ea typeface="Calibri" panose="020F0502020204030204" pitchFamily="34" charset="0"/>
              </a:rPr>
              <a:t>хуту</a:t>
            </a:r>
            <a:r>
              <a:rPr lang="uk-UA" sz="3200" b="1" dirty="0">
                <a:effectLst/>
                <a:latin typeface="Times New Roman" panose="02020603050405020304" pitchFamily="18" charset="0"/>
                <a:ea typeface="Calibri" panose="020F0502020204030204" pitchFamily="34" charset="0"/>
              </a:rPr>
              <a:t> втекли до </a:t>
            </a:r>
            <a:r>
              <a:rPr lang="uk-UA" sz="3200" b="1" dirty="0" err="1">
                <a:effectLst/>
                <a:latin typeface="Times New Roman" panose="02020603050405020304" pitchFamily="18" charset="0"/>
                <a:ea typeface="Calibri" panose="020F0502020204030204" pitchFamily="34" charset="0"/>
              </a:rPr>
              <a:t>східнозаїрської</a:t>
            </a:r>
            <a:r>
              <a:rPr lang="uk-UA" sz="3200" b="1" dirty="0">
                <a:effectLst/>
                <a:latin typeface="Times New Roman" panose="02020603050405020304" pitchFamily="18" charset="0"/>
                <a:ea typeface="Calibri" panose="020F0502020204030204" pitchFamily="34" charset="0"/>
              </a:rPr>
              <a:t> провінції </a:t>
            </a:r>
            <a:r>
              <a:rPr lang="uk-UA" sz="3200" b="1" dirty="0" err="1">
                <a:effectLst/>
                <a:latin typeface="Times New Roman" panose="02020603050405020304" pitchFamily="18" charset="0"/>
                <a:ea typeface="Calibri" panose="020F0502020204030204" pitchFamily="34" charset="0"/>
              </a:rPr>
              <a:t>Ківу</a:t>
            </a:r>
            <a:r>
              <a:rPr lang="uk-UA" sz="3200" b="1" dirty="0">
                <a:effectLst/>
                <a:latin typeface="Times New Roman" panose="02020603050405020304" pitchFamily="18" charset="0"/>
                <a:ea typeface="Calibri" panose="020F0502020204030204" pitchFamily="34" charset="0"/>
              </a:rPr>
              <a:t>, де зберегли свою організацію й армію, створивши державу в державі. </a:t>
            </a:r>
          </a:p>
          <a:p>
            <a:pPr marL="0" indent="0" algn="just">
              <a:buNone/>
            </a:pPr>
            <a:r>
              <a:rPr lang="uk-UA" sz="3200" b="1" dirty="0">
                <a:effectLst/>
                <a:latin typeface="Times New Roman" panose="02020603050405020304" pitchFamily="18" charset="0"/>
                <a:ea typeface="Calibri" panose="020F0502020204030204" pitchFamily="34" charset="0"/>
              </a:rPr>
              <a:t>Користуючись підтримкою місцевої влади, вони розпочали підготовку до реваншу, а в якості об’єкту для помсти обрали місцевих </a:t>
            </a:r>
            <a:r>
              <a:rPr lang="uk-UA" sz="3200" b="1" dirty="0" err="1">
                <a:effectLst/>
                <a:latin typeface="Times New Roman" panose="02020603050405020304" pitchFamily="18" charset="0"/>
                <a:ea typeface="Calibri" panose="020F0502020204030204" pitchFamily="34" charset="0"/>
              </a:rPr>
              <a:t>тутсі</a:t>
            </a:r>
            <a:r>
              <a:rPr lang="uk-UA" sz="3200" b="1" dirty="0">
                <a:effectLst/>
                <a:latin typeface="Times New Roman" panose="02020603050405020304" pitchFamily="18" charset="0"/>
                <a:ea typeface="Calibri" panose="020F0502020204030204" pitchFamily="34" charset="0"/>
              </a:rPr>
              <a:t>. Щоб себе захистити, останні організували власні збройні загони і в </a:t>
            </a:r>
            <a:r>
              <a:rPr lang="uk-UA" sz="3200" b="1" dirty="0">
                <a:solidFill>
                  <a:srgbClr val="FF0000"/>
                </a:solidFill>
                <a:effectLst/>
                <a:latin typeface="Times New Roman" panose="02020603050405020304" pitchFamily="18" charset="0"/>
                <a:ea typeface="Calibri" panose="020F0502020204030204" pitchFamily="34" charset="0"/>
              </a:rPr>
              <a:t>жовтні 1996 р.</a:t>
            </a:r>
            <a:r>
              <a:rPr lang="uk-UA" sz="3200" b="1" dirty="0">
                <a:effectLst/>
                <a:latin typeface="Times New Roman" panose="02020603050405020304" pitchFamily="18" charset="0"/>
                <a:ea typeface="Calibri" panose="020F0502020204030204" pitchFamily="34" charset="0"/>
              </a:rPr>
              <a:t> підняли повстання, підтримане «</a:t>
            </a:r>
            <a:r>
              <a:rPr lang="uk-UA" sz="3200" b="1" dirty="0">
                <a:effectLst/>
                <a:highlight>
                  <a:srgbClr val="FFFF00"/>
                </a:highlight>
                <a:latin typeface="Times New Roman" panose="02020603050405020304" pitchFamily="18" charset="0"/>
                <a:ea typeface="Calibri" panose="020F0502020204030204" pitchFamily="34" charset="0"/>
              </a:rPr>
              <a:t>Союзом демократичних сил визволення Конго</a:t>
            </a:r>
            <a:r>
              <a:rPr lang="uk-UA" sz="3200" b="1" dirty="0">
                <a:effectLst/>
                <a:latin typeface="Times New Roman" panose="02020603050405020304" pitchFamily="18" charset="0"/>
                <a:ea typeface="Calibri" panose="020F0502020204030204" pitchFamily="34" charset="0"/>
              </a:rPr>
              <a:t>» на чолі з колишнім соратником </a:t>
            </a:r>
            <a:r>
              <a:rPr lang="uk-UA" sz="3200" b="1" dirty="0" err="1">
                <a:effectLst/>
                <a:latin typeface="Times New Roman" panose="02020603050405020304" pitchFamily="18" charset="0"/>
                <a:ea typeface="Calibri" panose="020F0502020204030204" pitchFamily="34" charset="0"/>
              </a:rPr>
              <a:t>Че</a:t>
            </a:r>
            <a:r>
              <a:rPr lang="uk-UA" sz="3200" b="1" dirty="0">
                <a:effectLst/>
                <a:latin typeface="Times New Roman" panose="02020603050405020304" pitchFamily="18" charset="0"/>
                <a:ea typeface="Calibri" panose="020F0502020204030204" pitchFamily="34" charset="0"/>
              </a:rPr>
              <a:t> </a:t>
            </a:r>
            <a:r>
              <a:rPr lang="uk-UA" sz="3200" b="1" dirty="0" err="1">
                <a:effectLst/>
                <a:latin typeface="Times New Roman" panose="02020603050405020304" pitchFamily="18" charset="0"/>
                <a:ea typeface="Calibri" panose="020F0502020204030204" pitchFamily="34" charset="0"/>
              </a:rPr>
              <a:t>Гевари</a:t>
            </a:r>
            <a:r>
              <a:rPr lang="uk-UA" sz="3200" b="1" dirty="0">
                <a:effectLst/>
                <a:latin typeface="Times New Roman" panose="02020603050405020304" pitchFamily="18" charset="0"/>
                <a:ea typeface="Calibri" panose="020F0502020204030204" pitchFamily="34" charset="0"/>
              </a:rPr>
              <a:t> (1928-1967 рр.) </a:t>
            </a:r>
            <a:r>
              <a:rPr lang="uk-UA" sz="3200" b="1" dirty="0" err="1">
                <a:solidFill>
                  <a:srgbClr val="FF0000"/>
                </a:solidFill>
                <a:effectLst/>
                <a:latin typeface="Times New Roman" panose="02020603050405020304" pitchFamily="18" charset="0"/>
                <a:ea typeface="Calibri" panose="020F0502020204030204" pitchFamily="34" charset="0"/>
              </a:rPr>
              <a:t>Лораном</a:t>
            </a:r>
            <a:r>
              <a:rPr lang="uk-UA" sz="3200" b="1" dirty="0">
                <a:solidFill>
                  <a:srgbClr val="FF0000"/>
                </a:solidFill>
                <a:effectLst/>
                <a:latin typeface="Times New Roman" panose="02020603050405020304" pitchFamily="18" charset="0"/>
                <a:ea typeface="Calibri" panose="020F0502020204030204" pitchFamily="34" charset="0"/>
              </a:rPr>
              <a:t> </a:t>
            </a:r>
            <a:r>
              <a:rPr lang="uk-UA" sz="3200" b="1" dirty="0" err="1">
                <a:solidFill>
                  <a:srgbClr val="FF0000"/>
                </a:solidFill>
                <a:effectLst/>
                <a:latin typeface="Times New Roman" panose="02020603050405020304" pitchFamily="18" charset="0"/>
                <a:ea typeface="Calibri" panose="020F0502020204030204" pitchFamily="34" charset="0"/>
              </a:rPr>
              <a:t>Кабілою</a:t>
            </a:r>
            <a:r>
              <a:rPr lang="uk-UA" sz="3200" b="1" dirty="0">
                <a:effectLst/>
                <a:latin typeface="Times New Roman" panose="02020603050405020304" pitchFamily="18" charset="0"/>
                <a:ea typeface="Calibri" panose="020F0502020204030204" pitchFamily="34" charset="0"/>
              </a:rPr>
              <a:t> (1939-2001 рр.).</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138748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800" b="1" dirty="0">
                <a:latin typeface="Times New Roman" panose="02020603050405020304" pitchFamily="18" charset="0"/>
                <a:cs typeface="Times New Roman" panose="02020603050405020304" pitchFamily="18" charset="0"/>
              </a:rPr>
              <a:t>Війська </a:t>
            </a:r>
            <a:r>
              <a:rPr lang="uk-UA" sz="3800" b="1" dirty="0" err="1">
                <a:latin typeface="Times New Roman" panose="02020603050405020304" pitchFamily="18" charset="0"/>
                <a:cs typeface="Times New Roman" panose="02020603050405020304" pitchFamily="18" charset="0"/>
              </a:rPr>
              <a:t>Лорана</a:t>
            </a:r>
            <a:r>
              <a:rPr lang="uk-UA" sz="3800" b="1" dirty="0">
                <a:latin typeface="Times New Roman" panose="02020603050405020304" pitchFamily="18" charset="0"/>
                <a:cs typeface="Times New Roman" panose="02020603050405020304" pitchFamily="18" charset="0"/>
              </a:rPr>
              <a:t> </a:t>
            </a:r>
            <a:r>
              <a:rPr lang="uk-UA" sz="3800" b="1" dirty="0" err="1">
                <a:latin typeface="Times New Roman" panose="02020603050405020304" pitchFamily="18" charset="0"/>
                <a:cs typeface="Times New Roman" panose="02020603050405020304" pitchFamily="18" charset="0"/>
              </a:rPr>
              <a:t>Кабіли</a:t>
            </a:r>
            <a:r>
              <a:rPr lang="uk-UA" sz="3800" b="1" dirty="0">
                <a:latin typeface="Times New Roman" panose="02020603050405020304" pitchFamily="18" charset="0"/>
                <a:cs typeface="Times New Roman" panose="02020603050405020304" pitchFamily="18" charset="0"/>
              </a:rPr>
              <a:t> за підтримки урядів Бурунді та Руанди встановили контроль над </a:t>
            </a:r>
            <a:r>
              <a:rPr lang="uk-UA" sz="3800" b="1" dirty="0">
                <a:highlight>
                  <a:srgbClr val="00FF00"/>
                </a:highlight>
                <a:latin typeface="Times New Roman" panose="02020603050405020304" pitchFamily="18" charset="0"/>
                <a:cs typeface="Times New Roman" panose="02020603050405020304" pitchFamily="18" charset="0"/>
              </a:rPr>
              <a:t>Східним </a:t>
            </a:r>
            <a:r>
              <a:rPr lang="uk-UA" sz="3800" b="1" dirty="0" err="1">
                <a:highlight>
                  <a:srgbClr val="00FF00"/>
                </a:highlight>
                <a:latin typeface="Times New Roman" panose="02020603050405020304" pitchFamily="18" charset="0"/>
                <a:cs typeface="Times New Roman" panose="02020603050405020304" pitchFamily="18" charset="0"/>
              </a:rPr>
              <a:t>Заїром</a:t>
            </a:r>
            <a:r>
              <a:rPr lang="uk-UA" sz="3800" b="1" dirty="0">
                <a:latin typeface="Times New Roman" panose="02020603050405020304" pitchFamily="18" charset="0"/>
                <a:cs typeface="Times New Roman" panose="02020603050405020304" pitchFamily="18" charset="0"/>
              </a:rPr>
              <a:t> і розгорнули стрімкий наступ на столицю держави — Кіншасу. </a:t>
            </a:r>
          </a:p>
          <a:p>
            <a:pPr marL="0" indent="0" algn="just">
              <a:buNone/>
            </a:pPr>
            <a:r>
              <a:rPr lang="uk-UA" sz="3800" b="1" dirty="0">
                <a:solidFill>
                  <a:srgbClr val="FF0000"/>
                </a:solidFill>
                <a:latin typeface="Times New Roman" panose="02020603050405020304" pitchFamily="18" charset="0"/>
                <a:cs typeface="Times New Roman" panose="02020603050405020304" pitchFamily="18" charset="0"/>
              </a:rPr>
              <a:t>17 травня 1997 р</a:t>
            </a:r>
            <a:r>
              <a:rPr lang="uk-UA" sz="3800" b="1" dirty="0">
                <a:latin typeface="Times New Roman" panose="02020603050405020304" pitchFamily="18" charset="0"/>
                <a:cs typeface="Times New Roman" panose="02020603050405020304" pitchFamily="18" charset="0"/>
              </a:rPr>
              <a:t>. вони поклали край 32-літньому авторитарному правлінню президента </a:t>
            </a:r>
            <a:r>
              <a:rPr lang="uk-UA" sz="3800" b="1" dirty="0" err="1">
                <a:highlight>
                  <a:srgbClr val="FFFF00"/>
                </a:highlight>
                <a:latin typeface="Times New Roman" panose="02020603050405020304" pitchFamily="18" charset="0"/>
                <a:cs typeface="Times New Roman" panose="02020603050405020304" pitchFamily="18" charset="0"/>
              </a:rPr>
              <a:t>Мобуту</a:t>
            </a:r>
            <a:r>
              <a:rPr lang="uk-UA" sz="3800" b="1" dirty="0">
                <a:highlight>
                  <a:srgbClr val="FFFF00"/>
                </a:highlight>
                <a:latin typeface="Times New Roman" panose="02020603050405020304" pitchFamily="18" charset="0"/>
                <a:cs typeface="Times New Roman" panose="02020603050405020304" pitchFamily="18" charset="0"/>
              </a:rPr>
              <a:t> </a:t>
            </a:r>
            <a:r>
              <a:rPr lang="uk-UA" sz="3800" b="1" dirty="0" err="1">
                <a:highlight>
                  <a:srgbClr val="FFFF00"/>
                </a:highlight>
                <a:latin typeface="Times New Roman" panose="02020603050405020304" pitchFamily="18" charset="0"/>
                <a:cs typeface="Times New Roman" panose="02020603050405020304" pitchFamily="18" charset="0"/>
              </a:rPr>
              <a:t>Сесе</a:t>
            </a:r>
            <a:r>
              <a:rPr lang="uk-UA" sz="3800" b="1" dirty="0">
                <a:highlight>
                  <a:srgbClr val="FFFF00"/>
                </a:highlight>
                <a:latin typeface="Times New Roman" panose="02020603050405020304" pitchFamily="18" charset="0"/>
                <a:cs typeface="Times New Roman" panose="02020603050405020304" pitchFamily="18" charset="0"/>
              </a:rPr>
              <a:t> </a:t>
            </a:r>
            <a:r>
              <a:rPr lang="uk-UA" sz="3800" b="1" dirty="0" err="1">
                <a:highlight>
                  <a:srgbClr val="FFFF00"/>
                </a:highlight>
                <a:latin typeface="Times New Roman" panose="02020603050405020304" pitchFamily="18" charset="0"/>
                <a:cs typeface="Times New Roman" panose="02020603050405020304" pitchFamily="18" charset="0"/>
              </a:rPr>
              <a:t>Секо</a:t>
            </a:r>
            <a:r>
              <a:rPr lang="uk-UA" sz="3800" b="1" dirty="0">
                <a:latin typeface="Times New Roman" panose="02020603050405020304" pitchFamily="18" charset="0"/>
                <a:cs typeface="Times New Roman" panose="02020603050405020304" pitchFamily="18" charset="0"/>
              </a:rPr>
              <a:t>, котрий знайшов притулок у Марокко й помер восени того ж року (</a:t>
            </a:r>
            <a:r>
              <a:rPr lang="uk-UA" sz="3800" b="1" dirty="0">
                <a:highlight>
                  <a:srgbClr val="FFFF00"/>
                </a:highlight>
                <a:latin typeface="Times New Roman" panose="02020603050405020304" pitchFamily="18" charset="0"/>
                <a:cs typeface="Times New Roman" panose="02020603050405020304" pitchFamily="18" charset="0"/>
              </a:rPr>
              <a:t>7 вересня 1997 р.</a:t>
            </a:r>
            <a:r>
              <a:rPr lang="uk-UA" sz="3800" b="1" dirty="0">
                <a:latin typeface="Times New Roman" panose="02020603050405020304" pitchFamily="18" charset="0"/>
                <a:cs typeface="Times New Roman" panose="02020603050405020304" pitchFamily="18" charset="0"/>
              </a:rPr>
              <a:t>). Новий заїрський уряд отримав військово-політичну допомогу від колишніх держав «</a:t>
            </a:r>
            <a:r>
              <a:rPr lang="uk-UA" sz="3800" b="1" dirty="0">
                <a:highlight>
                  <a:srgbClr val="00FFFF"/>
                </a:highlight>
                <a:latin typeface="Times New Roman" panose="02020603050405020304" pitchFamily="18" charset="0"/>
                <a:cs typeface="Times New Roman" panose="02020603050405020304" pitchFamily="18" charset="0"/>
              </a:rPr>
              <a:t>соціалістичної орієнтації</a:t>
            </a:r>
            <a:r>
              <a:rPr lang="uk-UA" sz="3800" b="1" dirty="0">
                <a:latin typeface="Times New Roman" panose="02020603050405020304" pitchFamily="18" charset="0"/>
                <a:cs typeface="Times New Roman" panose="02020603050405020304" pitchFamily="18" charset="0"/>
              </a:rPr>
              <a:t>» — Анголи, Зімбабве, Намібії та Республіки Конго.</a:t>
            </a:r>
          </a:p>
        </p:txBody>
      </p:sp>
    </p:spTree>
    <p:extLst>
      <p:ext uri="{BB962C8B-B14F-4D97-AF65-F5344CB8AC3E}">
        <p14:creationId xmlns:p14="http://schemas.microsoft.com/office/powerpoint/2010/main" val="603861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526472"/>
          </a:xfrm>
        </p:spPr>
        <p:txBody>
          <a:bodyPr>
            <a:normAutofit/>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27708" y="434108"/>
            <a:ext cx="12191999" cy="6423890"/>
          </a:xfrm>
        </p:spPr>
        <p:txBody>
          <a:bodyPr>
            <a:noAutofit/>
          </a:bodyPr>
          <a:lstStyle/>
          <a:p>
            <a:pPr marL="0" indent="0" algn="just">
              <a:buNone/>
            </a:pPr>
            <a:r>
              <a:rPr lang="uk-UA" sz="3800" b="1" dirty="0">
                <a:effectLst/>
                <a:latin typeface="Times New Roman" panose="02020603050405020304" pitchFamily="18" charset="0"/>
                <a:ea typeface="Calibri" panose="020F0502020204030204" pitchFamily="34" charset="0"/>
              </a:rPr>
              <a:t>А в </a:t>
            </a:r>
            <a:r>
              <a:rPr lang="uk-UA" sz="3800" b="1" i="1" dirty="0">
                <a:effectLst/>
                <a:highlight>
                  <a:srgbClr val="FFFF00"/>
                </a:highlight>
                <a:latin typeface="Times New Roman" panose="02020603050405020304" pitchFamily="18" charset="0"/>
                <a:ea typeface="Calibri" panose="020F0502020204030204" pitchFamily="34" charset="0"/>
              </a:rPr>
              <a:t>листопаді 1991 р.</a:t>
            </a:r>
            <a:r>
              <a:rPr lang="uk-UA" sz="3800" b="1" dirty="0">
                <a:effectLst/>
                <a:latin typeface="Times New Roman" panose="02020603050405020304" pitchFamily="18" charset="0"/>
                <a:ea typeface="Calibri" panose="020F0502020204030204" pitchFamily="34" charset="0"/>
              </a:rPr>
              <a:t> </a:t>
            </a:r>
            <a:r>
              <a:rPr lang="uk-UA" sz="3800" b="1" dirty="0">
                <a:effectLst/>
                <a:highlight>
                  <a:srgbClr val="FF00FF"/>
                </a:highlight>
                <a:latin typeface="Times New Roman" panose="02020603050405020304" pitchFamily="18" charset="0"/>
                <a:ea typeface="Calibri" panose="020F0502020204030204" pitchFamily="34" charset="0"/>
              </a:rPr>
              <a:t>Велика Британія, США і Франція</a:t>
            </a:r>
            <a:r>
              <a:rPr lang="uk-UA" sz="3800" b="1" dirty="0">
                <a:effectLst/>
                <a:latin typeface="Times New Roman" panose="02020603050405020304" pitchFamily="18" charset="0"/>
                <a:ea typeface="Calibri" panose="020F0502020204030204" pitchFamily="34" charset="0"/>
              </a:rPr>
              <a:t> висунули до Лівії обвинувачення у причетності її громадян до вибухів американського і французького авіалайнерів у 1988-1989 рр. </a:t>
            </a:r>
          </a:p>
          <a:p>
            <a:pPr marL="0" indent="0" algn="just">
              <a:buNone/>
            </a:pPr>
            <a:r>
              <a:rPr lang="uk-UA" sz="3800" b="1" i="1" dirty="0">
                <a:effectLst/>
                <a:highlight>
                  <a:srgbClr val="FFFF00"/>
                </a:highlight>
                <a:latin typeface="Times New Roman" panose="02020603050405020304" pitchFamily="18" charset="0"/>
                <a:ea typeface="Calibri" panose="020F0502020204030204" pitchFamily="34" charset="0"/>
              </a:rPr>
              <a:t>31 березня 1992 р.</a:t>
            </a:r>
            <a:r>
              <a:rPr lang="uk-UA" sz="3800" b="1" dirty="0">
                <a:effectLst/>
                <a:latin typeface="Times New Roman" panose="02020603050405020304" pitchFamily="18" charset="0"/>
                <a:ea typeface="Calibri" panose="020F0502020204030204" pitchFamily="34" charset="0"/>
              </a:rPr>
              <a:t> Рада Безпеки ООН запровадила проти Лівії санкції щодо </a:t>
            </a:r>
            <a:r>
              <a:rPr lang="uk-UA" sz="3800" b="1" i="1" dirty="0">
                <a:effectLst/>
                <a:latin typeface="Times New Roman" panose="02020603050405020304" pitchFamily="18" charset="0"/>
                <a:ea typeface="Calibri" panose="020F0502020204030204" pitchFamily="34" charset="0"/>
              </a:rPr>
              <a:t>зниження рівня дипломатичного представництва, припинення військово-технічного співробітництва і авіасполучення</a:t>
            </a:r>
            <a:r>
              <a:rPr lang="uk-UA" sz="3800" b="1" dirty="0">
                <a:effectLst/>
                <a:latin typeface="Times New Roman" panose="02020603050405020304" pitchFamily="18" charset="0"/>
                <a:ea typeface="Calibri" panose="020F0502020204030204" pitchFamily="34" charset="0"/>
              </a:rPr>
              <a:t>. Через півтора роки вони були доповнені заморожуванням лівійських авуарів, забороною на експорт до країни окремих видів устаткування для нафтовидобувної промисловості.</a:t>
            </a:r>
            <a:endParaRPr lang="ru-RU" sz="3800" b="1" dirty="0"/>
          </a:p>
        </p:txBody>
      </p:sp>
    </p:spTree>
    <p:extLst>
      <p:ext uri="{BB962C8B-B14F-4D97-AF65-F5344CB8AC3E}">
        <p14:creationId xmlns:p14="http://schemas.microsoft.com/office/powerpoint/2010/main" val="627010109"/>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FFFF00"/>
                </a:highlight>
                <a:latin typeface="Times New Roman" panose="02020603050405020304" pitchFamily="18" charset="0"/>
                <a:ea typeface="Calibri" panose="020F0502020204030204" pitchFamily="34" charset="0"/>
              </a:rPr>
              <a:t>5. Міждержавні й етнічні конфлікти в регіоні</a:t>
            </a:r>
            <a:endParaRPr lang="uk-UA" sz="28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14036"/>
            <a:ext cx="12191999" cy="6543963"/>
          </a:xfrm>
        </p:spPr>
        <p:txBody>
          <a:bodyPr>
            <a:noAutofit/>
          </a:bodyPr>
          <a:lstStyle/>
          <a:p>
            <a:pPr marL="0" indent="0" algn="just">
              <a:buNone/>
            </a:pPr>
            <a:r>
              <a:rPr lang="uk-UA" sz="3000" b="1" dirty="0" err="1">
                <a:latin typeface="Times New Roman" panose="02020603050405020304" pitchFamily="18" charset="0"/>
                <a:ea typeface="Calibri" panose="020F0502020204030204" pitchFamily="34" charset="0"/>
              </a:rPr>
              <a:t>Лоран</a:t>
            </a:r>
            <a:r>
              <a:rPr lang="uk-UA" sz="3000" b="1" dirty="0">
                <a:latin typeface="Times New Roman" panose="02020603050405020304" pitchFamily="18" charset="0"/>
                <a:ea typeface="Calibri" panose="020F0502020204030204" pitchFamily="34" charset="0"/>
              </a:rPr>
              <a:t> </a:t>
            </a:r>
            <a:r>
              <a:rPr lang="uk-UA" sz="3000" b="1" dirty="0" err="1">
                <a:effectLst/>
                <a:latin typeface="Times New Roman" panose="02020603050405020304" pitchFamily="18" charset="0"/>
                <a:ea typeface="Calibri" panose="020F0502020204030204" pitchFamily="34" charset="0"/>
              </a:rPr>
              <a:t>Кабіла</a:t>
            </a:r>
            <a:r>
              <a:rPr lang="uk-UA" sz="3000" b="1" dirty="0">
                <a:effectLst/>
                <a:latin typeface="Times New Roman" panose="02020603050405020304" pitchFamily="18" charset="0"/>
                <a:ea typeface="Calibri" panose="020F0502020204030204" pitchFamily="34" charset="0"/>
              </a:rPr>
              <a:t>, який розсварився зі своїми союзниками-</a:t>
            </a:r>
            <a:r>
              <a:rPr lang="uk-UA" sz="3000" b="1" dirty="0" err="1">
                <a:effectLst/>
                <a:latin typeface="Times New Roman" panose="02020603050405020304" pitchFamily="18" charset="0"/>
                <a:ea typeface="Calibri" panose="020F0502020204030204" pitchFamily="34" charset="0"/>
              </a:rPr>
              <a:t>тутсі</a:t>
            </a:r>
            <a:r>
              <a:rPr lang="uk-UA" sz="3000" b="1" dirty="0">
                <a:effectLst/>
                <a:latin typeface="Times New Roman" panose="02020603050405020304" pitchFamily="18" charset="0"/>
                <a:ea typeface="Calibri" panose="020F0502020204030204" pitchFamily="34" charset="0"/>
              </a:rPr>
              <a:t>, проголосив курс на національну реконструкцію ДРК на основі соціально зорієнтованої ринкової економіки, започаткував програму конституційних реформ, а у зовнішній політиці зробив наголос на ідеях </a:t>
            </a:r>
            <a:r>
              <a:rPr lang="uk-UA" sz="3000" b="1" dirty="0" err="1">
                <a:effectLst/>
                <a:latin typeface="Times New Roman" panose="02020603050405020304" pitchFamily="18" charset="0"/>
                <a:ea typeface="Calibri" panose="020F0502020204030204" pitchFamily="34" charset="0"/>
              </a:rPr>
              <a:t>панафриканізму</a:t>
            </a:r>
            <a:r>
              <a:rPr lang="uk-UA" sz="3000" b="1" dirty="0">
                <a:effectLst/>
                <a:latin typeface="Times New Roman" panose="02020603050405020304" pitchFamily="18" charset="0"/>
                <a:ea typeface="Calibri" panose="020F0502020204030204" pitchFamily="34" charset="0"/>
              </a:rPr>
              <a:t> й континентальної солідарності. </a:t>
            </a:r>
          </a:p>
          <a:p>
            <a:pPr marL="0" indent="0" algn="just">
              <a:buNone/>
            </a:pPr>
            <a:r>
              <a:rPr lang="uk-UA" sz="3000" b="1" dirty="0">
                <a:effectLst/>
                <a:latin typeface="Times New Roman" panose="02020603050405020304" pitchFamily="18" charset="0"/>
                <a:ea typeface="Calibri" panose="020F0502020204030204" pitchFamily="34" charset="0"/>
              </a:rPr>
              <a:t>У </a:t>
            </a:r>
            <a:r>
              <a:rPr lang="uk-UA" sz="3000" b="1" dirty="0">
                <a:solidFill>
                  <a:srgbClr val="FF0000"/>
                </a:solidFill>
                <a:effectLst/>
                <a:latin typeface="Times New Roman" panose="02020603050405020304" pitchFamily="18" charset="0"/>
                <a:ea typeface="Calibri" panose="020F0502020204030204" pitchFamily="34" charset="0"/>
              </a:rPr>
              <a:t>січні 1998 р.</a:t>
            </a:r>
            <a:r>
              <a:rPr lang="uk-UA" sz="3000" b="1" dirty="0">
                <a:effectLst/>
                <a:latin typeface="Times New Roman" panose="02020603050405020304" pitchFamily="18" charset="0"/>
                <a:ea typeface="Calibri" panose="020F0502020204030204" pitchFamily="34" charset="0"/>
              </a:rPr>
              <a:t> він відвідав Пекін і налагодив тісні стосунки з КНР та КНДР у військово-технічній і економічній сферах. Після вбивства змовниками </a:t>
            </a:r>
            <a:r>
              <a:rPr lang="uk-UA" sz="3000" b="1" dirty="0" err="1">
                <a:effectLst/>
                <a:highlight>
                  <a:srgbClr val="00FFFF"/>
                </a:highlight>
                <a:latin typeface="Times New Roman" panose="02020603050405020304" pitchFamily="18" charset="0"/>
                <a:ea typeface="Calibri" panose="020F0502020204030204" pitchFamily="34" charset="0"/>
              </a:rPr>
              <a:t>Лорана</a:t>
            </a:r>
            <a:r>
              <a:rPr lang="uk-UA" sz="3000" b="1" dirty="0">
                <a:effectLst/>
                <a:highlight>
                  <a:srgbClr val="00FFFF"/>
                </a:highlight>
                <a:latin typeface="Times New Roman" panose="02020603050405020304" pitchFamily="18" charset="0"/>
                <a:ea typeface="Calibri" panose="020F0502020204030204" pitchFamily="34" charset="0"/>
              </a:rPr>
              <a:t> </a:t>
            </a:r>
            <a:r>
              <a:rPr lang="uk-UA" sz="3000" b="1" dirty="0" err="1">
                <a:effectLst/>
                <a:highlight>
                  <a:srgbClr val="00FFFF"/>
                </a:highlight>
                <a:latin typeface="Times New Roman" panose="02020603050405020304" pitchFamily="18" charset="0"/>
                <a:ea typeface="Calibri" panose="020F0502020204030204" pitchFamily="34" charset="0"/>
              </a:rPr>
              <a:t>Кабіли</a:t>
            </a:r>
            <a:r>
              <a:rPr lang="uk-UA" sz="3000" b="1" dirty="0">
                <a:effectLst/>
                <a:latin typeface="Times New Roman" panose="02020603050405020304" pitchFamily="18" charset="0"/>
                <a:ea typeface="Calibri" panose="020F0502020204030204" pitchFamily="34" charset="0"/>
              </a:rPr>
              <a:t> </a:t>
            </a:r>
            <a:r>
              <a:rPr lang="uk-UA" sz="3000" b="1" dirty="0">
                <a:solidFill>
                  <a:srgbClr val="FF0000"/>
                </a:solidFill>
                <a:effectLst/>
                <a:latin typeface="Times New Roman" panose="02020603050405020304" pitchFamily="18" charset="0"/>
                <a:ea typeface="Calibri" panose="020F0502020204030204" pitchFamily="34" charset="0"/>
              </a:rPr>
              <a:t>16 січня 2001 р.</a:t>
            </a:r>
            <a:r>
              <a:rPr lang="uk-UA" sz="3000" b="1" dirty="0">
                <a:effectLst/>
                <a:latin typeface="Times New Roman" panose="02020603050405020304" pitchFamily="18" charset="0"/>
                <a:ea typeface="Calibri" panose="020F0502020204030204" pitchFamily="34" charset="0"/>
              </a:rPr>
              <a:t> ДРК очолив його син – генерал-майор </a:t>
            </a:r>
            <a:r>
              <a:rPr lang="uk-UA" sz="3000" b="1" dirty="0">
                <a:effectLst/>
                <a:highlight>
                  <a:srgbClr val="FF00FF"/>
                </a:highlight>
                <a:latin typeface="Times New Roman" panose="02020603050405020304" pitchFamily="18" charset="0"/>
                <a:ea typeface="Calibri" panose="020F0502020204030204" pitchFamily="34" charset="0"/>
              </a:rPr>
              <a:t>Жозеф </a:t>
            </a:r>
            <a:r>
              <a:rPr lang="uk-UA" sz="3000" b="1" dirty="0" err="1">
                <a:effectLst/>
                <a:highlight>
                  <a:srgbClr val="FF00FF"/>
                </a:highlight>
                <a:latin typeface="Times New Roman" panose="02020603050405020304" pitchFamily="18" charset="0"/>
                <a:ea typeface="Calibri" panose="020F0502020204030204" pitchFamily="34" charset="0"/>
              </a:rPr>
              <a:t>Кабіла</a:t>
            </a:r>
            <a:r>
              <a:rPr lang="uk-UA" sz="3000" b="1" dirty="0">
                <a:effectLst/>
                <a:latin typeface="Times New Roman" panose="02020603050405020304" pitchFamily="18" charset="0"/>
                <a:ea typeface="Calibri" panose="020F0502020204030204" pitchFamily="34" charset="0"/>
              </a:rPr>
              <a:t> (1971 р. нар.) [</a:t>
            </a:r>
            <a:r>
              <a:rPr lang="uk-UA" sz="3000" b="1" dirty="0">
                <a:effectLst/>
                <a:highlight>
                  <a:srgbClr val="FFFF00"/>
                </a:highlight>
                <a:latin typeface="Times New Roman" panose="02020603050405020304" pitchFamily="18" charset="0"/>
                <a:ea typeface="Calibri" panose="020F0502020204030204" pitchFamily="34" charset="0"/>
              </a:rPr>
              <a:t>президент з </a:t>
            </a:r>
            <a:r>
              <a:rPr lang="uk-UA" sz="3000" b="1" dirty="0">
                <a:highlight>
                  <a:srgbClr val="FFFF00"/>
                </a:highlight>
                <a:latin typeface="Times New Roman" panose="02020603050405020304" pitchFamily="18" charset="0"/>
                <a:ea typeface="Calibri" panose="020F0502020204030204" pitchFamily="34" charset="0"/>
              </a:rPr>
              <a:t>26 січня 2001 по 24 січня 2019 </a:t>
            </a:r>
            <a:r>
              <a:rPr lang="uk-UA" sz="3000" b="1" dirty="0" err="1">
                <a:highlight>
                  <a:srgbClr val="FFFF00"/>
                </a:highlight>
                <a:latin typeface="Times New Roman" panose="02020603050405020304" pitchFamily="18" charset="0"/>
                <a:ea typeface="Calibri" panose="020F0502020204030204" pitchFamily="34" charset="0"/>
              </a:rPr>
              <a:t>рр</a:t>
            </a:r>
            <a:r>
              <a:rPr lang="uk-UA" sz="3000" b="1" dirty="0">
                <a:effectLst/>
                <a:latin typeface="Times New Roman" panose="02020603050405020304" pitchFamily="18" charset="0"/>
                <a:ea typeface="Calibri" panose="020F0502020204030204" pitchFamily="34" charset="0"/>
              </a:rPr>
              <a:t>].</a:t>
            </a:r>
          </a:p>
          <a:p>
            <a:pPr marL="0" indent="0" algn="just">
              <a:buNone/>
            </a:pPr>
            <a:r>
              <a:rPr lang="uk-UA" sz="3000" b="1" dirty="0">
                <a:effectLst/>
                <a:latin typeface="Times New Roman" panose="02020603050405020304" pitchFamily="18" charset="0"/>
                <a:ea typeface="Calibri" panose="020F0502020204030204" pitchFamily="34" charset="0"/>
              </a:rPr>
              <a:t>Нерозвинена інфраструктура ДРК, ненадійна законодавча база, корупція й недостатня відкритість державної економічної політики та фінансових операцій залишаються головними перешкодами для інвестицій і загального росту економіки третьої за площею території країни Африки (2345,4 тис. км</a:t>
            </a:r>
            <a:r>
              <a:rPr lang="uk-UA" sz="3000" b="1" baseline="30000" dirty="0">
                <a:effectLst/>
                <a:latin typeface="Times New Roman" panose="02020603050405020304" pitchFamily="18" charset="0"/>
                <a:ea typeface="Calibri" panose="020F0502020204030204" pitchFamily="34" charset="0"/>
              </a:rPr>
              <a:t>2</a:t>
            </a:r>
            <a:r>
              <a:rPr lang="uk-UA" sz="3000" b="1" dirty="0">
                <a:effectLst/>
                <a:latin typeface="Times New Roman" panose="02020603050405020304" pitchFamily="18" charset="0"/>
                <a:ea typeface="Calibri" panose="020F0502020204030204" pitchFamily="34" charset="0"/>
              </a:rPr>
              <a:t>, після Судану і Алжиру).</a:t>
            </a:r>
            <a:endParaRPr lang="uk-UA"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0227641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effectLst/>
                <a:highlight>
                  <a:srgbClr val="00FF00"/>
                </a:highlight>
                <a:latin typeface="Times New Roman" panose="02020603050405020304" pitchFamily="18" charset="0"/>
                <a:ea typeface="Calibri" panose="020F0502020204030204" pitchFamily="34" charset="0"/>
              </a:rPr>
              <a:t>6. Ліквідація режиму апартеїду в Південно-Африканській Республіці</a:t>
            </a:r>
            <a:endParaRPr lang="uk-UA" sz="2800" b="1" dirty="0">
              <a:solidFill>
                <a:srgbClr val="C0000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Упродовж 50-60-х рр. XX ст. у ПАС відбувалися процеси, цілком протилежні за своєю суттю до загальної тенденції деколонізації регіону. У результаті виборів 1948 р. новим керівником уряду став висуванець </a:t>
            </a:r>
            <a:r>
              <a:rPr lang="uk-UA" sz="3200" b="1" dirty="0" err="1">
                <a:effectLst/>
                <a:latin typeface="Times New Roman" panose="02020603050405020304" pitchFamily="18" charset="0"/>
                <a:ea typeface="Calibri" panose="020F0502020204030204" pitchFamily="34" charset="0"/>
              </a:rPr>
              <a:t>праворадикальної</a:t>
            </a:r>
            <a:r>
              <a:rPr lang="uk-UA" sz="3200" b="1" dirty="0">
                <a:effectLst/>
                <a:latin typeface="Times New Roman" panose="02020603050405020304" pitchFamily="18" charset="0"/>
                <a:ea typeface="Calibri" panose="020F0502020204030204" pitchFamily="34" charset="0"/>
              </a:rPr>
              <a:t> </a:t>
            </a:r>
            <a:r>
              <a:rPr lang="uk-UA" sz="3200" b="1" dirty="0">
                <a:effectLst/>
                <a:highlight>
                  <a:srgbClr val="FFFF00"/>
                </a:highlight>
                <a:latin typeface="Times New Roman" panose="02020603050405020304" pitchFamily="18" charset="0"/>
                <a:ea typeface="Calibri" panose="020F0502020204030204" pitchFamily="34" charset="0"/>
              </a:rPr>
              <a:t>Націоналістичної партії </a:t>
            </a:r>
            <a:r>
              <a:rPr lang="uk-UA" sz="3200" b="1" dirty="0" err="1">
                <a:solidFill>
                  <a:srgbClr val="C00000"/>
                </a:solidFill>
                <a:effectLst/>
                <a:latin typeface="Times New Roman" panose="02020603050405020304" pitchFamily="18" charset="0"/>
                <a:ea typeface="Calibri" panose="020F0502020204030204" pitchFamily="34" charset="0"/>
              </a:rPr>
              <a:t>Дашель</a:t>
            </a:r>
            <a:r>
              <a:rPr lang="uk-UA" sz="3200" b="1" dirty="0">
                <a:solidFill>
                  <a:srgbClr val="C00000"/>
                </a:solidFill>
                <a:effectLst/>
                <a:latin typeface="Times New Roman" panose="02020603050405020304" pitchFamily="18" charset="0"/>
                <a:ea typeface="Calibri" panose="020F0502020204030204" pitchFamily="34" charset="0"/>
              </a:rPr>
              <a:t> </a:t>
            </a:r>
            <a:r>
              <a:rPr lang="uk-UA" sz="3200" b="1" dirty="0" err="1">
                <a:solidFill>
                  <a:srgbClr val="C00000"/>
                </a:solidFill>
                <a:effectLst/>
                <a:latin typeface="Times New Roman" panose="02020603050405020304" pitchFamily="18" charset="0"/>
                <a:ea typeface="Calibri" panose="020F0502020204030204" pitchFamily="34" charset="0"/>
              </a:rPr>
              <a:t>Малан</a:t>
            </a:r>
            <a:r>
              <a:rPr lang="uk-UA" sz="3200" b="1" dirty="0">
                <a:effectLst/>
                <a:latin typeface="Times New Roman" panose="02020603050405020304" pitchFamily="18" charset="0"/>
                <a:ea typeface="Calibri" panose="020F0502020204030204" pitchFamily="34" charset="0"/>
              </a:rPr>
              <a:t> [1948-1954 рр.], який приступив до створення системи расової сегрегації, що отримала назву апартеїд (від «</a:t>
            </a:r>
            <a:r>
              <a:rPr lang="uk-UA" sz="3200" b="1" dirty="0" err="1">
                <a:effectLst/>
                <a:latin typeface="Times New Roman" panose="02020603050405020304" pitchFamily="18" charset="0"/>
                <a:ea typeface="Calibri" panose="020F0502020204030204" pitchFamily="34" charset="0"/>
              </a:rPr>
              <a:t>апартхайд</a:t>
            </a:r>
            <a:r>
              <a:rPr lang="uk-UA" sz="3200" b="1" dirty="0">
                <a:effectLst/>
                <a:latin typeface="Times New Roman" panose="02020603050405020304" pitchFamily="18" charset="0"/>
                <a:ea typeface="Calibri" panose="020F0502020204030204" pitchFamily="34" charset="0"/>
              </a:rPr>
              <a:t>», що мовою африкаанс – </a:t>
            </a:r>
            <a:r>
              <a:rPr lang="uk-UA" sz="3200" b="1" dirty="0" err="1">
                <a:effectLst/>
                <a:latin typeface="Times New Roman" panose="02020603050405020304" pitchFamily="18" charset="0"/>
                <a:ea typeface="Calibri" panose="020F0502020204030204" pitchFamily="34" charset="0"/>
              </a:rPr>
              <a:t>старо</a:t>
            </a:r>
            <a:r>
              <a:rPr lang="uk-UA" sz="3200" b="1" dirty="0">
                <a:effectLst/>
                <a:latin typeface="Times New Roman" panose="02020603050405020304" pitchFamily="18" charset="0"/>
                <a:ea typeface="Calibri" panose="020F0502020204030204" pitchFamily="34" charset="0"/>
              </a:rPr>
              <a:t>-нідерландською означає «</a:t>
            </a:r>
            <a:r>
              <a:rPr lang="uk-UA" sz="3200" b="1" dirty="0" err="1">
                <a:effectLst/>
                <a:latin typeface="Times New Roman" panose="02020603050405020304" pitchFamily="18" charset="0"/>
                <a:ea typeface="Calibri" panose="020F0502020204030204" pitchFamily="34" charset="0"/>
              </a:rPr>
              <a:t>обособленність</a:t>
            </a:r>
            <a:r>
              <a:rPr lang="uk-UA" sz="3200" b="1" dirty="0">
                <a:effectLst/>
                <a:latin typeface="Times New Roman" panose="02020603050405020304" pitchFamily="18" charset="0"/>
                <a:ea typeface="Calibri" panose="020F0502020204030204" pitchFamily="34" charset="0"/>
              </a:rPr>
              <a:t>»). Парламент країни прийняв низку законів, які, зокрема, забороняли шлюб та статеві зносини між представниками різних рас, спільне проживання та спільну господарську діяльність. Для білих та чорношкірих було визначено окремий транспорт, місця публічного користування тощо.</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429082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effectLst/>
                <a:highlight>
                  <a:srgbClr val="00FF00"/>
                </a:highlight>
                <a:latin typeface="Times New Roman" panose="02020603050405020304" pitchFamily="18" charset="0"/>
                <a:ea typeface="Calibri" panose="020F0502020204030204" pitchFamily="34" charset="0"/>
              </a:rPr>
              <a:t>6. Ліквідація режиму апартеїду в Південно-Африканській Республіці</a:t>
            </a:r>
            <a:endParaRPr lang="uk-UA" sz="2800" b="1" dirty="0">
              <a:solidFill>
                <a:srgbClr val="C00000"/>
              </a:solidFill>
              <a:highlight>
                <a:srgbClr val="00FF00"/>
              </a:highlight>
              <a:latin typeface="Times New Roman" panose="02020603050405020304" pitchFamily="18" charset="0"/>
              <a:cs typeface="Times New Roman" panose="02020603050405020304" pitchFamily="18" charset="0"/>
            </a:endParaRPr>
          </a:p>
        </p:txBody>
      </p:sp>
      <p:pic>
        <p:nvPicPr>
          <p:cNvPr id="2" name="Объект 1">
            <a:extLst>
              <a:ext uri="{FF2B5EF4-FFF2-40B4-BE49-F238E27FC236}">
                <a16:creationId xmlns:a16="http://schemas.microsoft.com/office/drawing/2014/main" id="{5DACAA54-319D-991D-7C99-2982CCD1319B}"/>
              </a:ext>
            </a:extLst>
          </p:cNvPr>
          <p:cNvPicPr>
            <a:picLocks noGrp="1" noChangeAspect="1"/>
          </p:cNvPicPr>
          <p:nvPr>
            <p:ph idx="1"/>
          </p:nvPr>
        </p:nvPicPr>
        <p:blipFill>
          <a:blip r:embed="rId2"/>
          <a:stretch>
            <a:fillRect/>
          </a:stretch>
        </p:blipFill>
        <p:spPr>
          <a:xfrm>
            <a:off x="5672187" y="443344"/>
            <a:ext cx="6519814" cy="6414656"/>
          </a:xfrm>
          <a:prstGeom prst="rect">
            <a:avLst/>
          </a:prstGeom>
        </p:spPr>
      </p:pic>
      <p:pic>
        <p:nvPicPr>
          <p:cNvPr id="6" name="Рисунок 5">
            <a:extLst>
              <a:ext uri="{FF2B5EF4-FFF2-40B4-BE49-F238E27FC236}">
                <a16:creationId xmlns:a16="http://schemas.microsoft.com/office/drawing/2014/main" id="{451D66D8-C9A5-DF87-7FB9-78BA316BC693}"/>
              </a:ext>
            </a:extLst>
          </p:cNvPr>
          <p:cNvPicPr>
            <a:picLocks noChangeAspect="1"/>
          </p:cNvPicPr>
          <p:nvPr/>
        </p:nvPicPr>
        <p:blipFill>
          <a:blip r:embed="rId3"/>
          <a:stretch>
            <a:fillRect/>
          </a:stretch>
        </p:blipFill>
        <p:spPr>
          <a:xfrm>
            <a:off x="-1" y="1062181"/>
            <a:ext cx="5757643" cy="5352475"/>
          </a:xfrm>
          <a:prstGeom prst="rect">
            <a:avLst/>
          </a:prstGeom>
        </p:spPr>
      </p:pic>
    </p:spTree>
    <p:extLst>
      <p:ext uri="{BB962C8B-B14F-4D97-AF65-F5344CB8AC3E}">
        <p14:creationId xmlns:p14="http://schemas.microsoft.com/office/powerpoint/2010/main" val="352813862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effectLst/>
                <a:highlight>
                  <a:srgbClr val="00FF00"/>
                </a:highlight>
                <a:latin typeface="Times New Roman" panose="02020603050405020304" pitchFamily="18" charset="0"/>
                <a:ea typeface="Calibri" panose="020F0502020204030204" pitchFamily="34" charset="0"/>
              </a:rPr>
              <a:t>6. Ліквідація режиму апартеїду в Південно-Африканській Республіці</a:t>
            </a:r>
            <a:endParaRPr lang="uk-UA" sz="2800" b="1" dirty="0">
              <a:solidFill>
                <a:srgbClr val="C0000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2900" b="1" dirty="0">
                <a:effectLst/>
                <a:latin typeface="Times New Roman" panose="02020603050405020304" pitchFamily="18" charset="0"/>
                <a:ea typeface="Calibri" panose="020F0502020204030204" pitchFamily="34" charset="0"/>
              </a:rPr>
              <a:t>У </a:t>
            </a:r>
            <a:r>
              <a:rPr lang="uk-UA" sz="2900" b="1" dirty="0">
                <a:solidFill>
                  <a:srgbClr val="C00000"/>
                </a:solidFill>
                <a:effectLst/>
                <a:latin typeface="Times New Roman" panose="02020603050405020304" pitchFamily="18" charset="0"/>
                <a:ea typeface="Calibri" panose="020F0502020204030204" pitchFamily="34" charset="0"/>
              </a:rPr>
              <a:t>1959-1963 рр.</a:t>
            </a:r>
            <a:r>
              <a:rPr lang="uk-UA" sz="2900" b="1" dirty="0">
                <a:effectLst/>
                <a:latin typeface="Times New Roman" panose="02020603050405020304" pitchFamily="18" charset="0"/>
                <a:ea typeface="Calibri" panose="020F0502020204030204" pitchFamily="34" charset="0"/>
              </a:rPr>
              <a:t> у країні було створено десятки </a:t>
            </a:r>
            <a:r>
              <a:rPr lang="uk-UA" sz="2900" b="1" i="1" dirty="0" err="1">
                <a:effectLst/>
                <a:highlight>
                  <a:srgbClr val="FFFF00"/>
                </a:highlight>
                <a:latin typeface="Times New Roman" panose="02020603050405020304" pitchFamily="18" charset="0"/>
                <a:ea typeface="Calibri" panose="020F0502020204030204" pitchFamily="34" charset="0"/>
              </a:rPr>
              <a:t>бантустанів</a:t>
            </a:r>
            <a:r>
              <a:rPr lang="uk-UA" sz="2900" b="1" dirty="0">
                <a:effectLst/>
                <a:latin typeface="Times New Roman" panose="02020603050405020304" pitchFamily="18" charset="0"/>
                <a:ea typeface="Calibri" panose="020F0502020204030204" pitchFamily="34" charset="0"/>
              </a:rPr>
              <a:t> – </a:t>
            </a:r>
            <a:r>
              <a:rPr lang="uk-UA" sz="2900" b="1" dirty="0">
                <a:effectLst/>
                <a:highlight>
                  <a:srgbClr val="00FF00"/>
                </a:highlight>
                <a:latin typeface="Times New Roman" panose="02020603050405020304" pitchFamily="18" charset="0"/>
                <a:ea typeface="Calibri" panose="020F0502020204030204" pitchFamily="34" charset="0"/>
              </a:rPr>
              <a:t>територій, призначених для виключного проживання чорної більшості, що мали часткову автономію</a:t>
            </a:r>
            <a:r>
              <a:rPr lang="uk-UA" sz="2900" b="1" dirty="0">
                <a:effectLst/>
                <a:latin typeface="Times New Roman" panose="02020603050405020304" pitchFamily="18" charset="0"/>
                <a:ea typeface="Calibri" panose="020F0502020204030204" pitchFamily="34" charset="0"/>
              </a:rPr>
              <a:t>. Вони становили лише 13,7% території країни, але там проживало 68% мешканців країни, для чорношкірих працівників підприємств за межами </a:t>
            </a:r>
            <a:r>
              <a:rPr lang="uk-UA" sz="2900" b="1" dirty="0" err="1">
                <a:effectLst/>
                <a:latin typeface="Times New Roman" panose="02020603050405020304" pitchFamily="18" charset="0"/>
                <a:ea typeface="Calibri" panose="020F0502020204030204" pitchFamily="34" charset="0"/>
              </a:rPr>
              <a:t>бантустанів</a:t>
            </a:r>
            <a:r>
              <a:rPr lang="uk-UA" sz="2900" b="1" dirty="0">
                <a:effectLst/>
                <a:latin typeface="Times New Roman" panose="02020603050405020304" pitchFamily="18" charset="0"/>
                <a:ea typeface="Calibri" panose="020F0502020204030204" pitchFamily="34" charset="0"/>
              </a:rPr>
              <a:t> передбачалося право тимчасово мешкати без родин у спеціально визначених тимчасових таборах.</a:t>
            </a:r>
          </a:p>
          <a:p>
            <a:pPr marL="0" indent="0" algn="just">
              <a:buNone/>
            </a:pPr>
            <a:r>
              <a:rPr lang="uk-UA" sz="2900" b="1" dirty="0">
                <a:effectLst/>
                <a:latin typeface="Times New Roman" panose="02020603050405020304" pitchFamily="18" charset="0"/>
                <a:ea typeface="Calibri" panose="020F0502020204030204" pitchFamily="34" charset="0"/>
              </a:rPr>
              <a:t> Організаційним центром руху чорношкірої більшості країни став заснований ще </a:t>
            </a:r>
            <a:r>
              <a:rPr lang="uk-UA" sz="2900" b="1" dirty="0">
                <a:solidFill>
                  <a:srgbClr val="FF0000"/>
                </a:solidFill>
                <a:effectLst/>
                <a:latin typeface="Times New Roman" panose="02020603050405020304" pitchFamily="18" charset="0"/>
                <a:ea typeface="Calibri" panose="020F0502020204030204" pitchFamily="34" charset="0"/>
              </a:rPr>
              <a:t>1912 р.</a:t>
            </a:r>
            <a:r>
              <a:rPr lang="uk-UA" sz="2900" b="1" dirty="0">
                <a:effectLst/>
                <a:latin typeface="Times New Roman" panose="02020603050405020304" pitchFamily="18" charset="0"/>
                <a:ea typeface="Calibri" panose="020F0502020204030204" pitchFamily="34" charset="0"/>
              </a:rPr>
              <a:t> </a:t>
            </a:r>
            <a:r>
              <a:rPr lang="uk-UA" sz="2900" b="1" dirty="0">
                <a:effectLst/>
                <a:highlight>
                  <a:srgbClr val="00FFFF"/>
                </a:highlight>
                <a:latin typeface="Times New Roman" panose="02020603050405020304" pitchFamily="18" charset="0"/>
                <a:ea typeface="Calibri" panose="020F0502020204030204" pitchFamily="34" charset="0"/>
              </a:rPr>
              <a:t>Африканський національний конгрес</a:t>
            </a:r>
            <a:r>
              <a:rPr lang="uk-UA" sz="2900" b="1" dirty="0">
                <a:effectLst/>
                <a:latin typeface="Times New Roman" panose="02020603050405020304" pitchFamily="18" charset="0"/>
                <a:ea typeface="Calibri" panose="020F0502020204030204" pitchFamily="34" charset="0"/>
              </a:rPr>
              <a:t> (АНК), який до кінця 1950-х рр. користувався переважно мирними парламентськими методами боротьби, а його тогочасний лідер </a:t>
            </a:r>
            <a:r>
              <a:rPr lang="uk-UA" sz="2900" b="1" dirty="0">
                <a:solidFill>
                  <a:srgbClr val="FF0000"/>
                </a:solidFill>
                <a:effectLst/>
                <a:latin typeface="Times New Roman" panose="02020603050405020304" pitchFamily="18" charset="0"/>
                <a:ea typeface="Calibri" panose="020F0502020204030204" pitchFamily="34" charset="0"/>
              </a:rPr>
              <a:t>Альберт </a:t>
            </a:r>
            <a:r>
              <a:rPr lang="uk-UA" sz="2900" b="1" dirty="0" err="1">
                <a:solidFill>
                  <a:srgbClr val="FF0000"/>
                </a:solidFill>
                <a:effectLst/>
                <a:latin typeface="Times New Roman" panose="02020603050405020304" pitchFamily="18" charset="0"/>
                <a:ea typeface="Calibri" panose="020F0502020204030204" pitchFamily="34" charset="0"/>
              </a:rPr>
              <a:t>Лутулі</a:t>
            </a:r>
            <a:r>
              <a:rPr lang="uk-UA" sz="2900" b="1" dirty="0">
                <a:effectLst/>
                <a:latin typeface="Times New Roman" panose="02020603050405020304" pitchFamily="18" charset="0"/>
                <a:ea typeface="Calibri" panose="020F0502020204030204" pitchFamily="34" charset="0"/>
              </a:rPr>
              <a:t> (</a:t>
            </a:r>
            <a:r>
              <a:rPr lang="uk-UA" sz="2900" b="1" dirty="0">
                <a:effectLst/>
                <a:highlight>
                  <a:srgbClr val="FFFF00"/>
                </a:highlight>
                <a:latin typeface="Times New Roman" panose="02020603050405020304" pitchFamily="18" charset="0"/>
                <a:ea typeface="Calibri" panose="020F0502020204030204" pitchFamily="34" charset="0"/>
              </a:rPr>
              <a:t>1898-1967 рр.</a:t>
            </a:r>
            <a:r>
              <a:rPr lang="uk-UA" sz="2900" b="1" dirty="0">
                <a:effectLst/>
                <a:latin typeface="Times New Roman" panose="02020603050405020304" pitchFamily="18" charset="0"/>
                <a:ea typeface="Calibri" panose="020F0502020204030204" pitchFamily="34" charset="0"/>
              </a:rPr>
              <a:t>) навіть отримав у </a:t>
            </a:r>
            <a:r>
              <a:rPr lang="uk-UA" sz="2900" b="1" dirty="0">
                <a:solidFill>
                  <a:srgbClr val="FF0000"/>
                </a:solidFill>
                <a:effectLst/>
                <a:latin typeface="Times New Roman" panose="02020603050405020304" pitchFamily="18" charset="0"/>
                <a:ea typeface="Calibri" panose="020F0502020204030204" pitchFamily="34" charset="0"/>
              </a:rPr>
              <a:t>1960 р.</a:t>
            </a:r>
            <a:r>
              <a:rPr lang="uk-UA" sz="2900" b="1" dirty="0">
                <a:effectLst/>
                <a:latin typeface="Times New Roman" panose="02020603050405020304" pitchFamily="18" charset="0"/>
                <a:ea typeface="Calibri" panose="020F0502020204030204" pitchFamily="34" charset="0"/>
              </a:rPr>
              <a:t> Нобелівську премію миру. Але, зважаючи на безуспішність мирних засобів тиску на уряд, на початку </a:t>
            </a:r>
            <a:r>
              <a:rPr lang="uk-UA" sz="2900" b="1" dirty="0">
                <a:solidFill>
                  <a:srgbClr val="FF0000"/>
                </a:solidFill>
                <a:effectLst/>
                <a:latin typeface="Times New Roman" panose="02020603050405020304" pitchFamily="18" charset="0"/>
                <a:ea typeface="Calibri" panose="020F0502020204030204" pitchFamily="34" charset="0"/>
              </a:rPr>
              <a:t>1960-х рр.</a:t>
            </a:r>
            <a:r>
              <a:rPr lang="uk-UA" sz="2900" b="1" dirty="0">
                <a:effectLst/>
                <a:latin typeface="Times New Roman" panose="02020603050405020304" pitchFamily="18" charset="0"/>
                <a:ea typeface="Calibri" panose="020F0502020204030204" pitchFamily="34" charset="0"/>
              </a:rPr>
              <a:t> до керівництва АНК прийшла група радикалів на чолі з </a:t>
            </a:r>
            <a:r>
              <a:rPr lang="uk-UA" sz="2900" b="1" dirty="0">
                <a:solidFill>
                  <a:srgbClr val="FF0000"/>
                </a:solidFill>
                <a:effectLst/>
                <a:latin typeface="Times New Roman" panose="02020603050405020304" pitchFamily="18" charset="0"/>
                <a:ea typeface="Calibri" panose="020F0502020204030204" pitchFamily="34" charset="0"/>
              </a:rPr>
              <a:t>Нельсоном </a:t>
            </a:r>
            <a:r>
              <a:rPr lang="uk-UA" sz="2900" b="1" dirty="0" err="1">
                <a:solidFill>
                  <a:srgbClr val="FF0000"/>
                </a:solidFill>
                <a:effectLst/>
                <a:latin typeface="Times New Roman" panose="02020603050405020304" pitchFamily="18" charset="0"/>
                <a:ea typeface="Calibri" panose="020F0502020204030204" pitchFamily="34" charset="0"/>
              </a:rPr>
              <a:t>Манделою</a:t>
            </a:r>
            <a:r>
              <a:rPr lang="uk-UA" sz="2900" b="1" dirty="0">
                <a:effectLst/>
                <a:latin typeface="Times New Roman" panose="02020603050405020304" pitchFamily="18" charset="0"/>
                <a:ea typeface="Calibri" panose="020F0502020204030204" pitchFamily="34" charset="0"/>
              </a:rPr>
              <a:t> (1918 - 2013 рр.).</a:t>
            </a:r>
            <a:endParaRPr lang="ru-RU" sz="2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936968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effectLst/>
                <a:highlight>
                  <a:srgbClr val="00FF00"/>
                </a:highlight>
                <a:latin typeface="Times New Roman" panose="02020603050405020304" pitchFamily="18" charset="0"/>
                <a:ea typeface="Calibri" panose="020F0502020204030204" pitchFamily="34" charset="0"/>
              </a:rPr>
              <a:t>6. Ліквідація режиму апартеїду в Південно-Африканській Республіці</a:t>
            </a:r>
            <a:endParaRPr lang="uk-UA" sz="2800" b="1" dirty="0">
              <a:solidFill>
                <a:srgbClr val="C0000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b="1" dirty="0">
                <a:effectLst/>
                <a:latin typeface="Times New Roman" panose="02020603050405020304" pitchFamily="18" charset="0"/>
                <a:ea typeface="Calibri" panose="020F0502020204030204" pitchFamily="34" charset="0"/>
              </a:rPr>
              <a:t>Символічним переломним моментом в історії АНК стали події </a:t>
            </a:r>
            <a:r>
              <a:rPr lang="uk-UA" b="1" dirty="0">
                <a:solidFill>
                  <a:srgbClr val="FF0000"/>
                </a:solidFill>
                <a:effectLst/>
                <a:latin typeface="Times New Roman" panose="02020603050405020304" pitchFamily="18" charset="0"/>
                <a:ea typeface="Calibri" panose="020F0502020204030204" pitchFamily="34" charset="0"/>
              </a:rPr>
              <a:t>21 березня 1960 р.</a:t>
            </a:r>
            <a:r>
              <a:rPr lang="uk-UA" b="1" dirty="0">
                <a:effectLst/>
                <a:latin typeface="Times New Roman" panose="02020603050405020304" pitchFamily="18" charset="0"/>
                <a:ea typeface="Calibri" panose="020F0502020204030204" pitchFamily="34" charset="0"/>
              </a:rPr>
              <a:t> в </a:t>
            </a:r>
            <a:r>
              <a:rPr lang="uk-UA" b="1" dirty="0" err="1">
                <a:effectLst/>
                <a:highlight>
                  <a:srgbClr val="FFFF00"/>
                </a:highlight>
                <a:latin typeface="Times New Roman" panose="02020603050405020304" pitchFamily="18" charset="0"/>
                <a:ea typeface="Calibri" panose="020F0502020204030204" pitchFamily="34" charset="0"/>
              </a:rPr>
              <a:t>Шарпевілі</a:t>
            </a:r>
            <a:r>
              <a:rPr lang="uk-UA" b="1" dirty="0">
                <a:effectLst/>
                <a:latin typeface="Times New Roman" panose="02020603050405020304" pitchFamily="18" charset="0"/>
                <a:ea typeface="Calibri" panose="020F0502020204030204" pitchFamily="34" charset="0"/>
              </a:rPr>
              <a:t>, коли під час організованої поміркованим Панафриканським конгресом демонстрації поліція застрелила 69 осіб. У відповідь на ці події в ряді міст країни відбулися масові заворушення, а уряд заборонив діяльність АНК. </a:t>
            </a:r>
          </a:p>
          <a:p>
            <a:pPr marL="0" indent="0" algn="just">
              <a:buNone/>
            </a:pPr>
            <a:r>
              <a:rPr lang="uk-UA" b="1" dirty="0">
                <a:effectLst/>
                <a:latin typeface="Times New Roman" panose="02020603050405020304" pitchFamily="18" charset="0"/>
                <a:ea typeface="Calibri" panose="020F0502020204030204" pitchFamily="34" charset="0"/>
              </a:rPr>
              <a:t>До того ж, провівши серед білого населення референдум, уряд </a:t>
            </a:r>
            <a:r>
              <a:rPr lang="uk-UA" b="1" dirty="0">
                <a:solidFill>
                  <a:srgbClr val="FF0000"/>
                </a:solidFill>
                <a:effectLst/>
                <a:latin typeface="Times New Roman" panose="02020603050405020304" pitchFamily="18" charset="0"/>
                <a:ea typeface="Calibri" panose="020F0502020204030204" pitchFamily="34" charset="0"/>
              </a:rPr>
              <a:t>Генріха </a:t>
            </a:r>
            <a:r>
              <a:rPr lang="uk-UA" b="1" dirty="0" err="1">
                <a:solidFill>
                  <a:srgbClr val="FF0000"/>
                </a:solidFill>
                <a:effectLst/>
                <a:latin typeface="Times New Roman" panose="02020603050405020304" pitchFamily="18" charset="0"/>
                <a:ea typeface="Calibri" panose="020F0502020204030204" pitchFamily="34" charset="0"/>
              </a:rPr>
              <a:t>Вервурда</a:t>
            </a:r>
            <a:r>
              <a:rPr lang="uk-UA" b="1" dirty="0">
                <a:effectLst/>
                <a:latin typeface="Times New Roman" panose="02020603050405020304" pitchFamily="18" charset="0"/>
                <a:ea typeface="Calibri" panose="020F0502020204030204" pitchFamily="34" charset="0"/>
              </a:rPr>
              <a:t> [</a:t>
            </a:r>
            <a:r>
              <a:rPr lang="uk-UA" b="1" dirty="0">
                <a:effectLst/>
                <a:highlight>
                  <a:srgbClr val="FFFF00"/>
                </a:highlight>
                <a:latin typeface="Times New Roman" panose="02020603050405020304" pitchFamily="18" charset="0"/>
                <a:ea typeface="Calibri" panose="020F0502020204030204" pitchFamily="34" charset="0"/>
              </a:rPr>
              <a:t>1958-1966 рр.</a:t>
            </a:r>
            <a:r>
              <a:rPr lang="en-US" b="1" dirty="0">
                <a:effectLst/>
                <a:latin typeface="Times New Roman" panose="02020603050405020304" pitchFamily="18" charset="0"/>
                <a:ea typeface="Calibri" panose="020F0502020204030204" pitchFamily="34" charset="0"/>
              </a:rPr>
              <a:t>]</a:t>
            </a:r>
            <a:r>
              <a:rPr lang="uk-UA" b="1" dirty="0">
                <a:effectLst/>
                <a:latin typeface="Times New Roman" panose="02020603050405020304" pitchFamily="18" charset="0"/>
                <a:ea typeface="Calibri" panose="020F0502020204030204" pitchFamily="34" charset="0"/>
              </a:rPr>
              <a:t> оголосив у </a:t>
            </a:r>
            <a:r>
              <a:rPr lang="uk-UA" b="1" dirty="0">
                <a:solidFill>
                  <a:srgbClr val="FF0000"/>
                </a:solidFill>
                <a:effectLst/>
                <a:latin typeface="Times New Roman" panose="02020603050405020304" pitchFamily="18" charset="0"/>
                <a:ea typeface="Calibri" panose="020F0502020204030204" pitchFamily="34" charset="0"/>
              </a:rPr>
              <a:t>березні 1961 р.</a:t>
            </a:r>
            <a:r>
              <a:rPr lang="uk-UA" b="1" dirty="0">
                <a:effectLst/>
                <a:latin typeface="Times New Roman" panose="02020603050405020304" pitchFamily="18" charset="0"/>
                <a:ea typeface="Calibri" panose="020F0502020204030204" pitchFamily="34" charset="0"/>
              </a:rPr>
              <a:t> про вихід ПАС зі складу Співдружності Націй, а </a:t>
            </a:r>
            <a:r>
              <a:rPr lang="uk-UA" b="1" dirty="0">
                <a:solidFill>
                  <a:srgbClr val="FF0000"/>
                </a:solidFill>
                <a:effectLst/>
                <a:latin typeface="Times New Roman" panose="02020603050405020304" pitchFamily="18" charset="0"/>
                <a:ea typeface="Calibri" panose="020F0502020204030204" pitchFamily="34" charset="0"/>
              </a:rPr>
              <a:t>31 травня 1961 р.</a:t>
            </a:r>
            <a:r>
              <a:rPr lang="uk-UA" b="1" dirty="0">
                <a:effectLst/>
                <a:latin typeface="Times New Roman" panose="02020603050405020304" pitchFamily="18" charset="0"/>
                <a:ea typeface="Calibri" panose="020F0502020204030204" pitchFamily="34" charset="0"/>
              </a:rPr>
              <a:t> проголосив повну незалежність країни під назвою – </a:t>
            </a:r>
            <a:r>
              <a:rPr lang="uk-UA" b="1" u="sng" dirty="0">
                <a:effectLst/>
                <a:highlight>
                  <a:srgbClr val="00FFFF"/>
                </a:highlight>
                <a:latin typeface="Times New Roman" panose="02020603050405020304" pitchFamily="18" charset="0"/>
                <a:ea typeface="Calibri" panose="020F0502020204030204" pitchFamily="34" charset="0"/>
              </a:rPr>
              <a:t>Південно-Африканської Республіки</a:t>
            </a:r>
            <a:r>
              <a:rPr lang="uk-UA" b="1" dirty="0">
                <a:effectLst/>
                <a:latin typeface="Times New Roman" panose="02020603050405020304" pitchFamily="18" charset="0"/>
                <a:ea typeface="Calibri" panose="020F0502020204030204" pitchFamily="34" charset="0"/>
              </a:rPr>
              <a:t> (</a:t>
            </a:r>
            <a:r>
              <a:rPr lang="uk-UA" b="1" dirty="0">
                <a:effectLst/>
                <a:highlight>
                  <a:srgbClr val="FFFF00"/>
                </a:highlight>
                <a:latin typeface="Times New Roman" panose="02020603050405020304" pitchFamily="18" charset="0"/>
                <a:ea typeface="Calibri" panose="020F0502020204030204" pitchFamily="34" charset="0"/>
              </a:rPr>
              <a:t>1,22 млн. км</a:t>
            </a:r>
            <a:r>
              <a:rPr lang="uk-UA" b="1" baseline="30000" dirty="0">
                <a:effectLst/>
                <a:highlight>
                  <a:srgbClr val="FFFF00"/>
                </a:highlight>
                <a:latin typeface="Times New Roman" panose="02020603050405020304" pitchFamily="18" charset="0"/>
                <a:ea typeface="Calibri" panose="020F0502020204030204" pitchFamily="34" charset="0"/>
              </a:rPr>
              <a:t>2</a:t>
            </a:r>
            <a:r>
              <a:rPr lang="uk-UA" b="1" dirty="0">
                <a:effectLst/>
                <a:highlight>
                  <a:srgbClr val="FFFF00"/>
                </a:highlight>
                <a:latin typeface="Times New Roman" panose="02020603050405020304" pitchFamily="18" charset="0"/>
                <a:ea typeface="Calibri" panose="020F0502020204030204" pitchFamily="34" charset="0"/>
              </a:rPr>
              <a:t>, населення – 44,35 млн., Преторія</a:t>
            </a:r>
            <a:r>
              <a:rPr lang="uk-UA" b="1" dirty="0">
                <a:effectLst/>
                <a:latin typeface="Times New Roman" panose="02020603050405020304" pitchFamily="18" charset="0"/>
                <a:ea typeface="Calibri" panose="020F0502020204030204" pitchFamily="34" charset="0"/>
              </a:rPr>
              <a:t>). </a:t>
            </a:r>
          </a:p>
          <a:p>
            <a:pPr marL="0" indent="0" algn="just">
              <a:buNone/>
            </a:pPr>
            <a:r>
              <a:rPr lang="uk-UA" b="1" dirty="0">
                <a:effectLst/>
                <a:latin typeface="Times New Roman" panose="02020603050405020304" pitchFamily="18" charset="0"/>
                <a:ea typeface="Calibri" panose="020F0502020204030204" pitchFamily="34" charset="0"/>
              </a:rPr>
              <a:t>Після придушення спалаху антиурядових виступів у середині 1960-х рр. у ПАР почався період відносного спокою. Головні лідери опозиції змушені були емігрувати, а поліція та спеціальні служби ефективно нейтралізували спроби насильницького опору урядовій політиці апартеїду.</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3685433"/>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effectLst/>
                <a:highlight>
                  <a:srgbClr val="00FF00"/>
                </a:highlight>
                <a:latin typeface="Times New Roman" panose="02020603050405020304" pitchFamily="18" charset="0"/>
                <a:ea typeface="Calibri" panose="020F0502020204030204" pitchFamily="34" charset="0"/>
              </a:rPr>
              <a:t>6. Ліквідація режиму апартеїду в Південно-Африканській Республіці</a:t>
            </a:r>
            <a:endParaRPr lang="uk-UA" sz="2800" b="1" dirty="0">
              <a:solidFill>
                <a:srgbClr val="C0000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Для того, щоб «випустити пару» національного руху, уряд ПАР удався до політики розширення автономії </a:t>
            </a:r>
            <a:r>
              <a:rPr lang="uk-UA" sz="3200" b="1" dirty="0" err="1">
                <a:effectLst/>
                <a:latin typeface="Times New Roman" panose="02020603050405020304" pitchFamily="18" charset="0"/>
                <a:ea typeface="Calibri" panose="020F0502020204030204" pitchFamily="34" charset="0"/>
              </a:rPr>
              <a:t>бантустанів</a:t>
            </a:r>
            <a:r>
              <a:rPr lang="uk-UA" sz="3200" b="1" dirty="0">
                <a:effectLst/>
                <a:latin typeface="Times New Roman" panose="02020603050405020304" pitchFamily="18" charset="0"/>
                <a:ea typeface="Calibri" panose="020F0502020204030204" pitchFamily="34" charset="0"/>
              </a:rPr>
              <a:t>, яка, втім, не змінювала загальної політичної системи країни. </a:t>
            </a:r>
          </a:p>
          <a:p>
            <a:pPr marL="0" indent="0" algn="just">
              <a:buNone/>
            </a:pPr>
            <a:r>
              <a:rPr lang="uk-UA" sz="3200" b="1" dirty="0">
                <a:effectLst/>
                <a:latin typeface="Times New Roman" panose="02020603050405020304" pitchFamily="18" charset="0"/>
                <a:ea typeface="Calibri" panose="020F0502020204030204" pitchFamily="34" charset="0"/>
              </a:rPr>
              <a:t>Унаслідок такої політики в </a:t>
            </a:r>
            <a:r>
              <a:rPr lang="uk-UA" sz="3200" b="1" dirty="0">
                <a:solidFill>
                  <a:srgbClr val="FF0000"/>
                </a:solidFill>
                <a:effectLst/>
                <a:latin typeface="Times New Roman" panose="02020603050405020304" pitchFamily="18" charset="0"/>
                <a:ea typeface="Calibri" panose="020F0502020204030204" pitchFamily="34" charset="0"/>
              </a:rPr>
              <a:t>1974 р.</a:t>
            </a:r>
            <a:r>
              <a:rPr lang="uk-UA" sz="3200" b="1" dirty="0">
                <a:effectLst/>
                <a:latin typeface="Times New Roman" panose="02020603050405020304" pitchFamily="18" charset="0"/>
                <a:ea typeface="Calibri" panose="020F0502020204030204" pitchFamily="34" charset="0"/>
              </a:rPr>
              <a:t> в ПАР виникла організація поміркованої опозиції «</a:t>
            </a:r>
            <a:r>
              <a:rPr lang="uk-UA" sz="3200" b="1" dirty="0" err="1">
                <a:effectLst/>
                <a:highlight>
                  <a:srgbClr val="FFFF00"/>
                </a:highlight>
                <a:latin typeface="Times New Roman" panose="02020603050405020304" pitchFamily="18" charset="0"/>
                <a:ea typeface="Calibri" panose="020F0502020204030204" pitchFamily="34" charset="0"/>
              </a:rPr>
              <a:t>Інката</a:t>
            </a:r>
            <a:r>
              <a:rPr lang="uk-UA" sz="3200" b="1" dirty="0">
                <a:effectLst/>
                <a:latin typeface="Times New Roman" panose="02020603050405020304" pitchFamily="18" charset="0"/>
                <a:ea typeface="Calibri" panose="020F0502020204030204" pitchFamily="34" charset="0"/>
              </a:rPr>
              <a:t>», керівником якої став харизматичний зулуський лідер </a:t>
            </a:r>
            <a:r>
              <a:rPr lang="uk-UA" sz="3200" b="1" dirty="0" err="1">
                <a:solidFill>
                  <a:srgbClr val="FF0000"/>
                </a:solidFill>
                <a:effectLst/>
                <a:latin typeface="Times New Roman" panose="02020603050405020304" pitchFamily="18" charset="0"/>
                <a:ea typeface="Calibri" panose="020F0502020204030204" pitchFamily="34" charset="0"/>
              </a:rPr>
              <a:t>Мангосуту</a:t>
            </a:r>
            <a:r>
              <a:rPr lang="uk-UA" sz="3200" b="1" dirty="0">
                <a:solidFill>
                  <a:srgbClr val="FF0000"/>
                </a:solidFill>
                <a:effectLst/>
                <a:latin typeface="Times New Roman" panose="02020603050405020304" pitchFamily="18" charset="0"/>
                <a:ea typeface="Calibri" panose="020F0502020204030204" pitchFamily="34" charset="0"/>
              </a:rPr>
              <a:t> </a:t>
            </a:r>
            <a:r>
              <a:rPr lang="uk-UA" sz="3200" b="1" dirty="0" err="1">
                <a:solidFill>
                  <a:srgbClr val="FF0000"/>
                </a:solidFill>
                <a:effectLst/>
                <a:latin typeface="Times New Roman" panose="02020603050405020304" pitchFamily="18" charset="0"/>
                <a:ea typeface="Calibri" panose="020F0502020204030204" pitchFamily="34" charset="0"/>
              </a:rPr>
              <a:t>Бутелезі</a:t>
            </a:r>
            <a:r>
              <a:rPr lang="uk-UA" sz="3200" b="1" dirty="0">
                <a:effectLst/>
                <a:latin typeface="Times New Roman" panose="02020603050405020304" pitchFamily="18" charset="0"/>
                <a:ea typeface="Calibri" panose="020F0502020204030204" pitchFamily="34" charset="0"/>
              </a:rPr>
              <a:t> (1928 р. нар.), що належав до нащадків легендарного зулуського короля </a:t>
            </a:r>
            <a:r>
              <a:rPr lang="uk-UA" sz="3200" b="1" dirty="0" err="1">
                <a:effectLst/>
                <a:latin typeface="Times New Roman" panose="02020603050405020304" pitchFamily="18" charset="0"/>
                <a:ea typeface="Calibri" panose="020F0502020204030204" pitchFamily="34" charset="0"/>
              </a:rPr>
              <a:t>Кетчвайо</a:t>
            </a:r>
            <a:r>
              <a:rPr lang="uk-UA" sz="3200" b="1" dirty="0">
                <a:effectLst/>
                <a:latin typeface="Times New Roman" panose="02020603050405020304" pitchFamily="18" charset="0"/>
                <a:ea typeface="Calibri" panose="020F0502020204030204" pitchFamily="34" charset="0"/>
              </a:rPr>
              <a:t> [1872–1879 рр.]. </a:t>
            </a:r>
          </a:p>
          <a:p>
            <a:pPr marL="0" indent="0" algn="just">
              <a:buNone/>
            </a:pPr>
            <a:r>
              <a:rPr lang="uk-UA" sz="3200" b="1" dirty="0">
                <a:effectLst/>
                <a:latin typeface="Times New Roman" panose="02020603050405020304" pitchFamily="18" charset="0"/>
                <a:ea typeface="Calibri" panose="020F0502020204030204" pitchFamily="34" charset="0"/>
              </a:rPr>
              <a:t>«</a:t>
            </a:r>
            <a:r>
              <a:rPr lang="uk-UA" sz="3200" b="1" dirty="0" err="1">
                <a:effectLst/>
                <a:latin typeface="Times New Roman" panose="02020603050405020304" pitchFamily="18" charset="0"/>
                <a:ea typeface="Calibri" panose="020F0502020204030204" pitchFamily="34" charset="0"/>
              </a:rPr>
              <a:t>Інката</a:t>
            </a:r>
            <a:r>
              <a:rPr lang="uk-UA" sz="3200" b="1" dirty="0">
                <a:effectLst/>
                <a:latin typeface="Times New Roman" panose="02020603050405020304" pitchFamily="18" charset="0"/>
                <a:ea typeface="Calibri" panose="020F0502020204030204" pitchFamily="34" charset="0"/>
              </a:rPr>
              <a:t>» оголосила про намір </a:t>
            </a:r>
            <a:r>
              <a:rPr lang="uk-UA" sz="3200" b="1" dirty="0" err="1">
                <a:effectLst/>
                <a:latin typeface="Times New Roman" panose="02020603050405020304" pitchFamily="18" charset="0"/>
                <a:ea typeface="Calibri" panose="020F0502020204030204" pitchFamily="34" charset="0"/>
              </a:rPr>
              <a:t>лояльно</a:t>
            </a:r>
            <a:r>
              <a:rPr lang="uk-UA" sz="3200" b="1" dirty="0">
                <a:effectLst/>
                <a:latin typeface="Times New Roman" panose="02020603050405020304" pitchFamily="18" charset="0"/>
                <a:ea typeface="Calibri" panose="020F0502020204030204" pitchFamily="34" charset="0"/>
              </a:rPr>
              <a:t> ставитися до існуючого уряду та діяти легальними методами. Така позиція одразу ж викликала рішучий супротив з боку лідерів АНК, що швидко призвело до кривавих зіткнень між конкуруючими партіями в боротьбі за право представляти інтереси чорної більшості країни організаціями.</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3287413"/>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effectLst/>
                <a:highlight>
                  <a:srgbClr val="00FF00"/>
                </a:highlight>
                <a:latin typeface="Times New Roman" panose="02020603050405020304" pitchFamily="18" charset="0"/>
                <a:ea typeface="Calibri" panose="020F0502020204030204" pitchFamily="34" charset="0"/>
              </a:rPr>
              <a:t>6. Ліквідація режиму апартеїду в Південно-Африканській Республіці</a:t>
            </a:r>
            <a:endParaRPr lang="uk-UA" sz="2800" b="1" dirty="0">
              <a:solidFill>
                <a:srgbClr val="C0000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2900" b="1" dirty="0">
                <a:effectLst/>
                <a:latin typeface="Times New Roman" panose="02020603050405020304" pitchFamily="18" charset="0"/>
                <a:ea typeface="Calibri" panose="020F0502020204030204" pitchFamily="34" charset="0"/>
              </a:rPr>
              <a:t>Зовнішньополітичне затишшя закінчилося після проголошення біля кордонів ПАР нових незалежних держав – Анголи, Мозамбіку та Зімбабве. АНК одразу ж створила на їхній території вишкільні табори та військові бази. </a:t>
            </a:r>
          </a:p>
          <a:p>
            <a:pPr marL="0" indent="0" algn="just">
              <a:buNone/>
            </a:pPr>
            <a:r>
              <a:rPr lang="uk-UA" sz="2900" b="1" dirty="0">
                <a:effectLst/>
                <a:latin typeface="Times New Roman" panose="02020603050405020304" pitchFamily="18" charset="0"/>
                <a:ea typeface="Calibri" panose="020F0502020204030204" pitchFamily="34" charset="0"/>
              </a:rPr>
              <a:t>Поява стратегічного «тилу» дозволила лідерам АНК суттєво зміцнити свою бойову організацію – «</a:t>
            </a:r>
            <a:r>
              <a:rPr lang="uk-UA" sz="2900" b="1" dirty="0" err="1">
                <a:effectLst/>
                <a:highlight>
                  <a:srgbClr val="FFFF00"/>
                </a:highlight>
                <a:latin typeface="Times New Roman" panose="02020603050405020304" pitchFamily="18" charset="0"/>
                <a:ea typeface="Calibri" panose="020F0502020204030204" pitchFamily="34" charset="0"/>
              </a:rPr>
              <a:t>Умконто</a:t>
            </a:r>
            <a:r>
              <a:rPr lang="uk-UA" sz="2900" b="1" dirty="0">
                <a:effectLst/>
                <a:highlight>
                  <a:srgbClr val="FFFF00"/>
                </a:highlight>
                <a:latin typeface="Times New Roman" panose="02020603050405020304" pitchFamily="18" charset="0"/>
                <a:ea typeface="Calibri" panose="020F0502020204030204" pitchFamily="34" charset="0"/>
              </a:rPr>
              <a:t> </a:t>
            </a:r>
            <a:r>
              <a:rPr lang="uk-UA" sz="2900" b="1" dirty="0" err="1">
                <a:effectLst/>
                <a:highlight>
                  <a:srgbClr val="FFFF00"/>
                </a:highlight>
                <a:latin typeface="Times New Roman" panose="02020603050405020304" pitchFamily="18" charset="0"/>
                <a:ea typeface="Calibri" panose="020F0502020204030204" pitchFamily="34" charset="0"/>
              </a:rPr>
              <a:t>ве</a:t>
            </a:r>
            <a:r>
              <a:rPr lang="uk-UA" sz="2900" b="1" dirty="0">
                <a:effectLst/>
                <a:highlight>
                  <a:srgbClr val="FFFF00"/>
                </a:highlight>
                <a:latin typeface="Times New Roman" panose="02020603050405020304" pitchFamily="18" charset="0"/>
                <a:ea typeface="Calibri" panose="020F0502020204030204" pitchFamily="34" charset="0"/>
              </a:rPr>
              <a:t> </a:t>
            </a:r>
            <a:r>
              <a:rPr lang="uk-UA" sz="2900" b="1" dirty="0" err="1">
                <a:effectLst/>
                <a:highlight>
                  <a:srgbClr val="FFFF00"/>
                </a:highlight>
                <a:latin typeface="Times New Roman" panose="02020603050405020304" pitchFamily="18" charset="0"/>
                <a:ea typeface="Calibri" panose="020F0502020204030204" pitchFamily="34" charset="0"/>
              </a:rPr>
              <a:t>сізве</a:t>
            </a:r>
            <a:r>
              <a:rPr lang="uk-UA" sz="2900" b="1" dirty="0">
                <a:effectLst/>
                <a:latin typeface="Times New Roman" panose="02020603050405020304" pitchFamily="18" charset="0"/>
                <a:ea typeface="Calibri" panose="020F0502020204030204" pitchFamily="34" charset="0"/>
              </a:rPr>
              <a:t>» («Спис народу»), що займалася саботажем на транспорті й промислових об’єктах та індивідуальним терором. Реагуючи на посилення урядових репресій проти чорношкірої більшості, ООН наклала міжнародне ембарго на торгівлю з ПАР. </a:t>
            </a:r>
          </a:p>
          <a:p>
            <a:pPr marL="0" indent="0" algn="just">
              <a:buNone/>
            </a:pPr>
            <a:r>
              <a:rPr lang="uk-UA" sz="2900" b="1" dirty="0">
                <a:effectLst/>
                <a:latin typeface="Times New Roman" panose="02020603050405020304" pitchFamily="18" charset="0"/>
                <a:ea typeface="Calibri" panose="020F0502020204030204" pitchFamily="34" charset="0"/>
              </a:rPr>
              <a:t>Намагаючись поєднувати жорстоку боротьбу спецслужб та загонів цивільної самооборони білих із політикою поступок, уряд ПАР до </a:t>
            </a:r>
            <a:r>
              <a:rPr lang="uk-UA" sz="2900" b="1" dirty="0">
                <a:solidFill>
                  <a:srgbClr val="FF0000"/>
                </a:solidFill>
                <a:effectLst/>
                <a:latin typeface="Times New Roman" panose="02020603050405020304" pitchFamily="18" charset="0"/>
                <a:ea typeface="Calibri" panose="020F0502020204030204" pitchFamily="34" charset="0"/>
              </a:rPr>
              <a:t>1981р.</a:t>
            </a:r>
            <a:r>
              <a:rPr lang="uk-UA" sz="2900" b="1" dirty="0">
                <a:effectLst/>
                <a:latin typeface="Times New Roman" panose="02020603050405020304" pitchFamily="18" charset="0"/>
                <a:ea typeface="Calibri" panose="020F0502020204030204" pitchFamily="34" charset="0"/>
              </a:rPr>
              <a:t> оголосив про </a:t>
            </a:r>
            <a:r>
              <a:rPr lang="uk-UA" sz="2900" b="1" dirty="0">
                <a:effectLst/>
                <a:highlight>
                  <a:srgbClr val="FFFF00"/>
                </a:highlight>
                <a:latin typeface="Times New Roman" panose="02020603050405020304" pitchFamily="18" charset="0"/>
                <a:ea typeface="Calibri" panose="020F0502020204030204" pitchFamily="34" charset="0"/>
              </a:rPr>
              <a:t>надання незалежності чотирьом </a:t>
            </a:r>
            <a:r>
              <a:rPr lang="uk-UA" sz="2900" b="1" dirty="0" err="1">
                <a:effectLst/>
                <a:highlight>
                  <a:srgbClr val="FFFF00"/>
                </a:highlight>
                <a:latin typeface="Times New Roman" panose="02020603050405020304" pitchFamily="18" charset="0"/>
                <a:ea typeface="Calibri" panose="020F0502020204030204" pitchFamily="34" charset="0"/>
              </a:rPr>
              <a:t>бантустанам</a:t>
            </a:r>
            <a:r>
              <a:rPr lang="uk-UA" sz="2900" b="1" dirty="0">
                <a:effectLst/>
                <a:highlight>
                  <a:srgbClr val="FFFF00"/>
                </a:highlight>
                <a:latin typeface="Times New Roman" panose="02020603050405020304" pitchFamily="18" charset="0"/>
                <a:ea typeface="Calibri" panose="020F0502020204030204" pitchFamily="34" charset="0"/>
              </a:rPr>
              <a:t> на своїй території</a:t>
            </a:r>
            <a:r>
              <a:rPr lang="uk-UA" sz="2900" b="1" dirty="0">
                <a:effectLst/>
                <a:latin typeface="Times New Roman" panose="02020603050405020304" pitchFamily="18" charset="0"/>
                <a:ea typeface="Calibri" panose="020F0502020204030204" pitchFamily="34" charset="0"/>
              </a:rPr>
              <a:t>: </a:t>
            </a:r>
            <a:r>
              <a:rPr lang="uk-UA" sz="2900" b="1" dirty="0" err="1">
                <a:solidFill>
                  <a:srgbClr val="FF0000"/>
                </a:solidFill>
                <a:effectLst/>
                <a:latin typeface="Times New Roman" panose="02020603050405020304" pitchFamily="18" charset="0"/>
                <a:ea typeface="Calibri" panose="020F0502020204030204" pitchFamily="34" charset="0"/>
              </a:rPr>
              <a:t>Трамскею</a:t>
            </a:r>
            <a:r>
              <a:rPr lang="uk-UA" sz="2900" b="1" dirty="0">
                <a:solidFill>
                  <a:srgbClr val="FF0000"/>
                </a:solidFill>
                <a:effectLst/>
                <a:latin typeface="Times New Roman" panose="02020603050405020304" pitchFamily="18" charset="0"/>
                <a:ea typeface="Calibri" panose="020F0502020204030204" pitchFamily="34" charset="0"/>
              </a:rPr>
              <a:t>, </a:t>
            </a:r>
            <a:r>
              <a:rPr lang="uk-UA" sz="2900" b="1" dirty="0" err="1">
                <a:solidFill>
                  <a:srgbClr val="FF0000"/>
                </a:solidFill>
                <a:effectLst/>
                <a:latin typeface="Times New Roman" panose="02020603050405020304" pitchFamily="18" charset="0"/>
                <a:ea typeface="Calibri" panose="020F0502020204030204" pitchFamily="34" charset="0"/>
              </a:rPr>
              <a:t>Сіскею</a:t>
            </a:r>
            <a:r>
              <a:rPr lang="uk-UA" sz="2900" b="1" dirty="0">
                <a:solidFill>
                  <a:srgbClr val="FF0000"/>
                </a:solidFill>
                <a:effectLst/>
                <a:latin typeface="Times New Roman" panose="02020603050405020304" pitchFamily="18" charset="0"/>
                <a:ea typeface="Calibri" panose="020F0502020204030204" pitchFamily="34" charset="0"/>
              </a:rPr>
              <a:t>, </a:t>
            </a:r>
            <a:r>
              <a:rPr lang="uk-UA" sz="2900" b="1" dirty="0" err="1">
                <a:solidFill>
                  <a:srgbClr val="FF0000"/>
                </a:solidFill>
                <a:effectLst/>
                <a:latin typeface="Times New Roman" panose="02020603050405020304" pitchFamily="18" charset="0"/>
                <a:ea typeface="Calibri" panose="020F0502020204030204" pitchFamily="34" charset="0"/>
              </a:rPr>
              <a:t>Бопутатсвані</a:t>
            </a:r>
            <a:r>
              <a:rPr lang="uk-UA" sz="2900" b="1" dirty="0">
                <a:solidFill>
                  <a:srgbClr val="FF0000"/>
                </a:solidFill>
                <a:effectLst/>
                <a:latin typeface="Times New Roman" panose="02020603050405020304" pitchFamily="18" charset="0"/>
                <a:ea typeface="Calibri" panose="020F0502020204030204" pitchFamily="34" charset="0"/>
              </a:rPr>
              <a:t> та </a:t>
            </a:r>
            <a:r>
              <a:rPr lang="uk-UA" sz="2900" b="1" dirty="0" err="1">
                <a:solidFill>
                  <a:srgbClr val="FF0000"/>
                </a:solidFill>
                <a:effectLst/>
                <a:latin typeface="Times New Roman" panose="02020603050405020304" pitchFamily="18" charset="0"/>
                <a:ea typeface="Calibri" panose="020F0502020204030204" pitchFamily="34" charset="0"/>
              </a:rPr>
              <a:t>Венді</a:t>
            </a:r>
            <a:r>
              <a:rPr lang="uk-UA" sz="2900" b="1" dirty="0">
                <a:effectLst/>
                <a:latin typeface="Times New Roman" panose="02020603050405020304" pitchFamily="18" charset="0"/>
                <a:ea typeface="Calibri" panose="020F0502020204030204" pitchFamily="34" charset="0"/>
              </a:rPr>
              <a:t>. Жодна із країн світу не визнали цих маріонеткових напівдержавних утворень.</a:t>
            </a:r>
            <a:endParaRPr lang="ru-RU" sz="2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5637661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effectLst/>
                <a:highlight>
                  <a:srgbClr val="00FF00"/>
                </a:highlight>
                <a:latin typeface="Times New Roman" panose="02020603050405020304" pitchFamily="18" charset="0"/>
                <a:ea typeface="Calibri" panose="020F0502020204030204" pitchFamily="34" charset="0"/>
              </a:rPr>
              <a:t>6. Ліквідація режиму апартеїду в Південно-Африканській Республіці</a:t>
            </a:r>
            <a:endParaRPr lang="uk-UA" sz="2800" b="1" dirty="0">
              <a:solidFill>
                <a:srgbClr val="C0000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000" b="1" dirty="0">
                <a:effectLst/>
                <a:latin typeface="Times New Roman" panose="02020603050405020304" pitchFamily="18" charset="0"/>
                <a:ea typeface="Calibri" panose="020F0502020204030204" pitchFamily="34" charset="0"/>
              </a:rPr>
              <a:t>У зовнішній політиці ПАР здійснювала політику жорсткої конфронтації із сусідніми країнами, на території яких розташовувалися бази АНК. Поряд із економічними санкціями, Преторія періодично вдавалася до обмежених військових акцій, висилаючи в Анголу та Мозамбік підрозділи своїх командос.</a:t>
            </a:r>
          </a:p>
          <a:p>
            <a:pPr marL="0" indent="0" algn="just">
              <a:buNone/>
            </a:pPr>
            <a:r>
              <a:rPr lang="uk-UA" sz="3000" b="1" dirty="0">
                <a:effectLst/>
                <a:latin typeface="Times New Roman" panose="02020603050405020304" pitchFamily="18" charset="0"/>
                <a:ea typeface="Calibri" panose="020F0502020204030204" pitchFamily="34" charset="0"/>
              </a:rPr>
              <a:t> Намагаючись прорвати зовнішньополітичну блокаду, уряд ПАР спробував нав’язати співпрацю з некомуністичними режимами в </a:t>
            </a:r>
            <a:r>
              <a:rPr lang="uk-UA" sz="3000" b="1" dirty="0" err="1">
                <a:effectLst/>
                <a:latin typeface="Times New Roman" panose="02020603050405020304" pitchFamily="18" charset="0"/>
                <a:ea typeface="Calibri" panose="020F0502020204030204" pitchFamily="34" charset="0"/>
              </a:rPr>
              <a:t>Заїрі</a:t>
            </a:r>
            <a:r>
              <a:rPr lang="uk-UA" sz="3000" b="1" dirty="0">
                <a:effectLst/>
                <a:latin typeface="Times New Roman" panose="02020603050405020304" pitchFamily="18" charset="0"/>
                <a:ea typeface="Calibri" panose="020F0502020204030204" pitchFamily="34" charset="0"/>
              </a:rPr>
              <a:t> та Малаві.</a:t>
            </a:r>
          </a:p>
          <a:p>
            <a:pPr marL="0" indent="0" algn="just">
              <a:buNone/>
            </a:pPr>
            <a:r>
              <a:rPr lang="uk-UA" sz="3000" b="1" dirty="0">
                <a:latin typeface="Times New Roman" panose="02020603050405020304" pitchFamily="18" charset="0"/>
                <a:cs typeface="Times New Roman" panose="02020603050405020304" pitchFamily="18" charset="0"/>
              </a:rPr>
              <a:t>Усвідомлюючи безперспективність спроб постійно утримувати владу винятково насильницькими методами, починаючи з </a:t>
            </a:r>
            <a:r>
              <a:rPr lang="uk-UA" sz="3000" b="1" dirty="0">
                <a:solidFill>
                  <a:srgbClr val="FF0000"/>
                </a:solidFill>
                <a:latin typeface="Times New Roman" panose="02020603050405020304" pitchFamily="18" charset="0"/>
                <a:cs typeface="Times New Roman" panose="02020603050405020304" pitchFamily="18" charset="0"/>
              </a:rPr>
              <a:t>1982 р.</a:t>
            </a:r>
            <a:r>
              <a:rPr lang="uk-UA" sz="3000" b="1" dirty="0">
                <a:latin typeface="Times New Roman" panose="02020603050405020304" pitchFamily="18" charset="0"/>
                <a:cs typeface="Times New Roman" panose="02020603050405020304" pitchFamily="18" charset="0"/>
              </a:rPr>
              <a:t> уряд білої меншості вдався до певних кроків, що мали нормалізувати ситуацію в країні. Упродовж </a:t>
            </a:r>
            <a:r>
              <a:rPr lang="uk-UA" sz="3000" b="1" dirty="0">
                <a:solidFill>
                  <a:srgbClr val="FF0000"/>
                </a:solidFill>
                <a:latin typeface="Times New Roman" panose="02020603050405020304" pitchFamily="18" charset="0"/>
                <a:cs typeface="Times New Roman" panose="02020603050405020304" pitchFamily="18" charset="0"/>
              </a:rPr>
              <a:t>1982-1986 рр.</a:t>
            </a:r>
            <a:r>
              <a:rPr lang="uk-UA" sz="3000" b="1" dirty="0">
                <a:latin typeface="Times New Roman" panose="02020603050405020304" pitchFamily="18" charset="0"/>
                <a:cs typeface="Times New Roman" panose="02020603050405020304" pitchFamily="18" charset="0"/>
              </a:rPr>
              <a:t> було </a:t>
            </a:r>
            <a:r>
              <a:rPr lang="uk-UA" sz="3000" b="1" dirty="0">
                <a:highlight>
                  <a:srgbClr val="FFFF00"/>
                </a:highlight>
                <a:latin typeface="Times New Roman" panose="02020603050405020304" pitchFamily="18" charset="0"/>
                <a:cs typeface="Times New Roman" panose="02020603050405020304" pitchFamily="18" charset="0"/>
              </a:rPr>
              <a:t>ліквідовано практику «малого апартеїду»</a:t>
            </a:r>
            <a:r>
              <a:rPr lang="uk-UA" sz="3000" b="1" dirty="0">
                <a:latin typeface="Times New Roman" panose="02020603050405020304" pitchFamily="18" charset="0"/>
                <a:cs typeface="Times New Roman" panose="02020603050405020304" pitchFamily="18" charset="0"/>
              </a:rPr>
              <a:t>, який полягав у системі побутових обмежень і викликав особливий супротив чорношкірої більшості.</a:t>
            </a:r>
          </a:p>
        </p:txBody>
      </p:sp>
    </p:spTree>
    <p:extLst>
      <p:ext uri="{BB962C8B-B14F-4D97-AF65-F5344CB8AC3E}">
        <p14:creationId xmlns:p14="http://schemas.microsoft.com/office/powerpoint/2010/main" val="336048815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effectLst/>
                <a:highlight>
                  <a:srgbClr val="00FF00"/>
                </a:highlight>
                <a:latin typeface="Times New Roman" panose="02020603050405020304" pitchFamily="18" charset="0"/>
                <a:ea typeface="Calibri" panose="020F0502020204030204" pitchFamily="34" charset="0"/>
              </a:rPr>
              <a:t>6. Ліквідація режиму апартеїду в Південно-Африканській Республіці</a:t>
            </a:r>
            <a:endParaRPr lang="uk-UA" sz="2800" b="1" dirty="0">
              <a:solidFill>
                <a:srgbClr val="C0000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400" b="1" dirty="0">
                <a:effectLst/>
                <a:latin typeface="Times New Roman" panose="02020603050405020304" pitchFamily="18" charset="0"/>
                <a:ea typeface="Calibri" panose="020F0502020204030204" pitchFamily="34" charset="0"/>
              </a:rPr>
              <a:t>Тоді ж було легалізовано низку громадських організацій, які декларували лояльне ставлення до існуючого режиму, дозволено спільне членство білих і чорношкірих у політичних організаціях, а також скасовано заборону шлюбу та статевих контактів між представниками різних рас. </a:t>
            </a:r>
            <a:r>
              <a:rPr lang="uk-UA" sz="3400" b="1" dirty="0">
                <a:effectLst/>
                <a:highlight>
                  <a:srgbClr val="FFFF00"/>
                </a:highlight>
                <a:latin typeface="Times New Roman" panose="02020603050405020304" pitchFamily="18" charset="0"/>
                <a:ea typeface="Calibri" panose="020F0502020204030204" pitchFamily="34" charset="0"/>
              </a:rPr>
              <a:t>Однак, у силі залишилася заборона, яка передбачала окреме проживання білого та кольорового населення</a:t>
            </a:r>
            <a:r>
              <a:rPr lang="uk-UA" sz="3400" b="1" dirty="0">
                <a:effectLst/>
                <a:latin typeface="Times New Roman" panose="02020603050405020304" pitchFamily="18" charset="0"/>
                <a:ea typeface="Calibri" panose="020F0502020204030204" pitchFamily="34" charset="0"/>
              </a:rPr>
              <a:t>.</a:t>
            </a:r>
          </a:p>
          <a:p>
            <a:pPr marL="0" indent="0" algn="just">
              <a:buNone/>
            </a:pPr>
            <a:r>
              <a:rPr lang="uk-UA" sz="3400" b="1" dirty="0">
                <a:latin typeface="Times New Roman" panose="02020603050405020304" pitchFamily="18" charset="0"/>
                <a:cs typeface="Times New Roman" panose="02020603050405020304" pitchFamily="18" charset="0"/>
              </a:rPr>
              <a:t>У </a:t>
            </a:r>
            <a:r>
              <a:rPr lang="uk-UA" sz="3400" b="1" dirty="0">
                <a:solidFill>
                  <a:srgbClr val="FF0000"/>
                </a:solidFill>
                <a:latin typeface="Times New Roman" panose="02020603050405020304" pitchFamily="18" charset="0"/>
                <a:cs typeface="Times New Roman" panose="02020603050405020304" pitchFamily="18" charset="0"/>
              </a:rPr>
              <a:t>1983 р.</a:t>
            </a:r>
            <a:r>
              <a:rPr lang="uk-UA" sz="3400" b="1" dirty="0">
                <a:latin typeface="Times New Roman" panose="02020603050405020304" pitchFamily="18" charset="0"/>
                <a:cs typeface="Times New Roman" panose="02020603050405020304" pitchFamily="18" charset="0"/>
              </a:rPr>
              <a:t> на референдум було винесено пропозицію створення окремих палат парламенту для кольорових та азіатів. Хоча 66% учасників референдуму проголосували за цю пропозицію, вибори до нового парламенту, що відбулися в </a:t>
            </a:r>
            <a:r>
              <a:rPr lang="uk-UA" sz="3400" b="1" dirty="0">
                <a:solidFill>
                  <a:srgbClr val="FF0000"/>
                </a:solidFill>
                <a:latin typeface="Times New Roman" panose="02020603050405020304" pitchFamily="18" charset="0"/>
                <a:cs typeface="Times New Roman" panose="02020603050405020304" pitchFamily="18" charset="0"/>
              </a:rPr>
              <a:t>1984 р.</a:t>
            </a:r>
            <a:r>
              <a:rPr lang="uk-UA" sz="3400" b="1" dirty="0">
                <a:latin typeface="Times New Roman" panose="02020603050405020304" pitchFamily="18" charset="0"/>
                <a:cs typeface="Times New Roman" panose="02020603050405020304" pitchFamily="18" charset="0"/>
              </a:rPr>
              <a:t>, бойкотувало майже 80% кольорового населення ПАР.</a:t>
            </a:r>
          </a:p>
        </p:txBody>
      </p:sp>
    </p:spTree>
    <p:extLst>
      <p:ext uri="{BB962C8B-B14F-4D97-AF65-F5344CB8AC3E}">
        <p14:creationId xmlns:p14="http://schemas.microsoft.com/office/powerpoint/2010/main" val="2658098269"/>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effectLst/>
                <a:highlight>
                  <a:srgbClr val="00FF00"/>
                </a:highlight>
                <a:latin typeface="Times New Roman" panose="02020603050405020304" pitchFamily="18" charset="0"/>
                <a:ea typeface="Calibri" panose="020F0502020204030204" pitchFamily="34" charset="0"/>
              </a:rPr>
              <a:t>6. Ліквідація режиму апартеїду в Південно-Африканській Республіці</a:t>
            </a:r>
            <a:endParaRPr lang="uk-UA" sz="2800" b="1" dirty="0">
              <a:solidFill>
                <a:srgbClr val="C0000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latin typeface="Times New Roman" panose="02020603050405020304" pitchFamily="18" charset="0"/>
                <a:cs typeface="Times New Roman" panose="02020603050405020304" pitchFamily="18" charset="0"/>
              </a:rPr>
              <a:t>Незадоволені половинчастістю запропонованого розв’язання проблеми расової дискримінації, лідери АНК розпочали у вересні </a:t>
            </a:r>
            <a:r>
              <a:rPr lang="uk-UA" sz="3500" b="1" dirty="0">
                <a:solidFill>
                  <a:srgbClr val="FF0000"/>
                </a:solidFill>
                <a:latin typeface="Times New Roman" panose="02020603050405020304" pitchFamily="18" charset="0"/>
                <a:cs typeface="Times New Roman" panose="02020603050405020304" pitchFamily="18" charset="0"/>
              </a:rPr>
              <a:t>1984 р.</a:t>
            </a:r>
            <a:r>
              <a:rPr lang="uk-UA" sz="3500" b="1" dirty="0">
                <a:latin typeface="Times New Roman" panose="02020603050405020304" pitchFamily="18" charset="0"/>
                <a:cs typeface="Times New Roman" panose="02020603050405020304" pitchFamily="18" charset="0"/>
              </a:rPr>
              <a:t> акції громадської непокори, що переросли в масові безпорядки та вуличні зіткнення. </a:t>
            </a:r>
          </a:p>
          <a:p>
            <a:pPr marL="0" indent="0" algn="just">
              <a:buNone/>
            </a:pPr>
            <a:r>
              <a:rPr lang="uk-UA" sz="3500" b="1" dirty="0">
                <a:latin typeface="Times New Roman" panose="02020603050405020304" pitchFamily="18" charset="0"/>
                <a:cs typeface="Times New Roman" panose="02020603050405020304" pitchFamily="18" charset="0"/>
              </a:rPr>
              <a:t>Не справляючись із хвилею насильства, уряд увів у країні в </a:t>
            </a:r>
            <a:r>
              <a:rPr lang="uk-UA" sz="3500" b="1" dirty="0">
                <a:solidFill>
                  <a:srgbClr val="FF0000"/>
                </a:solidFill>
                <a:latin typeface="Times New Roman" panose="02020603050405020304" pitchFamily="18" charset="0"/>
                <a:cs typeface="Times New Roman" panose="02020603050405020304" pitchFamily="18" charset="0"/>
              </a:rPr>
              <a:t>червні 1985 р.</a:t>
            </a:r>
            <a:r>
              <a:rPr lang="uk-UA" sz="3500" b="1" dirty="0">
                <a:latin typeface="Times New Roman" panose="02020603050405020304" pitchFamily="18" charset="0"/>
                <a:cs typeface="Times New Roman" panose="02020603050405020304" pitchFamily="18" charset="0"/>
              </a:rPr>
              <a:t> надзвичайний стан. Виступи чорношкірої більшості відзначалися надзвичайною брутальністю та жорстокістю. У багатьох районах справжні вуличні бої відбувалися між прихильниками АНК та «</a:t>
            </a:r>
            <a:r>
              <a:rPr lang="uk-UA" sz="3500" b="1" dirty="0" err="1">
                <a:latin typeface="Times New Roman" panose="02020603050405020304" pitchFamily="18" charset="0"/>
                <a:cs typeface="Times New Roman" panose="02020603050405020304" pitchFamily="18" charset="0"/>
              </a:rPr>
              <a:t>Інкати</a:t>
            </a:r>
            <a:r>
              <a:rPr lang="uk-UA" sz="3500" b="1" dirty="0">
                <a:latin typeface="Times New Roman" panose="02020603050405020304" pitchFamily="18" charset="0"/>
                <a:cs typeface="Times New Roman" panose="02020603050405020304" pitchFamily="18" charset="0"/>
              </a:rPr>
              <a:t>», популярним способом страти політичних противників стало практиковане обома сторонами конфлікту спалення людей живцем усередині залитих бензином автопокришок, що одягалися на тіло жертви.</a:t>
            </a:r>
          </a:p>
        </p:txBody>
      </p:sp>
    </p:spTree>
    <p:extLst>
      <p:ext uri="{BB962C8B-B14F-4D97-AF65-F5344CB8AC3E}">
        <p14:creationId xmlns:p14="http://schemas.microsoft.com/office/powerpoint/2010/main" val="464422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98762"/>
          </a:xfrm>
        </p:spPr>
        <p:txBody>
          <a:bodyPr>
            <a:normAutofit/>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24874"/>
            <a:ext cx="12191999" cy="6433126"/>
          </a:xfrm>
        </p:spPr>
        <p:txBody>
          <a:bodyPr>
            <a:noAutofit/>
          </a:bodyPr>
          <a:lstStyle/>
          <a:p>
            <a:pPr marL="0" indent="0" algn="just">
              <a:buNone/>
            </a:pPr>
            <a:r>
              <a:rPr lang="uk-UA" sz="3000" b="1" dirty="0">
                <a:effectLst/>
                <a:latin typeface="Times New Roman" panose="02020603050405020304" pitchFamily="18" charset="0"/>
                <a:ea typeface="Calibri" panose="020F0502020204030204" pitchFamily="34" charset="0"/>
              </a:rPr>
              <a:t>Ситуацію вдалося частково розблокувати після того, як </a:t>
            </a:r>
            <a:r>
              <a:rPr lang="uk-UA" sz="3000" b="1" i="1" dirty="0">
                <a:solidFill>
                  <a:srgbClr val="FF0000"/>
                </a:solidFill>
                <a:effectLst/>
                <a:latin typeface="Times New Roman" panose="02020603050405020304" pitchFamily="18" charset="0"/>
                <a:ea typeface="Calibri" panose="020F0502020204030204" pitchFamily="34" charset="0"/>
              </a:rPr>
              <a:t>1999 р.</a:t>
            </a:r>
            <a:r>
              <a:rPr lang="uk-UA" sz="3000" b="1" dirty="0">
                <a:effectLst/>
                <a:latin typeface="Times New Roman" panose="02020603050405020304" pitchFamily="18" charset="0"/>
                <a:ea typeface="Calibri" panose="020F0502020204030204" pitchFamily="34" charset="0"/>
              </a:rPr>
              <a:t> </a:t>
            </a:r>
            <a:r>
              <a:rPr lang="uk-UA" sz="3000" b="1" i="1" dirty="0">
                <a:effectLst/>
                <a:highlight>
                  <a:srgbClr val="FFFF00"/>
                </a:highlight>
                <a:latin typeface="Times New Roman" panose="02020603050405020304" pitchFamily="18" charset="0"/>
                <a:ea typeface="Calibri" panose="020F0502020204030204" pitchFamily="34" charset="0"/>
              </a:rPr>
              <a:t>М. </a:t>
            </a:r>
            <a:r>
              <a:rPr lang="uk-UA" sz="3000" b="1" i="1" dirty="0" err="1">
                <a:effectLst/>
                <a:highlight>
                  <a:srgbClr val="FFFF00"/>
                </a:highlight>
                <a:latin typeface="Times New Roman" panose="02020603050405020304" pitchFamily="18" charset="0"/>
                <a:ea typeface="Calibri" panose="020F0502020204030204" pitchFamily="34" charset="0"/>
              </a:rPr>
              <a:t>Каддафі</a:t>
            </a:r>
            <a:r>
              <a:rPr lang="uk-UA" sz="3000" b="1" dirty="0">
                <a:effectLst/>
                <a:highlight>
                  <a:srgbClr val="FFFF00"/>
                </a:highlight>
                <a:latin typeface="Times New Roman" panose="02020603050405020304" pitchFamily="18" charset="0"/>
                <a:ea typeface="Calibri" panose="020F0502020204030204" pitchFamily="34" charset="0"/>
              </a:rPr>
              <a:t> </a:t>
            </a:r>
            <a:r>
              <a:rPr lang="uk-UA" sz="3000" b="1" dirty="0">
                <a:effectLst/>
                <a:latin typeface="Times New Roman" panose="02020603050405020304" pitchFamily="18" charset="0"/>
                <a:ea typeface="Calibri" panose="020F0502020204030204" pitchFamily="34" charset="0"/>
              </a:rPr>
              <a:t>дав згоду на те, щоб два лівійці, підозрювані в організації вибуху американського авіалайнера над </a:t>
            </a:r>
            <a:r>
              <a:rPr lang="uk-UA" sz="3000" b="1" dirty="0" err="1">
                <a:effectLst/>
                <a:latin typeface="Times New Roman" panose="02020603050405020304" pitchFamily="18" charset="0"/>
                <a:ea typeface="Calibri" panose="020F0502020204030204" pitchFamily="34" charset="0"/>
              </a:rPr>
              <a:t>Локербі</a:t>
            </a:r>
            <a:r>
              <a:rPr lang="uk-UA" sz="3000" b="1" dirty="0">
                <a:effectLst/>
                <a:latin typeface="Times New Roman" panose="02020603050405020304" pitchFamily="18" charset="0"/>
                <a:ea typeface="Calibri" panose="020F0502020204030204" pitchFamily="34" charset="0"/>
              </a:rPr>
              <a:t> у </a:t>
            </a:r>
            <a:r>
              <a:rPr lang="uk-UA" sz="3000" b="1" dirty="0">
                <a:effectLst/>
                <a:highlight>
                  <a:srgbClr val="FFFF00"/>
                </a:highlight>
                <a:latin typeface="Times New Roman" panose="02020603050405020304" pitchFamily="18" charset="0"/>
                <a:ea typeface="Calibri" panose="020F0502020204030204" pitchFamily="34" charset="0"/>
              </a:rPr>
              <a:t>грудні 1988 р.</a:t>
            </a:r>
            <a:r>
              <a:rPr lang="uk-UA" sz="3000" b="1" dirty="0">
                <a:effectLst/>
                <a:latin typeface="Times New Roman" panose="02020603050405020304" pitchFamily="18" charset="0"/>
                <a:ea typeface="Calibri" panose="020F0502020204030204" pitchFamily="34" charset="0"/>
              </a:rPr>
              <a:t>, з’явилися на виїзну сесію шотландського суду в Нідерландах, один із підсудних був виправданий, інший отримав 20,5 років ув’язнення. </a:t>
            </a:r>
          </a:p>
          <a:p>
            <a:pPr marL="0" indent="0" algn="just">
              <a:buNone/>
            </a:pPr>
            <a:r>
              <a:rPr lang="uk-UA" sz="3000" b="1" i="1" dirty="0">
                <a:solidFill>
                  <a:srgbClr val="FF0000"/>
                </a:solidFill>
                <a:effectLst/>
                <a:latin typeface="Times New Roman" panose="02020603050405020304" pitchFamily="18" charset="0"/>
                <a:ea typeface="Calibri" panose="020F0502020204030204" pitchFamily="34" charset="0"/>
              </a:rPr>
              <a:t>15 серпня 2003 р.</a:t>
            </a:r>
            <a:r>
              <a:rPr lang="uk-UA" sz="3000" b="1" dirty="0">
                <a:effectLst/>
                <a:latin typeface="Times New Roman" panose="02020603050405020304" pitchFamily="18" charset="0"/>
                <a:ea typeface="Calibri" panose="020F0502020204030204" pitchFamily="34" charset="0"/>
              </a:rPr>
              <a:t> М. </a:t>
            </a:r>
            <a:r>
              <a:rPr lang="uk-UA" sz="3000" b="1" dirty="0" err="1">
                <a:effectLst/>
                <a:latin typeface="Times New Roman" panose="02020603050405020304" pitchFamily="18" charset="0"/>
                <a:ea typeface="Calibri" panose="020F0502020204030204" pitchFamily="34" charset="0"/>
              </a:rPr>
              <a:t>Каддафі</a:t>
            </a:r>
            <a:r>
              <a:rPr lang="uk-UA" sz="3000" b="1" dirty="0">
                <a:effectLst/>
                <a:latin typeface="Times New Roman" panose="02020603050405020304" pitchFamily="18" charset="0"/>
                <a:ea typeface="Calibri" panose="020F0502020204030204" pitchFamily="34" charset="0"/>
              </a:rPr>
              <a:t> офіційно визнав причетність лівійських спецслужб до трагедії й запропонував виплатити $ 2,7 млрд. родинам загиблих (по $ 10 млн. кожній сім’ї) в обмін на остаточне скасування санкцій і вилучення Лівії з переліку країн «</a:t>
            </a:r>
            <a:r>
              <a:rPr lang="uk-UA" sz="3000" b="1" i="1" dirty="0" err="1">
                <a:effectLst/>
                <a:highlight>
                  <a:srgbClr val="FFFF00"/>
                </a:highlight>
                <a:latin typeface="Times New Roman" panose="02020603050405020304" pitchFamily="18" charset="0"/>
                <a:ea typeface="Calibri" panose="020F0502020204030204" pitchFamily="34" charset="0"/>
              </a:rPr>
              <a:t>вісі</a:t>
            </a:r>
            <a:r>
              <a:rPr lang="uk-UA" sz="3000" b="1" i="1" dirty="0">
                <a:effectLst/>
                <a:highlight>
                  <a:srgbClr val="FFFF00"/>
                </a:highlight>
                <a:latin typeface="Times New Roman" panose="02020603050405020304" pitchFamily="18" charset="0"/>
                <a:ea typeface="Calibri" panose="020F0502020204030204" pitchFamily="34" charset="0"/>
              </a:rPr>
              <a:t> зла</a:t>
            </a:r>
            <a:r>
              <a:rPr lang="uk-UA" sz="3000" b="1" dirty="0">
                <a:effectLst/>
                <a:latin typeface="Times New Roman" panose="02020603050405020304" pitchFamily="18" charset="0"/>
                <a:ea typeface="Calibri" panose="020F0502020204030204" pitchFamily="34" charset="0"/>
              </a:rPr>
              <a:t>». </a:t>
            </a:r>
          </a:p>
          <a:p>
            <a:pPr marL="0" indent="0" algn="just">
              <a:buNone/>
            </a:pPr>
            <a:r>
              <a:rPr lang="uk-UA" sz="3000" b="1" dirty="0">
                <a:effectLst/>
                <a:latin typeface="Times New Roman" panose="02020603050405020304" pitchFamily="18" charset="0"/>
                <a:ea typeface="Calibri" panose="020F0502020204030204" pitchFamily="34" charset="0"/>
              </a:rPr>
              <a:t>А </a:t>
            </a:r>
            <a:r>
              <a:rPr lang="uk-UA" sz="3000" b="1" i="1" dirty="0">
                <a:solidFill>
                  <a:srgbClr val="FF0000"/>
                </a:solidFill>
                <a:effectLst/>
                <a:latin typeface="Times New Roman" panose="02020603050405020304" pitchFamily="18" charset="0"/>
                <a:ea typeface="Calibri" panose="020F0502020204030204" pitchFamily="34" charset="0"/>
              </a:rPr>
              <a:t>19 грудня 2003 р.</a:t>
            </a:r>
            <a:r>
              <a:rPr lang="uk-UA" sz="3000" b="1" dirty="0">
                <a:effectLst/>
                <a:latin typeface="Times New Roman" panose="02020603050405020304" pitchFamily="18" charset="0"/>
                <a:ea typeface="Calibri" panose="020F0502020204030204" pitchFamily="34" charset="0"/>
              </a:rPr>
              <a:t> глава зовнішньополітичного відомства країни </a:t>
            </a:r>
            <a:r>
              <a:rPr lang="uk-UA" sz="3000" b="1" dirty="0">
                <a:effectLst/>
                <a:highlight>
                  <a:srgbClr val="FFFF00"/>
                </a:highlight>
                <a:latin typeface="Times New Roman" panose="02020603050405020304" pitchFamily="18" charset="0"/>
                <a:ea typeface="Calibri" panose="020F0502020204030204" pitchFamily="34" charset="0"/>
              </a:rPr>
              <a:t>Абдель </a:t>
            </a:r>
            <a:r>
              <a:rPr lang="uk-UA" sz="3000" b="1" dirty="0" err="1">
                <a:effectLst/>
                <a:highlight>
                  <a:srgbClr val="FFFF00"/>
                </a:highlight>
                <a:latin typeface="Times New Roman" panose="02020603050405020304" pitchFamily="18" charset="0"/>
                <a:ea typeface="Calibri" panose="020F0502020204030204" pitchFamily="34" charset="0"/>
              </a:rPr>
              <a:t>Рахман</a:t>
            </a:r>
            <a:r>
              <a:rPr lang="uk-UA" sz="3000" b="1" dirty="0">
                <a:effectLst/>
                <a:highlight>
                  <a:srgbClr val="FFFF00"/>
                </a:highlight>
                <a:latin typeface="Times New Roman" panose="02020603050405020304" pitchFamily="18" charset="0"/>
                <a:ea typeface="Calibri" panose="020F0502020204030204" pitchFamily="34" charset="0"/>
              </a:rPr>
              <a:t> </a:t>
            </a:r>
            <a:r>
              <a:rPr lang="uk-UA" sz="3000" b="1" dirty="0" err="1">
                <a:effectLst/>
                <a:highlight>
                  <a:srgbClr val="FFFF00"/>
                </a:highlight>
                <a:latin typeface="Times New Roman" panose="02020603050405020304" pitchFamily="18" charset="0"/>
                <a:ea typeface="Calibri" panose="020F0502020204030204" pitchFamily="34" charset="0"/>
              </a:rPr>
              <a:t>Шалгам</a:t>
            </a:r>
            <a:r>
              <a:rPr lang="uk-UA" sz="3000" b="1" dirty="0">
                <a:effectLst/>
                <a:latin typeface="Times New Roman" panose="02020603050405020304" pitchFamily="18" charset="0"/>
                <a:ea typeface="Calibri" panose="020F0502020204030204" pitchFamily="34" charset="0"/>
              </a:rPr>
              <a:t> оприлюднив </a:t>
            </a:r>
            <a:r>
              <a:rPr lang="uk-UA" sz="3000" b="1" u="sng" dirty="0">
                <a:effectLst/>
                <a:highlight>
                  <a:srgbClr val="00FFFF"/>
                </a:highlight>
                <a:latin typeface="Times New Roman" panose="02020603050405020304" pitchFamily="18" charset="0"/>
                <a:ea typeface="Calibri" panose="020F0502020204030204" pitchFamily="34" charset="0"/>
              </a:rPr>
              <a:t>відмову державного керівництва від програм створення будь-якої зброї масового знищення, запросивши на військові об’єкти країни інспекторів МАГАТЕ</a:t>
            </a:r>
            <a:r>
              <a:rPr lang="uk-UA" sz="3000" b="1" dirty="0">
                <a:effectLst/>
                <a:latin typeface="Times New Roman" panose="02020603050405020304" pitchFamily="18" charset="0"/>
                <a:ea typeface="Calibri" panose="020F0502020204030204" pitchFamily="34" charset="0"/>
              </a:rPr>
              <a:t>.</a:t>
            </a:r>
            <a:endParaRPr lang="ru-RU" sz="3000" b="1" dirty="0"/>
          </a:p>
        </p:txBody>
      </p:sp>
    </p:spTree>
    <p:extLst>
      <p:ext uri="{BB962C8B-B14F-4D97-AF65-F5344CB8AC3E}">
        <p14:creationId xmlns:p14="http://schemas.microsoft.com/office/powerpoint/2010/main" val="238581867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effectLst/>
                <a:highlight>
                  <a:srgbClr val="00FF00"/>
                </a:highlight>
                <a:latin typeface="Times New Roman" panose="02020603050405020304" pitchFamily="18" charset="0"/>
                <a:ea typeface="Calibri" panose="020F0502020204030204" pitchFamily="34" charset="0"/>
              </a:rPr>
              <a:t>6. Ліквідація режиму апартеїду в Південно-Африканській Республіці</a:t>
            </a:r>
            <a:endParaRPr lang="uk-UA" sz="2800" b="1" dirty="0">
              <a:solidFill>
                <a:srgbClr val="C0000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Масові безпорядки </a:t>
            </a:r>
            <a:r>
              <a:rPr lang="uk-UA" sz="3200" b="1" dirty="0">
                <a:solidFill>
                  <a:srgbClr val="FF0000"/>
                </a:solidFill>
                <a:effectLst/>
                <a:latin typeface="Times New Roman" panose="02020603050405020304" pitchFamily="18" charset="0"/>
                <a:ea typeface="Calibri" panose="020F0502020204030204" pitchFamily="34" charset="0"/>
              </a:rPr>
              <a:t>1984-1986 рр.</a:t>
            </a:r>
            <a:r>
              <a:rPr lang="uk-UA" sz="3200" b="1" dirty="0">
                <a:effectLst/>
                <a:latin typeface="Times New Roman" panose="02020603050405020304" pitchFamily="18" charset="0"/>
                <a:ea typeface="Calibri" panose="020F0502020204030204" pitchFamily="34" charset="0"/>
              </a:rPr>
              <a:t> суттєво вплинули на рівень економічного розвитку ПАР, унаслідок припинення співпраці з ПАР банків Британії та США було підірвано довіру інвесторів і почався відтік капіталу.</a:t>
            </a:r>
          </a:p>
          <a:p>
            <a:pPr marL="0" indent="0" algn="just">
              <a:buNone/>
            </a:pPr>
            <a:r>
              <a:rPr lang="uk-UA" sz="3200" b="1" dirty="0">
                <a:effectLst/>
                <a:latin typeface="Times New Roman" panose="02020603050405020304" pitchFamily="18" charset="0"/>
                <a:ea typeface="Calibri" panose="020F0502020204030204" pitchFamily="34" charset="0"/>
              </a:rPr>
              <a:t> Лише на </a:t>
            </a:r>
            <a:r>
              <a:rPr lang="uk-UA" sz="3200" b="1" dirty="0">
                <a:solidFill>
                  <a:srgbClr val="FF0000"/>
                </a:solidFill>
                <a:effectLst/>
                <a:latin typeface="Times New Roman" panose="02020603050405020304" pitchFamily="18" charset="0"/>
                <a:ea typeface="Calibri" panose="020F0502020204030204" pitchFamily="34" charset="0"/>
              </a:rPr>
              <a:t>початку 1987 р.</a:t>
            </a:r>
            <a:r>
              <a:rPr lang="uk-UA" sz="3200" b="1" dirty="0">
                <a:effectLst/>
                <a:latin typeface="Times New Roman" panose="02020603050405020304" pitchFamily="18" charset="0"/>
                <a:ea typeface="Calibri" panose="020F0502020204030204" pitchFamily="34" charset="0"/>
              </a:rPr>
              <a:t> урядові вдалося стабілізувати ситуацію та спинити економічне падіння. Реакцією на масові безпорядки стало зростання популярності серед білого населення крайніх правих. У </a:t>
            </a:r>
            <a:r>
              <a:rPr lang="uk-UA" sz="3200" b="1" dirty="0">
                <a:solidFill>
                  <a:srgbClr val="FF0000"/>
                </a:solidFill>
                <a:effectLst/>
                <a:latin typeface="Times New Roman" panose="02020603050405020304" pitchFamily="18" charset="0"/>
                <a:ea typeface="Calibri" panose="020F0502020204030204" pitchFamily="34" charset="0"/>
              </a:rPr>
              <a:t>1988 р.</a:t>
            </a:r>
            <a:r>
              <a:rPr lang="uk-UA" sz="3200" b="1" dirty="0">
                <a:effectLst/>
                <a:latin typeface="Times New Roman" panose="02020603050405020304" pitchFamily="18" charset="0"/>
                <a:ea typeface="Calibri" panose="020F0502020204030204" pitchFamily="34" charset="0"/>
              </a:rPr>
              <a:t> на виборах до парламенту черговий раз перемогла </a:t>
            </a:r>
            <a:r>
              <a:rPr lang="uk-UA" sz="3200" b="1" dirty="0">
                <a:effectLst/>
                <a:highlight>
                  <a:srgbClr val="00FF00"/>
                </a:highlight>
                <a:latin typeface="Times New Roman" panose="02020603050405020304" pitchFamily="18" charset="0"/>
                <a:ea typeface="Calibri" panose="020F0502020204030204" pitchFamily="34" charset="0"/>
              </a:rPr>
              <a:t>Націоналістична партія</a:t>
            </a:r>
            <a:r>
              <a:rPr lang="uk-UA" sz="3200" b="1" dirty="0">
                <a:effectLst/>
                <a:latin typeface="Times New Roman" panose="02020603050405020304" pitchFamily="18" charset="0"/>
                <a:ea typeface="Calibri" panose="020F0502020204030204" pitchFamily="34" charset="0"/>
              </a:rPr>
              <a:t>, що виступала за більш жорстоке поводження з чорношкірими, але її лідер </a:t>
            </a:r>
            <a:r>
              <a:rPr lang="uk-UA" sz="3200" b="1" dirty="0">
                <a:solidFill>
                  <a:srgbClr val="FF0000"/>
                </a:solidFill>
                <a:effectLst/>
                <a:latin typeface="Times New Roman" panose="02020603050405020304" pitchFamily="18" charset="0"/>
                <a:ea typeface="Calibri" panose="020F0502020204030204" pitchFamily="34" charset="0"/>
              </a:rPr>
              <a:t>Фредерік де Клерк</a:t>
            </a:r>
            <a:r>
              <a:rPr lang="uk-UA" sz="3200" b="1" dirty="0">
                <a:effectLst/>
                <a:latin typeface="Times New Roman" panose="02020603050405020304" pitchFamily="18" charset="0"/>
                <a:ea typeface="Calibri" panose="020F0502020204030204" pitchFamily="34" charset="0"/>
              </a:rPr>
              <a:t> (1936-2021 рр.), якого вважали прихильником «сильної руки», не виправдав покладеного на нього ультраконсерваторами довір’я, продовживши згортання політики апартеїду.</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777559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effectLst/>
                <a:highlight>
                  <a:srgbClr val="00FF00"/>
                </a:highlight>
                <a:latin typeface="Times New Roman" panose="02020603050405020304" pitchFamily="18" charset="0"/>
                <a:ea typeface="Calibri" panose="020F0502020204030204" pitchFamily="34" charset="0"/>
              </a:rPr>
              <a:t>6. Ліквідація режиму апартеїду в Південно-Африканській Республіці</a:t>
            </a:r>
            <a:endParaRPr lang="uk-UA" sz="2800" b="1" dirty="0">
              <a:solidFill>
                <a:srgbClr val="C0000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900" b="1" dirty="0">
                <a:solidFill>
                  <a:srgbClr val="FF0000"/>
                </a:solidFill>
                <a:latin typeface="Times New Roman" panose="02020603050405020304" pitchFamily="18" charset="0"/>
                <a:cs typeface="Times New Roman" panose="02020603050405020304" pitchFamily="18" charset="0"/>
              </a:rPr>
              <a:t>11 лютого 1990 р.</a:t>
            </a:r>
            <a:r>
              <a:rPr lang="uk-UA" sz="3900" b="1" dirty="0">
                <a:latin typeface="Times New Roman" panose="02020603050405020304" pitchFamily="18" charset="0"/>
                <a:cs typeface="Times New Roman" panose="02020603050405020304" pitchFamily="18" charset="0"/>
              </a:rPr>
              <a:t> Ф. де Клерк звільнив з </a:t>
            </a:r>
            <a:r>
              <a:rPr lang="uk-UA" sz="3900" b="1" dirty="0" err="1">
                <a:latin typeface="Times New Roman" panose="02020603050405020304" pitchFamily="18" charset="0"/>
                <a:cs typeface="Times New Roman" panose="02020603050405020304" pitchFamily="18" charset="0"/>
              </a:rPr>
              <a:t>в’зниці</a:t>
            </a:r>
            <a:r>
              <a:rPr lang="uk-UA" sz="3900" b="1" dirty="0">
                <a:latin typeface="Times New Roman" panose="02020603050405020304" pitchFamily="18" charset="0"/>
                <a:cs typeface="Times New Roman" panose="02020603050405020304" pitchFamily="18" charset="0"/>
              </a:rPr>
              <a:t> </a:t>
            </a:r>
            <a:r>
              <a:rPr lang="uk-UA" sz="3900" b="1" dirty="0">
                <a:highlight>
                  <a:srgbClr val="FFFF00"/>
                </a:highlight>
                <a:latin typeface="Times New Roman" panose="02020603050405020304" pitchFamily="18" charset="0"/>
                <a:cs typeface="Times New Roman" panose="02020603050405020304" pitchFamily="18" charset="0"/>
              </a:rPr>
              <a:t>Нельсона </a:t>
            </a:r>
            <a:r>
              <a:rPr lang="uk-UA" sz="3900" b="1" dirty="0" err="1">
                <a:highlight>
                  <a:srgbClr val="FFFF00"/>
                </a:highlight>
                <a:latin typeface="Times New Roman" panose="02020603050405020304" pitchFamily="18" charset="0"/>
                <a:cs typeface="Times New Roman" panose="02020603050405020304" pitchFamily="18" charset="0"/>
              </a:rPr>
              <a:t>Манделу</a:t>
            </a:r>
            <a:r>
              <a:rPr lang="uk-UA" sz="3900" b="1" dirty="0">
                <a:latin typeface="Times New Roman" panose="02020603050405020304" pitchFamily="18" charset="0"/>
                <a:cs typeface="Times New Roman" panose="02020603050405020304" pitchFamily="18" charset="0"/>
              </a:rPr>
              <a:t>, у травні того ж року на зустрічі з ним у Кейптауні домовився про обопільне подолання насилля в ПАР, сприяння стабільності й мирному переговорному процесові щодо демонтажу апартеїду. </a:t>
            </a:r>
          </a:p>
          <a:p>
            <a:pPr marL="0" indent="0" algn="just">
              <a:buNone/>
            </a:pPr>
            <a:r>
              <a:rPr lang="uk-UA" sz="3900" b="1" dirty="0">
                <a:latin typeface="Times New Roman" panose="02020603050405020304" pitchFamily="18" charset="0"/>
                <a:cs typeface="Times New Roman" panose="02020603050405020304" pitchFamily="18" charset="0"/>
              </a:rPr>
              <a:t>Наступного року було скасовано останні закони, на які спиралася система апартеїду, а під час візиту до США у </a:t>
            </a:r>
            <a:r>
              <a:rPr lang="uk-UA" sz="3900" b="1" dirty="0">
                <a:solidFill>
                  <a:srgbClr val="FF0000"/>
                </a:solidFill>
                <a:latin typeface="Times New Roman" panose="02020603050405020304" pitchFamily="18" charset="0"/>
                <a:cs typeface="Times New Roman" panose="02020603050405020304" pitchFamily="18" charset="0"/>
              </a:rPr>
              <a:t>1993 р.</a:t>
            </a:r>
            <a:r>
              <a:rPr lang="uk-UA" sz="3900" b="1" dirty="0">
                <a:latin typeface="Times New Roman" panose="02020603050405020304" pitchFamily="18" charset="0"/>
                <a:cs typeface="Times New Roman" panose="02020603050405020304" pitchFamily="18" charset="0"/>
              </a:rPr>
              <a:t> Н. </a:t>
            </a:r>
            <a:r>
              <a:rPr lang="uk-UA" sz="3900" b="1" dirty="0" err="1">
                <a:latin typeface="Times New Roman" panose="02020603050405020304" pitchFamily="18" charset="0"/>
                <a:cs typeface="Times New Roman" panose="02020603050405020304" pitchFamily="18" charset="0"/>
              </a:rPr>
              <a:t>Мандела</a:t>
            </a:r>
            <a:r>
              <a:rPr lang="uk-UA" sz="3900" b="1" dirty="0">
                <a:latin typeface="Times New Roman" panose="02020603050405020304" pitchFamily="18" charset="0"/>
                <a:cs typeface="Times New Roman" panose="02020603050405020304" pitchFamily="18" charset="0"/>
              </a:rPr>
              <a:t> закликав ООН скасувати економічні санкції щодо ПАР, того ж року спільно з Ф. де Клерком він був удостоєний Нобелівської премії миру.</a:t>
            </a:r>
          </a:p>
        </p:txBody>
      </p:sp>
    </p:spTree>
    <p:extLst>
      <p:ext uri="{BB962C8B-B14F-4D97-AF65-F5344CB8AC3E}">
        <p14:creationId xmlns:p14="http://schemas.microsoft.com/office/powerpoint/2010/main" val="374932127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effectLst/>
                <a:highlight>
                  <a:srgbClr val="00FF00"/>
                </a:highlight>
                <a:latin typeface="Times New Roman" panose="02020603050405020304" pitchFamily="18" charset="0"/>
                <a:ea typeface="Calibri" panose="020F0502020204030204" pitchFamily="34" charset="0"/>
              </a:rPr>
              <a:t>6. Ліквідація режиму апартеїду в Південно-Африканській Республіці</a:t>
            </a:r>
            <a:endParaRPr lang="uk-UA" sz="2800" b="1" dirty="0">
              <a:solidFill>
                <a:srgbClr val="C0000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b="1" dirty="0">
                <a:effectLst/>
                <a:latin typeface="Times New Roman" panose="02020603050405020304" pitchFamily="18" charset="0"/>
                <a:ea typeface="Calibri" panose="020F0502020204030204" pitchFamily="34" charset="0"/>
              </a:rPr>
              <a:t>У ході переговорів «круглого столу» Н. </a:t>
            </a:r>
            <a:r>
              <a:rPr lang="uk-UA" b="1" dirty="0" err="1">
                <a:effectLst/>
                <a:latin typeface="Times New Roman" panose="02020603050405020304" pitchFamily="18" charset="0"/>
                <a:ea typeface="Calibri" panose="020F0502020204030204" pitchFamily="34" charset="0"/>
              </a:rPr>
              <a:t>Манлела</a:t>
            </a:r>
            <a:r>
              <a:rPr lang="uk-UA" b="1" dirty="0">
                <a:effectLst/>
                <a:latin typeface="Times New Roman" panose="02020603050405020304" pitchFamily="18" charset="0"/>
                <a:ea typeface="Calibri" panose="020F0502020204030204" pitchFamily="34" charset="0"/>
              </a:rPr>
              <a:t> та Ф. де Клерк досягнули порозуміння про порядок проведення перших у ПАР загальних виборів, що відбулися </a:t>
            </a:r>
            <a:r>
              <a:rPr lang="uk-UA" b="1" dirty="0">
                <a:solidFill>
                  <a:srgbClr val="FF0000"/>
                </a:solidFill>
                <a:effectLst/>
                <a:latin typeface="Times New Roman" panose="02020603050405020304" pitchFamily="18" charset="0"/>
                <a:ea typeface="Calibri" panose="020F0502020204030204" pitchFamily="34" charset="0"/>
              </a:rPr>
              <a:t>26-28 квітня 1994 р.</a:t>
            </a:r>
            <a:r>
              <a:rPr lang="uk-UA" b="1" dirty="0">
                <a:effectLst/>
                <a:latin typeface="Times New Roman" panose="02020603050405020304" pitchFamily="18" charset="0"/>
                <a:ea typeface="Calibri" panose="020F0502020204030204" pitchFamily="34" charset="0"/>
              </a:rPr>
              <a:t> АНК отримав на цих виборах 62%, «</a:t>
            </a:r>
            <a:r>
              <a:rPr lang="uk-UA" b="1" dirty="0" err="1">
                <a:effectLst/>
                <a:latin typeface="Times New Roman" panose="02020603050405020304" pitchFamily="18" charset="0"/>
                <a:ea typeface="Calibri" panose="020F0502020204030204" pitchFamily="34" charset="0"/>
              </a:rPr>
              <a:t>Інката</a:t>
            </a:r>
            <a:r>
              <a:rPr lang="uk-UA" b="1" dirty="0">
                <a:effectLst/>
                <a:latin typeface="Times New Roman" panose="02020603050405020304" pitchFamily="18" charset="0"/>
                <a:ea typeface="Calibri" panose="020F0502020204030204" pitchFamily="34" charset="0"/>
              </a:rPr>
              <a:t>» – 10%, а Націоналістична партія білої меншини – 20 % голосів. </a:t>
            </a:r>
          </a:p>
          <a:p>
            <a:pPr marL="0" indent="0" algn="just">
              <a:buNone/>
            </a:pPr>
            <a:r>
              <a:rPr lang="uk-UA" b="1" dirty="0">
                <a:solidFill>
                  <a:srgbClr val="FF0000"/>
                </a:solidFill>
                <a:effectLst/>
                <a:latin typeface="Times New Roman" panose="02020603050405020304" pitchFamily="18" charset="0"/>
                <a:ea typeface="Calibri" panose="020F0502020204030204" pitchFamily="34" charset="0"/>
              </a:rPr>
              <a:t>9/10 травня 1994 р.</a:t>
            </a:r>
            <a:r>
              <a:rPr lang="uk-UA" b="1" dirty="0">
                <a:effectLst/>
                <a:latin typeface="Times New Roman" panose="02020603050405020304" pitchFamily="18" charset="0"/>
                <a:ea typeface="Calibri" panose="020F0502020204030204" pitchFamily="34" charset="0"/>
              </a:rPr>
              <a:t> президентом ПАР обрано </a:t>
            </a:r>
            <a:r>
              <a:rPr lang="uk-UA" b="1" dirty="0">
                <a:solidFill>
                  <a:srgbClr val="C00000"/>
                </a:solidFill>
                <a:effectLst/>
                <a:latin typeface="Times New Roman" panose="02020603050405020304" pitchFamily="18" charset="0"/>
                <a:ea typeface="Calibri" panose="020F0502020204030204" pitchFamily="34" charset="0"/>
              </a:rPr>
              <a:t>Н. </a:t>
            </a:r>
            <a:r>
              <a:rPr lang="uk-UA" b="1" dirty="0" err="1">
                <a:solidFill>
                  <a:srgbClr val="C00000"/>
                </a:solidFill>
                <a:effectLst/>
                <a:latin typeface="Times New Roman" panose="02020603050405020304" pitchFamily="18" charset="0"/>
                <a:ea typeface="Calibri" panose="020F0502020204030204" pitchFamily="34" charset="0"/>
              </a:rPr>
              <a:t>Манделу</a:t>
            </a:r>
            <a:r>
              <a:rPr lang="uk-UA" b="1" dirty="0">
                <a:effectLst/>
                <a:latin typeface="Times New Roman" panose="02020603050405020304" pitchFamily="18" charset="0"/>
                <a:ea typeface="Calibri" panose="020F0502020204030204" pitchFamily="34" charset="0"/>
              </a:rPr>
              <a:t> [</a:t>
            </a:r>
            <a:r>
              <a:rPr lang="uk-UA" b="1" dirty="0">
                <a:effectLst/>
                <a:highlight>
                  <a:srgbClr val="FFFF00"/>
                </a:highlight>
                <a:latin typeface="Times New Roman" panose="02020603050405020304" pitchFamily="18" charset="0"/>
                <a:ea typeface="Calibri" panose="020F0502020204030204" pitchFamily="34" charset="0"/>
              </a:rPr>
              <a:t>10 травня 1994 — 15 червня 1999</a:t>
            </a:r>
            <a:r>
              <a:rPr lang="uk-UA" b="1" dirty="0">
                <a:effectLst/>
                <a:latin typeface="Times New Roman" panose="02020603050405020304" pitchFamily="18" charset="0"/>
                <a:ea typeface="Calibri" panose="020F0502020204030204" pitchFamily="34" charset="0"/>
              </a:rPr>
              <a:t>], причому Ф. де Клерк став його другим заступником. Після виборів ООН скасувала всі обмеження на торгівлю та співпрацю із ПАР, визнавши тим самим остаточну ліквідацію режиму расової дискримінації в цій країні, </a:t>
            </a:r>
            <a:r>
              <a:rPr lang="uk-UA" b="1" dirty="0">
                <a:solidFill>
                  <a:srgbClr val="C00000"/>
                </a:solidFill>
                <a:effectLst/>
                <a:latin typeface="Times New Roman" panose="02020603050405020304" pitchFamily="18" charset="0"/>
                <a:ea typeface="Calibri" panose="020F0502020204030204" pitchFamily="34" charset="0"/>
              </a:rPr>
              <a:t>10 грудня 1996 р.</a:t>
            </a:r>
            <a:r>
              <a:rPr lang="uk-UA" b="1" dirty="0">
                <a:effectLst/>
                <a:latin typeface="Times New Roman" panose="02020603050405020304" pitchFamily="18" charset="0"/>
                <a:ea typeface="Calibri" panose="020F0502020204030204" pitchFamily="34" charset="0"/>
              </a:rPr>
              <a:t> Н. </a:t>
            </a:r>
            <a:r>
              <a:rPr lang="uk-UA" b="1" dirty="0" err="1">
                <a:effectLst/>
                <a:latin typeface="Times New Roman" panose="02020603050405020304" pitchFamily="18" charset="0"/>
                <a:ea typeface="Calibri" panose="020F0502020204030204" pitchFamily="34" charset="0"/>
              </a:rPr>
              <a:t>Мандела</a:t>
            </a:r>
            <a:r>
              <a:rPr lang="uk-UA" b="1" dirty="0">
                <a:effectLst/>
                <a:latin typeface="Times New Roman" panose="02020603050405020304" pitchFamily="18" charset="0"/>
                <a:ea typeface="Calibri" panose="020F0502020204030204" pitchFamily="34" charset="0"/>
              </a:rPr>
              <a:t> підписав першу демократичну конституцію держави. </a:t>
            </a:r>
          </a:p>
          <a:p>
            <a:pPr marL="0" indent="0" algn="just">
              <a:buNone/>
            </a:pPr>
            <a:r>
              <a:rPr lang="uk-UA" b="1" dirty="0">
                <a:effectLst/>
                <a:latin typeface="Times New Roman" panose="02020603050405020304" pitchFamily="18" charset="0"/>
                <a:ea typeface="Calibri" panose="020F0502020204030204" pitchFamily="34" charset="0"/>
              </a:rPr>
              <a:t>Основою діяльності уряду АНК (</a:t>
            </a:r>
            <a:r>
              <a:rPr lang="uk-UA" b="1" dirty="0">
                <a:solidFill>
                  <a:srgbClr val="FF0000"/>
                </a:solidFill>
                <a:effectLst/>
                <a:latin typeface="Times New Roman" panose="02020603050405020304" pitchFamily="18" charset="0"/>
                <a:ea typeface="Calibri" panose="020F0502020204030204" pitchFamily="34" charset="0"/>
              </a:rPr>
              <a:t>з 16 червня 1999 р. президентом і главою уряду став керівник АНК </a:t>
            </a:r>
            <a:r>
              <a:rPr lang="uk-UA" b="1" dirty="0" err="1">
                <a:solidFill>
                  <a:srgbClr val="FF0000"/>
                </a:solidFill>
                <a:effectLst/>
                <a:latin typeface="Times New Roman" panose="02020603050405020304" pitchFamily="18" charset="0"/>
                <a:ea typeface="Calibri" panose="020F0502020204030204" pitchFamily="34" charset="0"/>
              </a:rPr>
              <a:t>Табо</a:t>
            </a:r>
            <a:r>
              <a:rPr lang="uk-UA" b="1" dirty="0">
                <a:solidFill>
                  <a:srgbClr val="FF0000"/>
                </a:solidFill>
                <a:effectLst/>
                <a:latin typeface="Times New Roman" panose="02020603050405020304" pitchFamily="18" charset="0"/>
                <a:ea typeface="Calibri" panose="020F0502020204030204" pitchFamily="34" charset="0"/>
              </a:rPr>
              <a:t> </a:t>
            </a:r>
            <a:r>
              <a:rPr lang="uk-UA" b="1" dirty="0" err="1">
                <a:solidFill>
                  <a:srgbClr val="FF0000"/>
                </a:solidFill>
                <a:effectLst/>
                <a:latin typeface="Times New Roman" panose="02020603050405020304" pitchFamily="18" charset="0"/>
                <a:ea typeface="Calibri" panose="020F0502020204030204" pitchFamily="34" charset="0"/>
              </a:rPr>
              <a:t>Мбекі</a:t>
            </a:r>
            <a:r>
              <a:rPr lang="uk-UA" b="1" dirty="0">
                <a:solidFill>
                  <a:srgbClr val="FF0000"/>
                </a:solidFill>
                <a:effectLst/>
                <a:latin typeface="Times New Roman" panose="02020603050405020304" pitchFamily="18" charset="0"/>
                <a:ea typeface="Calibri" panose="020F0502020204030204" pitchFamily="34" charset="0"/>
              </a:rPr>
              <a:t>, 1942 р. нар.</a:t>
            </a:r>
            <a:r>
              <a:rPr lang="uk-UA" b="1" dirty="0">
                <a:effectLst/>
                <a:latin typeface="Times New Roman" panose="02020603050405020304" pitchFamily="18" charset="0"/>
                <a:ea typeface="Calibri" panose="020F0502020204030204" pitchFamily="34" charset="0"/>
              </a:rPr>
              <a:t>) </a:t>
            </a:r>
            <a:r>
              <a:rPr lang="uk-UA" b="1" dirty="0">
                <a:latin typeface="Times New Roman" panose="02020603050405020304" pitchFamily="18" charset="0"/>
                <a:ea typeface="Calibri" panose="020F0502020204030204" pitchFamily="34" charset="0"/>
              </a:rPr>
              <a:t>[</a:t>
            </a:r>
            <a:r>
              <a:rPr lang="uk-UA" b="1" dirty="0">
                <a:highlight>
                  <a:srgbClr val="FFFF00"/>
                </a:highlight>
                <a:latin typeface="Times New Roman" panose="02020603050405020304" pitchFamily="18" charset="0"/>
                <a:ea typeface="Calibri" panose="020F0502020204030204" pitchFamily="34" charset="0"/>
              </a:rPr>
              <a:t>з 14 червня 1999 по 20 вересня 2008 р.</a:t>
            </a:r>
            <a:r>
              <a:rPr lang="uk-UA" b="1" dirty="0">
                <a:latin typeface="Times New Roman" panose="02020603050405020304" pitchFamily="18" charset="0"/>
                <a:ea typeface="Calibri" panose="020F0502020204030204" pitchFamily="34" charset="0"/>
              </a:rPr>
              <a:t>] стала </a:t>
            </a:r>
            <a:r>
              <a:rPr lang="uk-UA" b="1" dirty="0">
                <a:effectLst/>
                <a:latin typeface="Times New Roman" panose="02020603050405020304" pitchFamily="18" charset="0"/>
                <a:ea typeface="Calibri" panose="020F0502020204030204" pitchFamily="34" charset="0"/>
              </a:rPr>
              <a:t>стратегія «</a:t>
            </a:r>
            <a:r>
              <a:rPr lang="uk-UA" b="1" dirty="0">
                <a:effectLst/>
                <a:highlight>
                  <a:srgbClr val="00FF00"/>
                </a:highlight>
                <a:latin typeface="Times New Roman" panose="02020603050405020304" pitchFamily="18" charset="0"/>
                <a:ea typeface="Calibri" panose="020F0502020204030204" pitchFamily="34" charset="0"/>
              </a:rPr>
              <a:t>Зростання, зайнятість, перерозподіл</a:t>
            </a:r>
            <a:r>
              <a:rPr lang="uk-UA" b="1" dirty="0">
                <a:effectLst/>
                <a:latin typeface="Times New Roman" panose="02020603050405020304" pitchFamily="18" charset="0"/>
                <a:ea typeface="Calibri" panose="020F0502020204030204" pitchFamily="34" charset="0"/>
              </a:rPr>
              <a:t>», що передбачала проведення у країні масштабних соціально-економічних перетворень в інтересах африканського населення.</a:t>
            </a:r>
            <a:endParaRPr lang="uk-UA"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0641440"/>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effectLst/>
                <a:highlight>
                  <a:srgbClr val="00FF00"/>
                </a:highlight>
                <a:latin typeface="Times New Roman" panose="02020603050405020304" pitchFamily="18" charset="0"/>
                <a:ea typeface="Calibri" panose="020F0502020204030204" pitchFamily="34" charset="0"/>
              </a:rPr>
              <a:t>6. Ліквідація режиму апартеїду в Південно-Африканській Республіці</a:t>
            </a:r>
            <a:endParaRPr lang="uk-UA" sz="2800" b="1" dirty="0">
              <a:solidFill>
                <a:srgbClr val="C0000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latin typeface="Times New Roman" panose="02020603050405020304" pitchFamily="18" charset="0"/>
                <a:cs typeface="Times New Roman" panose="02020603050405020304" pitchFamily="18" charset="0"/>
              </a:rPr>
              <a:t>ПАР залишається економічно найрозвиненішою індустріально-аграрною державою Африки, що за обсягом промислового виробництва входить до двадцятки провідних країн світу. На неї припадає більше 45% ВВП ($491,4 млрд. у 2004 р. за паритетом купівельної спроможності), 40% промислової й 30% сільськогосподарської продукції континенту.</a:t>
            </a:r>
          </a:p>
          <a:p>
            <a:pPr marL="0" indent="0" algn="just">
              <a:buNone/>
            </a:pPr>
            <a:r>
              <a:rPr lang="uk-UA" sz="3500" b="1" dirty="0">
                <a:latin typeface="Times New Roman" panose="02020603050405020304" pitchFamily="18" charset="0"/>
                <a:cs typeface="Times New Roman" panose="02020603050405020304" pitchFamily="18" charset="0"/>
              </a:rPr>
              <a:t>Країна посідає 4-е місце у світі за розробкою непаливних мінералів, їй належить провідне місце за видобутком золота (21% світового обсягу), металів платинової групи, ванадієвих руд, хромової й марганцевої сировини, 4-е місце за видобутком алмазів, 5-е - вугілля, 7-е – урану.</a:t>
            </a:r>
          </a:p>
        </p:txBody>
      </p:sp>
    </p:spTree>
    <p:extLst>
      <p:ext uri="{BB962C8B-B14F-4D97-AF65-F5344CB8AC3E}">
        <p14:creationId xmlns:p14="http://schemas.microsoft.com/office/powerpoint/2010/main" val="409397588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effectLst/>
                <a:highlight>
                  <a:srgbClr val="00FF00"/>
                </a:highlight>
                <a:latin typeface="Times New Roman" panose="02020603050405020304" pitchFamily="18" charset="0"/>
                <a:ea typeface="Calibri" panose="020F0502020204030204" pitchFamily="34" charset="0"/>
              </a:rPr>
              <a:t>6. Ліквідація режиму апартеїду в Південно-Африканській Республіці</a:t>
            </a:r>
            <a:endParaRPr lang="uk-UA" sz="2800" b="1" dirty="0">
              <a:solidFill>
                <a:srgbClr val="C0000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4000" b="1" dirty="0">
                <a:effectLst/>
                <a:latin typeface="Times New Roman" panose="02020603050405020304" pitchFamily="18" charset="0"/>
                <a:ea typeface="Calibri" panose="020F0502020204030204" pitchFamily="34" charset="0"/>
              </a:rPr>
              <a:t>Але економічне зростання виявилося недостатнім, щоб ліквідувати безробіття в розмірі 30% працездатного населення. </a:t>
            </a:r>
            <a:endParaRPr lang="ru-UA" sz="4000" b="1" dirty="0">
              <a:effectLst/>
              <a:latin typeface="Times New Roman" panose="02020603050405020304" pitchFamily="18" charset="0"/>
              <a:ea typeface="Calibri" panose="020F0502020204030204" pitchFamily="34" charset="0"/>
            </a:endParaRPr>
          </a:p>
          <a:p>
            <a:pPr marL="0" indent="0" algn="just">
              <a:buNone/>
            </a:pPr>
            <a:r>
              <a:rPr lang="uk-UA" sz="4000" b="1" dirty="0">
                <a:effectLst/>
                <a:latin typeface="Times New Roman" panose="02020603050405020304" pitchFamily="18" charset="0"/>
                <a:ea typeface="Calibri" panose="020F0502020204030204" pitchFamily="34" charset="0"/>
              </a:rPr>
              <a:t>На </a:t>
            </a:r>
            <a:r>
              <a:rPr lang="uk-UA" sz="4000" b="1" dirty="0" err="1">
                <a:effectLst/>
                <a:latin typeface="Times New Roman" panose="02020603050405020304" pitchFamily="18" charset="0"/>
                <a:ea typeface="Calibri" panose="020F0502020204030204" pitchFamily="34" charset="0"/>
              </a:rPr>
              <a:t>поч</a:t>
            </a:r>
            <a:r>
              <a:rPr lang="ru-UA" sz="4000" b="1" dirty="0" err="1">
                <a:effectLst/>
                <a:latin typeface="Times New Roman" panose="02020603050405020304" pitchFamily="18" charset="0"/>
                <a:ea typeface="Calibri" panose="020F0502020204030204" pitchFamily="34" charset="0"/>
              </a:rPr>
              <a:t>атку</a:t>
            </a:r>
            <a:r>
              <a:rPr lang="uk-UA" sz="4000" b="1" dirty="0">
                <a:effectLst/>
                <a:latin typeface="Times New Roman" panose="02020603050405020304" pitchFamily="18" charset="0"/>
                <a:ea typeface="Calibri" panose="020F0502020204030204" pitchFamily="34" charset="0"/>
              </a:rPr>
              <a:t> </a:t>
            </a:r>
            <a:r>
              <a:rPr lang="uk-UA" sz="4000" b="1" dirty="0">
                <a:solidFill>
                  <a:srgbClr val="FF0000"/>
                </a:solidFill>
                <a:effectLst/>
                <a:latin typeface="Times New Roman" panose="02020603050405020304" pitchFamily="18" charset="0"/>
                <a:ea typeface="Calibri" panose="020F0502020204030204" pitchFamily="34" charset="0"/>
              </a:rPr>
              <a:t>2000 р.</a:t>
            </a:r>
            <a:r>
              <a:rPr lang="uk-UA" sz="4000" b="1" dirty="0">
                <a:effectLst/>
                <a:latin typeface="Times New Roman" panose="02020603050405020304" pitchFamily="18" charset="0"/>
                <a:ea typeface="Calibri" panose="020F0502020204030204" pitchFamily="34" charset="0"/>
              </a:rPr>
              <a:t> президент </a:t>
            </a:r>
            <a:r>
              <a:rPr lang="uk-UA" sz="4000" b="1" dirty="0" err="1">
                <a:effectLst/>
                <a:highlight>
                  <a:srgbClr val="FFFF00"/>
                </a:highlight>
                <a:latin typeface="Times New Roman" panose="02020603050405020304" pitchFamily="18" charset="0"/>
                <a:ea typeface="Calibri" panose="020F0502020204030204" pitchFamily="34" charset="0"/>
              </a:rPr>
              <a:t>Та́бо</a:t>
            </a:r>
            <a:r>
              <a:rPr lang="uk-UA" sz="4000" b="1" dirty="0">
                <a:effectLst/>
                <a:highlight>
                  <a:srgbClr val="FFFF00"/>
                </a:highlight>
                <a:latin typeface="Times New Roman" panose="02020603050405020304" pitchFamily="18" charset="0"/>
                <a:ea typeface="Calibri" panose="020F0502020204030204" pitchFamily="34" charset="0"/>
              </a:rPr>
              <a:t> </a:t>
            </a:r>
            <a:r>
              <a:rPr lang="uk-UA" sz="4000" b="1" dirty="0" err="1">
                <a:effectLst/>
                <a:highlight>
                  <a:srgbClr val="FFFF00"/>
                </a:highlight>
                <a:latin typeface="Times New Roman" panose="02020603050405020304" pitchFamily="18" charset="0"/>
                <a:ea typeface="Calibri" panose="020F0502020204030204" pitchFamily="34" charset="0"/>
              </a:rPr>
              <a:t>Мвує́лва</a:t>
            </a:r>
            <a:r>
              <a:rPr lang="uk-UA" sz="4000" b="1" dirty="0">
                <a:effectLst/>
                <a:highlight>
                  <a:srgbClr val="FFFF00"/>
                </a:highlight>
                <a:latin typeface="Times New Roman" panose="02020603050405020304" pitchFamily="18" charset="0"/>
                <a:ea typeface="Calibri" panose="020F0502020204030204" pitchFamily="34" charset="0"/>
              </a:rPr>
              <a:t> </a:t>
            </a:r>
            <a:r>
              <a:rPr lang="uk-UA" sz="4000" b="1" dirty="0" err="1">
                <a:effectLst/>
                <a:highlight>
                  <a:srgbClr val="FFFF00"/>
                </a:highlight>
                <a:latin typeface="Times New Roman" panose="02020603050405020304" pitchFamily="18" charset="0"/>
                <a:ea typeface="Calibri" panose="020F0502020204030204" pitchFamily="34" charset="0"/>
              </a:rPr>
              <a:t>Мбе́кі</a:t>
            </a:r>
            <a:r>
              <a:rPr lang="uk-UA" sz="4000" b="1" dirty="0">
                <a:effectLst/>
                <a:highlight>
                  <a:srgbClr val="FFFF00"/>
                </a:highlight>
                <a:latin typeface="Times New Roman" panose="02020603050405020304" pitchFamily="18" charset="0"/>
                <a:ea typeface="Calibri" panose="020F0502020204030204" pitchFamily="34" charset="0"/>
              </a:rPr>
              <a:t> </a:t>
            </a:r>
            <a:r>
              <a:rPr lang="uk-UA" sz="4000" b="1" dirty="0">
                <a:effectLst/>
                <a:latin typeface="Times New Roman" panose="02020603050405020304" pitchFamily="18" charset="0"/>
                <a:ea typeface="Calibri" panose="020F0502020204030204" pitchFamily="34" charset="0"/>
              </a:rPr>
              <a:t>пообіцяв стимулювати ріст промислового виробництва й заохочувати іноземні інвестиції, послаблюючи закони про працю та стаючи на шлях приватизації й зменшення урядових витрат. Однак ця політика зустрічає опір з боку формального союзника АНК – Конгресу південноафриканських профспілок.</a:t>
            </a:r>
            <a:endParaRPr lang="ru-RU"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5216916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chemeClr val="bg1"/>
                </a:solidFill>
                <a:effectLst/>
                <a:highlight>
                  <a:srgbClr val="0000FF"/>
                </a:highlight>
                <a:latin typeface="Times New Roman" panose="02020603050405020304" pitchFamily="18" charset="0"/>
                <a:ea typeface="Calibri" panose="020F0502020204030204" pitchFamily="34" charset="0"/>
              </a:rPr>
              <a:t>7. Проблеми й перспективи постколоніальної Африки</a:t>
            </a:r>
            <a:endParaRPr lang="uk-UA" sz="2800" b="1" dirty="0">
              <a:solidFill>
                <a:schemeClr val="bg1"/>
              </a:solidFill>
              <a:highlight>
                <a:srgbClr val="0000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latin typeface="Times New Roman" panose="02020603050405020304" pitchFamily="18" charset="0"/>
                <a:cs typeface="Times New Roman" panose="02020603050405020304" pitchFamily="18" charset="0"/>
              </a:rPr>
              <a:t>За даними МВФ, у </a:t>
            </a:r>
            <a:r>
              <a:rPr lang="uk-UA" sz="3500" b="1" dirty="0">
                <a:solidFill>
                  <a:srgbClr val="FF0000"/>
                </a:solidFill>
                <a:latin typeface="Times New Roman" panose="02020603050405020304" pitchFamily="18" charset="0"/>
                <a:cs typeface="Times New Roman" panose="02020603050405020304" pitchFamily="18" charset="0"/>
              </a:rPr>
              <a:t>1993 р.</a:t>
            </a:r>
            <a:r>
              <a:rPr lang="uk-UA" sz="3500" b="1" dirty="0">
                <a:latin typeface="Times New Roman" panose="02020603050405020304" pitchFamily="18" charset="0"/>
                <a:cs typeface="Times New Roman" panose="02020603050405020304" pitchFamily="18" charset="0"/>
              </a:rPr>
              <a:t> сукупний національний доход на душу населення в країнах «чорної Африки» був менший, ніж у </a:t>
            </a:r>
            <a:r>
              <a:rPr lang="uk-UA" sz="3500" b="1" dirty="0">
                <a:solidFill>
                  <a:srgbClr val="FF0000"/>
                </a:solidFill>
                <a:latin typeface="Times New Roman" panose="02020603050405020304" pitchFamily="18" charset="0"/>
                <a:cs typeface="Times New Roman" panose="02020603050405020304" pitchFamily="18" charset="0"/>
              </a:rPr>
              <a:t>1970 р.</a:t>
            </a:r>
            <a:r>
              <a:rPr lang="uk-UA" sz="3500" b="1" dirty="0">
                <a:latin typeface="Times New Roman" panose="02020603050405020304" pitchFamily="18" charset="0"/>
                <a:cs typeface="Times New Roman" panose="02020603050405020304" pitchFamily="18" charset="0"/>
              </a:rPr>
              <a:t>, а нині у 34-х державах Тропічної й Південної Африки рівень життя нижчий, ніж у </a:t>
            </a:r>
            <a:r>
              <a:rPr lang="uk-UA" sz="3500" b="1" dirty="0">
                <a:solidFill>
                  <a:srgbClr val="FF0000"/>
                </a:solidFill>
                <a:latin typeface="Times New Roman" panose="02020603050405020304" pitchFamily="18" charset="0"/>
                <a:cs typeface="Times New Roman" panose="02020603050405020304" pitchFamily="18" charset="0"/>
              </a:rPr>
              <a:t>1990 р.</a:t>
            </a:r>
            <a:r>
              <a:rPr lang="uk-UA" sz="3500" b="1" dirty="0">
                <a:latin typeface="Times New Roman" panose="02020603050405020304" pitchFamily="18" charset="0"/>
                <a:cs typeface="Times New Roman" panose="02020603050405020304" pitchFamily="18" charset="0"/>
              </a:rPr>
              <a:t> </a:t>
            </a:r>
          </a:p>
          <a:p>
            <a:pPr marL="0" indent="0" algn="just">
              <a:buNone/>
            </a:pPr>
            <a:r>
              <a:rPr lang="uk-UA" sz="3500" b="1" dirty="0">
                <a:latin typeface="Times New Roman" panose="02020603050405020304" pitchFamily="18" charset="0"/>
                <a:cs typeface="Times New Roman" panose="02020603050405020304" pitchFamily="18" charset="0"/>
              </a:rPr>
              <a:t>Наприкінці 1980-х рр. сукупний валовий продукт майже 50 африканських держав (без ПАР) за абсолютними показниками становив близько $150 млрд., що можна </a:t>
            </a:r>
            <a:r>
              <a:rPr lang="uk-UA" sz="3500" b="1" dirty="0" err="1">
                <a:latin typeface="Times New Roman" panose="02020603050405020304" pitchFamily="18" charset="0"/>
                <a:cs typeface="Times New Roman" panose="02020603050405020304" pitchFamily="18" charset="0"/>
              </a:rPr>
              <a:t>співставити</a:t>
            </a:r>
            <a:r>
              <a:rPr lang="uk-UA" sz="3500" b="1" dirty="0">
                <a:latin typeface="Times New Roman" panose="02020603050405020304" pitchFamily="18" charset="0"/>
                <a:cs typeface="Times New Roman" panose="02020603050405020304" pitchFamily="18" charset="0"/>
              </a:rPr>
              <a:t> з аналогічним результатом однієї </a:t>
            </a:r>
            <a:r>
              <a:rPr lang="uk-UA" sz="3500" b="1" dirty="0">
                <a:highlight>
                  <a:srgbClr val="FFFF00"/>
                </a:highlight>
                <a:latin typeface="Times New Roman" panose="02020603050405020304" pitchFamily="18" charset="0"/>
                <a:cs typeface="Times New Roman" panose="02020603050405020304" pitchFamily="18" charset="0"/>
              </a:rPr>
              <a:t>Бельгії</a:t>
            </a:r>
            <a:r>
              <a:rPr lang="uk-UA" sz="3500" b="1" dirty="0">
                <a:latin typeface="Times New Roman" panose="02020603050405020304" pitchFamily="18" charset="0"/>
                <a:cs typeface="Times New Roman" panose="02020603050405020304" pitchFamily="18" charset="0"/>
              </a:rPr>
              <a:t>. </a:t>
            </a:r>
          </a:p>
          <a:p>
            <a:pPr marL="0" indent="0" algn="just">
              <a:buNone/>
            </a:pPr>
            <a:r>
              <a:rPr lang="uk-UA" sz="3500" b="1" dirty="0">
                <a:latin typeface="Times New Roman" panose="02020603050405020304" pitchFamily="18" charset="0"/>
                <a:cs typeface="Times New Roman" panose="02020603050405020304" pitchFamily="18" charset="0"/>
              </a:rPr>
              <a:t>На континенті знаходиться 33 із 48 найбідніших держав світу, за межею бідності живуть 54% мешканців, причому навіть у тих країнах, де спостерігається зростання ВВП, він не встигає за темпами збільшення населення.</a:t>
            </a:r>
          </a:p>
        </p:txBody>
      </p:sp>
    </p:spTree>
    <p:extLst>
      <p:ext uri="{BB962C8B-B14F-4D97-AF65-F5344CB8AC3E}">
        <p14:creationId xmlns:p14="http://schemas.microsoft.com/office/powerpoint/2010/main" val="235602794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chemeClr val="bg1"/>
                </a:solidFill>
                <a:effectLst/>
                <a:highlight>
                  <a:srgbClr val="0000FF"/>
                </a:highlight>
                <a:latin typeface="Times New Roman" panose="02020603050405020304" pitchFamily="18" charset="0"/>
                <a:ea typeface="Calibri" panose="020F0502020204030204" pitchFamily="34" charset="0"/>
              </a:rPr>
              <a:t>7. Проблеми й перспективи постколоніальної Африки</a:t>
            </a:r>
            <a:endParaRPr lang="uk-UA" sz="2800" b="1" dirty="0">
              <a:solidFill>
                <a:schemeClr val="bg1"/>
              </a:solidFill>
              <a:highlight>
                <a:srgbClr val="0000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Екстенсивний розвиток сільського господарства, а також політика хаотичного позичання грошей за кордоном (</a:t>
            </a:r>
            <a:r>
              <a:rPr lang="uk-UA" sz="3600" b="1" dirty="0">
                <a:effectLst/>
                <a:highlight>
                  <a:srgbClr val="FFFF00"/>
                </a:highlight>
                <a:latin typeface="Times New Roman" panose="02020603050405020304" pitchFamily="18" charset="0"/>
                <a:ea typeface="Calibri" panose="020F0502020204030204" pitchFamily="34" charset="0"/>
              </a:rPr>
              <a:t>сукупний борг африканських країн на початку 2000 р. становив понад $350 млрд., що у 2,5 рази більше сукупної вартості африканського експорту</a:t>
            </a:r>
            <a:r>
              <a:rPr lang="uk-UA" sz="3600" b="1" dirty="0">
                <a:effectLst/>
                <a:latin typeface="Times New Roman" panose="02020603050405020304" pitchFamily="18" charset="0"/>
                <a:ea typeface="Calibri" panose="020F0502020204030204" pitchFamily="34" charset="0"/>
              </a:rPr>
              <a:t>) призвели до руїни національну економіку більшості з нових незалежних країн континенту. </a:t>
            </a:r>
          </a:p>
          <a:p>
            <a:pPr marL="0" indent="0" algn="just">
              <a:buNone/>
            </a:pPr>
            <a:r>
              <a:rPr lang="uk-UA" sz="3600" b="1" dirty="0">
                <a:effectLst/>
                <a:latin typeface="Times New Roman" panose="02020603050405020304" pitchFamily="18" charset="0"/>
                <a:ea typeface="Calibri" panose="020F0502020204030204" pitchFamily="34" charset="0"/>
              </a:rPr>
              <a:t>Величезну шкоду африканцям спричинила примусово впроваджена місцевим жителям політика сільськогосподарських </a:t>
            </a:r>
            <a:r>
              <a:rPr lang="uk-UA" sz="3600" b="1" dirty="0" err="1">
                <a:effectLst/>
                <a:latin typeface="Times New Roman" panose="02020603050405020304" pitchFamily="18" charset="0"/>
                <a:ea typeface="Calibri" panose="020F0502020204030204" pitchFamily="34" charset="0"/>
              </a:rPr>
              <a:t>монокультур</a:t>
            </a:r>
            <a:r>
              <a:rPr lang="uk-UA" sz="3600" b="1" dirty="0">
                <a:effectLst/>
                <a:latin typeface="Times New Roman" panose="02020603050405020304" pitchFamily="18" charset="0"/>
                <a:ea typeface="Calibri" panose="020F0502020204030204" pitchFamily="34" charset="0"/>
              </a:rPr>
              <a:t>, які відігравали роль експортного товару, однак порушували традиційний баланс продуктових культур.</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430208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chemeClr val="bg1"/>
                </a:solidFill>
                <a:effectLst/>
                <a:highlight>
                  <a:srgbClr val="0000FF"/>
                </a:highlight>
                <a:latin typeface="Times New Roman" panose="02020603050405020304" pitchFamily="18" charset="0"/>
                <a:ea typeface="Calibri" panose="020F0502020204030204" pitchFamily="34" charset="0"/>
              </a:rPr>
              <a:t>7. Проблеми й перспективи постколоніальної Африки</a:t>
            </a:r>
            <a:endParaRPr lang="uk-UA" sz="2800" b="1" dirty="0">
              <a:solidFill>
                <a:schemeClr val="bg1"/>
              </a:solidFill>
              <a:highlight>
                <a:srgbClr val="0000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700" b="1" dirty="0">
                <a:effectLst/>
                <a:latin typeface="Times New Roman" panose="02020603050405020304" pitchFamily="18" charset="0"/>
                <a:ea typeface="Calibri" panose="020F0502020204030204" pitchFamily="34" charset="0"/>
              </a:rPr>
              <a:t>У </a:t>
            </a:r>
            <a:r>
              <a:rPr lang="uk-UA" sz="3700" b="1" dirty="0">
                <a:effectLst/>
                <a:highlight>
                  <a:srgbClr val="FFFF00"/>
                </a:highlight>
                <a:latin typeface="Times New Roman" panose="02020603050405020304" pitchFamily="18" charset="0"/>
                <a:ea typeface="Calibri" panose="020F0502020204030204" pitchFamily="34" charset="0"/>
              </a:rPr>
              <a:t>Судані, Ефіопії, Сомалі, Анголі, Ботсвані, Замбії та Зімбабве</a:t>
            </a:r>
            <a:r>
              <a:rPr lang="uk-UA" sz="3700" b="1" dirty="0">
                <a:effectLst/>
                <a:latin typeface="Times New Roman" panose="02020603050405020304" pitchFamily="18" charset="0"/>
                <a:ea typeface="Calibri" panose="020F0502020204030204" pitchFamily="34" charset="0"/>
              </a:rPr>
              <a:t> впродовж останніх років постійно скорочуються площі сільськогосподарських угідь. </a:t>
            </a:r>
          </a:p>
          <a:p>
            <a:pPr marL="0" indent="0" algn="just">
              <a:buNone/>
            </a:pPr>
            <a:r>
              <a:rPr lang="uk-UA" sz="3700" b="1" dirty="0">
                <a:effectLst/>
                <a:latin typeface="Times New Roman" panose="02020603050405020304" pitchFamily="18" charset="0"/>
                <a:ea typeface="Calibri" panose="020F0502020204030204" pitchFamily="34" charset="0"/>
              </a:rPr>
              <a:t>Африка, в якій мешкає понад 14% населення світу виробляє заледве 1% світової промислової продукції та 6% - продуктів харчування. Країни континенту лише на 80% забезпечують свої потреби в продуктах харчування. Труднощі із забезпеченням продуктами харчування особливо актуальні на тлі швидкого демографічною зростання в Африці. Населення континенту в 1990 р. становило 642 млн. осіб, у той час як у 1960 р. – лише 279 млн.</a:t>
            </a:r>
            <a:endParaRPr lang="ru-RU" sz="37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346173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chemeClr val="bg1"/>
                </a:solidFill>
                <a:effectLst/>
                <a:highlight>
                  <a:srgbClr val="0000FF"/>
                </a:highlight>
                <a:latin typeface="Times New Roman" panose="02020603050405020304" pitchFamily="18" charset="0"/>
                <a:ea typeface="Calibri" panose="020F0502020204030204" pitchFamily="34" charset="0"/>
              </a:rPr>
              <a:t>7. Проблеми й перспективи постколоніальної Африки</a:t>
            </a:r>
            <a:endParaRPr lang="uk-UA" sz="2800" b="1" dirty="0">
              <a:solidFill>
                <a:schemeClr val="bg1"/>
              </a:solidFill>
              <a:highlight>
                <a:srgbClr val="0000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Характерною для чорного континенту є проблема поширення авторитарних режимів. У перші роки після здобуття африканськими державами незалежності Західний світ дивився крізь пальці на диктаторські режими континенту, вважаючи їх даниною перехідних періодів, а подекуди й необхідною умовою уникнення етнічних, релігійних та соціальних конфліктів. </a:t>
            </a:r>
          </a:p>
          <a:p>
            <a:pPr marL="0" indent="0" algn="just">
              <a:buNone/>
            </a:pPr>
            <a:r>
              <a:rPr lang="uk-UA" sz="3600" b="1" dirty="0">
                <a:effectLst/>
                <a:latin typeface="Times New Roman" panose="02020603050405020304" pitchFamily="18" charset="0"/>
                <a:ea typeface="Calibri" panose="020F0502020204030204" pitchFamily="34" charset="0"/>
              </a:rPr>
              <a:t>У зв’язку з цим країни Заходу толерували навіть таких одіозних правителів, як напівбожевільного диктатора </a:t>
            </a:r>
            <a:r>
              <a:rPr lang="uk-UA" sz="3600" b="1" dirty="0">
                <a:solidFill>
                  <a:srgbClr val="FF0000"/>
                </a:solidFill>
                <a:effectLst/>
                <a:latin typeface="Times New Roman" panose="02020603050405020304" pitchFamily="18" charset="0"/>
                <a:ea typeface="Calibri" panose="020F0502020204030204" pitchFamily="34" charset="0"/>
              </a:rPr>
              <a:t>Іді </a:t>
            </a:r>
            <a:r>
              <a:rPr lang="uk-UA" sz="3600" b="1" dirty="0" err="1">
                <a:solidFill>
                  <a:srgbClr val="FF0000"/>
                </a:solidFill>
                <a:effectLst/>
                <a:latin typeface="Times New Roman" panose="02020603050405020304" pitchFamily="18" charset="0"/>
                <a:ea typeface="Calibri" panose="020F0502020204030204" pitchFamily="34" charset="0"/>
              </a:rPr>
              <a:t>Аміна</a:t>
            </a:r>
            <a:r>
              <a:rPr lang="uk-UA" sz="3600" b="1" dirty="0">
                <a:effectLst/>
                <a:latin typeface="Times New Roman" panose="02020603050405020304" pitchFamily="18" charset="0"/>
                <a:ea typeface="Calibri" panose="020F0502020204030204" pitchFamily="34" charset="0"/>
              </a:rPr>
              <a:t> [</a:t>
            </a:r>
            <a:r>
              <a:rPr lang="uk-UA" sz="3600" b="1" dirty="0">
                <a:effectLst/>
                <a:highlight>
                  <a:srgbClr val="FFFF00"/>
                </a:highlight>
                <a:latin typeface="Times New Roman" panose="02020603050405020304" pitchFamily="18" charset="0"/>
                <a:ea typeface="Calibri" panose="020F0502020204030204" pitchFamily="34" charset="0"/>
              </a:rPr>
              <a:t>1971-1979 рр.</a:t>
            </a:r>
            <a:r>
              <a:rPr lang="uk-UA" sz="3600" b="1" dirty="0">
                <a:effectLst/>
                <a:latin typeface="Times New Roman" panose="02020603050405020304" pitchFamily="18" charset="0"/>
                <a:ea typeface="Calibri" panose="020F0502020204030204" pitchFamily="34" charset="0"/>
              </a:rPr>
              <a:t>] в </a:t>
            </a:r>
            <a:r>
              <a:rPr lang="uk-UA" sz="3600" b="1" dirty="0">
                <a:effectLst/>
                <a:highlight>
                  <a:srgbClr val="00FFFF"/>
                </a:highlight>
                <a:latin typeface="Times New Roman" panose="02020603050405020304" pitchFamily="18" charset="0"/>
                <a:ea typeface="Calibri" panose="020F0502020204030204" pitchFamily="34" charset="0"/>
              </a:rPr>
              <a:t>Уганді</a:t>
            </a:r>
            <a:r>
              <a:rPr lang="uk-UA" sz="3600" b="1" dirty="0">
                <a:effectLst/>
                <a:latin typeface="Times New Roman" panose="02020603050405020304" pitchFamily="18" charset="0"/>
                <a:ea typeface="Calibri" panose="020F0502020204030204" pitchFamily="34" charset="0"/>
              </a:rPr>
              <a:t> чи імператора-канібала </a:t>
            </a:r>
            <a:r>
              <a:rPr lang="uk-UA" sz="3600" b="1" dirty="0" err="1">
                <a:solidFill>
                  <a:srgbClr val="FF0000"/>
                </a:solidFill>
                <a:effectLst/>
                <a:latin typeface="Times New Roman" panose="02020603050405020304" pitchFamily="18" charset="0"/>
                <a:ea typeface="Calibri" panose="020F0502020204030204" pitchFamily="34" charset="0"/>
              </a:rPr>
              <a:t>Еддіна</a:t>
            </a:r>
            <a:r>
              <a:rPr lang="uk-UA" sz="3600" b="1" dirty="0">
                <a:solidFill>
                  <a:srgbClr val="FF0000"/>
                </a:solidFill>
                <a:effectLst/>
                <a:latin typeface="Times New Roman" panose="02020603050405020304" pitchFamily="18" charset="0"/>
                <a:ea typeface="Calibri" panose="020F0502020204030204" pitchFamily="34" charset="0"/>
              </a:rPr>
              <a:t> Ахмеда </a:t>
            </a:r>
            <a:r>
              <a:rPr lang="uk-UA" sz="3600" b="1" dirty="0" err="1">
                <a:solidFill>
                  <a:srgbClr val="FF0000"/>
                </a:solidFill>
                <a:effectLst/>
                <a:latin typeface="Times New Roman" panose="02020603050405020304" pitchFamily="18" charset="0"/>
                <a:ea typeface="Calibri" panose="020F0502020204030204" pitchFamily="34" charset="0"/>
              </a:rPr>
              <a:t>Бокассу</a:t>
            </a:r>
            <a:r>
              <a:rPr lang="uk-UA" sz="3600" b="1" dirty="0">
                <a:solidFill>
                  <a:srgbClr val="FF0000"/>
                </a:solidFill>
                <a:effectLst/>
                <a:latin typeface="Times New Roman" panose="02020603050405020304" pitchFamily="18" charset="0"/>
                <a:ea typeface="Calibri" panose="020F0502020204030204" pitchFamily="34" charset="0"/>
              </a:rPr>
              <a:t> </a:t>
            </a:r>
            <a:r>
              <a:rPr lang="uk-UA" sz="3600" b="1" dirty="0">
                <a:effectLst/>
                <a:latin typeface="Times New Roman" panose="02020603050405020304" pitchFamily="18" charset="0"/>
                <a:ea typeface="Calibri" panose="020F0502020204030204" pitchFamily="34" charset="0"/>
              </a:rPr>
              <a:t>[</a:t>
            </a:r>
            <a:r>
              <a:rPr lang="uk-UA" sz="3600" b="1" dirty="0">
                <a:effectLst/>
                <a:highlight>
                  <a:srgbClr val="FFFF00"/>
                </a:highlight>
                <a:latin typeface="Times New Roman" panose="02020603050405020304" pitchFamily="18" charset="0"/>
                <a:ea typeface="Calibri" panose="020F0502020204030204" pitchFamily="34" charset="0"/>
              </a:rPr>
              <a:t>1966-1980 рр.</a:t>
            </a:r>
            <a:r>
              <a:rPr lang="uk-UA" sz="3600" b="1" dirty="0">
                <a:effectLst/>
                <a:latin typeface="Times New Roman" panose="02020603050405020304" pitchFamily="18" charset="0"/>
                <a:ea typeface="Calibri" panose="020F0502020204030204" pitchFamily="34" charset="0"/>
              </a:rPr>
              <a:t>] в </a:t>
            </a:r>
            <a:r>
              <a:rPr lang="uk-UA" sz="3600" b="1" dirty="0">
                <a:effectLst/>
                <a:highlight>
                  <a:srgbClr val="00FF00"/>
                </a:highlight>
                <a:latin typeface="Times New Roman" panose="02020603050405020304" pitchFamily="18" charset="0"/>
                <a:ea typeface="Calibri" panose="020F0502020204030204" pitchFamily="34" charset="0"/>
              </a:rPr>
              <a:t>Центральноафриканській Республіці</a:t>
            </a:r>
            <a:r>
              <a:rPr lang="uk-UA" sz="3600" b="1" dirty="0">
                <a:effectLst/>
                <a:latin typeface="Times New Roman" panose="02020603050405020304" pitchFamily="18" charset="0"/>
                <a:ea typeface="Calibri" panose="020F0502020204030204" pitchFamily="34" charset="0"/>
              </a:rPr>
              <a:t>.</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105589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chemeClr val="bg1"/>
                </a:solidFill>
                <a:effectLst/>
                <a:highlight>
                  <a:srgbClr val="0000FF"/>
                </a:highlight>
                <a:latin typeface="Times New Roman" panose="02020603050405020304" pitchFamily="18" charset="0"/>
                <a:ea typeface="Calibri" panose="020F0502020204030204" pitchFamily="34" charset="0"/>
              </a:rPr>
              <a:t>7. Проблеми й перспективи постколоніальної Африки</a:t>
            </a:r>
            <a:endParaRPr lang="uk-UA" sz="2800" b="1" dirty="0">
              <a:solidFill>
                <a:schemeClr val="bg1"/>
              </a:solidFill>
              <a:highlight>
                <a:srgbClr val="0000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effectLst/>
                <a:latin typeface="Times New Roman" panose="02020603050405020304" pitchFamily="18" charset="0"/>
                <a:ea typeface="Calibri" panose="020F0502020204030204" pitchFamily="34" charset="0"/>
              </a:rPr>
              <a:t>Прямим наслідком авторитарних методів правління стали військові перевороти та громадянські війни. Тільки в Руанді, Бурунді й Демократичній Республіці Конго за останні два десятиліття загинуло 10 млн. осіб, 92% з котрих становило цивільне населення. </a:t>
            </a:r>
          </a:p>
          <a:p>
            <a:pPr marL="0" indent="0" algn="just">
              <a:buNone/>
            </a:pPr>
            <a:r>
              <a:rPr lang="uk-UA" sz="3500" b="1" dirty="0">
                <a:effectLst/>
                <a:latin typeface="Times New Roman" panose="02020603050405020304" pitchFamily="18" charset="0"/>
                <a:ea typeface="Calibri" panose="020F0502020204030204" pitchFamily="34" charset="0"/>
              </a:rPr>
              <a:t>Сьогодні з 53-х суверенних африканських держав не менше 10-ти воюють із сусідами, чи охоплені полум’ям внутрішніх конфліктів. За офіційними даними ООН на Африку припадає майже половина від загальносвітової кількості біженців (більше 7 млн.) і 60% переміщених осіб (20 млн.). Більшості з них доля уготувала трагічну участь щоденної боротьби за існування «між двох вогнів» воюючих за владу угруповань.</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871627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3100" b="1" dirty="0">
                <a:effectLst/>
                <a:latin typeface="Times New Roman" panose="02020603050405020304" pitchFamily="18" charset="0"/>
                <a:ea typeface="Calibri" panose="020F0502020204030204" pitchFamily="34" charset="0"/>
              </a:rPr>
              <a:t>Після призупинення дії санкцій ООН щодо Лівії </a:t>
            </a:r>
            <a:r>
              <a:rPr lang="uk-UA" sz="3100" b="1" dirty="0">
                <a:solidFill>
                  <a:srgbClr val="FF0000"/>
                </a:solidFill>
                <a:effectLst/>
                <a:latin typeface="Times New Roman" panose="02020603050405020304" pitchFamily="18" charset="0"/>
                <a:ea typeface="Calibri" panose="020F0502020204030204" pitchFamily="34" charset="0"/>
              </a:rPr>
              <a:t>Канада, Італія, Франція, ФРН, Швеція, Корейська Республіка і КНР</a:t>
            </a:r>
            <a:r>
              <a:rPr lang="uk-UA" sz="3100" b="1" dirty="0">
                <a:effectLst/>
                <a:latin typeface="Times New Roman" panose="02020603050405020304" pitchFamily="18" charset="0"/>
                <a:ea typeface="Calibri" panose="020F0502020204030204" pitchFamily="34" charset="0"/>
              </a:rPr>
              <a:t> активізували торговельно-економічні зв’язки з Тріполі, зокрема, італійська нафтогазова компанія «</a:t>
            </a:r>
            <a:r>
              <a:rPr lang="uk-UA" sz="3100" b="1" dirty="0" err="1">
                <a:effectLst/>
                <a:latin typeface="Times New Roman" panose="02020603050405020304" pitchFamily="18" charset="0"/>
                <a:ea typeface="Calibri" panose="020F0502020204030204" pitchFamily="34" charset="0"/>
              </a:rPr>
              <a:t>Ажип</a:t>
            </a:r>
            <a:r>
              <a:rPr lang="uk-UA" sz="3100" b="1" dirty="0">
                <a:effectLst/>
                <a:latin typeface="Times New Roman" panose="02020603050405020304" pitchFamily="18" charset="0"/>
                <a:ea typeface="Calibri" panose="020F0502020204030204" pitchFamily="34" charset="0"/>
              </a:rPr>
              <a:t>» розпочала реалізацію $5,5-мільярдного контракту, яким передбачено видобуток природного газу з родовищ на заході країни і його транспортування до Сицилії через 540-км газопровід по </a:t>
            </a:r>
            <a:r>
              <a:rPr lang="uk-UA" sz="3100" b="1" dirty="0" err="1">
                <a:effectLst/>
                <a:latin typeface="Times New Roman" panose="02020603050405020304" pitchFamily="18" charset="0"/>
                <a:ea typeface="Calibri" panose="020F0502020204030204" pitchFamily="34" charset="0"/>
              </a:rPr>
              <a:t>дну</a:t>
            </a:r>
            <a:r>
              <a:rPr lang="uk-UA" sz="3100" b="1" dirty="0">
                <a:effectLst/>
                <a:latin typeface="Times New Roman" panose="02020603050405020304" pitchFamily="18" charset="0"/>
                <a:ea typeface="Calibri" panose="020F0502020204030204" pitchFamily="34" charset="0"/>
              </a:rPr>
              <a:t> Середземного моря. </a:t>
            </a:r>
          </a:p>
          <a:p>
            <a:pPr marL="0" indent="0" algn="just">
              <a:buNone/>
            </a:pPr>
            <a:r>
              <a:rPr lang="uk-UA" sz="3100" b="1" dirty="0">
                <a:effectLst/>
                <a:latin typeface="Times New Roman" panose="02020603050405020304" pitchFamily="18" charset="0"/>
                <a:ea typeface="Calibri" panose="020F0502020204030204" pitchFamily="34" charset="0"/>
              </a:rPr>
              <a:t>Лівійський уряд, у свою чергу розробив на </a:t>
            </a:r>
            <a:r>
              <a:rPr lang="uk-UA" sz="3100" b="1" i="1" dirty="0">
                <a:solidFill>
                  <a:srgbClr val="FF0000"/>
                </a:solidFill>
                <a:effectLst/>
                <a:highlight>
                  <a:srgbClr val="FFFF00"/>
                </a:highlight>
                <a:latin typeface="Times New Roman" panose="02020603050405020304" pitchFamily="18" charset="0"/>
                <a:ea typeface="Calibri" panose="020F0502020204030204" pitchFamily="34" charset="0"/>
              </a:rPr>
              <a:t>2002–2006 рр.</a:t>
            </a:r>
            <a:r>
              <a:rPr lang="uk-UA" sz="3100" b="1" dirty="0">
                <a:effectLst/>
                <a:latin typeface="Times New Roman" panose="02020603050405020304" pitchFamily="18" charset="0"/>
                <a:ea typeface="Calibri" panose="020F0502020204030204" pitchFamily="34" charset="0"/>
              </a:rPr>
              <a:t> інвестиційну програму, що передбачала залучення $35 млрд. для активізації розвитку економіки. Для зрошення додаткових земель (у країні використовується не більше 2% угідь) за участю південнокорейської компанії «</a:t>
            </a:r>
            <a:r>
              <a:rPr lang="uk-UA" sz="3100" b="1" dirty="0" err="1">
                <a:effectLst/>
                <a:latin typeface="Times New Roman" panose="02020603050405020304" pitchFamily="18" charset="0"/>
                <a:ea typeface="Calibri" panose="020F0502020204030204" pitchFamily="34" charset="0"/>
              </a:rPr>
              <a:t>Деу</a:t>
            </a:r>
            <a:r>
              <a:rPr lang="uk-UA" sz="3100" b="1" dirty="0">
                <a:effectLst/>
                <a:latin typeface="Times New Roman" panose="02020603050405020304" pitchFamily="18" charset="0"/>
                <a:ea typeface="Calibri" panose="020F0502020204030204" pitchFamily="34" charset="0"/>
              </a:rPr>
              <a:t>» реалізовувався $25-мільярдний проект «</a:t>
            </a:r>
            <a:r>
              <a:rPr lang="uk-UA" sz="3100" b="1" i="1" dirty="0">
                <a:effectLst/>
                <a:latin typeface="Times New Roman" panose="02020603050405020304" pitchFamily="18" charset="0"/>
                <a:ea typeface="Calibri" panose="020F0502020204030204" pitchFamily="34" charset="0"/>
              </a:rPr>
              <a:t>Велика штучна ріка</a:t>
            </a:r>
            <a:r>
              <a:rPr lang="uk-UA" sz="3100" b="1" dirty="0">
                <a:effectLst/>
                <a:latin typeface="Times New Roman" panose="02020603050405020304" pitchFamily="18" charset="0"/>
                <a:ea typeface="Calibri" panose="020F0502020204030204" pitchFamily="34" charset="0"/>
              </a:rPr>
              <a:t>» з підведення води з підземних родовищ на півдні Лівії на узбережжя Середземномор’я.</a:t>
            </a:r>
            <a:endParaRPr lang="ru-RU" sz="3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37640574"/>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chemeClr val="bg1"/>
                </a:solidFill>
                <a:effectLst/>
                <a:highlight>
                  <a:srgbClr val="0000FF"/>
                </a:highlight>
                <a:latin typeface="Times New Roman" panose="02020603050405020304" pitchFamily="18" charset="0"/>
                <a:ea typeface="Calibri" panose="020F0502020204030204" pitchFamily="34" charset="0"/>
              </a:rPr>
              <a:t>7. Проблеми й перспективи постколоніальної Африки</a:t>
            </a:r>
            <a:endParaRPr lang="uk-UA" sz="2800" b="1" dirty="0">
              <a:solidFill>
                <a:schemeClr val="bg1"/>
              </a:solidFill>
              <a:highlight>
                <a:srgbClr val="0000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Характерними для Африки є крайні ступені обожнювання лідерів країн, що виявляється, зокрема, в їх пишних титулах: </a:t>
            </a:r>
            <a:r>
              <a:rPr lang="uk-UA" sz="3200" b="1" dirty="0" err="1">
                <a:solidFill>
                  <a:srgbClr val="FF0000"/>
                </a:solidFill>
                <a:effectLst/>
                <a:latin typeface="Times New Roman" panose="02020603050405020304" pitchFamily="18" charset="0"/>
                <a:ea typeface="Calibri" panose="020F0502020204030204" pitchFamily="34" charset="0"/>
              </a:rPr>
              <a:t>Гастінс</a:t>
            </a:r>
            <a:r>
              <a:rPr lang="uk-UA" sz="3200" b="1" dirty="0">
                <a:solidFill>
                  <a:srgbClr val="FF0000"/>
                </a:solidFill>
                <a:effectLst/>
                <a:latin typeface="Times New Roman" panose="02020603050405020304" pitchFamily="18" charset="0"/>
                <a:ea typeface="Calibri" panose="020F0502020204030204" pitchFamily="34" charset="0"/>
              </a:rPr>
              <a:t> </a:t>
            </a:r>
            <a:r>
              <a:rPr lang="uk-UA" sz="3200" b="1" dirty="0" err="1">
                <a:solidFill>
                  <a:srgbClr val="FF0000"/>
                </a:solidFill>
                <a:effectLst/>
                <a:latin typeface="Times New Roman" panose="02020603050405020304" pitchFamily="18" charset="0"/>
                <a:ea typeface="Calibri" panose="020F0502020204030204" pitchFamily="34" charset="0"/>
              </a:rPr>
              <a:t>Камузу</a:t>
            </a:r>
            <a:r>
              <a:rPr lang="uk-UA" sz="3200" b="1" dirty="0">
                <a:solidFill>
                  <a:srgbClr val="FF0000"/>
                </a:solidFill>
                <a:effectLst/>
                <a:latin typeface="Times New Roman" panose="02020603050405020304" pitchFamily="18" charset="0"/>
                <a:ea typeface="Calibri" panose="020F0502020204030204" pitchFamily="34" charset="0"/>
              </a:rPr>
              <a:t> Банда</a:t>
            </a:r>
            <a:r>
              <a:rPr lang="uk-UA" sz="3200" b="1" dirty="0">
                <a:effectLst/>
                <a:latin typeface="Times New Roman" panose="02020603050405020304" pitchFamily="18" charset="0"/>
                <a:ea typeface="Calibri" panose="020F0502020204030204" pitchFamily="34" charset="0"/>
              </a:rPr>
              <a:t> [</a:t>
            </a:r>
            <a:r>
              <a:rPr lang="uk-UA" sz="3200" b="1" dirty="0">
                <a:effectLst/>
                <a:highlight>
                  <a:srgbClr val="FFFF00"/>
                </a:highlight>
                <a:latin typeface="Times New Roman" panose="02020603050405020304" pitchFamily="18" charset="0"/>
                <a:ea typeface="Calibri" panose="020F0502020204030204" pitchFamily="34" charset="0"/>
              </a:rPr>
              <a:t>1966–1994 рр.</a:t>
            </a:r>
            <a:r>
              <a:rPr lang="uk-UA" sz="3200" b="1" dirty="0">
                <a:effectLst/>
                <a:latin typeface="Times New Roman" panose="02020603050405020304" pitchFamily="18" charset="0"/>
                <a:ea typeface="Calibri" panose="020F0502020204030204" pitchFamily="34" charset="0"/>
              </a:rPr>
              <a:t>] в </a:t>
            </a:r>
            <a:r>
              <a:rPr lang="uk-UA" sz="3200" b="1" dirty="0">
                <a:effectLst/>
                <a:highlight>
                  <a:srgbClr val="00FF00"/>
                </a:highlight>
                <a:latin typeface="Times New Roman" panose="02020603050405020304" pitchFamily="18" charset="0"/>
                <a:ea typeface="Calibri" panose="020F0502020204030204" pitchFamily="34" charset="0"/>
              </a:rPr>
              <a:t>Малаві</a:t>
            </a:r>
            <a:r>
              <a:rPr lang="uk-UA" sz="3200" b="1" dirty="0">
                <a:effectLst/>
                <a:latin typeface="Times New Roman" panose="02020603050405020304" pitchFamily="18" charset="0"/>
                <a:ea typeface="Calibri" panose="020F0502020204030204" pitchFamily="34" charset="0"/>
              </a:rPr>
              <a:t> — «</a:t>
            </a:r>
            <a:r>
              <a:rPr lang="uk-UA" sz="3200" b="1" i="1" dirty="0">
                <a:effectLst/>
                <a:latin typeface="Times New Roman" panose="02020603050405020304" pitchFamily="18" charset="0"/>
                <a:ea typeface="Calibri" panose="020F0502020204030204" pitchFamily="34" charset="0"/>
              </a:rPr>
              <a:t>Спаситель</a:t>
            </a:r>
            <a:r>
              <a:rPr lang="uk-UA" sz="3200" b="1" dirty="0">
                <a:effectLst/>
                <a:latin typeface="Times New Roman" panose="02020603050405020304" pitchFamily="18" charset="0"/>
                <a:ea typeface="Calibri" panose="020F0502020204030204" pitchFamily="34" charset="0"/>
              </a:rPr>
              <a:t>», </a:t>
            </a:r>
            <a:r>
              <a:rPr lang="uk-UA" sz="3200" b="1" dirty="0" err="1">
                <a:solidFill>
                  <a:srgbClr val="FF0000"/>
                </a:solidFill>
                <a:effectLst/>
                <a:latin typeface="Times New Roman" panose="02020603050405020304" pitchFamily="18" charset="0"/>
                <a:ea typeface="Calibri" panose="020F0502020204030204" pitchFamily="34" charset="0"/>
              </a:rPr>
              <a:t>Мобуту</a:t>
            </a:r>
            <a:r>
              <a:rPr lang="uk-UA" sz="3200" b="1" dirty="0">
                <a:solidFill>
                  <a:srgbClr val="FF0000"/>
                </a:solidFill>
                <a:effectLst/>
                <a:latin typeface="Times New Roman" panose="02020603050405020304" pitchFamily="18" charset="0"/>
                <a:ea typeface="Calibri" panose="020F0502020204030204" pitchFamily="34" charset="0"/>
              </a:rPr>
              <a:t> </a:t>
            </a:r>
            <a:r>
              <a:rPr lang="uk-UA" sz="3200" b="1" dirty="0" err="1">
                <a:solidFill>
                  <a:srgbClr val="FF0000"/>
                </a:solidFill>
                <a:effectLst/>
                <a:latin typeface="Times New Roman" panose="02020603050405020304" pitchFamily="18" charset="0"/>
                <a:ea typeface="Calibri" panose="020F0502020204030204" pitchFamily="34" charset="0"/>
              </a:rPr>
              <a:t>Сесе</a:t>
            </a:r>
            <a:r>
              <a:rPr lang="uk-UA" sz="3200" b="1" dirty="0">
                <a:solidFill>
                  <a:srgbClr val="FF0000"/>
                </a:solidFill>
                <a:effectLst/>
                <a:latin typeface="Times New Roman" panose="02020603050405020304" pitchFamily="18" charset="0"/>
                <a:ea typeface="Calibri" panose="020F0502020204030204" pitchFamily="34" charset="0"/>
              </a:rPr>
              <a:t> </a:t>
            </a:r>
            <a:r>
              <a:rPr lang="uk-UA" sz="3200" b="1" dirty="0" err="1">
                <a:solidFill>
                  <a:srgbClr val="FF0000"/>
                </a:solidFill>
                <a:effectLst/>
                <a:latin typeface="Times New Roman" panose="02020603050405020304" pitchFamily="18" charset="0"/>
                <a:ea typeface="Calibri" panose="020F0502020204030204" pitchFamily="34" charset="0"/>
              </a:rPr>
              <a:t>Секо</a:t>
            </a:r>
            <a:r>
              <a:rPr lang="uk-UA" sz="3200" b="1" dirty="0">
                <a:effectLst/>
                <a:latin typeface="Times New Roman" panose="02020603050405020304" pitchFamily="18" charset="0"/>
                <a:ea typeface="Calibri" panose="020F0502020204030204" pitchFamily="34" charset="0"/>
              </a:rPr>
              <a:t> в </a:t>
            </a:r>
            <a:r>
              <a:rPr lang="uk-UA" sz="3200" b="1" dirty="0" err="1">
                <a:effectLst/>
                <a:highlight>
                  <a:srgbClr val="00FFFF"/>
                </a:highlight>
                <a:latin typeface="Times New Roman" panose="02020603050405020304" pitchFamily="18" charset="0"/>
                <a:ea typeface="Calibri" panose="020F0502020204030204" pitchFamily="34" charset="0"/>
              </a:rPr>
              <a:t>Заїрі</a:t>
            </a:r>
            <a:r>
              <a:rPr lang="uk-UA" sz="3200" b="1" dirty="0">
                <a:effectLst/>
                <a:latin typeface="Times New Roman" panose="02020603050405020304" pitchFamily="18" charset="0"/>
                <a:ea typeface="Calibri" panose="020F0502020204030204" pitchFamily="34" charset="0"/>
              </a:rPr>
              <a:t> – «</a:t>
            </a:r>
            <a:r>
              <a:rPr lang="uk-UA" sz="3200" b="1" i="1" dirty="0">
                <a:effectLst/>
                <a:latin typeface="Times New Roman" panose="02020603050405020304" pitchFamily="18" charset="0"/>
                <a:ea typeface="Calibri" panose="020F0502020204030204" pitchFamily="34" charset="0"/>
              </a:rPr>
              <a:t>Великий леопард</a:t>
            </a:r>
            <a:r>
              <a:rPr lang="uk-UA" sz="3200" b="1" dirty="0">
                <a:effectLst/>
                <a:latin typeface="Times New Roman" panose="02020603050405020304" pitchFamily="18" charset="0"/>
                <a:ea typeface="Calibri" panose="020F0502020204030204" pitchFamily="34" charset="0"/>
              </a:rPr>
              <a:t>» тощо. </a:t>
            </a:r>
          </a:p>
          <a:p>
            <a:pPr marL="0" indent="0" algn="just">
              <a:buNone/>
            </a:pPr>
            <a:r>
              <a:rPr lang="uk-UA" sz="3200" b="1" dirty="0">
                <a:effectLst/>
                <a:latin typeface="Times New Roman" panose="02020603050405020304" pitchFamily="18" charset="0"/>
                <a:ea typeface="Calibri" panose="020F0502020204030204" pitchFamily="34" charset="0"/>
              </a:rPr>
              <a:t>У </a:t>
            </a:r>
            <a:r>
              <a:rPr lang="uk-UA" sz="3200" b="1" dirty="0">
                <a:solidFill>
                  <a:srgbClr val="FF0000"/>
                </a:solidFill>
                <a:effectLst/>
                <a:latin typeface="Times New Roman" panose="02020603050405020304" pitchFamily="18" charset="0"/>
                <a:ea typeface="Calibri" panose="020F0502020204030204" pitchFamily="34" charset="0"/>
              </a:rPr>
              <a:t>2003 р.</a:t>
            </a:r>
            <a:r>
              <a:rPr lang="uk-UA" sz="3200" b="1" dirty="0">
                <a:effectLst/>
                <a:latin typeface="Times New Roman" panose="02020603050405020304" pitchFamily="18" charset="0"/>
                <a:ea typeface="Calibri" panose="020F0502020204030204" pitchFamily="34" charset="0"/>
              </a:rPr>
              <a:t> державне радіо Екваторіальної Гвінеї устами радника президента </a:t>
            </a:r>
            <a:r>
              <a:rPr lang="uk-UA" sz="3200" b="1" dirty="0">
                <a:solidFill>
                  <a:srgbClr val="FF0000"/>
                </a:solidFill>
                <a:effectLst/>
                <a:latin typeface="Times New Roman" panose="02020603050405020304" pitchFamily="18" charset="0"/>
                <a:ea typeface="Calibri" panose="020F0502020204030204" pitchFamily="34" charset="0"/>
              </a:rPr>
              <a:t>Теодора </a:t>
            </a:r>
            <a:r>
              <a:rPr lang="uk-UA" sz="3200" b="1" dirty="0" err="1">
                <a:solidFill>
                  <a:srgbClr val="FF0000"/>
                </a:solidFill>
                <a:effectLst/>
                <a:latin typeface="Times New Roman" panose="02020603050405020304" pitchFamily="18" charset="0"/>
                <a:ea typeface="Calibri" panose="020F0502020204030204" pitchFamily="34" charset="0"/>
              </a:rPr>
              <a:t>Обіанга</a:t>
            </a:r>
            <a:r>
              <a:rPr lang="uk-UA" sz="3200" b="1" dirty="0">
                <a:solidFill>
                  <a:srgbClr val="FF0000"/>
                </a:solidFill>
                <a:effectLst/>
                <a:latin typeface="Times New Roman" panose="02020603050405020304" pitchFamily="18" charset="0"/>
                <a:ea typeface="Calibri" panose="020F0502020204030204" pitchFamily="34" charset="0"/>
              </a:rPr>
              <a:t> </a:t>
            </a:r>
            <a:r>
              <a:rPr lang="uk-UA" sz="3200" b="1" dirty="0" err="1">
                <a:solidFill>
                  <a:srgbClr val="FF0000"/>
                </a:solidFill>
                <a:effectLst/>
                <a:latin typeface="Times New Roman" panose="02020603050405020304" pitchFamily="18" charset="0"/>
                <a:ea typeface="Calibri" panose="020F0502020204030204" pitchFamily="34" charset="0"/>
              </a:rPr>
              <a:t>Нгуєми</a:t>
            </a:r>
            <a:r>
              <a:rPr lang="uk-UA" sz="3200" b="1" dirty="0">
                <a:effectLst/>
                <a:latin typeface="Times New Roman" panose="02020603050405020304" pitchFamily="18" charset="0"/>
                <a:ea typeface="Calibri" panose="020F0502020204030204" pitchFamily="34" charset="0"/>
              </a:rPr>
              <a:t> (1942 р. нар.), що перебуває при владі з </a:t>
            </a:r>
            <a:r>
              <a:rPr lang="uk-UA" sz="3200" b="1" dirty="0">
                <a:solidFill>
                  <a:srgbClr val="FF0000"/>
                </a:solidFill>
                <a:effectLst/>
                <a:latin typeface="Times New Roman" panose="02020603050405020304" pitchFamily="18" charset="0"/>
                <a:ea typeface="Calibri" panose="020F0502020204030204" pitchFamily="34" charset="0"/>
              </a:rPr>
              <a:t>1979 р.</a:t>
            </a:r>
            <a:r>
              <a:rPr lang="uk-UA" sz="3200" b="1" dirty="0">
                <a:effectLst/>
                <a:latin typeface="Times New Roman" panose="02020603050405020304" pitchFamily="18" charset="0"/>
                <a:ea typeface="Calibri" panose="020F0502020204030204" pitchFamily="34" charset="0"/>
              </a:rPr>
              <a:t>, проголосило останнього «Богом» країни.</a:t>
            </a:r>
          </a:p>
          <a:p>
            <a:pPr marL="0" indent="0" algn="just">
              <a:buNone/>
            </a:pPr>
            <a:r>
              <a:rPr lang="uk-UA" sz="3200" b="1" dirty="0">
                <a:effectLst/>
                <a:latin typeface="Times New Roman" panose="02020603050405020304" pitchFamily="18" charset="0"/>
                <a:ea typeface="Calibri" panose="020F0502020204030204" pitchFamily="34" charset="0"/>
              </a:rPr>
              <a:t> Загальною практикою є поєднання однією особою кількох, а іноді й кільканадцяти ключових державних посад. Основою для творення бюрократичних олігархій в Африці стають, як правило, національні або родинно-кланові об’єднання; на Збройні сили витрачається в середньому 17-30% державних коштів.</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534186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chemeClr val="bg1"/>
                </a:solidFill>
                <a:effectLst/>
                <a:highlight>
                  <a:srgbClr val="0000FF"/>
                </a:highlight>
                <a:latin typeface="Times New Roman" panose="02020603050405020304" pitchFamily="18" charset="0"/>
                <a:ea typeface="Calibri" panose="020F0502020204030204" pitchFamily="34" charset="0"/>
              </a:rPr>
              <a:t>7. Проблеми й перспективи постколоніальної Африки</a:t>
            </a:r>
            <a:endParaRPr lang="uk-UA" sz="2800" b="1" dirty="0">
              <a:solidFill>
                <a:schemeClr val="bg1"/>
              </a:solidFill>
              <a:highlight>
                <a:srgbClr val="0000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100" b="1" dirty="0">
                <a:latin typeface="Times New Roman" panose="02020603050405020304" pitchFamily="18" charset="0"/>
                <a:cs typeface="Times New Roman" panose="02020603050405020304" pitchFamily="18" charset="0"/>
              </a:rPr>
              <a:t>Загальною тенденцією для нових незалежних держав континенту є спроби адміністративно запроваджувати штучно скомпоновану державницьку ідеологію. Як правило, уряди африканських країн робили акцент на поверненні до </a:t>
            </a:r>
            <a:r>
              <a:rPr lang="uk-UA" sz="3100" b="1" dirty="0" err="1">
                <a:latin typeface="Times New Roman" panose="02020603050405020304" pitchFamily="18" charset="0"/>
                <a:cs typeface="Times New Roman" panose="02020603050405020304" pitchFamily="18" charset="0"/>
              </a:rPr>
              <a:t>передколоніальних</a:t>
            </a:r>
            <a:r>
              <a:rPr lang="uk-UA" sz="3100" b="1" dirty="0">
                <a:latin typeface="Times New Roman" panose="02020603050405020304" pitchFamily="18" charset="0"/>
                <a:cs typeface="Times New Roman" panose="02020603050405020304" pitchFamily="18" charset="0"/>
              </a:rPr>
              <a:t> національних традицій, що часом набувало карикатурних форм і негативно впливало на розвиток суспільства. </a:t>
            </a:r>
          </a:p>
          <a:p>
            <a:pPr marL="0" indent="0" algn="just">
              <a:buNone/>
            </a:pPr>
            <a:r>
              <a:rPr lang="uk-UA" sz="3100" b="1" dirty="0">
                <a:latin typeface="Times New Roman" panose="02020603050405020304" pitchFamily="18" charset="0"/>
                <a:cs typeface="Times New Roman" panose="02020603050405020304" pitchFamily="18" charset="0"/>
              </a:rPr>
              <a:t>Серед нових ідеологічних систем, які з’явилися в постколоніальній Африці, виділявся запропонований лідером Танзанії </a:t>
            </a:r>
            <a:r>
              <a:rPr lang="uk-UA" sz="3100" b="1" dirty="0" err="1">
                <a:solidFill>
                  <a:srgbClr val="FF0000"/>
                </a:solidFill>
                <a:latin typeface="Times New Roman" panose="02020603050405020304" pitchFamily="18" charset="0"/>
                <a:cs typeface="Times New Roman" panose="02020603050405020304" pitchFamily="18" charset="0"/>
              </a:rPr>
              <a:t>Джуліусом</a:t>
            </a:r>
            <a:r>
              <a:rPr lang="uk-UA" sz="3100" b="1" dirty="0">
                <a:solidFill>
                  <a:srgbClr val="FF0000"/>
                </a:solidFill>
                <a:latin typeface="Times New Roman" panose="02020603050405020304" pitchFamily="18" charset="0"/>
                <a:cs typeface="Times New Roman" panose="02020603050405020304" pitchFamily="18" charset="0"/>
              </a:rPr>
              <a:t> </a:t>
            </a:r>
            <a:r>
              <a:rPr lang="uk-UA" sz="3100" b="1" dirty="0" err="1">
                <a:solidFill>
                  <a:srgbClr val="FF0000"/>
                </a:solidFill>
                <a:latin typeface="Times New Roman" panose="02020603050405020304" pitchFamily="18" charset="0"/>
                <a:cs typeface="Times New Roman" panose="02020603050405020304" pitchFamily="18" charset="0"/>
              </a:rPr>
              <a:t>Камбараге</a:t>
            </a:r>
            <a:r>
              <a:rPr lang="uk-UA" sz="3100" b="1" dirty="0">
                <a:solidFill>
                  <a:srgbClr val="FF0000"/>
                </a:solidFill>
                <a:latin typeface="Times New Roman" panose="02020603050405020304" pitchFamily="18" charset="0"/>
                <a:cs typeface="Times New Roman" panose="02020603050405020304" pitchFamily="18" charset="0"/>
              </a:rPr>
              <a:t> </a:t>
            </a:r>
            <a:r>
              <a:rPr lang="uk-UA" sz="3100" b="1" dirty="0" err="1">
                <a:solidFill>
                  <a:srgbClr val="FF0000"/>
                </a:solidFill>
                <a:latin typeface="Times New Roman" panose="02020603050405020304" pitchFamily="18" charset="0"/>
                <a:cs typeface="Times New Roman" panose="02020603050405020304" pitchFamily="18" charset="0"/>
              </a:rPr>
              <a:t>Ньерере</a:t>
            </a:r>
            <a:r>
              <a:rPr lang="uk-UA" sz="3100" b="1" dirty="0">
                <a:latin typeface="Times New Roman" panose="02020603050405020304" pitchFamily="18" charset="0"/>
                <a:cs typeface="Times New Roman" panose="02020603050405020304" pitchFamily="18" charset="0"/>
              </a:rPr>
              <a:t> (</a:t>
            </a:r>
            <a:r>
              <a:rPr lang="uk-UA" sz="3100" b="1" dirty="0">
                <a:highlight>
                  <a:srgbClr val="FFFF00"/>
                </a:highlight>
                <a:latin typeface="Times New Roman" panose="02020603050405020304" pitchFamily="18" charset="0"/>
                <a:cs typeface="Times New Roman" panose="02020603050405020304" pitchFamily="18" charset="0"/>
              </a:rPr>
              <a:t>1922-1999 рр.</a:t>
            </a:r>
            <a:r>
              <a:rPr lang="uk-UA" sz="3100" b="1" dirty="0">
                <a:latin typeface="Times New Roman" panose="02020603050405020304" pitchFamily="18" charset="0"/>
                <a:cs typeface="Times New Roman" panose="02020603050405020304" pitchFamily="18" charset="0"/>
              </a:rPr>
              <a:t>) «</a:t>
            </a:r>
            <a:r>
              <a:rPr lang="uk-UA" sz="3100" b="1" dirty="0">
                <a:highlight>
                  <a:srgbClr val="00FF00"/>
                </a:highlight>
                <a:latin typeface="Times New Roman" panose="02020603050405020304" pitchFamily="18" charset="0"/>
                <a:cs typeface="Times New Roman" panose="02020603050405020304" pitchFamily="18" charset="0"/>
              </a:rPr>
              <a:t>соціалізм </a:t>
            </a:r>
            <a:r>
              <a:rPr lang="uk-UA" sz="3100" b="1" dirty="0" err="1">
                <a:highlight>
                  <a:srgbClr val="00FF00"/>
                </a:highlight>
                <a:latin typeface="Times New Roman" panose="02020603050405020304" pitchFamily="18" charset="0"/>
                <a:cs typeface="Times New Roman" panose="02020603050405020304" pitchFamily="18" charset="0"/>
              </a:rPr>
              <a:t>уджамаа</a:t>
            </a:r>
            <a:r>
              <a:rPr lang="uk-UA" sz="3100" b="1" dirty="0">
                <a:latin typeface="Times New Roman" panose="02020603050405020304" pitchFamily="18" charset="0"/>
                <a:cs typeface="Times New Roman" panose="02020603050405020304" pitchFamily="18" charset="0"/>
              </a:rPr>
              <a:t>» (на суахілі – «як єдина родина»), що полягав у суцільній колективізації та творенні сільських комун з цілком усуспільненим майном. Експеримент виявився невдалим, починаючи з </a:t>
            </a:r>
            <a:r>
              <a:rPr lang="uk-UA" sz="3100" b="1" dirty="0">
                <a:solidFill>
                  <a:srgbClr val="FF0000"/>
                </a:solidFill>
                <a:latin typeface="Times New Roman" panose="02020603050405020304" pitchFamily="18" charset="0"/>
                <a:cs typeface="Times New Roman" panose="02020603050405020304" pitchFamily="18" charset="0"/>
              </a:rPr>
              <a:t>1980 р.</a:t>
            </a:r>
            <a:r>
              <a:rPr lang="uk-UA" sz="3100" b="1" dirty="0">
                <a:latin typeface="Times New Roman" panose="02020603050405020304" pitchFamily="18" charset="0"/>
                <a:cs typeface="Times New Roman" panose="02020603050405020304" pitchFamily="18" charset="0"/>
              </a:rPr>
              <a:t> Танзанія перебуває в стані перманентної стагнації.</a:t>
            </a:r>
          </a:p>
        </p:txBody>
      </p:sp>
    </p:spTree>
    <p:extLst>
      <p:ext uri="{BB962C8B-B14F-4D97-AF65-F5344CB8AC3E}">
        <p14:creationId xmlns:p14="http://schemas.microsoft.com/office/powerpoint/2010/main" val="3270591701"/>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chemeClr val="bg1"/>
                </a:solidFill>
                <a:effectLst/>
                <a:highlight>
                  <a:srgbClr val="0000FF"/>
                </a:highlight>
                <a:latin typeface="Times New Roman" panose="02020603050405020304" pitchFamily="18" charset="0"/>
                <a:ea typeface="Calibri" panose="020F0502020204030204" pitchFamily="34" charset="0"/>
              </a:rPr>
              <a:t>7. Проблеми й перспективи постколоніальної Африки</a:t>
            </a:r>
            <a:endParaRPr lang="uk-UA" sz="2800" b="1" dirty="0">
              <a:solidFill>
                <a:schemeClr val="bg1"/>
              </a:solidFill>
              <a:highlight>
                <a:srgbClr val="0000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400" b="1" dirty="0">
                <a:effectLst/>
                <a:latin typeface="Times New Roman" panose="02020603050405020304" pitchFamily="18" charset="0"/>
                <a:ea typeface="Calibri" panose="020F0502020204030204" pitchFamily="34" charset="0"/>
              </a:rPr>
              <a:t>Якийсь час була модною концепція «</a:t>
            </a:r>
            <a:r>
              <a:rPr lang="uk-UA" sz="3400" b="1" dirty="0" err="1">
                <a:effectLst/>
                <a:highlight>
                  <a:srgbClr val="00FF00"/>
                </a:highlight>
                <a:latin typeface="Times New Roman" panose="02020603050405020304" pitchFamily="18" charset="0"/>
                <a:ea typeface="Calibri" panose="020F0502020204030204" pitchFamily="34" charset="0"/>
              </a:rPr>
              <a:t>негритюду</a:t>
            </a:r>
            <a:r>
              <a:rPr lang="uk-UA" sz="3400" b="1" dirty="0">
                <a:effectLst/>
                <a:latin typeface="Times New Roman" panose="02020603050405020304" pitchFamily="18" charset="0"/>
                <a:ea typeface="Calibri" panose="020F0502020204030204" pitchFamily="34" charset="0"/>
              </a:rPr>
              <a:t>», розроблена відомим поетом і першим президентом Сенегалу </a:t>
            </a:r>
            <a:r>
              <a:rPr lang="uk-UA" sz="3400" b="1" dirty="0">
                <a:solidFill>
                  <a:srgbClr val="FF0000"/>
                </a:solidFill>
                <a:effectLst/>
                <a:latin typeface="Times New Roman" panose="02020603050405020304" pitchFamily="18" charset="0"/>
                <a:ea typeface="Calibri" panose="020F0502020204030204" pitchFamily="34" charset="0"/>
              </a:rPr>
              <a:t>Леопольдом </a:t>
            </a:r>
            <a:r>
              <a:rPr lang="uk-UA" sz="3400" b="1" dirty="0" err="1">
                <a:solidFill>
                  <a:srgbClr val="FF0000"/>
                </a:solidFill>
                <a:effectLst/>
                <a:latin typeface="Times New Roman" panose="02020603050405020304" pitchFamily="18" charset="0"/>
                <a:ea typeface="Calibri" panose="020F0502020204030204" pitchFamily="34" charset="0"/>
              </a:rPr>
              <a:t>Седаром</a:t>
            </a:r>
            <a:r>
              <a:rPr lang="uk-UA" sz="3400" b="1" dirty="0">
                <a:solidFill>
                  <a:srgbClr val="FF0000"/>
                </a:solidFill>
                <a:effectLst/>
                <a:latin typeface="Times New Roman" panose="02020603050405020304" pitchFamily="18" charset="0"/>
                <a:ea typeface="Calibri" panose="020F0502020204030204" pitchFamily="34" charset="0"/>
              </a:rPr>
              <a:t> </a:t>
            </a:r>
            <a:r>
              <a:rPr lang="uk-UA" sz="3400" b="1" dirty="0" err="1">
                <a:solidFill>
                  <a:srgbClr val="FF0000"/>
                </a:solidFill>
                <a:effectLst/>
                <a:latin typeface="Times New Roman" panose="02020603050405020304" pitchFamily="18" charset="0"/>
                <a:ea typeface="Calibri" panose="020F0502020204030204" pitchFamily="34" charset="0"/>
              </a:rPr>
              <a:t>Сенгором</a:t>
            </a:r>
            <a:r>
              <a:rPr lang="uk-UA" sz="3400" b="1" dirty="0">
                <a:effectLst/>
                <a:latin typeface="Times New Roman" panose="02020603050405020304" pitchFamily="18" charset="0"/>
                <a:ea typeface="Calibri" panose="020F0502020204030204" pitchFamily="34" charset="0"/>
              </a:rPr>
              <a:t> [</a:t>
            </a:r>
            <a:r>
              <a:rPr lang="uk-UA" sz="3400" b="1" dirty="0">
                <a:effectLst/>
                <a:highlight>
                  <a:srgbClr val="FFFF00"/>
                </a:highlight>
                <a:latin typeface="Times New Roman" panose="02020603050405020304" pitchFamily="18" charset="0"/>
                <a:ea typeface="Calibri" panose="020F0502020204030204" pitchFamily="34" charset="0"/>
              </a:rPr>
              <a:t>1960-1981 рр.</a:t>
            </a:r>
            <a:r>
              <a:rPr lang="uk-UA" sz="3400" b="1" dirty="0">
                <a:effectLst/>
                <a:latin typeface="Times New Roman" panose="02020603050405020304" pitchFamily="18" charset="0"/>
                <a:ea typeface="Calibri" panose="020F0502020204030204" pitchFamily="34" charset="0"/>
              </a:rPr>
              <a:t>]. Вона проголошувала, що Африка є колискою людства, а чорна раса – найвищою і </a:t>
            </a:r>
            <a:r>
              <a:rPr lang="uk-UA" sz="3400" b="1" dirty="0" err="1">
                <a:effectLst/>
                <a:latin typeface="Times New Roman" panose="02020603050405020304" pitchFamily="18" charset="0"/>
                <a:ea typeface="Calibri" panose="020F0502020204030204" pitchFamily="34" charset="0"/>
              </a:rPr>
              <a:t>найгармонічншюю</a:t>
            </a:r>
            <a:r>
              <a:rPr lang="uk-UA" sz="3400" b="1" dirty="0">
                <a:effectLst/>
                <a:latin typeface="Times New Roman" panose="02020603050405020304" pitchFamily="18" charset="0"/>
                <a:ea typeface="Calibri" panose="020F0502020204030204" pitchFamily="34" charset="0"/>
              </a:rPr>
              <a:t>. </a:t>
            </a:r>
          </a:p>
          <a:p>
            <a:pPr marL="0" indent="0" algn="just">
              <a:buNone/>
            </a:pPr>
            <a:r>
              <a:rPr lang="uk-UA" sz="3400" b="1" dirty="0">
                <a:effectLst/>
                <a:latin typeface="Times New Roman" panose="02020603050405020304" pitchFamily="18" charset="0"/>
                <a:ea typeface="Calibri" panose="020F0502020204030204" pitchFamily="34" charset="0"/>
              </a:rPr>
              <a:t>На практиці ж Л. </a:t>
            </a:r>
            <a:r>
              <a:rPr lang="uk-UA" sz="3400" b="1" dirty="0" err="1">
                <a:effectLst/>
                <a:latin typeface="Times New Roman" panose="02020603050405020304" pitchFamily="18" charset="0"/>
                <a:ea typeface="Calibri" panose="020F0502020204030204" pitchFamily="34" charset="0"/>
              </a:rPr>
              <a:t>Сенгор</a:t>
            </a:r>
            <a:r>
              <a:rPr lang="uk-UA" sz="3400" b="1" dirty="0">
                <a:effectLst/>
                <a:latin typeface="Times New Roman" panose="02020603050405020304" pitchFamily="18" charset="0"/>
                <a:ea typeface="Calibri" panose="020F0502020204030204" pitchFamily="34" charset="0"/>
              </a:rPr>
              <a:t> виступав за поступове прилучення африканців до досягнень сучасної цивілізації за допомогою Заходу, завдяки такій політиці Республіка Сенегал стала однією з найстабільніших в Африці з ВВП на душу населення майже $1700 і його реальним щорічним приростом у 5-6% та 0,8-відсотковою інфляцією. Тим же курсом прямували президенти Кенії й Кот </a:t>
            </a:r>
            <a:r>
              <a:rPr lang="uk-UA" sz="3400" b="1" dirty="0" err="1">
                <a:effectLst/>
                <a:latin typeface="Times New Roman" panose="02020603050405020304" pitchFamily="18" charset="0"/>
                <a:ea typeface="Calibri" panose="020F0502020204030204" pitchFamily="34" charset="0"/>
              </a:rPr>
              <a:t>д’Івуар</a:t>
            </a:r>
            <a:r>
              <a:rPr lang="uk-UA" sz="3400" b="1" dirty="0">
                <a:effectLst/>
                <a:latin typeface="Times New Roman" panose="02020603050405020304" pitchFamily="18" charset="0"/>
                <a:ea typeface="Calibri" panose="020F0502020204030204" pitchFamily="34" charset="0"/>
              </a:rPr>
              <a:t> – </a:t>
            </a:r>
            <a:r>
              <a:rPr lang="uk-UA" sz="3400" b="1" dirty="0" err="1">
                <a:solidFill>
                  <a:srgbClr val="FF0000"/>
                </a:solidFill>
                <a:effectLst/>
                <a:latin typeface="Times New Roman" panose="02020603050405020304" pitchFamily="18" charset="0"/>
                <a:ea typeface="Calibri" panose="020F0502020204030204" pitchFamily="34" charset="0"/>
              </a:rPr>
              <a:t>Джомо</a:t>
            </a:r>
            <a:r>
              <a:rPr lang="uk-UA" sz="3400" b="1" dirty="0">
                <a:solidFill>
                  <a:srgbClr val="FF0000"/>
                </a:solidFill>
                <a:effectLst/>
                <a:latin typeface="Times New Roman" panose="02020603050405020304" pitchFamily="18" charset="0"/>
                <a:ea typeface="Calibri" panose="020F0502020204030204" pitchFamily="34" charset="0"/>
              </a:rPr>
              <a:t> </a:t>
            </a:r>
            <a:r>
              <a:rPr lang="uk-UA" sz="3400" b="1" dirty="0" err="1">
                <a:solidFill>
                  <a:srgbClr val="FF0000"/>
                </a:solidFill>
                <a:effectLst/>
                <a:latin typeface="Times New Roman" panose="02020603050405020304" pitchFamily="18" charset="0"/>
                <a:ea typeface="Calibri" panose="020F0502020204030204" pitchFamily="34" charset="0"/>
              </a:rPr>
              <a:t>Кеніата</a:t>
            </a:r>
            <a:r>
              <a:rPr lang="uk-UA" sz="3400" b="1" dirty="0">
                <a:solidFill>
                  <a:srgbClr val="FF0000"/>
                </a:solidFill>
                <a:effectLst/>
                <a:latin typeface="Times New Roman" panose="02020603050405020304" pitchFamily="18" charset="0"/>
                <a:ea typeface="Calibri" panose="020F0502020204030204" pitchFamily="34" charset="0"/>
              </a:rPr>
              <a:t> і Фелікс </a:t>
            </a:r>
            <a:r>
              <a:rPr lang="uk-UA" sz="3400" b="1" dirty="0" err="1">
                <a:solidFill>
                  <a:srgbClr val="FF0000"/>
                </a:solidFill>
                <a:effectLst/>
                <a:latin typeface="Times New Roman" panose="02020603050405020304" pitchFamily="18" charset="0"/>
                <a:ea typeface="Calibri" panose="020F0502020204030204" pitchFamily="34" charset="0"/>
              </a:rPr>
              <a:t>Уфуе-Буаньї</a:t>
            </a:r>
            <a:r>
              <a:rPr lang="uk-UA" sz="3400" b="1" dirty="0">
                <a:effectLst/>
                <a:latin typeface="Times New Roman" panose="02020603050405020304" pitchFamily="18" charset="0"/>
                <a:ea typeface="Calibri" panose="020F0502020204030204" pitchFamily="34" charset="0"/>
              </a:rPr>
              <a:t> [</a:t>
            </a:r>
            <a:r>
              <a:rPr lang="uk-UA" sz="3400" b="1" dirty="0">
                <a:effectLst/>
                <a:highlight>
                  <a:srgbClr val="FFFF00"/>
                </a:highlight>
                <a:latin typeface="Times New Roman" panose="02020603050405020304" pitchFamily="18" charset="0"/>
                <a:ea typeface="Calibri" panose="020F0502020204030204" pitchFamily="34" charset="0"/>
              </a:rPr>
              <a:t>1960-1992 рр.</a:t>
            </a:r>
            <a:r>
              <a:rPr lang="uk-UA" sz="3400" b="1" dirty="0">
                <a:effectLst/>
                <a:latin typeface="Times New Roman" panose="02020603050405020304" pitchFamily="18" charset="0"/>
                <a:ea typeface="Calibri" panose="020F0502020204030204" pitchFamily="34" charset="0"/>
              </a:rPr>
              <a:t>].</a:t>
            </a:r>
            <a:endParaRPr lang="ru-RU" sz="3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6224188"/>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chemeClr val="bg1"/>
                </a:solidFill>
                <a:effectLst/>
                <a:highlight>
                  <a:srgbClr val="0000FF"/>
                </a:highlight>
                <a:latin typeface="Times New Roman" panose="02020603050405020304" pitchFamily="18" charset="0"/>
                <a:ea typeface="Calibri" panose="020F0502020204030204" pitchFamily="34" charset="0"/>
              </a:rPr>
              <a:t>7. Проблеми й перспективи постколоніальної Африки</a:t>
            </a:r>
            <a:endParaRPr lang="uk-UA" sz="2800" b="1" dirty="0">
              <a:solidFill>
                <a:schemeClr val="bg1"/>
              </a:solidFill>
              <a:highlight>
                <a:srgbClr val="0000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000" b="1" dirty="0">
                <a:effectLst/>
                <a:latin typeface="Times New Roman" panose="02020603050405020304" pitchFamily="18" charset="0"/>
                <a:ea typeface="Calibri" panose="020F0502020204030204" pitchFamily="34" charset="0"/>
              </a:rPr>
              <a:t>Ознаки демократичних змін в Африці з’явилися на початку 1990-х рр. Упродовж </a:t>
            </a:r>
            <a:r>
              <a:rPr lang="uk-UA" sz="3000" b="1" dirty="0">
                <a:solidFill>
                  <a:srgbClr val="FF0000"/>
                </a:solidFill>
                <a:effectLst/>
                <a:latin typeface="Times New Roman" panose="02020603050405020304" pitchFamily="18" charset="0"/>
                <a:ea typeface="Calibri" panose="020F0502020204030204" pitchFamily="34" charset="0"/>
              </a:rPr>
              <a:t>1991-1994 рр.</a:t>
            </a:r>
            <a:r>
              <a:rPr lang="uk-UA" sz="3000" b="1" dirty="0">
                <a:effectLst/>
                <a:latin typeface="Times New Roman" panose="02020603050405020304" pitchFamily="18" charset="0"/>
                <a:ea typeface="Calibri" panose="020F0502020204030204" pitchFamily="34" charset="0"/>
              </a:rPr>
              <a:t> у 12 країнах континенту відбулися демократичні вибори. </a:t>
            </a:r>
            <a:r>
              <a:rPr lang="uk-UA" sz="3000" b="1" dirty="0">
                <a:effectLst/>
                <a:highlight>
                  <a:srgbClr val="FFFF00"/>
                </a:highlight>
                <a:latin typeface="Times New Roman" panose="02020603050405020304" pitchFamily="18" charset="0"/>
                <a:ea typeface="Calibri" panose="020F0502020204030204" pitchFamily="34" charset="0"/>
              </a:rPr>
              <a:t>Причиною цих змін став розпад СРСР та притінення ідеологічно вмотивованої підтримки прокомуністичних режимів, з одного боку, а також остаточне засудження практики апартеїду країнами Заходу та політичні зміни в ПАР, з іншого</a:t>
            </a:r>
            <a:r>
              <a:rPr lang="uk-UA" sz="3000" b="1" dirty="0">
                <a:effectLst/>
                <a:latin typeface="Times New Roman" panose="02020603050405020304" pitchFamily="18" charset="0"/>
                <a:ea typeface="Calibri" panose="020F0502020204030204" pitchFamily="34" charset="0"/>
              </a:rPr>
              <a:t>. </a:t>
            </a:r>
          </a:p>
          <a:p>
            <a:pPr marL="0" indent="0" algn="just">
              <a:buNone/>
            </a:pPr>
            <a:r>
              <a:rPr lang="uk-UA" sz="3000" b="1" dirty="0">
                <a:effectLst/>
                <a:latin typeface="Times New Roman" panose="02020603050405020304" pitchFamily="18" charset="0"/>
                <a:ea typeface="Calibri" panose="020F0502020204030204" pitchFamily="34" charset="0"/>
              </a:rPr>
              <a:t>Серед країн, які намагаються побудувати демократичне суспільство, є навіть такі «аутсайдери» континенту, як </a:t>
            </a:r>
            <a:r>
              <a:rPr lang="uk-UA" sz="3000" b="1" dirty="0">
                <a:effectLst/>
                <a:highlight>
                  <a:srgbClr val="00FFFF"/>
                </a:highlight>
                <a:latin typeface="Times New Roman" panose="02020603050405020304" pitchFamily="18" charset="0"/>
                <a:ea typeface="Calibri" panose="020F0502020204030204" pitchFamily="34" charset="0"/>
              </a:rPr>
              <a:t>Бенін, Гвінея, Малі, Нігер, Центральноафриканська Республіка</a:t>
            </a:r>
            <a:r>
              <a:rPr lang="uk-UA" sz="3000" b="1" dirty="0">
                <a:effectLst/>
                <a:latin typeface="Times New Roman" panose="02020603050405020304" pitchFamily="18" charset="0"/>
                <a:ea typeface="Calibri" panose="020F0502020204030204" pitchFamily="34" charset="0"/>
              </a:rPr>
              <a:t>. Поряд із цим авторитарні режими утримуються при владі в </a:t>
            </a:r>
            <a:r>
              <a:rPr lang="uk-UA" sz="3000" b="1" dirty="0">
                <a:effectLst/>
                <a:highlight>
                  <a:srgbClr val="00FF00"/>
                </a:highlight>
                <a:latin typeface="Times New Roman" panose="02020603050405020304" pitchFamily="18" charset="0"/>
                <a:ea typeface="Calibri" panose="020F0502020204030204" pitchFamily="34" charset="0"/>
              </a:rPr>
              <a:t>Нігері, </a:t>
            </a:r>
            <a:r>
              <a:rPr lang="uk-UA" sz="3000" b="1" dirty="0" err="1">
                <a:effectLst/>
                <a:highlight>
                  <a:srgbClr val="00FF00"/>
                </a:highlight>
                <a:latin typeface="Times New Roman" panose="02020603050405020304" pitchFamily="18" charset="0"/>
                <a:ea typeface="Calibri" panose="020F0502020204030204" pitchFamily="34" charset="0"/>
              </a:rPr>
              <a:t>Буркіні</a:t>
            </a:r>
            <a:r>
              <a:rPr lang="uk-UA" sz="3000" b="1" dirty="0">
                <a:effectLst/>
                <a:highlight>
                  <a:srgbClr val="00FF00"/>
                </a:highlight>
                <a:latin typeface="Times New Roman" panose="02020603050405020304" pitchFamily="18" charset="0"/>
                <a:ea typeface="Calibri" panose="020F0502020204030204" pitchFamily="34" charset="0"/>
              </a:rPr>
              <a:t> </a:t>
            </a:r>
            <a:r>
              <a:rPr lang="uk-UA" sz="3000" b="1" dirty="0" err="1">
                <a:effectLst/>
                <a:highlight>
                  <a:srgbClr val="00FF00"/>
                </a:highlight>
                <a:latin typeface="Times New Roman" panose="02020603050405020304" pitchFamily="18" charset="0"/>
                <a:ea typeface="Calibri" panose="020F0502020204030204" pitchFamily="34" charset="0"/>
              </a:rPr>
              <a:t>Фасо</a:t>
            </a:r>
            <a:r>
              <a:rPr lang="uk-UA" sz="3000" b="1" dirty="0">
                <a:effectLst/>
                <a:highlight>
                  <a:srgbClr val="00FF00"/>
                </a:highlight>
                <a:latin typeface="Times New Roman" panose="02020603050405020304" pitchFamily="18" charset="0"/>
                <a:ea typeface="Calibri" panose="020F0502020204030204" pitchFamily="34" charset="0"/>
              </a:rPr>
              <a:t>, Чаді, Зімбабве та Республіці Конго</a:t>
            </a:r>
            <a:r>
              <a:rPr lang="uk-UA" sz="3000" b="1" dirty="0">
                <a:effectLst/>
                <a:latin typeface="Times New Roman" panose="02020603050405020304" pitchFamily="18" charset="0"/>
                <a:ea typeface="Calibri" panose="020F0502020204030204" pitchFamily="34" charset="0"/>
              </a:rPr>
              <a:t>. Зокрема, </a:t>
            </a:r>
            <a:r>
              <a:rPr lang="uk-UA" sz="3000" b="1" dirty="0">
                <a:solidFill>
                  <a:srgbClr val="FF0000"/>
                </a:solidFill>
                <a:effectLst/>
                <a:latin typeface="Times New Roman" panose="02020603050405020304" pitchFamily="18" charset="0"/>
                <a:ea typeface="Calibri" panose="020F0502020204030204" pitchFamily="34" charset="0"/>
              </a:rPr>
              <a:t>13 березня 2002 р.</a:t>
            </a:r>
            <a:r>
              <a:rPr lang="uk-UA" sz="3000" b="1" dirty="0">
                <a:effectLst/>
                <a:latin typeface="Times New Roman" panose="02020603050405020304" pitchFamily="18" charset="0"/>
                <a:ea typeface="Calibri" panose="020F0502020204030204" pitchFamily="34" charset="0"/>
              </a:rPr>
              <a:t> лідер Зімбабве, колишній керівник національно-визвольної боротьби 78-літній </a:t>
            </a:r>
            <a:r>
              <a:rPr lang="uk-UA" sz="3000" b="1" dirty="0">
                <a:solidFill>
                  <a:srgbClr val="FF0000"/>
                </a:solidFill>
                <a:effectLst/>
                <a:latin typeface="Times New Roman" panose="02020603050405020304" pitchFamily="18" charset="0"/>
                <a:ea typeface="Calibri" panose="020F0502020204030204" pitchFamily="34" charset="0"/>
              </a:rPr>
              <a:t>Роберт </a:t>
            </a:r>
            <a:r>
              <a:rPr lang="uk-UA" sz="3000" b="1" dirty="0" err="1">
                <a:solidFill>
                  <a:srgbClr val="FF0000"/>
                </a:solidFill>
                <a:effectLst/>
                <a:latin typeface="Times New Roman" panose="02020603050405020304" pitchFamily="18" charset="0"/>
                <a:ea typeface="Calibri" panose="020F0502020204030204" pitchFamily="34" charset="0"/>
              </a:rPr>
              <a:t>Мугабе</a:t>
            </a:r>
            <a:r>
              <a:rPr lang="uk-UA" sz="3000" b="1" dirty="0">
                <a:effectLst/>
                <a:latin typeface="Times New Roman" panose="02020603050405020304" pitchFamily="18" charset="0"/>
                <a:ea typeface="Calibri" panose="020F0502020204030204" pitchFamily="34" charset="0"/>
              </a:rPr>
              <a:t> (</a:t>
            </a:r>
            <a:r>
              <a:rPr lang="uk-UA" sz="3000" b="1" dirty="0">
                <a:effectLst/>
                <a:highlight>
                  <a:srgbClr val="FFFF00"/>
                </a:highlight>
                <a:latin typeface="Times New Roman" panose="02020603050405020304" pitchFamily="18" charset="0"/>
                <a:ea typeface="Calibri" panose="020F0502020204030204" pitchFamily="34" charset="0"/>
              </a:rPr>
              <a:t>1924-2019 рр.</a:t>
            </a:r>
            <a:r>
              <a:rPr lang="uk-UA" sz="3000" b="1" dirty="0">
                <a:effectLst/>
                <a:latin typeface="Times New Roman" panose="02020603050405020304" pitchFamily="18" charset="0"/>
                <a:ea typeface="Calibri" panose="020F0502020204030204" pitchFamily="34" charset="0"/>
              </a:rPr>
              <a:t>) після 22-річного перебування при владі вп’яте переміг на сфальсифікованих президентських виборах.</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9977195"/>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chemeClr val="bg1"/>
                </a:solidFill>
                <a:effectLst/>
                <a:highlight>
                  <a:srgbClr val="0000FF"/>
                </a:highlight>
                <a:latin typeface="Times New Roman" panose="02020603050405020304" pitchFamily="18" charset="0"/>
                <a:ea typeface="Calibri" panose="020F0502020204030204" pitchFamily="34" charset="0"/>
              </a:rPr>
              <a:t>7. Проблеми й перспективи постколоніальної Африки</a:t>
            </a:r>
            <a:endParaRPr lang="uk-UA" sz="2800" b="1" dirty="0">
              <a:solidFill>
                <a:schemeClr val="bg1"/>
              </a:solidFill>
              <a:highlight>
                <a:srgbClr val="0000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100" b="1" dirty="0">
                <a:effectLst/>
                <a:latin typeface="Times New Roman" panose="02020603050405020304" pitchFamily="18" charset="0"/>
                <a:ea typeface="Calibri" panose="020F0502020204030204" pitchFamily="34" charset="0"/>
              </a:rPr>
              <a:t>З економічного погляду порівняно успішно розвиваються </a:t>
            </a:r>
            <a:r>
              <a:rPr lang="uk-UA" sz="3100" b="1" dirty="0">
                <a:effectLst/>
                <a:highlight>
                  <a:srgbClr val="FFFF00"/>
                </a:highlight>
                <a:latin typeface="Times New Roman" panose="02020603050405020304" pitchFamily="18" charset="0"/>
                <a:ea typeface="Calibri" panose="020F0502020204030204" pitchFamily="34" charset="0"/>
              </a:rPr>
              <a:t>Кенія, Уганда, Габон та Замбія</a:t>
            </a:r>
            <a:r>
              <a:rPr lang="uk-UA" sz="3100" b="1" dirty="0">
                <a:effectLst/>
                <a:latin typeface="Times New Roman" panose="02020603050405020304" pitchFamily="18" charset="0"/>
                <a:ea typeface="Calibri" panose="020F0502020204030204" pitchFamily="34" charset="0"/>
              </a:rPr>
              <a:t>, завдяки консультативній допомозі, наданню технічних послуг і пільгових позик з боку МВФ окреслився помітний прогрес у колишніх країнах «</a:t>
            </a:r>
            <a:r>
              <a:rPr lang="uk-UA" sz="3100" b="1" i="1" dirty="0">
                <a:effectLst/>
                <a:latin typeface="Times New Roman" panose="02020603050405020304" pitchFamily="18" charset="0"/>
                <a:ea typeface="Calibri" panose="020F0502020204030204" pitchFamily="34" charset="0"/>
              </a:rPr>
              <a:t>соціалістичної орієнтації</a:t>
            </a:r>
            <a:r>
              <a:rPr lang="uk-UA" sz="3100" b="1" dirty="0">
                <a:effectLst/>
                <a:latin typeface="Times New Roman" panose="02020603050405020304" pitchFamily="18" charset="0"/>
                <a:ea typeface="Calibri" panose="020F0502020204030204" pitchFamily="34" charset="0"/>
              </a:rPr>
              <a:t>» – </a:t>
            </a:r>
            <a:r>
              <a:rPr lang="uk-UA" sz="3100" b="1" dirty="0">
                <a:effectLst/>
                <a:highlight>
                  <a:srgbClr val="00FFFF"/>
                </a:highlight>
                <a:latin typeface="Times New Roman" panose="02020603050405020304" pitchFamily="18" charset="0"/>
                <a:ea typeface="Calibri" panose="020F0502020204030204" pitchFamily="34" charset="0"/>
              </a:rPr>
              <a:t>Беніні, Гані, Ефіопії, Мозамбіку</a:t>
            </a:r>
            <a:r>
              <a:rPr lang="uk-UA" sz="3100" b="1" dirty="0">
                <a:effectLst/>
                <a:latin typeface="Times New Roman" panose="02020603050405020304" pitchFamily="18" charset="0"/>
                <a:ea typeface="Calibri" panose="020F0502020204030204" pitchFamily="34" charset="0"/>
              </a:rPr>
              <a:t>. Їм вдалося й дещо знизити середній рівень інфляції (</a:t>
            </a:r>
            <a:r>
              <a:rPr lang="uk-UA" sz="3100" b="1" dirty="0">
                <a:effectLst/>
                <a:highlight>
                  <a:srgbClr val="00FFFF"/>
                </a:highlight>
                <a:latin typeface="Times New Roman" panose="02020603050405020304" pitchFamily="18" charset="0"/>
                <a:ea typeface="Calibri" panose="020F0502020204030204" pitchFamily="34" charset="0"/>
              </a:rPr>
              <a:t>з 48% у 1994 р. до 17% у 1997 р.</a:t>
            </a:r>
            <a:r>
              <a:rPr lang="uk-UA" sz="3100" b="1" dirty="0">
                <a:effectLst/>
                <a:latin typeface="Times New Roman" panose="02020603050405020304" pitchFamily="18" charset="0"/>
                <a:ea typeface="Calibri" panose="020F0502020204030204" pitchFamily="34" charset="0"/>
              </a:rPr>
              <a:t>), зменшити бюджетний і зовнішньоторговельний дефіцит. </a:t>
            </a:r>
          </a:p>
          <a:p>
            <a:pPr marL="0" indent="0" algn="just">
              <a:buNone/>
            </a:pPr>
            <a:r>
              <a:rPr lang="uk-UA" sz="3100" b="1" dirty="0">
                <a:effectLst/>
                <a:latin typeface="Times New Roman" panose="02020603050405020304" pitchFamily="18" charset="0"/>
                <a:ea typeface="Calibri" panose="020F0502020204030204" pitchFamily="34" charset="0"/>
              </a:rPr>
              <a:t>Реальний ВВП у державах Тропічної й Південної Африки в середньому збільшився на 2% у 1993-1994 рр., на 4% – у 1995 р. і на 4,5% у 1997 р. Уряди щораз більшого числа африканських країн приступають до реформування державної служби, скорочення апарату урядовців та реструктуризації державних витрат з метою виділення більших коштів для охорони здоров’я й початкової освіти.</a:t>
            </a:r>
            <a:endParaRPr lang="ru-RU" sz="3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6524433"/>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chemeClr val="bg1"/>
                </a:solidFill>
                <a:effectLst/>
                <a:highlight>
                  <a:srgbClr val="0000FF"/>
                </a:highlight>
                <a:latin typeface="Times New Roman" panose="02020603050405020304" pitchFamily="18" charset="0"/>
                <a:ea typeface="Calibri" panose="020F0502020204030204" pitchFamily="34" charset="0"/>
              </a:rPr>
              <a:t>7. Проблеми й перспективи постколоніальної Африки</a:t>
            </a:r>
            <a:endParaRPr lang="uk-UA" sz="2800" b="1" dirty="0">
              <a:solidFill>
                <a:schemeClr val="bg1"/>
              </a:solidFill>
              <a:highlight>
                <a:srgbClr val="0000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Водночас протягом останніх 10-15-ти років досить чітко позначився поворот до кращого і у справі </a:t>
            </a:r>
            <a:r>
              <a:rPr lang="uk-UA" sz="3600" b="1" dirty="0" err="1">
                <a:effectLst/>
                <a:latin typeface="Times New Roman" panose="02020603050405020304" pitchFamily="18" charset="0"/>
                <a:ea typeface="Calibri" panose="020F0502020204030204" pitchFamily="34" charset="0"/>
              </a:rPr>
              <a:t>миротворчості</a:t>
            </a:r>
            <a:r>
              <a:rPr lang="uk-UA" sz="3600" b="1" dirty="0">
                <a:effectLst/>
                <a:latin typeface="Times New Roman" panose="02020603050405020304" pitchFamily="18" charset="0"/>
                <a:ea typeface="Calibri" panose="020F0502020204030204" pitchFamily="34" charset="0"/>
              </a:rPr>
              <a:t> на континенті. До активу ООН і ОАЄ (</a:t>
            </a:r>
            <a:r>
              <a:rPr lang="uk-UA" sz="3600" b="1" dirty="0">
                <a:solidFill>
                  <a:srgbClr val="FF0000"/>
                </a:solidFill>
                <a:effectLst/>
                <a:highlight>
                  <a:srgbClr val="FFFF00"/>
                </a:highlight>
                <a:latin typeface="Times New Roman" panose="02020603050405020304" pitchFamily="18" charset="0"/>
                <a:ea typeface="Calibri" panose="020F0502020204030204" pitchFamily="34" charset="0"/>
              </a:rPr>
              <a:t>8 липня 2002 р. на саміті глав держав і урядів африканських країн ОАЄ була реформована в Африканський Союз, а його першим лідером став керівник ПАР </a:t>
            </a:r>
            <a:r>
              <a:rPr lang="uk-UA" sz="3600" b="1" dirty="0" err="1">
                <a:solidFill>
                  <a:srgbClr val="FF0000"/>
                </a:solidFill>
                <a:effectLst/>
                <a:highlight>
                  <a:srgbClr val="FFFF00"/>
                </a:highlight>
                <a:latin typeface="Times New Roman" panose="02020603050405020304" pitchFamily="18" charset="0"/>
                <a:ea typeface="Calibri" panose="020F0502020204030204" pitchFamily="34" charset="0"/>
              </a:rPr>
              <a:t>Табо</a:t>
            </a:r>
            <a:r>
              <a:rPr lang="uk-UA" sz="3600" b="1" dirty="0">
                <a:solidFill>
                  <a:srgbClr val="FF0000"/>
                </a:solidFill>
                <a:effectLst/>
                <a:highlight>
                  <a:srgbClr val="FFFF00"/>
                </a:highlight>
                <a:latin typeface="Times New Roman" panose="02020603050405020304" pitchFamily="18" charset="0"/>
                <a:ea typeface="Calibri" panose="020F0502020204030204" pitchFamily="34" charset="0"/>
              </a:rPr>
              <a:t> </a:t>
            </a:r>
            <a:r>
              <a:rPr lang="uk-UA" sz="3600" b="1" dirty="0" err="1">
                <a:solidFill>
                  <a:srgbClr val="FF0000"/>
                </a:solidFill>
                <a:effectLst/>
                <a:highlight>
                  <a:srgbClr val="FFFF00"/>
                </a:highlight>
                <a:latin typeface="Times New Roman" panose="02020603050405020304" pitchFamily="18" charset="0"/>
                <a:ea typeface="Calibri" panose="020F0502020204030204" pitchFamily="34" charset="0"/>
              </a:rPr>
              <a:t>Мбекі</a:t>
            </a:r>
            <a:r>
              <a:rPr lang="uk-UA" sz="3600" b="1" dirty="0">
                <a:effectLst/>
                <a:latin typeface="Times New Roman" panose="02020603050405020304" pitchFamily="18" charset="0"/>
                <a:ea typeface="Calibri" panose="020F0502020204030204" pitchFamily="34" charset="0"/>
              </a:rPr>
              <a:t>), окремих західних держав можна віднести успішне завершення </a:t>
            </a:r>
            <a:r>
              <a:rPr lang="uk-UA" sz="3600" b="1" dirty="0" err="1">
                <a:effectLst/>
                <a:latin typeface="Times New Roman" panose="02020603050405020304" pitchFamily="18" charset="0"/>
                <a:ea typeface="Calibri" panose="020F0502020204030204" pitchFamily="34" charset="0"/>
              </a:rPr>
              <a:t>крупномасштабної</a:t>
            </a:r>
            <a:r>
              <a:rPr lang="uk-UA" sz="3600" b="1" dirty="0">
                <a:effectLst/>
                <a:latin typeface="Times New Roman" panose="02020603050405020304" pitchFamily="18" charset="0"/>
                <a:ea typeface="Calibri" panose="020F0502020204030204" pitchFamily="34" charset="0"/>
              </a:rPr>
              <a:t> операції з підтримання миру в </a:t>
            </a:r>
            <a:r>
              <a:rPr lang="uk-UA" sz="3600" b="1" dirty="0">
                <a:effectLst/>
                <a:highlight>
                  <a:srgbClr val="00FF00"/>
                </a:highlight>
                <a:latin typeface="Times New Roman" panose="02020603050405020304" pitchFamily="18" charset="0"/>
                <a:ea typeface="Calibri" panose="020F0502020204030204" pitchFamily="34" charset="0"/>
              </a:rPr>
              <a:t>Мозамбіку</a:t>
            </a:r>
            <a:r>
              <a:rPr lang="uk-UA" sz="3600" b="1" dirty="0">
                <a:effectLst/>
                <a:latin typeface="Times New Roman" panose="02020603050405020304" pitchFamily="18" charset="0"/>
                <a:ea typeface="Calibri" panose="020F0502020204030204" pitchFamily="34" charset="0"/>
              </a:rPr>
              <a:t>, впевнене просування процесу національного і міжрасового примирення у ПАР, стабілізацію внутрішньополітичного становища в </a:t>
            </a:r>
            <a:r>
              <a:rPr lang="uk-UA" sz="3600" b="1" dirty="0">
                <a:effectLst/>
                <a:highlight>
                  <a:srgbClr val="00FFFF"/>
                </a:highlight>
                <a:latin typeface="Times New Roman" panose="02020603050405020304" pitchFamily="18" charset="0"/>
                <a:ea typeface="Calibri" panose="020F0502020204030204" pitchFamily="34" charset="0"/>
              </a:rPr>
              <a:t>Анголі, Ліберії й </a:t>
            </a:r>
            <a:r>
              <a:rPr lang="uk-UA" sz="3600" b="1" dirty="0" err="1">
                <a:effectLst/>
                <a:highlight>
                  <a:srgbClr val="00FFFF"/>
                </a:highlight>
                <a:latin typeface="Times New Roman" panose="02020603050405020304" pitchFamily="18" charset="0"/>
                <a:ea typeface="Calibri" panose="020F0502020204030204" pitchFamily="34" charset="0"/>
              </a:rPr>
              <a:t>С’ерра</a:t>
            </a:r>
            <a:r>
              <a:rPr lang="uk-UA" sz="3600" b="1" dirty="0">
                <a:effectLst/>
                <a:highlight>
                  <a:srgbClr val="00FFFF"/>
                </a:highlight>
                <a:latin typeface="Times New Roman" panose="02020603050405020304" pitchFamily="18" charset="0"/>
                <a:ea typeface="Calibri" panose="020F0502020204030204" pitchFamily="34" charset="0"/>
              </a:rPr>
              <a:t>-Леоне</a:t>
            </a:r>
            <a:r>
              <a:rPr lang="uk-UA" sz="3600" b="1" dirty="0">
                <a:effectLst/>
                <a:latin typeface="Times New Roman" panose="02020603050405020304" pitchFamily="18" charset="0"/>
                <a:ea typeface="Calibri" panose="020F0502020204030204" pitchFamily="34" charset="0"/>
              </a:rPr>
              <a:t>, що відкрило шлях до припинення громадянських війн у цих країнах.</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707488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chemeClr val="bg1"/>
                </a:solidFill>
                <a:effectLst/>
                <a:highlight>
                  <a:srgbClr val="0000FF"/>
                </a:highlight>
                <a:latin typeface="Times New Roman" panose="02020603050405020304" pitchFamily="18" charset="0"/>
                <a:ea typeface="Calibri" panose="020F0502020204030204" pitchFamily="34" charset="0"/>
              </a:rPr>
              <a:t>7. Проблеми й перспективи постколоніальної Африки</a:t>
            </a:r>
            <a:endParaRPr lang="uk-UA" sz="2800" b="1" dirty="0">
              <a:solidFill>
                <a:schemeClr val="bg1"/>
              </a:solidFill>
              <a:highlight>
                <a:srgbClr val="0000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400" b="1" dirty="0">
                <a:effectLst/>
                <a:latin typeface="Times New Roman" panose="02020603050405020304" pitchFamily="18" charset="0"/>
                <a:ea typeface="Calibri" panose="020F0502020204030204" pitchFamily="34" charset="0"/>
              </a:rPr>
              <a:t>Були також знайдені ефективні шляхи вирішення низки складних територіальних проблем: </a:t>
            </a:r>
            <a:r>
              <a:rPr lang="uk-UA" sz="3400" b="1" dirty="0">
                <a:effectLst/>
                <a:highlight>
                  <a:srgbClr val="00FFFF"/>
                </a:highlight>
                <a:latin typeface="Times New Roman" panose="02020603050405020304" pitchFamily="18" charset="0"/>
                <a:ea typeface="Calibri" panose="020F0502020204030204" pitchFamily="34" charset="0"/>
              </a:rPr>
              <a:t>суперечки між Чадом і Лівією щодо смуги Аузу, статусу глибоководного порту </a:t>
            </a:r>
            <a:r>
              <a:rPr lang="uk-UA" sz="3400" b="1" dirty="0" err="1">
                <a:effectLst/>
                <a:highlight>
                  <a:srgbClr val="00FFFF"/>
                </a:highlight>
                <a:latin typeface="Times New Roman" panose="02020603050405020304" pitchFamily="18" charset="0"/>
                <a:ea typeface="Calibri" panose="020F0502020204030204" pitchFamily="34" charset="0"/>
              </a:rPr>
              <a:t>Уолфіш</a:t>
            </a:r>
            <a:r>
              <a:rPr lang="uk-UA" sz="3400" b="1" dirty="0">
                <a:effectLst/>
                <a:highlight>
                  <a:srgbClr val="00FFFF"/>
                </a:highlight>
                <a:latin typeface="Times New Roman" panose="02020603050405020304" pitchFamily="18" charset="0"/>
                <a:ea typeface="Calibri" panose="020F0502020204030204" pitchFamily="34" charset="0"/>
              </a:rPr>
              <a:t>-Бей у Намібії та ін. </a:t>
            </a:r>
          </a:p>
          <a:p>
            <a:pPr marL="0" indent="0" algn="just">
              <a:buNone/>
            </a:pPr>
            <a:r>
              <a:rPr lang="uk-UA" sz="3400" b="1" dirty="0">
                <a:effectLst/>
                <a:latin typeface="Times New Roman" panose="02020603050405020304" pitchFamily="18" charset="0"/>
                <a:ea typeface="Calibri" panose="020F0502020204030204" pitchFamily="34" charset="0"/>
              </a:rPr>
              <a:t>Вдалося попередити ескалацію внутрішніх конфліктів на </a:t>
            </a:r>
            <a:r>
              <a:rPr lang="uk-UA" sz="3400" b="1" dirty="0">
                <a:effectLst/>
                <a:highlight>
                  <a:srgbClr val="FFFF00"/>
                </a:highlight>
                <a:latin typeface="Times New Roman" panose="02020603050405020304" pitchFamily="18" charset="0"/>
                <a:ea typeface="Calibri" panose="020F0502020204030204" pitchFamily="34" charset="0"/>
              </a:rPr>
              <a:t>Коморських Островах, у Лесото, Свазіленді, Центральноафриканській Республіці</a:t>
            </a:r>
            <a:r>
              <a:rPr lang="uk-UA" sz="3400" b="1" dirty="0">
                <a:effectLst/>
                <a:latin typeface="Times New Roman" panose="02020603050405020304" pitchFamily="18" charset="0"/>
                <a:ea typeface="Calibri" panose="020F0502020204030204" pitchFamily="34" charset="0"/>
              </a:rPr>
              <a:t>, а також загострення прикордонних суперечок між </a:t>
            </a:r>
            <a:r>
              <a:rPr lang="uk-UA" sz="3400" b="1" dirty="0">
                <a:effectLst/>
                <a:highlight>
                  <a:srgbClr val="00FF00"/>
                </a:highlight>
                <a:latin typeface="Times New Roman" panose="02020603050405020304" pitchFamily="18" charset="0"/>
                <a:ea typeface="Calibri" panose="020F0502020204030204" pitchFamily="34" charset="0"/>
              </a:rPr>
              <a:t>Нігерією та Камеруном, Еритреєю і Єменом, Намібією та Ботсваною</a:t>
            </a:r>
            <a:r>
              <a:rPr lang="uk-UA" sz="3400" b="1" dirty="0">
                <a:effectLst/>
                <a:latin typeface="Times New Roman" panose="02020603050405020304" pitchFamily="18" charset="0"/>
                <a:ea typeface="Calibri" panose="020F0502020204030204" pitchFamily="34" charset="0"/>
              </a:rPr>
              <a:t>.</a:t>
            </a:r>
          </a:p>
          <a:p>
            <a:pPr marL="0" indent="0" algn="just">
              <a:buNone/>
            </a:pPr>
            <a:r>
              <a:rPr lang="uk-UA" sz="3400" b="1" dirty="0">
                <a:effectLst/>
                <a:latin typeface="Times New Roman" panose="02020603050405020304" pitchFamily="18" charset="0"/>
                <a:ea typeface="Calibri" panose="020F0502020204030204" pitchFamily="34" charset="0"/>
              </a:rPr>
              <a:t>Але в цілому відчутного оздоровлення атмосфери безпеки в Тропічній та Південній Африці ще, на жаль, не спостерігається, ситуація в багатьох конфліктних зонах і нині залишається напруженою.</a:t>
            </a:r>
          </a:p>
          <a:p>
            <a:pPr marL="0" indent="0" algn="just">
              <a:buNone/>
            </a:pP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2361349"/>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ru-RU" sz="3800" b="1" dirty="0">
                <a:latin typeface="Times New Roman" panose="02020603050405020304" pitchFamily="18" charset="0"/>
                <a:cs typeface="Times New Roman" panose="02020603050405020304" pitchFamily="18" charset="0"/>
              </a:rPr>
              <a:t>З </a:t>
            </a:r>
            <a:r>
              <a:rPr lang="uk-UA" sz="3800" b="1" dirty="0">
                <a:solidFill>
                  <a:srgbClr val="FF0000"/>
                </a:solidFill>
                <a:latin typeface="Times New Roman" panose="02020603050405020304" pitchFamily="18" charset="0"/>
                <a:cs typeface="Times New Roman" panose="02020603050405020304" pitchFamily="18" charset="0"/>
              </a:rPr>
              <a:t>кінця 2010 р.</a:t>
            </a:r>
            <a:r>
              <a:rPr lang="uk-UA" sz="3800" b="1" dirty="0">
                <a:latin typeface="Times New Roman" panose="02020603050405020304" pitchFamily="18" charset="0"/>
                <a:cs typeface="Times New Roman" panose="02020603050405020304" pitchFamily="18" charset="0"/>
              </a:rPr>
              <a:t> країнами Північної Африки та Близького Сходу прокотилася хвиля антиурядових виступів, які призвели до значних змін в країнах регіону. </a:t>
            </a:r>
          </a:p>
          <a:p>
            <a:pPr marL="0" indent="0" algn="just">
              <a:buNone/>
            </a:pPr>
            <a:r>
              <a:rPr lang="uk-UA" sz="3800" b="1" dirty="0">
                <a:latin typeface="Times New Roman" panose="02020603050405020304" pitchFamily="18" charset="0"/>
                <a:cs typeface="Times New Roman" panose="02020603050405020304" pitchFamily="18" charset="0"/>
              </a:rPr>
              <a:t>Різноманітні назви застосовуються до цих подій в залежності від того, який зміст розглядають в них дослідники. Частіше за все використовують назву «</a:t>
            </a:r>
            <a:r>
              <a:rPr lang="uk-UA" sz="3800" b="1" dirty="0">
                <a:highlight>
                  <a:srgbClr val="FFFF00"/>
                </a:highlight>
                <a:latin typeface="Times New Roman" panose="02020603050405020304" pitchFamily="18" charset="0"/>
                <a:cs typeface="Times New Roman" panose="02020603050405020304" pitchFamily="18" charset="0"/>
              </a:rPr>
              <a:t>Арабська весна</a:t>
            </a:r>
            <a:r>
              <a:rPr lang="uk-UA" sz="3800" b="1" dirty="0">
                <a:latin typeface="Times New Roman" panose="02020603050405020304" pitchFamily="18" charset="0"/>
                <a:cs typeface="Times New Roman" panose="02020603050405020304" pitchFamily="18" charset="0"/>
              </a:rPr>
              <a:t>», як колись «Весна народів» 1848 р., «Празька весна» 1968 р. Деякі дослідники називають її «</a:t>
            </a:r>
            <a:r>
              <a:rPr lang="uk-UA" sz="3800" b="1" dirty="0">
                <a:highlight>
                  <a:srgbClr val="00FFFF"/>
                </a:highlight>
                <a:latin typeface="Times New Roman" panose="02020603050405020304" pitchFamily="18" charset="0"/>
                <a:cs typeface="Times New Roman" panose="02020603050405020304" pitchFamily="18" charset="0"/>
              </a:rPr>
              <a:t>Піщаною революцією</a:t>
            </a:r>
            <a:r>
              <a:rPr lang="uk-UA" sz="3800" b="1" dirty="0">
                <a:latin typeface="Times New Roman" panose="02020603050405020304" pitchFamily="18" charset="0"/>
                <a:cs typeface="Times New Roman" panose="02020603050405020304" pitchFamily="18" charset="0"/>
              </a:rPr>
              <a:t>», «</a:t>
            </a:r>
            <a:r>
              <a:rPr lang="uk-UA" sz="3800" b="1" dirty="0">
                <a:highlight>
                  <a:srgbClr val="00FF00"/>
                </a:highlight>
                <a:latin typeface="Times New Roman" panose="02020603050405020304" pitchFamily="18" charset="0"/>
                <a:cs typeface="Times New Roman" panose="02020603050405020304" pitchFamily="18" charset="0"/>
              </a:rPr>
              <a:t>Банановою революцією</a:t>
            </a:r>
            <a:r>
              <a:rPr lang="uk-UA" sz="3800" b="1" dirty="0">
                <a:latin typeface="Times New Roman" panose="02020603050405020304" pitchFamily="18" charset="0"/>
                <a:cs typeface="Times New Roman" panose="02020603050405020304" pitchFamily="18" charset="0"/>
              </a:rPr>
              <a:t>», а самі араби «</a:t>
            </a:r>
            <a:r>
              <a:rPr lang="uk-UA" sz="3800" b="1" dirty="0">
                <a:highlight>
                  <a:srgbClr val="C0C0C0"/>
                </a:highlight>
                <a:latin typeface="Times New Roman" panose="02020603050405020304" pitchFamily="18" charset="0"/>
                <a:cs typeface="Times New Roman" panose="02020603050405020304" pitchFamily="18" charset="0"/>
              </a:rPr>
              <a:t>арабським пробудженням</a:t>
            </a:r>
            <a:r>
              <a:rPr lang="uk-UA" sz="38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40504310"/>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400" b="1" dirty="0">
                <a:effectLst/>
                <a:latin typeface="Times New Roman" panose="02020603050405020304" pitchFamily="18" charset="0"/>
                <a:ea typeface="Calibri" panose="020F0502020204030204" pitchFamily="34" charset="0"/>
              </a:rPr>
              <a:t>Революційні події «Арабської весни» беруть свій початок в Туніській Республіці, коли </a:t>
            </a:r>
            <a:r>
              <a:rPr lang="uk-UA" sz="3400" b="1" dirty="0">
                <a:solidFill>
                  <a:srgbClr val="FF0000"/>
                </a:solidFill>
                <a:effectLst/>
                <a:latin typeface="Times New Roman" panose="02020603050405020304" pitchFamily="18" charset="0"/>
                <a:ea typeface="Calibri" panose="020F0502020204030204" pitchFamily="34" charset="0"/>
              </a:rPr>
              <a:t>18 грудня 2010 р.</a:t>
            </a:r>
            <a:r>
              <a:rPr lang="uk-UA" sz="3400" b="1" dirty="0">
                <a:effectLst/>
                <a:latin typeface="Times New Roman" panose="02020603050405020304" pitchFamily="18" charset="0"/>
                <a:ea typeface="Calibri" panose="020F0502020204030204" pitchFamily="34" charset="0"/>
              </a:rPr>
              <a:t> 26-річний тунісець </a:t>
            </a:r>
            <a:r>
              <a:rPr lang="uk-UA" sz="3400" b="1" dirty="0" err="1">
                <a:effectLst/>
                <a:highlight>
                  <a:srgbClr val="00FF00"/>
                </a:highlight>
                <a:latin typeface="Times New Roman" panose="02020603050405020304" pitchFamily="18" charset="0"/>
                <a:ea typeface="Calibri" panose="020F0502020204030204" pitchFamily="34" charset="0"/>
              </a:rPr>
              <a:t>Мухаммед</a:t>
            </a:r>
            <a:r>
              <a:rPr lang="uk-UA" sz="3400" b="1" dirty="0">
                <a:effectLst/>
                <a:highlight>
                  <a:srgbClr val="00FF00"/>
                </a:highlight>
                <a:latin typeface="Times New Roman" panose="02020603050405020304" pitchFamily="18" charset="0"/>
                <a:ea typeface="Calibri" panose="020F0502020204030204" pitchFamily="34" charset="0"/>
              </a:rPr>
              <a:t> </a:t>
            </a:r>
            <a:r>
              <a:rPr lang="uk-UA" sz="3400" b="1" dirty="0" err="1">
                <a:effectLst/>
                <a:highlight>
                  <a:srgbClr val="00FF00"/>
                </a:highlight>
                <a:latin typeface="Times New Roman" panose="02020603050405020304" pitchFamily="18" charset="0"/>
                <a:ea typeface="Calibri" panose="020F0502020204030204" pitchFamily="34" charset="0"/>
              </a:rPr>
              <a:t>Буазізі</a:t>
            </a:r>
            <a:r>
              <a:rPr lang="uk-UA" sz="3400" b="1" dirty="0">
                <a:effectLst/>
                <a:latin typeface="Times New Roman" panose="02020603050405020304" pitchFamily="18" charset="0"/>
                <a:ea typeface="Calibri" panose="020F0502020204030204" pitchFamily="34" charset="0"/>
              </a:rPr>
              <a:t> спробував заробити на життя торгівлею фруктів, але товар було конфісковано, а його самого ображено, скарга в муніципалітет була марною. Принижений місцевою владою, зневірений, позбавлений шматка хліба, молодий чоловік вчинив самоспалення. За два тижні він помер. </a:t>
            </a:r>
          </a:p>
          <a:p>
            <a:pPr marL="0" indent="0" algn="just">
              <a:buNone/>
            </a:pPr>
            <a:r>
              <a:rPr lang="uk-UA" sz="3400" b="1" dirty="0">
                <a:effectLst/>
                <a:latin typeface="Times New Roman" panose="02020603050405020304" pitchFamily="18" charset="0"/>
                <a:ea typeface="Calibri" panose="020F0502020204030204" pitchFamily="34" charset="0"/>
              </a:rPr>
              <a:t>Незалежні телеканали та Інтернет дуже швидко розповсюдили це резонансне повідомлення. Тисячі людей вийшли на вулицю, протестуючи проти свавілля влади, корупції, безробіття та диктатури президента </a:t>
            </a:r>
            <a:r>
              <a:rPr lang="uk-UA" sz="3400" b="1" dirty="0">
                <a:solidFill>
                  <a:srgbClr val="FF0000"/>
                </a:solidFill>
                <a:effectLst/>
                <a:latin typeface="Times New Roman" panose="02020603050405020304" pitchFamily="18" charset="0"/>
                <a:ea typeface="Calibri" panose="020F0502020204030204" pitchFamily="34" charset="0"/>
              </a:rPr>
              <a:t>Зін аль-</a:t>
            </a:r>
            <a:r>
              <a:rPr lang="uk-UA" sz="3400" b="1" dirty="0" err="1">
                <a:solidFill>
                  <a:srgbClr val="FF0000"/>
                </a:solidFill>
                <a:effectLst/>
                <a:latin typeface="Times New Roman" panose="02020603050405020304" pitchFamily="18" charset="0"/>
                <a:ea typeface="Calibri" panose="020F0502020204030204" pitchFamily="34" charset="0"/>
              </a:rPr>
              <a:t>Абідіна</a:t>
            </a:r>
            <a:r>
              <a:rPr lang="uk-UA" sz="3400" b="1" dirty="0">
                <a:solidFill>
                  <a:srgbClr val="FF0000"/>
                </a:solidFill>
                <a:effectLst/>
                <a:latin typeface="Times New Roman" panose="02020603050405020304" pitchFamily="18" charset="0"/>
                <a:ea typeface="Calibri" panose="020F0502020204030204" pitchFamily="34" charset="0"/>
              </a:rPr>
              <a:t> Бен Алі.</a:t>
            </a:r>
            <a:endParaRPr lang="ru-RU" sz="3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2438874"/>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Туніські події спровокували так званий «ефект доміно», охопивши інші країни арабського світу: багатотисячні демонстрації проти урядів </a:t>
            </a:r>
            <a:r>
              <a:rPr lang="uk-UA" sz="3600" b="1" dirty="0">
                <a:effectLst/>
                <a:highlight>
                  <a:srgbClr val="00FF00"/>
                </a:highlight>
                <a:latin typeface="Times New Roman" panose="02020603050405020304" pitchFamily="18" charset="0"/>
                <a:ea typeface="Calibri" panose="020F0502020204030204" pitchFamily="34" charset="0"/>
              </a:rPr>
              <a:t>Алжиру, Бахрейну, </a:t>
            </a:r>
            <a:r>
              <a:rPr lang="uk-UA" sz="3600" b="1" dirty="0" err="1">
                <a:effectLst/>
                <a:highlight>
                  <a:srgbClr val="00FF00"/>
                </a:highlight>
                <a:latin typeface="Times New Roman" panose="02020603050405020304" pitchFamily="18" charset="0"/>
                <a:ea typeface="Calibri" panose="020F0502020204030204" pitchFamily="34" charset="0"/>
              </a:rPr>
              <a:t>Джибути</a:t>
            </a:r>
            <a:r>
              <a:rPr lang="uk-UA" sz="3600" b="1" dirty="0">
                <a:effectLst/>
                <a:highlight>
                  <a:srgbClr val="00FF00"/>
                </a:highlight>
                <a:latin typeface="Times New Roman" panose="02020603050405020304" pitchFamily="18" charset="0"/>
                <a:ea typeface="Calibri" panose="020F0502020204030204" pitchFamily="34" charset="0"/>
              </a:rPr>
              <a:t>, Єгипту, Йорданії, Іраку, Ємену, Лівану, Мавританії, Марокко, Сирії, Судану, Султанату Оману, Лівії, Кувейту</a:t>
            </a:r>
            <a:r>
              <a:rPr lang="uk-UA" sz="3600" b="1" dirty="0">
                <a:effectLst/>
                <a:latin typeface="Times New Roman" panose="02020603050405020304" pitchFamily="18" charset="0"/>
                <a:ea typeface="Calibri" panose="020F0502020204030204" pitchFamily="34" charset="0"/>
              </a:rPr>
              <a:t>. Повстанці вимагали радикальних реформ.</a:t>
            </a:r>
          </a:p>
          <a:p>
            <a:pPr marL="0" indent="0" algn="just">
              <a:buNone/>
            </a:pPr>
            <a:r>
              <a:rPr lang="uk-UA" sz="3600" b="1" dirty="0">
                <a:effectLst/>
                <a:latin typeface="Times New Roman" panose="02020603050405020304" pitchFamily="18" charset="0"/>
                <a:ea typeface="Calibri" panose="020F0502020204030204" pitchFamily="34" charset="0"/>
              </a:rPr>
              <a:t> Криза, породжена надіями, що не виправдалися, і очікуваннями народів, що встали на шлях «наздоганяючої» або «тупикової» модернізації, що привело до зростання нестабільності, невпевненості, погіршенню матеріального положення більшої частини населення, сильному класовому розшаруванню.</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60017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lnSpcReduction="10000"/>
          </a:bodyPr>
          <a:lstStyle/>
          <a:p>
            <a:pPr marL="0" indent="0" algn="just">
              <a:buNone/>
            </a:pPr>
            <a:r>
              <a:rPr lang="uk-UA" sz="3600" b="1" dirty="0">
                <a:effectLst/>
                <a:latin typeface="Times New Roman" panose="02020603050405020304" pitchFamily="18" charset="0"/>
                <a:ea typeface="Calibri" panose="020F0502020204030204" pitchFamily="34" charset="0"/>
              </a:rPr>
              <a:t>За результатами державного візиту президента України </a:t>
            </a:r>
            <a:r>
              <a:rPr lang="uk-UA" sz="3600" b="1" i="1" dirty="0">
                <a:solidFill>
                  <a:srgbClr val="FF0000"/>
                </a:solidFill>
                <a:effectLst/>
                <a:latin typeface="Times New Roman" panose="02020603050405020304" pitchFamily="18" charset="0"/>
                <a:ea typeface="Calibri" panose="020F0502020204030204" pitchFamily="34" charset="0"/>
              </a:rPr>
              <a:t>Леоніда Кучми</a:t>
            </a:r>
            <a:r>
              <a:rPr lang="uk-UA" sz="3600" b="1" dirty="0">
                <a:effectLst/>
                <a:latin typeface="Times New Roman" panose="02020603050405020304" pitchFamily="18" charset="0"/>
                <a:ea typeface="Calibri" panose="020F0502020204030204" pitchFamily="34" charset="0"/>
              </a:rPr>
              <a:t> до Лівії у </a:t>
            </a:r>
            <a:r>
              <a:rPr lang="uk-UA" sz="3600" b="1" i="1" dirty="0">
                <a:effectLst/>
                <a:highlight>
                  <a:srgbClr val="FFFF00"/>
                </a:highlight>
                <a:latin typeface="Times New Roman" panose="02020603050405020304" pitchFamily="18" charset="0"/>
                <a:ea typeface="Calibri" panose="020F0502020204030204" pitchFamily="34" charset="0"/>
              </a:rPr>
              <a:t>жовтні</a:t>
            </a:r>
            <a:r>
              <a:rPr lang="uk-UA" sz="3600" b="1" dirty="0">
                <a:effectLst/>
                <a:highlight>
                  <a:srgbClr val="FFFF00"/>
                </a:highlight>
                <a:latin typeface="Times New Roman" panose="02020603050405020304" pitchFamily="18" charset="0"/>
                <a:ea typeface="Calibri" panose="020F0502020204030204" pitchFamily="34" charset="0"/>
              </a:rPr>
              <a:t> </a:t>
            </a:r>
            <a:r>
              <a:rPr lang="uk-UA" sz="3600" b="1" i="1" dirty="0">
                <a:effectLst/>
                <a:highlight>
                  <a:srgbClr val="FFFF00"/>
                </a:highlight>
                <a:latin typeface="Times New Roman" panose="02020603050405020304" pitchFamily="18" charset="0"/>
                <a:ea typeface="Calibri" panose="020F0502020204030204" pitchFamily="34" charset="0"/>
              </a:rPr>
              <a:t>2003 р.</a:t>
            </a:r>
            <a:r>
              <a:rPr lang="uk-UA" sz="3600" b="1" dirty="0">
                <a:effectLst/>
                <a:latin typeface="Times New Roman" panose="02020603050405020304" pitchFamily="18" charset="0"/>
                <a:ea typeface="Calibri" panose="020F0502020204030204" pitchFamily="34" charset="0"/>
              </a:rPr>
              <a:t> між «Нафтогазом України» і Лівійською національною нафтовою компанією </a:t>
            </a:r>
            <a:r>
              <a:rPr lang="uk-UA" sz="3600" b="1" i="1" dirty="0">
                <a:effectLst/>
                <a:highlight>
                  <a:srgbClr val="FFFF00"/>
                </a:highlight>
                <a:latin typeface="Times New Roman" panose="02020603050405020304" pitchFamily="18" charset="0"/>
                <a:ea typeface="Calibri" panose="020F0502020204030204" pitchFamily="34" charset="0"/>
              </a:rPr>
              <a:t>10 жовтня 2004 р.</a:t>
            </a:r>
            <a:r>
              <a:rPr lang="uk-UA" sz="3600" b="1" dirty="0">
                <a:effectLst/>
                <a:latin typeface="Times New Roman" panose="02020603050405020304" pitchFamily="18" charset="0"/>
                <a:ea typeface="Calibri" panose="020F0502020204030204" pitchFamily="34" charset="0"/>
              </a:rPr>
              <a:t> було підписано Угоду про поділ продукції щодо участі Києва в промисловому видобутку енергоносіїв на території в 200 тис. </a:t>
            </a:r>
            <a:r>
              <a:rPr lang="uk-UA" sz="3600" b="1" dirty="0" err="1">
                <a:effectLst/>
                <a:latin typeface="Times New Roman" panose="02020603050405020304" pitchFamily="18" charset="0"/>
                <a:ea typeface="Calibri" panose="020F0502020204030204" pitchFamily="34" charset="0"/>
              </a:rPr>
              <a:t>кв</a:t>
            </a:r>
            <a:r>
              <a:rPr lang="uk-UA" sz="3600" b="1" dirty="0">
                <a:effectLst/>
                <a:latin typeface="Times New Roman" panose="02020603050405020304" pitchFamily="18" charset="0"/>
                <a:ea typeface="Calibri" panose="020F0502020204030204" pitchFamily="34" charset="0"/>
              </a:rPr>
              <a:t>. км. (</a:t>
            </a:r>
            <a:r>
              <a:rPr lang="uk-UA" sz="3600" b="1" dirty="0">
                <a:effectLst/>
                <a:highlight>
                  <a:srgbClr val="FFFF00"/>
                </a:highlight>
                <a:latin typeface="Times New Roman" panose="02020603050405020304" pitchFamily="18" charset="0"/>
                <a:ea typeface="Calibri" panose="020F0502020204030204" pitchFamily="34" charset="0"/>
              </a:rPr>
              <a:t>термін дії угоди з нафти – 25 років, з природного газу – 30</a:t>
            </a:r>
            <a:r>
              <a:rPr lang="uk-UA" sz="3600" b="1" dirty="0">
                <a:effectLst/>
                <a:latin typeface="Times New Roman" panose="02020603050405020304" pitchFamily="18" charset="0"/>
                <a:ea typeface="Calibri" panose="020F0502020204030204" pitchFamily="34" charset="0"/>
              </a:rPr>
              <a:t>). </a:t>
            </a:r>
          </a:p>
          <a:p>
            <a:pPr marL="0" indent="0" algn="just">
              <a:buNone/>
            </a:pPr>
            <a:r>
              <a:rPr lang="uk-UA" sz="3600" b="1" dirty="0">
                <a:effectLst/>
                <a:latin typeface="Times New Roman" panose="02020603050405020304" pitchFamily="18" charset="0"/>
                <a:ea typeface="Calibri" panose="020F0502020204030204" pitchFamily="34" charset="0"/>
              </a:rPr>
              <a:t>Орієнтовно концесія містить близько 100 млн. т нафти і 30 млрд. куб. м газу. Протягом наступних півроку «Нафтогаз України» мав інвестувати $50 млн. для проведення сейсморозвідувальних робіт і приступити до буріння свердловин.</a:t>
            </a:r>
            <a:endParaRPr lang="ru-RU"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19446937"/>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b="1" dirty="0">
                <a:effectLst/>
                <a:latin typeface="Times New Roman" panose="02020603050405020304" pitchFamily="18" charset="0"/>
                <a:ea typeface="Calibri" panose="020F0502020204030204" pitchFamily="34" charset="0"/>
              </a:rPr>
              <a:t>Крім цього виділяється ряд зовнішніх причин, що сприяли підйому цього руху: </a:t>
            </a:r>
          </a:p>
          <a:p>
            <a:pPr algn="just">
              <a:buFont typeface="Wingdings" panose="05000000000000000000" pitchFamily="2" charset="2"/>
              <a:buChar char="q"/>
            </a:pPr>
            <a:r>
              <a:rPr lang="uk-UA" b="1" dirty="0">
                <a:effectLst/>
                <a:latin typeface="Times New Roman" panose="02020603050405020304" pitchFamily="18" charset="0"/>
                <a:ea typeface="Calibri" panose="020F0502020204030204" pitchFamily="34" charset="0"/>
              </a:rPr>
              <a:t>економічна нерівність, що все більш зростає між різними мусульманськими країнами, </a:t>
            </a:r>
            <a:r>
              <a:rPr lang="uk-UA" b="1" dirty="0">
                <a:effectLst/>
                <a:highlight>
                  <a:srgbClr val="00FF00"/>
                </a:highlight>
                <a:latin typeface="Times New Roman" panose="02020603050405020304" pitchFamily="18" charset="0"/>
                <a:ea typeface="Calibri" panose="020F0502020204030204" pitchFamily="34" charset="0"/>
              </a:rPr>
              <a:t>по-перше</a:t>
            </a:r>
            <a:r>
              <a:rPr lang="uk-UA" b="1" dirty="0">
                <a:effectLst/>
                <a:latin typeface="Times New Roman" panose="02020603050405020304" pitchFamily="18" charset="0"/>
                <a:ea typeface="Calibri" panose="020F0502020204030204" pitchFamily="34" charset="0"/>
              </a:rPr>
              <a:t>, і між країнами, що розвиваються, і Заходом; </a:t>
            </a:r>
            <a:r>
              <a:rPr lang="uk-UA" b="1" dirty="0">
                <a:effectLst/>
                <a:highlight>
                  <a:srgbClr val="00FFFF"/>
                </a:highlight>
                <a:latin typeface="Times New Roman" panose="02020603050405020304" pitchFamily="18" charset="0"/>
                <a:ea typeface="Calibri" panose="020F0502020204030204" pitchFamily="34" charset="0"/>
              </a:rPr>
              <a:t>по-друге</a:t>
            </a:r>
            <a:r>
              <a:rPr lang="uk-UA" b="1" dirty="0">
                <a:effectLst/>
                <a:latin typeface="Times New Roman" panose="02020603050405020304" pitchFamily="18" charset="0"/>
                <a:ea typeface="Calibri" panose="020F0502020204030204" pitchFamily="34" charset="0"/>
              </a:rPr>
              <a:t>, і, як наслідок, формування почуття «несправедливості»; </a:t>
            </a:r>
          </a:p>
          <a:p>
            <a:pPr algn="just">
              <a:buFont typeface="Wingdings" panose="05000000000000000000" pitchFamily="2" charset="2"/>
              <a:buChar char="q"/>
            </a:pPr>
            <a:r>
              <a:rPr lang="uk-UA" b="1" dirty="0" err="1">
                <a:effectLst/>
                <a:latin typeface="Times New Roman" panose="02020603050405020304" pitchFamily="18" charset="0"/>
                <a:ea typeface="Calibri" panose="020F0502020204030204" pitchFamily="34" charset="0"/>
              </a:rPr>
              <a:t>арабо</a:t>
            </a:r>
            <a:r>
              <a:rPr lang="uk-UA" b="1" dirty="0">
                <a:effectLst/>
                <a:latin typeface="Times New Roman" panose="02020603050405020304" pitchFamily="18" charset="0"/>
                <a:ea typeface="Calibri" panose="020F0502020204030204" pitchFamily="34" charset="0"/>
              </a:rPr>
              <a:t>-ізраїльські конфлікти, окупація арабських територій і підтримка США і Західною Європою Ізраїлю; </a:t>
            </a:r>
          </a:p>
          <a:p>
            <a:pPr algn="just">
              <a:buFont typeface="Wingdings" panose="05000000000000000000" pitchFamily="2" charset="2"/>
              <a:buChar char="q"/>
            </a:pPr>
            <a:r>
              <a:rPr lang="uk-UA" b="1" dirty="0">
                <a:effectLst/>
                <a:latin typeface="Times New Roman" panose="02020603050405020304" pitchFamily="18" charset="0"/>
                <a:ea typeface="Calibri" panose="020F0502020204030204" pitchFamily="34" charset="0"/>
              </a:rPr>
              <a:t>ісламська революція в Ірані; </a:t>
            </a:r>
          </a:p>
          <a:p>
            <a:pPr algn="just">
              <a:buFont typeface="Wingdings" panose="05000000000000000000" pitchFamily="2" charset="2"/>
              <a:buChar char="q"/>
            </a:pPr>
            <a:r>
              <a:rPr lang="uk-UA" b="1" dirty="0">
                <a:effectLst/>
                <a:latin typeface="Times New Roman" panose="02020603050405020304" pitchFamily="18" charset="0"/>
                <a:ea typeface="Calibri" panose="020F0502020204030204" pitchFamily="34" charset="0"/>
              </a:rPr>
              <a:t>введення радянських військ до Афганістану; </a:t>
            </a:r>
          </a:p>
          <a:p>
            <a:pPr algn="just">
              <a:buFont typeface="Wingdings" panose="05000000000000000000" pitchFamily="2" charset="2"/>
              <a:buChar char="q"/>
            </a:pPr>
            <a:r>
              <a:rPr lang="uk-UA" b="1" dirty="0">
                <a:effectLst/>
                <a:latin typeface="Times New Roman" panose="02020603050405020304" pitchFamily="18" charset="0"/>
                <a:ea typeface="Calibri" panose="020F0502020204030204" pitchFamily="34" charset="0"/>
              </a:rPr>
              <a:t>криза в Перській </a:t>
            </a:r>
            <a:r>
              <a:rPr lang="uk-UA" b="1" dirty="0" err="1">
                <a:effectLst/>
                <a:latin typeface="Times New Roman" panose="02020603050405020304" pitchFamily="18" charset="0"/>
                <a:ea typeface="Calibri" panose="020F0502020204030204" pitchFamily="34" charset="0"/>
              </a:rPr>
              <a:t>затоці</a:t>
            </a:r>
            <a:r>
              <a:rPr lang="uk-UA" b="1" dirty="0">
                <a:effectLst/>
                <a:latin typeface="Times New Roman" panose="02020603050405020304" pitchFamily="18" charset="0"/>
                <a:ea typeface="Calibri" panose="020F0502020204030204" pitchFamily="34" charset="0"/>
              </a:rPr>
              <a:t> і подальша військова операція багатонаціональних сил на чолі з НАТО в Іраку; </a:t>
            </a:r>
          </a:p>
          <a:p>
            <a:pPr algn="just">
              <a:buFont typeface="Wingdings" panose="05000000000000000000" pitchFamily="2" charset="2"/>
              <a:buChar char="q"/>
            </a:pPr>
            <a:r>
              <a:rPr lang="uk-UA" b="1" dirty="0">
                <a:effectLst/>
                <a:latin typeface="Times New Roman" panose="02020603050405020304" pitchFamily="18" charset="0"/>
                <a:ea typeface="Calibri" panose="020F0502020204030204" pitchFamily="34" charset="0"/>
              </a:rPr>
              <a:t>необґрунтовані в громадській думці режими санкцій з боку Заходу відносно низки мусульманських країн.</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1319681"/>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Ісламський фундаменталізм є скоріш реакцією, відповіддю на «виклики сучасності», чим «викликом проти сучасності». «Ефект доміно» спрацював і в Єгипті. </a:t>
            </a:r>
            <a:r>
              <a:rPr lang="uk-UA" sz="3200" b="1" dirty="0">
                <a:solidFill>
                  <a:srgbClr val="FF0000"/>
                </a:solidFill>
                <a:effectLst/>
                <a:latin typeface="Times New Roman" panose="02020603050405020304" pitchFamily="18" charset="0"/>
                <a:ea typeface="Calibri" panose="020F0502020204030204" pitchFamily="34" charset="0"/>
              </a:rPr>
              <a:t>17 січня 2011 р. </a:t>
            </a:r>
            <a:r>
              <a:rPr lang="uk-UA" sz="3200" b="1" dirty="0">
                <a:effectLst/>
                <a:latin typeface="Times New Roman" panose="02020603050405020304" pitchFamily="18" charset="0"/>
                <a:ea typeface="Calibri" panose="020F0502020204030204" pitchFamily="34" charset="0"/>
              </a:rPr>
              <a:t>перед Народною Асамблеєю в Каїрі, на знак протесту, спалив себе власник невеличкого ресторану </a:t>
            </a:r>
            <a:r>
              <a:rPr lang="uk-UA" sz="3200" b="1" dirty="0">
                <a:solidFill>
                  <a:srgbClr val="FF0000"/>
                </a:solidFill>
                <a:effectLst/>
                <a:latin typeface="Times New Roman" panose="02020603050405020304" pitchFamily="18" charset="0"/>
                <a:ea typeface="Calibri" panose="020F0502020204030204" pitchFamily="34" charset="0"/>
              </a:rPr>
              <a:t>Абдель </a:t>
            </a:r>
            <a:r>
              <a:rPr lang="uk-UA" sz="3200" b="1" dirty="0" err="1">
                <a:solidFill>
                  <a:srgbClr val="FF0000"/>
                </a:solidFill>
                <a:effectLst/>
                <a:latin typeface="Times New Roman" panose="02020603050405020304" pitchFamily="18" charset="0"/>
                <a:ea typeface="Calibri" panose="020F0502020204030204" pitchFamily="34" charset="0"/>
              </a:rPr>
              <a:t>Мунім</a:t>
            </a:r>
            <a:r>
              <a:rPr lang="uk-UA" sz="3200" b="1" dirty="0">
                <a:solidFill>
                  <a:srgbClr val="FF0000"/>
                </a:solidFill>
                <a:effectLst/>
                <a:latin typeface="Times New Roman" panose="02020603050405020304" pitchFamily="18" charset="0"/>
                <a:ea typeface="Calibri" panose="020F0502020204030204" pitchFamily="34" charset="0"/>
              </a:rPr>
              <a:t> </a:t>
            </a:r>
            <a:r>
              <a:rPr lang="uk-UA" sz="3200" b="1" dirty="0" err="1">
                <a:solidFill>
                  <a:srgbClr val="FF0000"/>
                </a:solidFill>
                <a:effectLst/>
                <a:latin typeface="Times New Roman" panose="02020603050405020304" pitchFamily="18" charset="0"/>
                <a:ea typeface="Calibri" panose="020F0502020204030204" pitchFamily="34" charset="0"/>
              </a:rPr>
              <a:t>Камаль</a:t>
            </a:r>
            <a:r>
              <a:rPr lang="uk-UA" sz="3200" b="1" dirty="0">
                <a:effectLst/>
                <a:latin typeface="Times New Roman" panose="02020603050405020304" pitchFamily="18" charset="0"/>
                <a:ea typeface="Calibri" panose="020F0502020204030204" pitchFamily="34" charset="0"/>
              </a:rPr>
              <a:t>.</a:t>
            </a:r>
          </a:p>
          <a:p>
            <a:pPr marL="0" indent="0" algn="just">
              <a:buNone/>
            </a:pPr>
            <a:r>
              <a:rPr lang="uk-UA" sz="3200" b="1" dirty="0">
                <a:effectLst/>
                <a:latin typeface="Times New Roman" panose="02020603050405020304" pitchFamily="18" charset="0"/>
                <a:ea typeface="Calibri" panose="020F0502020204030204" pitchFamily="34" charset="0"/>
              </a:rPr>
              <a:t>Самоспалення були в тих країнах, де соціально-економічні проблеми вийшли на перший план. В країнах, де подібних проблем не було, а вимоги мали суто політичний характер, </a:t>
            </a:r>
            <a:r>
              <a:rPr lang="uk-UA" sz="3200" b="1" i="1" u="sng" dirty="0">
                <a:effectLst/>
                <a:latin typeface="Times New Roman" panose="02020603050405020304" pitchFamily="18" charset="0"/>
                <a:ea typeface="Calibri" panose="020F0502020204030204" pitchFamily="34" charset="0"/>
              </a:rPr>
              <a:t>акти самоспалення не спостерігалися</a:t>
            </a:r>
            <a:r>
              <a:rPr lang="uk-UA" sz="3200" b="1" dirty="0">
                <a:effectLst/>
                <a:latin typeface="Times New Roman" panose="02020603050405020304" pitchFamily="18" charset="0"/>
                <a:ea typeface="Calibri" panose="020F0502020204030204" pitchFamily="34" charset="0"/>
              </a:rPr>
              <a:t>. До таких країн можна віднести </a:t>
            </a:r>
            <a:r>
              <a:rPr lang="uk-UA" sz="3200" b="1" dirty="0">
                <a:effectLst/>
                <a:highlight>
                  <a:srgbClr val="00FFFF"/>
                </a:highlight>
                <a:latin typeface="Times New Roman" panose="02020603050405020304" pitchFamily="18" charset="0"/>
                <a:ea typeface="Calibri" panose="020F0502020204030204" pitchFamily="34" charset="0"/>
              </a:rPr>
              <a:t>Лівію</a:t>
            </a:r>
            <a:r>
              <a:rPr lang="uk-UA" sz="3200" b="1" dirty="0">
                <a:effectLst/>
                <a:latin typeface="Times New Roman" panose="02020603050405020304" pitchFamily="18" charset="0"/>
                <a:ea typeface="Calibri" panose="020F0502020204030204" pitchFamily="34" charset="0"/>
              </a:rPr>
              <a:t>. Фактично випадок із першим самоспаленням можна вважати приводом до початку революцій в країнах арабського світу, власне Єгипту і хоча в Лівії подібного випадку не сталося, однак, </a:t>
            </a:r>
            <a:r>
              <a:rPr lang="uk-UA" sz="3200" b="1" dirty="0" err="1">
                <a:effectLst/>
                <a:latin typeface="Times New Roman" panose="02020603050405020304" pitchFamily="18" charset="0"/>
                <a:ea typeface="Calibri" panose="020F0502020204030204" pitchFamily="34" charset="0"/>
              </a:rPr>
              <a:t>протестний</a:t>
            </a:r>
            <a:r>
              <a:rPr lang="uk-UA" sz="3200" b="1" dirty="0">
                <a:effectLst/>
                <a:latin typeface="Times New Roman" panose="02020603050405020304" pitchFamily="18" charset="0"/>
                <a:ea typeface="Calibri" panose="020F0502020204030204" pitchFamily="34" charset="0"/>
              </a:rPr>
              <a:t> рух перекинувся і на цю країну.</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471623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Розпад соціалістичної системи призвів до порушення балансу сил, що існував раніше у світовому масштабі. Залишившись, таким чином, один на один перед особою потужного у економічному, військовому, технологічному відношенні Заходу, який проводить по відношенню до країн, що розвиваються, політику з позиції сили, останні все більш гостро відчувають постійну потребу в модернізації. </a:t>
            </a:r>
          </a:p>
          <a:p>
            <a:pPr marL="0" indent="0" algn="just">
              <a:buNone/>
            </a:pPr>
            <a:r>
              <a:rPr lang="uk-UA" sz="3200" b="1" dirty="0">
                <a:effectLst/>
                <a:latin typeface="Times New Roman" panose="02020603050405020304" pitchFamily="18" charset="0"/>
                <a:ea typeface="Calibri" panose="020F0502020204030204" pitchFamily="34" charset="0"/>
              </a:rPr>
              <a:t>Більшість політичних лідерів у мусульманських країнах не відповідала вимогам ісламської доктрини, бо вони найчастіше мислили земними поняттями та </a:t>
            </a:r>
            <a:r>
              <a:rPr lang="uk-UA" sz="3200" b="1" dirty="0" err="1">
                <a:effectLst/>
                <a:latin typeface="Times New Roman" panose="02020603050405020304" pitchFamily="18" charset="0"/>
                <a:ea typeface="Calibri" panose="020F0502020204030204" pitchFamily="34" charset="0"/>
              </a:rPr>
              <a:t>гнучко</a:t>
            </a:r>
            <a:r>
              <a:rPr lang="uk-UA" sz="3200" b="1" dirty="0">
                <a:effectLst/>
                <a:latin typeface="Times New Roman" panose="02020603050405020304" pitchFamily="18" charset="0"/>
                <a:ea typeface="Calibri" panose="020F0502020204030204" pitchFamily="34" charset="0"/>
              </a:rPr>
              <a:t> підходили до застосування принципів ісламу в політичному житті. Саме тому ісламські фундаменталісти завжди прагнули встановити верховенство релігії над політикою та передати державну владу релігійним діячам.</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503021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effectLst/>
                <a:latin typeface="Times New Roman" panose="02020603050405020304" pitchFamily="18" charset="0"/>
                <a:ea typeface="Calibri" panose="020F0502020204030204" pitchFamily="34" charset="0"/>
              </a:rPr>
              <a:t>Одним з визначальних чинників суспільно-політичного життя мусульманських країн Близького Сходу стала активізація ісламського фундаменталізму у 70-х – на початку 80-х років XX ст. Починаючи з цього періоду для ісламського фундаменталізму характерне поступове проникнення у найважливіші сфери життя більшості арабських країн. </a:t>
            </a:r>
          </a:p>
          <a:p>
            <a:pPr marL="0" indent="0" algn="just">
              <a:buNone/>
            </a:pPr>
            <a:r>
              <a:rPr lang="uk-UA" sz="3500" b="1" dirty="0">
                <a:effectLst/>
                <a:latin typeface="Times New Roman" panose="02020603050405020304" pitchFamily="18" charset="0"/>
                <a:ea typeface="Calibri" panose="020F0502020204030204" pitchFamily="34" charset="0"/>
              </a:rPr>
              <a:t>Він також стає впливовим суб’єктом світової політики. Так у 90-х роках XX ст. ісламський фундаменталізм, набув якісно нового значення, ставши явищем глобального масштабу. Про це свідчать події в Алжирі, Судані, Афганістані, Пакистані, середньоазіатських країнах колишнього СРСР.</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543949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b="1" dirty="0">
                <a:effectLst/>
                <a:latin typeface="Times New Roman" panose="02020603050405020304" pitchFamily="18" charset="0"/>
                <a:ea typeface="Calibri" panose="020F0502020204030204" pitchFamily="34" charset="0"/>
              </a:rPr>
              <a:t>Успіх Жасминової революції в Тунісі дав поштовх аналогічним акціям протесту в інших арабських країнах. Відбулося повалення багатьох здавалося б «вічних» режимів, таких як режим </a:t>
            </a:r>
            <a:r>
              <a:rPr lang="uk-UA" b="1" dirty="0">
                <a:solidFill>
                  <a:srgbClr val="FF0000"/>
                </a:solidFill>
                <a:effectLst/>
                <a:highlight>
                  <a:srgbClr val="FFFF00"/>
                </a:highlight>
                <a:latin typeface="Times New Roman" panose="02020603050405020304" pitchFamily="18" charset="0"/>
                <a:ea typeface="Calibri" panose="020F0502020204030204" pitchFamily="34" charset="0"/>
              </a:rPr>
              <a:t>Хосні Мубарака у Єгипті</a:t>
            </a:r>
            <a:r>
              <a:rPr lang="uk-UA" b="1" dirty="0">
                <a:effectLst/>
                <a:latin typeface="Times New Roman" panose="02020603050405020304" pitchFamily="18" charset="0"/>
                <a:ea typeface="Calibri" panose="020F0502020204030204" pitchFamily="34" charset="0"/>
              </a:rPr>
              <a:t>, або режим </a:t>
            </a:r>
            <a:r>
              <a:rPr lang="uk-UA" b="1" dirty="0" err="1">
                <a:solidFill>
                  <a:srgbClr val="FF0000"/>
                </a:solidFill>
                <a:effectLst/>
                <a:highlight>
                  <a:srgbClr val="00FFFF"/>
                </a:highlight>
                <a:latin typeface="Times New Roman" panose="02020603050405020304" pitchFamily="18" charset="0"/>
                <a:ea typeface="Calibri" panose="020F0502020204030204" pitchFamily="34" charset="0"/>
              </a:rPr>
              <a:t>Муаммара</a:t>
            </a:r>
            <a:r>
              <a:rPr lang="uk-UA" b="1" dirty="0">
                <a:solidFill>
                  <a:srgbClr val="FF0000"/>
                </a:solidFill>
                <a:effectLst/>
                <a:highlight>
                  <a:srgbClr val="00FFFF"/>
                </a:highlight>
                <a:latin typeface="Times New Roman" panose="02020603050405020304" pitchFamily="18" charset="0"/>
                <a:ea typeface="Calibri" panose="020F0502020204030204" pitchFamily="34" charset="0"/>
              </a:rPr>
              <a:t> </a:t>
            </a:r>
            <a:r>
              <a:rPr lang="uk-UA" b="1" dirty="0" err="1">
                <a:solidFill>
                  <a:srgbClr val="FF0000"/>
                </a:solidFill>
                <a:effectLst/>
                <a:highlight>
                  <a:srgbClr val="00FFFF"/>
                </a:highlight>
                <a:latin typeface="Times New Roman" panose="02020603050405020304" pitchFamily="18" charset="0"/>
                <a:ea typeface="Calibri" panose="020F0502020204030204" pitchFamily="34" charset="0"/>
              </a:rPr>
              <a:t>Каддафі</a:t>
            </a:r>
            <a:r>
              <a:rPr lang="uk-UA" b="1" dirty="0">
                <a:solidFill>
                  <a:srgbClr val="FF0000"/>
                </a:solidFill>
                <a:effectLst/>
                <a:highlight>
                  <a:srgbClr val="00FFFF"/>
                </a:highlight>
                <a:latin typeface="Times New Roman" panose="02020603050405020304" pitchFamily="18" charset="0"/>
                <a:ea typeface="Calibri" panose="020F0502020204030204" pitchFamily="34" charset="0"/>
              </a:rPr>
              <a:t> в Лівії.</a:t>
            </a:r>
            <a:r>
              <a:rPr lang="uk-UA" b="1" dirty="0">
                <a:effectLst/>
                <a:latin typeface="Times New Roman" panose="02020603050405020304" pitchFamily="18" charset="0"/>
                <a:ea typeface="Calibri" panose="020F0502020204030204" pitchFamily="34" charset="0"/>
              </a:rPr>
              <a:t> </a:t>
            </a:r>
          </a:p>
          <a:p>
            <a:pPr marL="0" indent="0" algn="just">
              <a:buNone/>
            </a:pPr>
            <a:r>
              <a:rPr lang="uk-UA" b="1" dirty="0">
                <a:effectLst/>
                <a:latin typeface="Times New Roman" panose="02020603050405020304" pitchFamily="18" charset="0"/>
                <a:ea typeface="Calibri" panose="020F0502020204030204" pitchFamily="34" charset="0"/>
              </a:rPr>
              <a:t>Частина дослідників наполягає на тому, що ніяких значних політичних перетворень в регіоні не відбулося і тому </a:t>
            </a:r>
            <a:r>
              <a:rPr lang="uk-UA" b="1" i="1" dirty="0">
                <a:effectLst/>
                <a:latin typeface="Times New Roman" panose="02020603050405020304" pitchFamily="18" charset="0"/>
                <a:ea typeface="Calibri" panose="020F0502020204030204" pitchFamily="34" charset="0"/>
              </a:rPr>
              <a:t>застосовувати термін революція до арабських подій недоцільно</a:t>
            </a:r>
            <a:r>
              <a:rPr lang="uk-UA" b="1" dirty="0">
                <a:effectLst/>
                <a:latin typeface="Times New Roman" panose="02020603050405020304" pitchFamily="18" charset="0"/>
                <a:ea typeface="Calibri" panose="020F0502020204030204" pitchFamily="34" charset="0"/>
              </a:rPr>
              <a:t>. Дехто розділяє події за наслідками і говорить про те, що в </a:t>
            </a:r>
            <a:r>
              <a:rPr lang="uk-UA" b="1" u="sng" dirty="0">
                <a:effectLst/>
                <a:latin typeface="Times New Roman" panose="02020603050405020304" pitchFamily="18" charset="0"/>
                <a:ea typeface="Calibri" panose="020F0502020204030204" pitchFamily="34" charset="0"/>
              </a:rPr>
              <a:t>Єгипті відбулася революція, а у Лівії громадянська війна</a:t>
            </a:r>
            <a:r>
              <a:rPr lang="uk-UA" b="1" dirty="0">
                <a:effectLst/>
                <a:latin typeface="Times New Roman" panose="02020603050405020304" pitchFamily="18" charset="0"/>
                <a:ea typeface="Calibri" panose="020F0502020204030204" pitchFamily="34" charset="0"/>
              </a:rPr>
              <a:t>. Не лише питання визначення сутності цього явища є дискусійним, дискусія зберігається відповідно до всіх чинників, які пов’язані із подіями в Північній Африці та на Близькому Сході. </a:t>
            </a:r>
          </a:p>
          <a:p>
            <a:pPr marL="0" indent="0" algn="just">
              <a:buNone/>
            </a:pPr>
            <a:r>
              <a:rPr lang="uk-UA" b="1" dirty="0">
                <a:effectLst/>
                <a:latin typeface="Times New Roman" panose="02020603050405020304" pitchFamily="18" charset="0"/>
                <a:ea typeface="Calibri" panose="020F0502020204030204" pitchFamily="34" charset="0"/>
              </a:rPr>
              <a:t>Причиною тому є те, що процес не завершився до кінця, а тому остаточні висновки будуть зроблені пізніше. Зараз цей складний вузол лише тільки намагаються розв’язати як самі учасники, так і зацікавлені спостерігачі.</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4682604"/>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До особливостей Лівії слід прилічити те, що Лівія за кількістю населення відносно невелика: 6 млн. осіб на достатньо велику територію, яка переважно належить пустелі. </a:t>
            </a:r>
          </a:p>
          <a:p>
            <a:pPr marL="0" indent="0" algn="just">
              <a:buNone/>
            </a:pPr>
            <a:r>
              <a:rPr lang="uk-UA" sz="3200" b="1" dirty="0">
                <a:effectLst/>
                <a:latin typeface="Times New Roman" panose="02020603050405020304" pitchFamily="18" charset="0"/>
                <a:ea typeface="Calibri" panose="020F0502020204030204" pitchFamily="34" charset="0"/>
              </a:rPr>
              <a:t>Лівія має значні поклади нафти. Особливістю Лівії є також збереження родоплемінної організації суспільства. В Лівії з моменту встановлення влади </a:t>
            </a:r>
            <a:r>
              <a:rPr lang="uk-UA" sz="3200" b="1" dirty="0" err="1">
                <a:effectLst/>
                <a:highlight>
                  <a:srgbClr val="00FFFF"/>
                </a:highlight>
                <a:latin typeface="Times New Roman" panose="02020603050405020304" pitchFamily="18" charset="0"/>
                <a:ea typeface="Calibri" panose="020F0502020204030204" pitchFamily="34" charset="0"/>
              </a:rPr>
              <a:t>Муаммара</a:t>
            </a:r>
            <a:r>
              <a:rPr lang="uk-UA" sz="3200" b="1" dirty="0">
                <a:effectLst/>
                <a:highlight>
                  <a:srgbClr val="00FFFF"/>
                </a:highlight>
                <a:latin typeface="Times New Roman" panose="02020603050405020304" pitchFamily="18" charset="0"/>
                <a:ea typeface="Calibri" panose="020F0502020204030204" pitchFamily="34" charset="0"/>
              </a:rPr>
              <a:t> </a:t>
            </a:r>
            <a:r>
              <a:rPr lang="uk-UA" sz="3200" b="1" dirty="0" err="1">
                <a:effectLst/>
                <a:highlight>
                  <a:srgbClr val="00FFFF"/>
                </a:highlight>
                <a:latin typeface="Times New Roman" panose="02020603050405020304" pitchFamily="18" charset="0"/>
                <a:ea typeface="Calibri" panose="020F0502020204030204" pitchFamily="34" charset="0"/>
              </a:rPr>
              <a:t>Каддаф</a:t>
            </a:r>
            <a:r>
              <a:rPr lang="uk-UA" sz="3200" b="1" dirty="0" err="1">
                <a:effectLst/>
                <a:latin typeface="Times New Roman" panose="02020603050405020304" pitchFamily="18" charset="0"/>
                <a:ea typeface="Calibri" panose="020F0502020204030204" pitchFamily="34" charset="0"/>
              </a:rPr>
              <a:t>і</a:t>
            </a:r>
            <a:r>
              <a:rPr lang="uk-UA" sz="3200" b="1" dirty="0">
                <a:effectLst/>
                <a:latin typeface="Times New Roman" panose="02020603050405020304" pitchFamily="18" charset="0"/>
                <a:ea typeface="Calibri" panose="020F0502020204030204" pitchFamily="34" charset="0"/>
              </a:rPr>
              <a:t> виник конфлікт між племенами </a:t>
            </a:r>
            <a:r>
              <a:rPr lang="uk-UA" sz="3200" b="1" dirty="0">
                <a:solidFill>
                  <a:srgbClr val="FF0000"/>
                </a:solidFill>
                <a:effectLst/>
                <a:latin typeface="Times New Roman" panose="02020603050405020304" pitchFamily="18" charset="0"/>
                <a:ea typeface="Calibri" panose="020F0502020204030204" pitchFamily="34" charset="0"/>
              </a:rPr>
              <a:t>Тріполітанії та Кіренаїки</a:t>
            </a:r>
            <a:r>
              <a:rPr lang="uk-UA" sz="3200" b="1" dirty="0">
                <a:effectLst/>
                <a:latin typeface="Times New Roman" panose="02020603050405020304" pitchFamily="18" charset="0"/>
                <a:ea typeface="Calibri" panose="020F0502020204030204" pitchFamily="34" charset="0"/>
              </a:rPr>
              <a:t>. Племена Кіренаїки – оплот суфійського ордена </a:t>
            </a:r>
            <a:r>
              <a:rPr lang="uk-UA" sz="3200" b="1" dirty="0" err="1">
                <a:effectLst/>
                <a:latin typeface="Times New Roman" panose="02020603050405020304" pitchFamily="18" charset="0"/>
                <a:ea typeface="Calibri" panose="020F0502020204030204" pitchFamily="34" charset="0"/>
              </a:rPr>
              <a:t>сенуситів</a:t>
            </a:r>
            <a:r>
              <a:rPr lang="uk-UA" sz="3200" b="1" dirty="0">
                <a:effectLst/>
                <a:latin typeface="Times New Roman" panose="02020603050405020304" pitchFamily="18" charset="0"/>
                <a:ea typeface="Calibri" panose="020F0502020204030204" pitchFamily="34" charset="0"/>
              </a:rPr>
              <a:t>, головою якого був лівійський король, усунутий від влади </a:t>
            </a:r>
            <a:r>
              <a:rPr lang="uk-UA" sz="3200" b="1" dirty="0" err="1">
                <a:effectLst/>
                <a:latin typeface="Times New Roman" panose="02020603050405020304" pitchFamily="18" charset="0"/>
                <a:ea typeface="Calibri" panose="020F0502020204030204" pitchFamily="34" charset="0"/>
              </a:rPr>
              <a:t>Муаммаром</a:t>
            </a:r>
            <a:r>
              <a:rPr lang="uk-UA" sz="3200" b="1" dirty="0">
                <a:effectLst/>
                <a:latin typeface="Times New Roman" panose="02020603050405020304" pitchFamily="18" charset="0"/>
                <a:ea typeface="Calibri" panose="020F0502020204030204" pitchFamily="34" charset="0"/>
              </a:rPr>
              <a:t> </a:t>
            </a:r>
            <a:r>
              <a:rPr lang="uk-UA" sz="3200" b="1" dirty="0" err="1">
                <a:effectLst/>
                <a:latin typeface="Times New Roman" panose="02020603050405020304" pitchFamily="18" charset="0"/>
                <a:ea typeface="Calibri" panose="020F0502020204030204" pitchFamily="34" charset="0"/>
              </a:rPr>
              <a:t>Каддафі</a:t>
            </a:r>
            <a:r>
              <a:rPr lang="uk-UA" sz="3200" b="1" dirty="0">
                <a:effectLst/>
                <a:latin typeface="Times New Roman" panose="02020603050405020304" pitchFamily="18" charset="0"/>
                <a:ea typeface="Calibri" panose="020F0502020204030204" pitchFamily="34" charset="0"/>
              </a:rPr>
              <a:t> 42 роки тому. Ці племена брали активну участь у </a:t>
            </a:r>
            <a:r>
              <a:rPr lang="uk-UA" sz="3200" b="1" dirty="0" err="1">
                <a:effectLst/>
                <a:latin typeface="Times New Roman" panose="02020603050405020304" pitchFamily="18" charset="0"/>
                <a:ea typeface="Calibri" panose="020F0502020204030204" pitchFamily="34" charset="0"/>
              </a:rPr>
              <a:t>протестних</a:t>
            </a:r>
            <a:r>
              <a:rPr lang="uk-UA" sz="3200" b="1" dirty="0">
                <a:effectLst/>
                <a:latin typeface="Times New Roman" panose="02020603050405020304" pitchFamily="18" charset="0"/>
                <a:ea typeface="Calibri" panose="020F0502020204030204" pitchFamily="34" charset="0"/>
              </a:rPr>
              <a:t> акціях. Опозиція навіть організувала діяльність Перехідної національної ради, намагалася утворити на землях Кіренаїки халіфат. М. </a:t>
            </a:r>
            <a:r>
              <a:rPr lang="uk-UA" sz="3200" b="1" dirty="0" err="1">
                <a:effectLst/>
                <a:latin typeface="Times New Roman" panose="02020603050405020304" pitchFamily="18" charset="0"/>
                <a:ea typeface="Calibri" panose="020F0502020204030204" pitchFamily="34" charset="0"/>
              </a:rPr>
              <a:t>Каддафі</a:t>
            </a:r>
            <a:r>
              <a:rPr lang="uk-UA" sz="3200" b="1" dirty="0">
                <a:effectLst/>
                <a:latin typeface="Times New Roman" panose="02020603050405020304" pitchFamily="18" charset="0"/>
                <a:ea typeface="Calibri" panose="020F0502020204030204" pitchFamily="34" charset="0"/>
              </a:rPr>
              <a:t> мобілізував проти повстанців своїх прибічників, спалахнула громадянська війна.</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2454332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000" b="1" dirty="0">
                <a:effectLst/>
                <a:latin typeface="Times New Roman" panose="02020603050405020304" pitchFamily="18" charset="0"/>
                <a:ea typeface="Calibri" panose="020F0502020204030204" pitchFamily="34" charset="0"/>
              </a:rPr>
              <a:t>Ще одним фактором ризику для існування режиму </a:t>
            </a:r>
            <a:r>
              <a:rPr lang="uk-UA" sz="3000" b="1" dirty="0" err="1">
                <a:effectLst/>
                <a:latin typeface="Times New Roman" panose="02020603050405020304" pitchFamily="18" charset="0"/>
                <a:ea typeface="Calibri" panose="020F0502020204030204" pitchFamily="34" charset="0"/>
              </a:rPr>
              <a:t>Муаммара</a:t>
            </a:r>
            <a:r>
              <a:rPr lang="uk-UA" sz="3000" b="1" dirty="0">
                <a:effectLst/>
                <a:latin typeface="Times New Roman" panose="02020603050405020304" pitchFamily="18" charset="0"/>
                <a:ea typeface="Calibri" panose="020F0502020204030204" pitchFamily="34" charset="0"/>
              </a:rPr>
              <a:t> </a:t>
            </a:r>
            <a:r>
              <a:rPr lang="uk-UA" sz="3000" b="1" dirty="0" err="1">
                <a:effectLst/>
                <a:latin typeface="Times New Roman" panose="02020603050405020304" pitchFamily="18" charset="0"/>
                <a:ea typeface="Calibri" panose="020F0502020204030204" pitchFamily="34" charset="0"/>
              </a:rPr>
              <a:t>Каддафі</a:t>
            </a:r>
            <a:r>
              <a:rPr lang="uk-UA" sz="3000" b="1" dirty="0">
                <a:effectLst/>
                <a:latin typeface="Times New Roman" panose="02020603050405020304" pitchFamily="18" charset="0"/>
                <a:ea typeface="Calibri" panose="020F0502020204030204" pitchFamily="34" charset="0"/>
              </a:rPr>
              <a:t> була його внутрішня політика, яка </a:t>
            </a:r>
            <a:r>
              <a:rPr lang="uk-UA" sz="3000" b="1" i="1" dirty="0">
                <a:solidFill>
                  <a:srgbClr val="FF0000"/>
                </a:solidFill>
                <a:effectLst/>
                <a:latin typeface="Times New Roman" panose="02020603050405020304" pitchFamily="18" charset="0"/>
                <a:ea typeface="Calibri" panose="020F0502020204030204" pitchFamily="34" charset="0"/>
              </a:rPr>
              <a:t>серйозно зачіпляла інтереси США</a:t>
            </a:r>
            <a:r>
              <a:rPr lang="uk-UA" sz="3000" b="1" dirty="0">
                <a:effectLst/>
                <a:latin typeface="Times New Roman" panose="02020603050405020304" pitchFamily="18" charset="0"/>
                <a:ea typeface="Calibri" panose="020F0502020204030204" pitchFamily="34" charset="0"/>
              </a:rPr>
              <a:t>. Вже в перші роки після революції М. </a:t>
            </a:r>
            <a:r>
              <a:rPr lang="uk-UA" sz="3000" b="1" dirty="0" err="1">
                <a:effectLst/>
                <a:latin typeface="Times New Roman" panose="02020603050405020304" pitchFamily="18" charset="0"/>
                <a:ea typeface="Calibri" panose="020F0502020204030204" pitchFamily="34" charset="0"/>
              </a:rPr>
              <a:t>Каддафі</a:t>
            </a:r>
            <a:r>
              <a:rPr lang="uk-UA" sz="3000" b="1" dirty="0">
                <a:effectLst/>
                <a:latin typeface="Times New Roman" panose="02020603050405020304" pitchFamily="18" charset="0"/>
                <a:ea typeface="Calibri" panose="020F0502020204030204" pitchFamily="34" charset="0"/>
              </a:rPr>
              <a:t> ліквідував усі американські військові бази на території Лівії, провів націоналізацію нафтових компаній, зокрема американських. </a:t>
            </a:r>
          </a:p>
          <a:p>
            <a:pPr marL="0" indent="0" algn="just">
              <a:buNone/>
            </a:pPr>
            <a:r>
              <a:rPr lang="uk-UA" sz="3000" b="1" dirty="0">
                <a:effectLst/>
                <a:latin typeface="Times New Roman" panose="02020603050405020304" pitchFamily="18" charset="0"/>
                <a:ea typeface="Calibri" panose="020F0502020204030204" pitchFamily="34" charset="0"/>
              </a:rPr>
              <a:t>Лівія взяла найактивнішу участь у застосуванні нафтового ембарго проти США за їхню підтримку Ізраїлю в жовтневій </a:t>
            </a:r>
            <a:r>
              <a:rPr lang="uk-UA" sz="3000" b="1" dirty="0" err="1">
                <a:effectLst/>
                <a:latin typeface="Times New Roman" panose="02020603050405020304" pitchFamily="18" charset="0"/>
                <a:ea typeface="Calibri" panose="020F0502020204030204" pitchFamily="34" charset="0"/>
              </a:rPr>
              <a:t>арабсько</a:t>
            </a:r>
            <a:r>
              <a:rPr lang="uk-UA" sz="3000" b="1" dirty="0">
                <a:effectLst/>
                <a:latin typeface="Times New Roman" panose="02020603050405020304" pitchFamily="18" charset="0"/>
                <a:ea typeface="Calibri" panose="020F0502020204030204" pitchFamily="34" charset="0"/>
              </a:rPr>
              <a:t>-ізраїльській війні </a:t>
            </a:r>
            <a:r>
              <a:rPr lang="uk-UA" sz="3000" b="1" dirty="0">
                <a:solidFill>
                  <a:srgbClr val="FF0000"/>
                </a:solidFill>
                <a:effectLst/>
                <a:latin typeface="Times New Roman" panose="02020603050405020304" pitchFamily="18" charset="0"/>
                <a:ea typeface="Calibri" panose="020F0502020204030204" pitchFamily="34" charset="0"/>
              </a:rPr>
              <a:t>1973 р.</a:t>
            </a:r>
            <a:r>
              <a:rPr lang="uk-UA" sz="3000" b="1" dirty="0">
                <a:effectLst/>
                <a:latin typeface="Times New Roman" panose="02020603050405020304" pitchFamily="18" charset="0"/>
                <a:ea typeface="Calibri" panose="020F0502020204030204" pitchFamily="34" charset="0"/>
              </a:rPr>
              <a:t> У багатьох своїх виступах у 1970–1980-ті рр. </a:t>
            </a:r>
            <a:r>
              <a:rPr lang="uk-UA" sz="3000" b="1" dirty="0" err="1">
                <a:effectLst/>
                <a:latin typeface="Times New Roman" panose="02020603050405020304" pitchFamily="18" charset="0"/>
                <a:ea typeface="Calibri" panose="020F0502020204030204" pitchFamily="34" charset="0"/>
              </a:rPr>
              <a:t>Каддафі</a:t>
            </a:r>
            <a:r>
              <a:rPr lang="uk-UA" sz="3000" b="1" dirty="0">
                <a:effectLst/>
                <a:latin typeface="Times New Roman" panose="02020603050405020304" pitchFamily="18" charset="0"/>
                <a:ea typeface="Calibri" panose="020F0502020204030204" pitchFamily="34" charset="0"/>
              </a:rPr>
              <a:t> оголошує американський імперіалізм «</a:t>
            </a:r>
            <a:r>
              <a:rPr lang="uk-UA" sz="3000" b="1" dirty="0">
                <a:effectLst/>
                <a:highlight>
                  <a:srgbClr val="FFFF00"/>
                </a:highlight>
                <a:latin typeface="Times New Roman" panose="02020603050405020304" pitchFamily="18" charset="0"/>
                <a:ea typeface="Calibri" panose="020F0502020204030204" pitchFamily="34" charset="0"/>
              </a:rPr>
              <a:t>головним ворогом арабів, ісламу та Сходу</a:t>
            </a:r>
            <a:r>
              <a:rPr lang="uk-UA" sz="3000" b="1" dirty="0">
                <a:effectLst/>
                <a:latin typeface="Times New Roman" panose="02020603050405020304" pitchFamily="18" charset="0"/>
                <a:ea typeface="Calibri" panose="020F0502020204030204" pitchFamily="34" charset="0"/>
              </a:rPr>
              <a:t>». США неодноразово намагалися усунути М. </a:t>
            </a:r>
            <a:r>
              <a:rPr lang="uk-UA" sz="3000" b="1" dirty="0" err="1">
                <a:effectLst/>
                <a:latin typeface="Times New Roman" panose="02020603050405020304" pitchFamily="18" charset="0"/>
                <a:ea typeface="Calibri" panose="020F0502020204030204" pitchFamily="34" charset="0"/>
              </a:rPr>
              <a:t>Каддафі</a:t>
            </a:r>
            <a:r>
              <a:rPr lang="uk-UA" sz="3000" b="1" dirty="0">
                <a:effectLst/>
                <a:latin typeface="Times New Roman" panose="02020603050405020304" pitchFamily="18" charset="0"/>
                <a:ea typeface="Calibri" panose="020F0502020204030204" pitchFamily="34" charset="0"/>
              </a:rPr>
              <a:t> від влади, ініціювали міжнародні санкції проти його режиму. Тільки в останні роки Лівія та США навчилися співіснувати. З цього можна зробити висновок, що </a:t>
            </a:r>
            <a:r>
              <a:rPr lang="uk-UA" sz="3000" b="1" dirty="0">
                <a:effectLst/>
                <a:highlight>
                  <a:srgbClr val="00FFFF"/>
                </a:highlight>
                <a:latin typeface="Times New Roman" panose="02020603050405020304" pitchFamily="18" charset="0"/>
                <a:ea typeface="Calibri" panose="020F0502020204030204" pitchFamily="34" charset="0"/>
              </a:rPr>
              <a:t>режим </a:t>
            </a:r>
            <a:r>
              <a:rPr lang="uk-UA" sz="3000" b="1" dirty="0" err="1">
                <a:effectLst/>
                <a:highlight>
                  <a:srgbClr val="00FFFF"/>
                </a:highlight>
                <a:latin typeface="Times New Roman" panose="02020603050405020304" pitchFamily="18" charset="0"/>
                <a:ea typeface="Calibri" panose="020F0502020204030204" pitchFamily="34" charset="0"/>
              </a:rPr>
              <a:t>Муаммара</a:t>
            </a:r>
            <a:r>
              <a:rPr lang="uk-UA" sz="3000" b="1" dirty="0">
                <a:effectLst/>
                <a:highlight>
                  <a:srgbClr val="00FFFF"/>
                </a:highlight>
                <a:latin typeface="Times New Roman" panose="02020603050405020304" pitchFamily="18" charset="0"/>
                <a:ea typeface="Calibri" panose="020F0502020204030204" pitchFamily="34" charset="0"/>
              </a:rPr>
              <a:t> </a:t>
            </a:r>
            <a:r>
              <a:rPr lang="uk-UA" sz="3000" b="1" dirty="0" err="1">
                <a:effectLst/>
                <a:highlight>
                  <a:srgbClr val="00FFFF"/>
                </a:highlight>
                <a:latin typeface="Times New Roman" panose="02020603050405020304" pitchFamily="18" charset="0"/>
                <a:ea typeface="Calibri" panose="020F0502020204030204" pitchFamily="34" charset="0"/>
              </a:rPr>
              <a:t>Каддафі</a:t>
            </a:r>
            <a:r>
              <a:rPr lang="uk-UA" sz="3000" b="1" dirty="0">
                <a:effectLst/>
                <a:highlight>
                  <a:srgbClr val="00FFFF"/>
                </a:highlight>
                <a:latin typeface="Times New Roman" panose="02020603050405020304" pitchFamily="18" charset="0"/>
                <a:ea typeface="Calibri" panose="020F0502020204030204" pitchFamily="34" charset="0"/>
              </a:rPr>
              <a:t> був не бажаним як для внутрішніх, так і для зовнішніх сил</a:t>
            </a:r>
            <a:r>
              <a:rPr lang="uk-UA" sz="3000" b="1" dirty="0">
                <a:effectLst/>
                <a:latin typeface="Times New Roman" panose="02020603050405020304" pitchFamily="18" charset="0"/>
                <a:ea typeface="Calibri" panose="020F0502020204030204" pitchFamily="34" charset="0"/>
              </a:rPr>
              <a:t>.</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110970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indent="0" algn="just">
              <a:lnSpc>
                <a:spcPct val="100000"/>
              </a:lnSpc>
              <a:spcAft>
                <a:spcPts val="800"/>
              </a:spcAft>
              <a:buNone/>
            </a:pPr>
            <a:r>
              <a:rPr lang="uk-UA" sz="2200" b="1" dirty="0">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Більшість дослідників виділила майже одні й ті самі причини революцій «Арабської весни», серед яких:</a:t>
            </a:r>
            <a:endParaRPr lang="ru-RU" sz="2200" b="1" dirty="0">
              <a:effectLst/>
              <a:highlight>
                <a:srgbClr val="00FFFF"/>
              </a:highlight>
              <a:latin typeface="Calibri" panose="020F0502020204030204" pitchFamily="34" charset="0"/>
              <a:ea typeface="Calibri" panose="020F0502020204030204" pitchFamily="34" charset="0"/>
              <a:cs typeface="Times New Roman" panose="02020603050405020304" pitchFamily="18" charset="0"/>
            </a:endParaRPr>
          </a:p>
          <a:p>
            <a:pPr marL="571500" indent="-342900" algn="just">
              <a:lnSpc>
                <a:spcPct val="100000"/>
              </a:lnSpc>
              <a:spcAft>
                <a:spcPts val="800"/>
              </a:spcAft>
              <a:buFont typeface="Wingdings" panose="05000000000000000000" pitchFamily="2" charset="2"/>
              <a:buChar char="v"/>
            </a:pPr>
            <a:r>
              <a:rPr lang="uk-UA" sz="2200" b="1" dirty="0">
                <a:effectLst/>
                <a:latin typeface="Times New Roman" panose="02020603050405020304" pitchFamily="18" charset="0"/>
                <a:ea typeface="Calibri" panose="020F0502020204030204" pitchFamily="34" charset="0"/>
                <a:cs typeface="Times New Roman" panose="02020603050405020304" pitchFamily="18" charset="0"/>
              </a:rPr>
              <a:t>-	криза правлячих режимів, які мали незмінний характер протягом багатьох років та виявили нездатність </a:t>
            </a:r>
            <a:r>
              <a:rPr lang="uk-UA" sz="2200" b="1" dirty="0" err="1">
                <a:effectLst/>
                <a:latin typeface="Times New Roman" panose="02020603050405020304" pitchFamily="18" charset="0"/>
                <a:ea typeface="Calibri" panose="020F0502020204030204" pitchFamily="34" charset="0"/>
                <a:cs typeface="Times New Roman" panose="02020603050405020304" pitchFamily="18" charset="0"/>
              </a:rPr>
              <a:t>гнучко</a:t>
            </a:r>
            <a:r>
              <a:rPr lang="uk-UA" sz="2200" b="1" dirty="0">
                <a:effectLst/>
                <a:latin typeface="Times New Roman" panose="02020603050405020304" pitchFamily="18" charset="0"/>
                <a:ea typeface="Calibri" panose="020F0502020204030204" pitchFamily="34" charset="0"/>
                <a:cs typeface="Times New Roman" panose="02020603050405020304" pitchFamily="18" charset="0"/>
              </a:rPr>
              <a:t> реагувати на потреби часу;</a:t>
            </a: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342900" algn="just">
              <a:lnSpc>
                <a:spcPct val="100000"/>
              </a:lnSpc>
              <a:spcAft>
                <a:spcPts val="800"/>
              </a:spcAft>
              <a:buFont typeface="Wingdings" panose="05000000000000000000" pitchFamily="2" charset="2"/>
              <a:buChar char="v"/>
            </a:pPr>
            <a:r>
              <a:rPr lang="uk-UA" sz="2200" b="1" dirty="0">
                <a:effectLst/>
                <a:latin typeface="Times New Roman" panose="02020603050405020304" pitchFamily="18" charset="0"/>
                <a:ea typeface="Calibri" panose="020F0502020204030204" pitchFamily="34" charset="0"/>
                <a:cs typeface="Times New Roman" panose="02020603050405020304" pitchFamily="18" charset="0"/>
              </a:rPr>
              <a:t>-	відсутність політичних прав, необхідних для розвитку громадянського суспільства; відсутність широких демократичних прав і свобод;</a:t>
            </a: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342900" algn="just">
              <a:lnSpc>
                <a:spcPct val="100000"/>
              </a:lnSpc>
              <a:spcAft>
                <a:spcPts val="800"/>
              </a:spcAft>
              <a:buFont typeface="Wingdings" panose="05000000000000000000" pitchFamily="2" charset="2"/>
              <a:buChar char="v"/>
            </a:pPr>
            <a:r>
              <a:rPr lang="uk-UA" sz="2200" b="1" dirty="0">
                <a:effectLst/>
                <a:latin typeface="Times New Roman" panose="02020603050405020304" pitchFamily="18" charset="0"/>
                <a:ea typeface="Calibri" panose="020F0502020204030204" pitchFamily="34" charset="0"/>
                <a:cs typeface="Times New Roman" panose="02020603050405020304" pitchFamily="18" charset="0"/>
              </a:rPr>
              <a:t>-	небажання урядів проводити ефективні реформи;</a:t>
            </a: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342900" algn="just">
              <a:lnSpc>
                <a:spcPct val="100000"/>
              </a:lnSpc>
              <a:spcAft>
                <a:spcPts val="800"/>
              </a:spcAft>
              <a:buFont typeface="Wingdings" panose="05000000000000000000" pitchFamily="2" charset="2"/>
              <a:buChar char="v"/>
            </a:pPr>
            <a:r>
              <a:rPr lang="uk-UA" sz="2200" b="1" dirty="0">
                <a:effectLst/>
                <a:latin typeface="Times New Roman" panose="02020603050405020304" pitchFamily="18" charset="0"/>
                <a:ea typeface="Calibri" panose="020F0502020204030204" pitchFamily="34" charset="0"/>
                <a:cs typeface="Times New Roman" panose="02020603050405020304" pitchFamily="18" charset="0"/>
              </a:rPr>
              <a:t>-	корупція розгалуженого чиновницького апарату;</a:t>
            </a: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342900" algn="just">
              <a:lnSpc>
                <a:spcPct val="100000"/>
              </a:lnSpc>
              <a:spcAft>
                <a:spcPts val="800"/>
              </a:spcAft>
              <a:buFont typeface="Wingdings" panose="05000000000000000000" pitchFamily="2" charset="2"/>
              <a:buChar char="v"/>
            </a:pPr>
            <a:r>
              <a:rPr lang="uk-UA" sz="2200" b="1" dirty="0">
                <a:effectLst/>
                <a:latin typeface="Times New Roman" panose="02020603050405020304" pitchFamily="18" charset="0"/>
                <a:ea typeface="Calibri" panose="020F0502020204030204" pitchFamily="34" charset="0"/>
                <a:cs typeface="Times New Roman" panose="02020603050405020304" pitchFamily="18" charset="0"/>
              </a:rPr>
              <a:t>-	значний розрив між рівнем життя політичної еліти та рядових громадян, а також величезна прірва між бідним населенням країни та багатими людьми;</a:t>
            </a:r>
            <a:endParaRPr lang="ru-RU" sz="2200" b="1" dirty="0">
              <a:effectLst/>
              <a:latin typeface="Calibri" panose="020F0502020204030204" pitchFamily="34" charset="0"/>
              <a:ea typeface="Calibri" panose="020F0502020204030204" pitchFamily="34" charset="0"/>
              <a:cs typeface="Times New Roman" panose="02020603050405020304" pitchFamily="18" charset="0"/>
            </a:endParaRPr>
          </a:p>
          <a:p>
            <a:pPr marL="571500" indent="-342900" algn="just">
              <a:lnSpc>
                <a:spcPct val="100000"/>
              </a:lnSpc>
              <a:spcAft>
                <a:spcPts val="800"/>
              </a:spcAft>
              <a:buFont typeface="Wingdings" panose="05000000000000000000" pitchFamily="2" charset="2"/>
              <a:buChar char="v"/>
            </a:pPr>
            <a:r>
              <a:rPr lang="uk-UA" sz="2200" b="1" dirty="0">
                <a:effectLst/>
                <a:latin typeface="Times New Roman" panose="02020603050405020304" pitchFamily="18" charset="0"/>
                <a:ea typeface="Calibri" panose="020F0502020204030204" pitchFamily="34" charset="0"/>
                <a:cs typeface="Times New Roman" panose="02020603050405020304" pitchFamily="18" charset="0"/>
              </a:rPr>
              <a:t>-	високий рівень безробіття серед освіченої та працездатної категорії населення, відсутність можливостей для молодіжної самореалізації;</a:t>
            </a:r>
          </a:p>
          <a:p>
            <a:pPr marL="571500" indent="-342900" algn="just">
              <a:lnSpc>
                <a:spcPct val="100000"/>
              </a:lnSpc>
              <a:spcAft>
                <a:spcPts val="800"/>
              </a:spcAft>
              <a:buFont typeface="Wingdings" panose="05000000000000000000" pitchFamily="2" charset="2"/>
              <a:buChar char="v"/>
            </a:pPr>
            <a:r>
              <a:rPr lang="uk-UA" sz="2200" b="1" dirty="0">
                <a:effectLst/>
                <a:latin typeface="Times New Roman" panose="02020603050405020304" pitchFamily="18" charset="0"/>
                <a:ea typeface="Calibri" panose="020F0502020204030204" pitchFamily="34" charset="0"/>
              </a:rPr>
              <a:t>-	зростання цін на продукти першої необхідності тощо.</a:t>
            </a:r>
            <a:endParaRPr lang="ru-RU" sz="2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791526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000" b="1" dirty="0">
                <a:effectLst/>
                <a:latin typeface="Times New Roman" panose="02020603050405020304" pitchFamily="18" charset="0"/>
                <a:ea typeface="Calibri" panose="020F0502020204030204" pitchFamily="34" charset="0"/>
              </a:rPr>
              <a:t>Якщо проаналізувати причини, то їх можна розділити на </a:t>
            </a:r>
            <a:r>
              <a:rPr lang="uk-UA" sz="3000" b="1" dirty="0">
                <a:effectLst/>
                <a:highlight>
                  <a:srgbClr val="00FFFF"/>
                </a:highlight>
                <a:latin typeface="Times New Roman" panose="02020603050405020304" pitchFamily="18" charset="0"/>
                <a:ea typeface="Calibri" panose="020F0502020204030204" pitchFamily="34" charset="0"/>
              </a:rPr>
              <a:t>дві великі групи</a:t>
            </a:r>
            <a:r>
              <a:rPr lang="uk-UA" sz="3000" b="1" dirty="0">
                <a:effectLst/>
                <a:latin typeface="Times New Roman" panose="02020603050405020304" pitchFamily="18" charset="0"/>
                <a:ea typeface="Calibri" panose="020F0502020204030204" pitchFamily="34" charset="0"/>
              </a:rPr>
              <a:t>: </a:t>
            </a:r>
            <a:r>
              <a:rPr lang="uk-UA" sz="3000" b="1" dirty="0">
                <a:solidFill>
                  <a:srgbClr val="FF0000"/>
                </a:solidFill>
                <a:effectLst/>
                <a:latin typeface="Times New Roman" panose="02020603050405020304" pitchFamily="18" charset="0"/>
                <a:ea typeface="Calibri" panose="020F0502020204030204" pitchFamily="34" charset="0"/>
              </a:rPr>
              <a:t>економічного та політичного характеру</a:t>
            </a:r>
            <a:r>
              <a:rPr lang="uk-UA" sz="3000" b="1" dirty="0">
                <a:effectLst/>
                <a:latin typeface="Times New Roman" panose="02020603050405020304" pitchFamily="18" charset="0"/>
                <a:ea typeface="Calibri" panose="020F0502020204030204" pitchFamily="34" charset="0"/>
              </a:rPr>
              <a:t>. Серед науковців співіснують різні точки зору на них, однак загальне можна виділити.</a:t>
            </a:r>
          </a:p>
          <a:p>
            <a:pPr marL="0" indent="0" algn="just">
              <a:buNone/>
            </a:pPr>
            <a:r>
              <a:rPr lang="uk-UA" sz="3000" b="1" dirty="0">
                <a:effectLst/>
                <a:highlight>
                  <a:srgbClr val="00FF00"/>
                </a:highlight>
                <a:latin typeface="Times New Roman" panose="02020603050405020304" pitchFamily="18" charset="0"/>
                <a:ea typeface="Calibri" panose="020F0502020204030204" pitchFamily="34" charset="0"/>
              </a:rPr>
              <a:t>Причинами економічного характеру</a:t>
            </a:r>
            <a:r>
              <a:rPr lang="uk-UA" sz="3000" b="1" dirty="0">
                <a:effectLst/>
                <a:latin typeface="Times New Roman" panose="02020603050405020304" pitchFamily="18" charset="0"/>
                <a:ea typeface="Calibri" panose="020F0502020204030204" pitchFamily="34" charset="0"/>
              </a:rPr>
              <a:t> громадських заворушень були: збільшення нерівності між найбагатшими та найбіднішими, високий рівень бідності, низька заробітна плата, низький процент середнього класу серед населення, безробіття та погані житлові умови, зростання цін на продукцію першої необхідності, диспропорція в економіці країн. Найбільших страждань зазнала молодь, що не мала можливостей реалізувати себе, показник рівня повсякденного життя знижувався. Водночас з цим мало чисельна частина суспільства – політична еліта – користувалася усіма благами, поринувши у корупцію та безвідповідальність. Якщо розглядати ці причини узагальнено, то можна їх вважати спільними для арабського процесу.</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890233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З політичної точки зору протести були спричинені </a:t>
            </a:r>
            <a:r>
              <a:rPr lang="uk-UA" sz="3200" b="1" dirty="0">
                <a:effectLst/>
                <a:highlight>
                  <a:srgbClr val="00FF00"/>
                </a:highlight>
                <a:latin typeface="Times New Roman" panose="02020603050405020304" pitchFamily="18" charset="0"/>
                <a:ea typeface="Calibri" panose="020F0502020204030204" pitchFamily="34" charset="0"/>
              </a:rPr>
              <a:t>дефіцитом реальної демократії</a:t>
            </a:r>
            <a:r>
              <a:rPr lang="uk-UA" sz="3200" b="1" dirty="0">
                <a:effectLst/>
                <a:latin typeface="Times New Roman" panose="02020603050405020304" pitchFamily="18" charset="0"/>
                <a:ea typeface="Calibri" panose="020F0502020204030204" pitchFamily="34" charset="0"/>
              </a:rPr>
              <a:t>. </a:t>
            </a:r>
          </a:p>
          <a:p>
            <a:pPr marL="0" indent="0" algn="just">
              <a:buNone/>
            </a:pPr>
            <a:r>
              <a:rPr lang="uk-UA" sz="3200" b="1" dirty="0">
                <a:effectLst/>
                <a:latin typeface="Times New Roman" panose="02020603050405020304" pitchFamily="18" charset="0"/>
                <a:ea typeface="Calibri" panose="020F0502020204030204" pitchFamily="34" charset="0"/>
              </a:rPr>
              <a:t>Такі провідні риси, як незмінність тривалий час режиму М. </a:t>
            </a:r>
            <a:r>
              <a:rPr lang="uk-UA" sz="3200" b="1" dirty="0" err="1">
                <a:effectLst/>
                <a:latin typeface="Times New Roman" panose="02020603050405020304" pitchFamily="18" charset="0"/>
                <a:ea typeface="Calibri" panose="020F0502020204030204" pitchFamily="34" charset="0"/>
              </a:rPr>
              <a:t>Каддафі</a:t>
            </a:r>
            <a:r>
              <a:rPr lang="uk-UA" sz="3200" b="1" dirty="0">
                <a:effectLst/>
                <a:latin typeface="Times New Roman" panose="02020603050405020304" pitchFamily="18" charset="0"/>
                <a:ea typeface="Calibri" panose="020F0502020204030204" pitchFamily="34" charset="0"/>
              </a:rPr>
              <a:t>, використання силових структур для утисків опозиції, розгалужений, корумпований бюрократичний апарат, волюнтаристський характер лідера, дозволяють зробити висновок щодо авторитарного характеру влади.</a:t>
            </a:r>
          </a:p>
          <a:p>
            <a:pPr marL="0" indent="0" algn="just">
              <a:buNone/>
            </a:pPr>
            <a:r>
              <a:rPr lang="uk-UA" sz="3200" b="1" dirty="0">
                <a:latin typeface="Times New Roman" panose="02020603050405020304" pitchFamily="18" charset="0"/>
                <a:cs typeface="Times New Roman" panose="02020603050405020304" pitchFamily="18" charset="0"/>
              </a:rPr>
              <a:t>Оскільки більшість арабських держав відносяться до країн з середньо-або слаборозвиненою економікою, </a:t>
            </a:r>
            <a:r>
              <a:rPr lang="uk-UA" sz="3200" b="1" dirty="0">
                <a:highlight>
                  <a:srgbClr val="FFFF00"/>
                </a:highlight>
                <a:latin typeface="Times New Roman" panose="02020603050405020304" pitchFamily="18" charset="0"/>
                <a:cs typeface="Times New Roman" panose="02020603050405020304" pitchFamily="18" charset="0"/>
              </a:rPr>
              <a:t>вкоренилася точка зору, згідно з якою головними причинами хвилі соціально-політичної дестабілізації стали бідність, зубожіння, корупція, нерівність, економічна стагнація. Однак це не цілком відповідає дійсності. </a:t>
            </a:r>
          </a:p>
        </p:txBody>
      </p:sp>
    </p:spTree>
    <p:extLst>
      <p:ext uri="{BB962C8B-B14F-4D97-AF65-F5344CB8AC3E}">
        <p14:creationId xmlns:p14="http://schemas.microsoft.com/office/powerpoint/2010/main" val="40468275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526472"/>
          </a:xfrm>
        </p:spPr>
        <p:txBody>
          <a:bodyPr>
            <a:normAutofit/>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526474"/>
            <a:ext cx="12191999" cy="6331525"/>
          </a:xfrm>
        </p:spPr>
        <p:txBody>
          <a:bodyPr>
            <a:normAutofit/>
          </a:bodyPr>
          <a:lstStyle/>
          <a:p>
            <a:pPr marL="0" indent="0" algn="just">
              <a:buNone/>
            </a:pPr>
            <a:r>
              <a:rPr lang="uk-UA" sz="4200" b="1" dirty="0">
                <a:latin typeface="Times New Roman" panose="02020603050405020304" pitchFamily="18" charset="0"/>
                <a:cs typeface="Times New Roman" panose="02020603050405020304" pitchFamily="18" charset="0"/>
              </a:rPr>
              <a:t>Північно-африканський регіон включає країни </a:t>
            </a:r>
            <a:r>
              <a:rPr lang="uk-UA" sz="4200" b="1" dirty="0">
                <a:solidFill>
                  <a:srgbClr val="C00000"/>
                </a:solidFill>
                <a:latin typeface="Times New Roman" panose="02020603050405020304" pitchFamily="18" charset="0"/>
                <a:cs typeface="Times New Roman" panose="02020603050405020304" pitchFamily="18" charset="0"/>
              </a:rPr>
              <a:t>Магрибу </a:t>
            </a:r>
            <a:r>
              <a:rPr lang="uk-UA" sz="4200" b="1" dirty="0">
                <a:latin typeface="Times New Roman" panose="02020603050405020304" pitchFamily="18" charset="0"/>
                <a:cs typeface="Times New Roman" panose="02020603050405020304" pitchFamily="18" charset="0"/>
              </a:rPr>
              <a:t>(Арабського Заходу) – </a:t>
            </a:r>
            <a:r>
              <a:rPr lang="uk-UA" sz="4200" b="1" dirty="0">
                <a:highlight>
                  <a:srgbClr val="00FFFF"/>
                </a:highlight>
                <a:latin typeface="Times New Roman" panose="02020603050405020304" pitchFamily="18" charset="0"/>
                <a:cs typeface="Times New Roman" panose="02020603050405020304" pitchFamily="18" charset="0"/>
              </a:rPr>
              <a:t>Туніс, Алжир, Марокко</a:t>
            </a:r>
            <a:r>
              <a:rPr lang="uk-UA" sz="4200" b="1" dirty="0">
                <a:latin typeface="Times New Roman" panose="02020603050405020304" pitchFamily="18" charset="0"/>
                <a:cs typeface="Times New Roman" panose="02020603050405020304" pitchFamily="18" charset="0"/>
              </a:rPr>
              <a:t> (власне Магриб), </a:t>
            </a:r>
            <a:r>
              <a:rPr lang="uk-UA" sz="4200" b="1" dirty="0">
                <a:highlight>
                  <a:srgbClr val="0000FF"/>
                </a:highlight>
                <a:latin typeface="Times New Roman" panose="02020603050405020304" pitchFamily="18" charset="0"/>
                <a:cs typeface="Times New Roman" panose="02020603050405020304" pitchFamily="18" charset="0"/>
              </a:rPr>
              <a:t>Лівію, Мавританію й Західну Сахару</a:t>
            </a:r>
            <a:r>
              <a:rPr lang="uk-UA" sz="4200" b="1" dirty="0">
                <a:latin typeface="Times New Roman" panose="02020603050405020304" pitchFamily="18" charset="0"/>
                <a:cs typeface="Times New Roman" panose="02020603050405020304" pitchFamily="18" charset="0"/>
              </a:rPr>
              <a:t>. </a:t>
            </a:r>
          </a:p>
          <a:p>
            <a:pPr marL="0" indent="0" algn="just">
              <a:buNone/>
            </a:pPr>
            <a:r>
              <a:rPr lang="uk-UA" sz="4200" b="1" dirty="0">
                <a:latin typeface="Times New Roman" panose="02020603050405020304" pitchFamily="18" charset="0"/>
                <a:cs typeface="Times New Roman" panose="02020603050405020304" pitchFamily="18" charset="0"/>
              </a:rPr>
              <a:t>Друга світова війна призвела до посилення національно-патріотичного руху в країнах Магрибу. </a:t>
            </a:r>
            <a:r>
              <a:rPr lang="uk-UA" sz="4200" b="1" dirty="0">
                <a:solidFill>
                  <a:srgbClr val="FF0000"/>
                </a:solidFill>
                <a:latin typeface="Times New Roman" panose="02020603050405020304" pitchFamily="18" charset="0"/>
                <a:cs typeface="Times New Roman" panose="02020603050405020304" pitchFamily="18" charset="0"/>
              </a:rPr>
              <a:t>Франція</a:t>
            </a:r>
            <a:r>
              <a:rPr lang="uk-UA" sz="4200" b="1" dirty="0">
                <a:latin typeface="Times New Roman" panose="02020603050405020304" pitchFamily="18" charset="0"/>
                <a:cs typeface="Times New Roman" panose="02020603050405020304" pitchFamily="18" charset="0"/>
              </a:rPr>
              <a:t>, що володіла більшістю з них, була скомпрометована поразками на першому етапі війни і вже не могла зберігати свій контроль над регіоном у незмінній формі.</a:t>
            </a:r>
          </a:p>
        </p:txBody>
      </p:sp>
    </p:spTree>
    <p:extLst>
      <p:ext uri="{BB962C8B-B14F-4D97-AF65-F5344CB8AC3E}">
        <p14:creationId xmlns:p14="http://schemas.microsoft.com/office/powerpoint/2010/main" val="13630605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3500" b="1" dirty="0">
                <a:effectLst/>
                <a:latin typeface="Times New Roman" panose="02020603050405020304" pitchFamily="18" charset="0"/>
                <a:ea typeface="Calibri" panose="020F0502020204030204" pitchFamily="34" charset="0"/>
              </a:rPr>
              <a:t>На </a:t>
            </a:r>
            <a:r>
              <a:rPr lang="uk-UA" sz="3500" b="1" dirty="0">
                <a:effectLst/>
                <a:highlight>
                  <a:srgbClr val="FFFF00"/>
                </a:highlight>
                <a:latin typeface="Times New Roman" panose="02020603050405020304" pitchFamily="18" charset="0"/>
                <a:ea typeface="Calibri" panose="020F0502020204030204" pitchFamily="34" charset="0"/>
              </a:rPr>
              <a:t>2006 р.</a:t>
            </a:r>
            <a:r>
              <a:rPr lang="uk-UA" sz="3500" b="1" dirty="0">
                <a:effectLst/>
                <a:latin typeface="Times New Roman" panose="02020603050405020304" pitchFamily="18" charset="0"/>
                <a:ea typeface="Calibri" panose="020F0502020204030204" pitchFamily="34" charset="0"/>
              </a:rPr>
              <a:t> планувалось вийти на видобуток 1,5 млн. т нафти щорічно й довести цей рівень у </a:t>
            </a:r>
            <a:r>
              <a:rPr lang="uk-UA" sz="3500" b="1" dirty="0">
                <a:effectLst/>
                <a:highlight>
                  <a:srgbClr val="FFFF00"/>
                </a:highlight>
                <a:latin typeface="Times New Roman" panose="02020603050405020304" pitchFamily="18" charset="0"/>
                <a:ea typeface="Calibri" panose="020F0502020204030204" pitchFamily="34" charset="0"/>
              </a:rPr>
              <a:t>2010–2015 рр.</a:t>
            </a:r>
            <a:r>
              <a:rPr lang="uk-UA" sz="3500" b="1" dirty="0">
                <a:effectLst/>
                <a:latin typeface="Times New Roman" panose="02020603050405020304" pitchFamily="18" charset="0"/>
                <a:ea typeface="Calibri" panose="020F0502020204030204" pitchFamily="34" charset="0"/>
              </a:rPr>
              <a:t> до 5 млн. т; природний газ мав експортуватися трубопроводом по </a:t>
            </a:r>
            <a:r>
              <a:rPr lang="uk-UA" sz="3500" b="1" dirty="0" err="1">
                <a:effectLst/>
                <a:latin typeface="Times New Roman" panose="02020603050405020304" pitchFamily="18" charset="0"/>
                <a:ea typeface="Calibri" panose="020F0502020204030204" pitchFamily="34" charset="0"/>
              </a:rPr>
              <a:t>дну</a:t>
            </a:r>
            <a:r>
              <a:rPr lang="uk-UA" sz="3500" b="1" dirty="0">
                <a:effectLst/>
                <a:latin typeface="Times New Roman" panose="02020603050405020304" pitchFamily="18" charset="0"/>
                <a:ea typeface="Calibri" panose="020F0502020204030204" pitchFamily="34" charset="0"/>
              </a:rPr>
              <a:t> Середземного моря до Західної Європи, а з нафти повинен був формуватися стратегічний запас України шляхом заміни лівійської нафти аналогічною кількістю російської. </a:t>
            </a:r>
          </a:p>
          <a:p>
            <a:pPr marL="0" indent="0" algn="just">
              <a:buNone/>
            </a:pPr>
            <a:r>
              <a:rPr lang="uk-UA" sz="3500" b="1" dirty="0">
                <a:effectLst/>
                <a:latin typeface="Times New Roman" panose="02020603050405020304" pitchFamily="18" charset="0"/>
                <a:ea typeface="Calibri" panose="020F0502020204030204" pitchFamily="34" charset="0"/>
              </a:rPr>
              <a:t>Крім того, під час зустрічі держсекретаря України </a:t>
            </a:r>
            <a:r>
              <a:rPr lang="uk-UA" sz="3500" b="1" dirty="0" err="1">
                <a:effectLst/>
                <a:latin typeface="Times New Roman" panose="02020603050405020304" pitchFamily="18" charset="0"/>
                <a:ea typeface="Calibri" panose="020F0502020204030204" pitchFamily="34" charset="0"/>
              </a:rPr>
              <a:t>О.Зінченка</a:t>
            </a:r>
            <a:r>
              <a:rPr lang="uk-UA" sz="3500" b="1" dirty="0">
                <a:effectLst/>
                <a:latin typeface="Times New Roman" panose="02020603050405020304" pitchFamily="18" charset="0"/>
                <a:ea typeface="Calibri" panose="020F0502020204030204" pitchFamily="34" charset="0"/>
              </a:rPr>
              <a:t> і М. </a:t>
            </a:r>
            <a:r>
              <a:rPr lang="uk-UA" sz="3500" b="1" dirty="0" err="1">
                <a:effectLst/>
                <a:latin typeface="Times New Roman" panose="02020603050405020304" pitchFamily="18" charset="0"/>
                <a:ea typeface="Calibri" panose="020F0502020204030204" pitchFamily="34" charset="0"/>
              </a:rPr>
              <a:t>Каддафі</a:t>
            </a:r>
            <a:r>
              <a:rPr lang="uk-UA" sz="3500" b="1" dirty="0">
                <a:effectLst/>
                <a:latin typeface="Times New Roman" panose="02020603050405020304" pitchFamily="18" charset="0"/>
                <a:ea typeface="Calibri" panose="020F0502020204030204" pitchFamily="34" charset="0"/>
              </a:rPr>
              <a:t> </a:t>
            </a:r>
            <a:r>
              <a:rPr lang="uk-UA" sz="3500" b="1" dirty="0">
                <a:effectLst/>
                <a:highlight>
                  <a:srgbClr val="FFFF00"/>
                </a:highlight>
                <a:latin typeface="Times New Roman" panose="02020603050405020304" pitchFamily="18" charset="0"/>
                <a:ea typeface="Calibri" panose="020F0502020204030204" pitchFamily="34" charset="0"/>
              </a:rPr>
              <a:t>18 квітня 2005 р.</a:t>
            </a:r>
            <a:r>
              <a:rPr lang="uk-UA" sz="3500" b="1" dirty="0">
                <a:effectLst/>
                <a:latin typeface="Times New Roman" panose="02020603050405020304" pitchFamily="18" charset="0"/>
                <a:ea typeface="Calibri" panose="020F0502020204030204" pitchFamily="34" charset="0"/>
              </a:rPr>
              <a:t> було в принципі вирішено питання про створення спільного агропромислового підприємства з вирощування зерна для Лівії на території України (на площі 250 тис. га). Але цей проект не було реалізовано.</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315175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4000" b="1" dirty="0">
                <a:effectLst/>
                <a:latin typeface="Times New Roman" panose="02020603050405020304" pitchFamily="18" charset="0"/>
                <a:ea typeface="Calibri" panose="020F0502020204030204" pitchFamily="34" charset="0"/>
              </a:rPr>
              <a:t>Напередодні «Арабської весни» в арабському світі не спостерігалося ніякої економічної стагнації. В порівнянні з країнами Заходу, економіки арабських країн розвивалися досить </a:t>
            </a:r>
            <a:r>
              <a:rPr lang="uk-UA" sz="4000" b="1" dirty="0" err="1">
                <a:effectLst/>
                <a:latin typeface="Times New Roman" panose="02020603050405020304" pitchFamily="18" charset="0"/>
                <a:ea typeface="Calibri" panose="020F0502020204030204" pitchFamily="34" charset="0"/>
              </a:rPr>
              <a:t>динамічно</a:t>
            </a:r>
            <a:r>
              <a:rPr lang="uk-UA" sz="4000" b="1" dirty="0">
                <a:effectLst/>
                <a:latin typeface="Times New Roman" panose="02020603050405020304" pitchFamily="18" charset="0"/>
                <a:ea typeface="Calibri" panose="020F0502020204030204" pitchFamily="34" charset="0"/>
              </a:rPr>
              <a:t>. </a:t>
            </a:r>
          </a:p>
          <a:p>
            <a:pPr marL="0" indent="0" algn="just">
              <a:buNone/>
            </a:pPr>
            <a:r>
              <a:rPr lang="uk-UA" sz="4000" b="1" dirty="0">
                <a:effectLst/>
                <a:highlight>
                  <a:srgbClr val="FFFF00"/>
                </a:highlight>
                <a:latin typeface="Times New Roman" panose="02020603050405020304" pitchFamily="18" charset="0"/>
                <a:ea typeface="Calibri" panose="020F0502020204030204" pitchFamily="34" charset="0"/>
              </a:rPr>
              <a:t>Не можна вважати основною причиною соціального вибуху і фактор бідності</a:t>
            </a:r>
            <a:r>
              <a:rPr lang="uk-UA" sz="4000" b="1" dirty="0">
                <a:effectLst/>
                <a:latin typeface="Times New Roman" panose="02020603050405020304" pitchFamily="18" charset="0"/>
                <a:ea typeface="Calibri" panose="020F0502020204030204" pitchFamily="34" charset="0"/>
              </a:rPr>
              <a:t>. Частка населення, що живе в крайній бідності (менш ніж на 1,25 долара на людину в день), в більшості арабських країн надзвичайно мала і цілком порівняна з відповідною часткою в таких відверто благополучних країнах, як </a:t>
            </a:r>
            <a:r>
              <a:rPr lang="uk-UA" sz="4000" b="1" dirty="0">
                <a:effectLst/>
                <a:highlight>
                  <a:srgbClr val="00FFFF"/>
                </a:highlight>
                <a:latin typeface="Times New Roman" panose="02020603050405020304" pitchFamily="18" charset="0"/>
                <a:ea typeface="Calibri" panose="020F0502020204030204" pitchFamily="34" charset="0"/>
              </a:rPr>
              <a:t>Естонія</a:t>
            </a:r>
            <a:r>
              <a:rPr lang="uk-UA" sz="4000" b="1" dirty="0">
                <a:effectLst/>
                <a:latin typeface="Times New Roman" panose="02020603050405020304" pitchFamily="18" charset="0"/>
                <a:ea typeface="Calibri" panose="020F0502020204030204" pitchFamily="34" charset="0"/>
              </a:rPr>
              <a:t> чи </a:t>
            </a:r>
            <a:r>
              <a:rPr lang="uk-UA" sz="4000" b="1" dirty="0">
                <a:effectLst/>
                <a:highlight>
                  <a:srgbClr val="FF00FF"/>
                </a:highlight>
                <a:latin typeface="Times New Roman" panose="02020603050405020304" pitchFamily="18" charset="0"/>
                <a:ea typeface="Calibri" panose="020F0502020204030204" pitchFamily="34" charset="0"/>
              </a:rPr>
              <a:t>Словенія</a:t>
            </a:r>
            <a:r>
              <a:rPr lang="uk-UA" sz="4000" b="1" dirty="0">
                <a:effectLst/>
                <a:latin typeface="Times New Roman" panose="02020603050405020304" pitchFamily="18" charset="0"/>
                <a:ea typeface="Calibri" panose="020F0502020204030204" pitchFamily="34" charset="0"/>
              </a:rPr>
              <a:t>.</a:t>
            </a:r>
            <a:endParaRPr lang="ru-RU"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6236601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Навіть у найбідніших держав регіону – </a:t>
            </a:r>
            <a:r>
              <a:rPr lang="uk-UA" sz="3600" b="1" dirty="0">
                <a:effectLst/>
                <a:highlight>
                  <a:srgbClr val="00FF00"/>
                </a:highlight>
                <a:latin typeface="Times New Roman" panose="02020603050405020304" pitchFamily="18" charset="0"/>
                <a:ea typeface="Calibri" panose="020F0502020204030204" pitchFamily="34" charset="0"/>
              </a:rPr>
              <a:t>Ємені</a:t>
            </a:r>
            <a:r>
              <a:rPr lang="uk-UA" sz="3600" b="1" dirty="0">
                <a:effectLst/>
                <a:latin typeface="Times New Roman" panose="02020603050405020304" pitchFamily="18" charset="0"/>
                <a:ea typeface="Calibri" panose="020F0502020204030204" pitchFamily="34" charset="0"/>
              </a:rPr>
              <a:t> – рівень крайньої убогості напередодні «Арабської весни» був порівнянний з таким в КНР і опинився майже в три рази нижче, ніж в Індії; до того ж він мав стійку тенденцію до спаду. </a:t>
            </a:r>
          </a:p>
          <a:p>
            <a:pPr marL="0" indent="0" algn="just">
              <a:buNone/>
            </a:pPr>
            <a:r>
              <a:rPr lang="uk-UA" sz="3600" b="1" dirty="0">
                <a:effectLst/>
                <a:latin typeface="Times New Roman" panose="02020603050405020304" pitchFamily="18" charset="0"/>
                <a:ea typeface="Calibri" panose="020F0502020204030204" pitchFamily="34" charset="0"/>
              </a:rPr>
              <a:t>Справжні злидні, досі характерні для більшості країн третього світу, цим державам були якраз невластиві. Ситуація ж з більш помірної бідністю (частка населення, що живе менш ніж на 2 долари в день) в країнах «Арабської весни» була складнішою, але і тут на тлі решти третього світу ці держави виглядали відносно благополучно.</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863734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i="1" dirty="0">
                <a:solidFill>
                  <a:srgbClr val="FF0000"/>
                </a:solidFill>
                <a:effectLst/>
                <a:latin typeface="Times New Roman" panose="02020603050405020304" pitchFamily="18" charset="0"/>
                <a:ea typeface="Calibri" panose="020F0502020204030204" pitchFamily="34" charset="0"/>
              </a:rPr>
              <a:t>Не було там і голоду</a:t>
            </a:r>
            <a:r>
              <a:rPr lang="uk-UA" sz="3600" b="1" dirty="0">
                <a:effectLst/>
                <a:latin typeface="Times New Roman" panose="02020603050405020304" pitchFamily="18" charset="0"/>
                <a:ea typeface="Calibri" panose="020F0502020204030204" pitchFamily="34" charset="0"/>
              </a:rPr>
              <a:t>. За нормами споживання продовольства практично всі арабські країни (знову-таки за винятком Ємену) вже давно вийшли на рівень переїдання. </a:t>
            </a:r>
          </a:p>
          <a:p>
            <a:pPr marL="0" indent="0" algn="just">
              <a:buNone/>
            </a:pPr>
            <a:r>
              <a:rPr lang="uk-UA" sz="3600" b="1" dirty="0">
                <a:effectLst/>
                <a:latin typeface="Times New Roman" panose="02020603050405020304" pitchFamily="18" charset="0"/>
                <a:ea typeface="Calibri" panose="020F0502020204030204" pitchFamily="34" charset="0"/>
              </a:rPr>
              <a:t>Аналогічна ситуація і з рівнем соціально економічної нерівності – за мірками третього світу його можна вважати навіть помірним. Не можна звинувачувати в «Арабській весні» також високий рівень корупції. Першими жертвами «весни» стали Туніс і Єгипет – країни, де рівень корупції не найвищий (за даними </a:t>
            </a:r>
            <a:r>
              <a:rPr lang="uk-UA" sz="3600" b="1" dirty="0" err="1">
                <a:effectLst/>
                <a:latin typeface="Times New Roman" panose="02020603050405020304" pitchFamily="18" charset="0"/>
                <a:ea typeface="Calibri" panose="020F0502020204030204" pitchFamily="34" charset="0"/>
              </a:rPr>
              <a:t>Transparency</a:t>
            </a:r>
            <a:r>
              <a:rPr lang="uk-UA" sz="3600" b="1" dirty="0">
                <a:effectLst/>
                <a:latin typeface="Times New Roman" panose="02020603050405020304" pitchFamily="18" charset="0"/>
                <a:ea typeface="Calibri" panose="020F0502020204030204" pitchFamily="34" charset="0"/>
              </a:rPr>
              <a:t> </a:t>
            </a:r>
            <a:r>
              <a:rPr lang="uk-UA" sz="3600" b="1" dirty="0" err="1">
                <a:effectLst/>
                <a:latin typeface="Times New Roman" panose="02020603050405020304" pitchFamily="18" charset="0"/>
                <a:ea typeface="Calibri" panose="020F0502020204030204" pitchFamily="34" charset="0"/>
              </a:rPr>
              <a:t>International</a:t>
            </a:r>
            <a:r>
              <a:rPr lang="uk-UA" sz="3600" b="1" dirty="0">
                <a:effectLst/>
                <a:latin typeface="Times New Roman" panose="02020603050405020304" pitchFamily="18" charset="0"/>
                <a:ea typeface="Calibri" panose="020F0502020204030204" pitchFamily="34" charset="0"/>
              </a:rPr>
              <a:t>, </a:t>
            </a:r>
            <a:r>
              <a:rPr lang="uk-UA" sz="3600" b="1" dirty="0">
                <a:effectLst/>
                <a:highlight>
                  <a:srgbClr val="FFFF00"/>
                </a:highlight>
                <a:latin typeface="Times New Roman" panose="02020603050405020304" pitchFamily="18" charset="0"/>
                <a:ea typeface="Calibri" panose="020F0502020204030204" pitchFamily="34" charset="0"/>
              </a:rPr>
              <a:t>Туніс напередодні революції був навіть дещо менш корумпований, ніж Італія</a:t>
            </a:r>
            <a:r>
              <a:rPr lang="uk-UA" sz="3600" b="1" dirty="0">
                <a:effectLst/>
                <a:latin typeface="Times New Roman" panose="02020603050405020304" pitchFamily="18" charset="0"/>
                <a:ea typeface="Calibri" panose="020F0502020204030204" pitchFamily="34" charset="0"/>
              </a:rPr>
              <a:t>).</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5364019"/>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4200" b="1" dirty="0">
                <a:effectLst/>
                <a:latin typeface="Times New Roman" panose="02020603050405020304" pitchFamily="18" charset="0"/>
                <a:ea typeface="Calibri" panose="020F0502020204030204" pitchFamily="34" charset="0"/>
              </a:rPr>
              <a:t>У той же час деякі економічні чинники все ж таки зіграли свою роль у генеруванні соціально-політичного вибуху в арабському світі. Перш за все мова йде про другу хвилю інфляції. </a:t>
            </a:r>
          </a:p>
          <a:p>
            <a:pPr marL="0" indent="0" algn="just">
              <a:buNone/>
            </a:pPr>
            <a:r>
              <a:rPr lang="uk-UA" sz="4200" b="1" dirty="0">
                <a:effectLst/>
                <a:latin typeface="Times New Roman" panose="02020603050405020304" pitchFamily="18" charset="0"/>
                <a:ea typeface="Calibri" panose="020F0502020204030204" pitchFamily="34" charset="0"/>
              </a:rPr>
              <a:t>Вже перша хвиля глобального зростання цін на продовольчі товари у </a:t>
            </a:r>
            <a:r>
              <a:rPr lang="uk-UA" sz="4200" b="1" dirty="0">
                <a:solidFill>
                  <a:srgbClr val="FF0000"/>
                </a:solidFill>
                <a:effectLst/>
                <a:latin typeface="Times New Roman" panose="02020603050405020304" pitchFamily="18" charset="0"/>
                <a:ea typeface="Calibri" panose="020F0502020204030204" pitchFamily="34" charset="0"/>
              </a:rPr>
              <a:t>2007–2008 рр.</a:t>
            </a:r>
            <a:r>
              <a:rPr lang="uk-UA" sz="4200" b="1" dirty="0">
                <a:effectLst/>
                <a:latin typeface="Times New Roman" panose="02020603050405020304" pitchFamily="18" charset="0"/>
                <a:ea typeface="Calibri" panose="020F0502020204030204" pitchFamily="34" charset="0"/>
              </a:rPr>
              <a:t> призвела до помітного зростання соціально-політичної напруженості в деяких країнах Близького Сходу, а в ряді з них навіть спровокувала появу </a:t>
            </a:r>
            <a:r>
              <a:rPr lang="uk-UA" sz="4200" b="1" dirty="0" err="1">
                <a:effectLst/>
                <a:latin typeface="Times New Roman" panose="02020603050405020304" pitchFamily="18" charset="0"/>
                <a:ea typeface="Calibri" panose="020F0502020204030204" pitchFamily="34" charset="0"/>
              </a:rPr>
              <a:t>тріщин</a:t>
            </a:r>
            <a:r>
              <a:rPr lang="uk-UA" sz="4200" b="1" dirty="0">
                <a:effectLst/>
                <a:latin typeface="Times New Roman" panose="02020603050405020304" pitchFamily="18" charset="0"/>
                <a:ea typeface="Calibri" panose="020F0502020204030204" pitchFamily="34" charset="0"/>
              </a:rPr>
              <a:t> в соціально-політичній системі.</a:t>
            </a:r>
            <a:endParaRPr lang="ru-RU" sz="4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7501844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400" b="1" dirty="0">
                <a:effectLst/>
                <a:latin typeface="Times New Roman" panose="02020603050405020304" pitchFamily="18" charset="0"/>
                <a:ea typeface="Calibri" panose="020F0502020204030204" pitchFamily="34" charset="0"/>
              </a:rPr>
              <a:t>Важливу роль у дестабілізації зіграло й безробіття. Однак воно було зумовлене не стільки економічними, скільки структурно-демографічними та культурними чинниками. Сам рівень безробіття в арабських країнах був не таким високим, до того ж мав тенденцію до зниження. </a:t>
            </a:r>
          </a:p>
          <a:p>
            <a:pPr marL="0" indent="0" algn="just">
              <a:buNone/>
            </a:pPr>
            <a:r>
              <a:rPr lang="uk-UA" sz="3400" b="1" dirty="0">
                <a:effectLst/>
                <a:latin typeface="Times New Roman" panose="02020603050405020304" pitchFamily="18" charset="0"/>
                <a:ea typeface="Calibri" panose="020F0502020204030204" pitchFamily="34" charset="0"/>
              </a:rPr>
              <a:t>Однак стрімке зниження смертності, укупі з запізнілим зниженням народжуваності призвело до різкого зростання частки молоді в загальній чисельності населення, що стало дестабілізуючим фактором для економічної та політичної системи. </a:t>
            </a:r>
          </a:p>
          <a:p>
            <a:pPr marL="0" indent="0" algn="just">
              <a:buNone/>
            </a:pPr>
            <a:r>
              <a:rPr lang="uk-UA" sz="3400" b="1" dirty="0">
                <a:effectLst/>
                <a:latin typeface="Times New Roman" panose="02020603050405020304" pitchFamily="18" charset="0"/>
                <a:ea typeface="Calibri" panose="020F0502020204030204" pitchFamily="34" charset="0"/>
              </a:rPr>
              <a:t>Відомий американський соціолог Джек </a:t>
            </a:r>
            <a:r>
              <a:rPr lang="uk-UA" sz="3400" b="1" dirty="0" err="1">
                <a:effectLst/>
                <a:latin typeface="Times New Roman" panose="02020603050405020304" pitchFamily="18" charset="0"/>
                <a:ea typeface="Calibri" panose="020F0502020204030204" pitchFamily="34" charset="0"/>
              </a:rPr>
              <a:t>Голдстоун</a:t>
            </a:r>
            <a:r>
              <a:rPr lang="uk-UA" sz="3400" b="1" dirty="0">
                <a:effectLst/>
                <a:latin typeface="Times New Roman" panose="02020603050405020304" pitchFamily="18" charset="0"/>
                <a:ea typeface="Calibri" panose="020F0502020204030204" pitchFamily="34" charset="0"/>
              </a:rPr>
              <a:t> назвав це явище у диспропорції населення «</a:t>
            </a:r>
            <a:r>
              <a:rPr lang="uk-UA" sz="3400" b="1" dirty="0">
                <a:solidFill>
                  <a:srgbClr val="FF0000"/>
                </a:solidFill>
                <a:effectLst/>
                <a:latin typeface="Times New Roman" panose="02020603050405020304" pitchFamily="18" charset="0"/>
                <a:ea typeface="Calibri" panose="020F0502020204030204" pitchFamily="34" charset="0"/>
              </a:rPr>
              <a:t>молодіжними горбами</a:t>
            </a:r>
            <a:r>
              <a:rPr lang="uk-UA" sz="3400" b="1" dirty="0">
                <a:effectLst/>
                <a:latin typeface="Times New Roman" panose="02020603050405020304" pitchFamily="18" charset="0"/>
                <a:ea typeface="Calibri" panose="020F0502020204030204" pitchFamily="34" charset="0"/>
              </a:rPr>
              <a:t>».</a:t>
            </a:r>
            <a:endParaRPr lang="ru-RU" sz="3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7041070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b="1" dirty="0">
                <a:effectLst/>
                <a:latin typeface="Times New Roman" panose="02020603050405020304" pitchFamily="18" charset="0"/>
                <a:ea typeface="Calibri" panose="020F0502020204030204" pitchFamily="34" charset="0"/>
              </a:rPr>
              <a:t>Успіх антиурядових виступів у </a:t>
            </a:r>
            <a:r>
              <a:rPr lang="uk-UA" b="1" dirty="0">
                <a:solidFill>
                  <a:srgbClr val="00B050"/>
                </a:solidFill>
                <a:effectLst/>
                <a:latin typeface="Times New Roman" panose="02020603050405020304" pitchFamily="18" charset="0"/>
                <a:ea typeface="Calibri" panose="020F0502020204030204" pitchFamily="34" charset="0"/>
              </a:rPr>
              <a:t>Тунісі, Єгипті та Лівії</a:t>
            </a:r>
            <a:r>
              <a:rPr lang="uk-UA" b="1" dirty="0">
                <a:effectLst/>
                <a:latin typeface="Times New Roman" panose="02020603050405020304" pitchFamily="18" charset="0"/>
                <a:ea typeface="Calibri" panose="020F0502020204030204" pitchFamily="34" charset="0"/>
              </a:rPr>
              <a:t>, а також відставка </a:t>
            </a:r>
            <a:r>
              <a:rPr lang="uk-UA" b="1" dirty="0">
                <a:solidFill>
                  <a:srgbClr val="FF0000"/>
                </a:solidFill>
                <a:effectLst/>
                <a:latin typeface="Times New Roman" panose="02020603050405020304" pitchFamily="18" charset="0"/>
                <a:ea typeface="Calibri" panose="020F0502020204030204" pitchFamily="34" charset="0"/>
              </a:rPr>
              <a:t>Алі </a:t>
            </a:r>
            <a:r>
              <a:rPr lang="uk-UA" b="1" dirty="0" err="1">
                <a:solidFill>
                  <a:srgbClr val="FF0000"/>
                </a:solidFill>
                <a:effectLst/>
                <a:latin typeface="Times New Roman" panose="02020603050405020304" pitchFamily="18" charset="0"/>
                <a:ea typeface="Calibri" panose="020F0502020204030204" pitchFamily="34" charset="0"/>
              </a:rPr>
              <a:t>Абдалли</a:t>
            </a:r>
            <a:r>
              <a:rPr lang="uk-UA" b="1" dirty="0">
                <a:solidFill>
                  <a:srgbClr val="FF0000"/>
                </a:solidFill>
                <a:effectLst/>
                <a:latin typeface="Times New Roman" panose="02020603050405020304" pitchFamily="18" charset="0"/>
                <a:ea typeface="Calibri" panose="020F0502020204030204" pitchFamily="34" charset="0"/>
              </a:rPr>
              <a:t> </a:t>
            </a:r>
            <a:r>
              <a:rPr lang="uk-UA" b="1" dirty="0" err="1">
                <a:solidFill>
                  <a:srgbClr val="FF0000"/>
                </a:solidFill>
                <a:effectLst/>
                <a:latin typeface="Times New Roman" panose="02020603050405020304" pitchFamily="18" charset="0"/>
                <a:ea typeface="Calibri" panose="020F0502020204030204" pitchFamily="34" charset="0"/>
              </a:rPr>
              <a:t>Салеха</a:t>
            </a:r>
            <a:r>
              <a:rPr lang="uk-UA" b="1" dirty="0">
                <a:effectLst/>
                <a:latin typeface="Times New Roman" panose="02020603050405020304" pitchFamily="18" charset="0"/>
                <a:ea typeface="Calibri" panose="020F0502020204030204" pitchFamily="34" charset="0"/>
              </a:rPr>
              <a:t> в Ємені навряд чи стали б можливі без явного конфлікту всередині правлячих еліт. </a:t>
            </a:r>
          </a:p>
          <a:p>
            <a:pPr marL="0" indent="0" algn="just">
              <a:buNone/>
            </a:pPr>
            <a:r>
              <a:rPr lang="uk-UA" b="1" dirty="0">
                <a:effectLst/>
                <a:latin typeface="Times New Roman" panose="02020603050405020304" pitchFamily="18" charset="0"/>
                <a:ea typeface="Calibri" panose="020F0502020204030204" pitchFamily="34" charset="0"/>
              </a:rPr>
              <a:t>При цьому в кожній із країн цей конфлікт мав свою специфіку. В Тунісі було в наявності протистояння армії та спецслужб, на які спирався тепер уже колишній президент Бен Алі. </a:t>
            </a:r>
            <a:r>
              <a:rPr lang="uk-UA" b="1" i="1" dirty="0">
                <a:effectLst/>
                <a:latin typeface="Times New Roman" panose="02020603050405020304" pitchFamily="18" charset="0"/>
                <a:ea typeface="Calibri" panose="020F0502020204030204" pitchFamily="34" charset="0"/>
              </a:rPr>
              <a:t>Чисельність місцевих спецслужб в період його правління перевищувала чисельність армії мало не в чотири рази, що порушило традиційний для арабського світу баланс сил і віддалило армію від управління країно</a:t>
            </a:r>
            <a:r>
              <a:rPr lang="uk-UA" b="1" dirty="0">
                <a:effectLst/>
                <a:latin typeface="Times New Roman" panose="02020603050405020304" pitchFamily="18" charset="0"/>
                <a:ea typeface="Calibri" panose="020F0502020204030204" pitchFamily="34" charset="0"/>
              </a:rPr>
              <a:t>ю. Після перевороту і втечі Бен Алі армія взялася за відновлення балансу, підтвердженням чому служать масові арешти співробітників туніських спецслужб.</a:t>
            </a:r>
          </a:p>
          <a:p>
            <a:pPr marL="0" indent="0" algn="just">
              <a:buNone/>
            </a:pPr>
            <a:r>
              <a:rPr lang="uk-UA" b="1" dirty="0">
                <a:highlight>
                  <a:srgbClr val="00FFFF"/>
                </a:highlight>
                <a:latin typeface="Times New Roman" panose="02020603050405020304" pitchFamily="18" charset="0"/>
                <a:cs typeface="Times New Roman" panose="02020603050405020304" pitchFamily="18" charset="0"/>
              </a:rPr>
              <a:t>Такими є внутрішні чинники початку «Арабської весни» у країнах Близького Сходу та Північної Африки. Економічні, політичні та соціальні проблеми сприяли розповсюдженню радикальних настроїв населення, спрямованих проти керівництв, що знаходились при владі у 2010-2011 рр.</a:t>
            </a:r>
          </a:p>
        </p:txBody>
      </p:sp>
    </p:spTree>
    <p:extLst>
      <p:ext uri="{BB962C8B-B14F-4D97-AF65-F5344CB8AC3E}">
        <p14:creationId xmlns:p14="http://schemas.microsoft.com/office/powerpoint/2010/main" val="491896184"/>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indent="0" algn="just">
              <a:lnSpc>
                <a:spcPct val="100000"/>
              </a:lnSpc>
              <a:spcAft>
                <a:spcPts val="800"/>
              </a:spcAft>
              <a:buNone/>
            </a:pPr>
            <a:r>
              <a:rPr lang="uk-UA"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Зовнішні чинники</a:t>
            </a:r>
            <a:r>
              <a:rPr lang="uk-UA" b="1" dirty="0">
                <a:effectLst/>
                <a:latin typeface="Times New Roman" panose="02020603050405020304" pitchFamily="18" charset="0"/>
                <a:ea typeface="Calibri" panose="020F0502020204030204" pitchFamily="34" charset="0"/>
                <a:cs typeface="Times New Roman" panose="02020603050405020304" pitchFamily="18" charset="0"/>
              </a:rPr>
              <a:t> у подіях, подібних за масштабами «Арабській весні», відіграють в сучасному світі важливу роль. Для того, щоб з’ясувати яким чином здійснювався цей вплив слід розглянути такі аспекти, як:</a:t>
            </a:r>
            <a:endParaRPr lang="ru-RU" b="1"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0000"/>
              </a:lnSpc>
              <a:spcAft>
                <a:spcPts val="800"/>
              </a:spcAft>
              <a:buNone/>
            </a:pPr>
            <a:r>
              <a:rPr lang="uk-UA" b="1" dirty="0">
                <a:effectLst/>
                <a:latin typeface="Times New Roman" panose="02020603050405020304" pitchFamily="18" charset="0"/>
                <a:ea typeface="Calibri" panose="020F0502020204030204" pitchFamily="34" charset="0"/>
                <a:cs typeface="Times New Roman" panose="02020603050405020304" pitchFamily="18" charset="0"/>
              </a:rPr>
              <a:t>1) глобалізаційні процеси: вплив світової економічної кризи на падіння якості життя в країнах, охоплених революціями; відкритість світу під впливом сучасних засобів комунікації та розповсюдження досвіду використання сучасних технологій </a:t>
            </a:r>
            <a:r>
              <a:rPr lang="uk-UA" b="1" dirty="0" err="1">
                <a:effectLst/>
                <a:latin typeface="Times New Roman" panose="02020603050405020304" pitchFamily="18" charset="0"/>
                <a:ea typeface="Calibri" panose="020F0502020204030204" pitchFamily="34" charset="0"/>
                <a:cs typeface="Times New Roman" panose="02020603050405020304" pitchFamily="18" charset="0"/>
              </a:rPr>
              <a:t>протестних</a:t>
            </a:r>
            <a:r>
              <a:rPr lang="uk-UA" b="1" dirty="0">
                <a:effectLst/>
                <a:latin typeface="Times New Roman" panose="02020603050405020304" pitchFamily="18" charset="0"/>
                <a:ea typeface="Calibri" panose="020F0502020204030204" pitchFamily="34" charset="0"/>
                <a:cs typeface="Times New Roman" panose="02020603050405020304" pitchFamily="18" charset="0"/>
              </a:rPr>
              <a:t> акцій;</a:t>
            </a:r>
            <a:endParaRPr lang="ru-RU" b="1" dirty="0">
              <a:effectLst/>
              <a:latin typeface="Calibri" panose="020F0502020204030204" pitchFamily="34" charset="0"/>
              <a:ea typeface="Calibri" panose="020F0502020204030204" pitchFamily="34" charset="0"/>
              <a:cs typeface="Times New Roman" panose="02020603050405020304" pitchFamily="18" charset="0"/>
            </a:endParaRPr>
          </a:p>
          <a:p>
            <a:pPr indent="0" algn="just">
              <a:lnSpc>
                <a:spcPct val="100000"/>
              </a:lnSpc>
              <a:spcAft>
                <a:spcPts val="800"/>
              </a:spcAft>
              <a:buNone/>
            </a:pPr>
            <a:r>
              <a:rPr lang="uk-UA" b="1" dirty="0">
                <a:effectLst/>
                <a:latin typeface="Times New Roman" panose="02020603050405020304" pitchFamily="18" charset="0"/>
                <a:ea typeface="Calibri" panose="020F0502020204030204" pitchFamily="34" charset="0"/>
                <a:cs typeface="Times New Roman" panose="02020603050405020304" pitchFamily="18" charset="0"/>
              </a:rPr>
              <a:t>2) реакція провідних міжнародних організацій на події в Північній Африці та на Близькому Сході; позиція США, провідних країн Європейського Союзу та Росії щодо «Арабської весни»;</a:t>
            </a:r>
            <a:endParaRPr lang="ru-RU"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00000"/>
              </a:lnSpc>
              <a:buNone/>
            </a:pPr>
            <a:r>
              <a:rPr lang="uk-UA" b="1" dirty="0">
                <a:effectLst/>
                <a:latin typeface="Times New Roman" panose="02020603050405020304" pitchFamily="18" charset="0"/>
                <a:ea typeface="Calibri" panose="020F0502020204030204" pitchFamily="34" charset="0"/>
              </a:rPr>
              <a:t>3) позиція Ізраїлю, Ірану та впливових арабських організацій в регіоні, охопленому революціями.</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718921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000" b="1" dirty="0">
                <a:effectLst/>
                <a:latin typeface="Times New Roman" panose="02020603050405020304" pitchFamily="18" charset="0"/>
                <a:ea typeface="Calibri" panose="020F0502020204030204" pitchFamily="34" charset="0"/>
              </a:rPr>
              <a:t>Питання щодо зовнішнього впливу на дестабілізацію суспільно-політичного життя в країнах Північної Африки одне з найбільш суперечливих серед усіх чинників, які сприяли розгортанню «Арабської весни» та впливали на її хід і наслідки. </a:t>
            </a:r>
          </a:p>
          <a:p>
            <a:pPr marL="0" indent="0" algn="just">
              <a:buNone/>
            </a:pPr>
            <a:r>
              <a:rPr lang="uk-UA" sz="3000" b="1" dirty="0">
                <a:effectLst/>
                <a:latin typeface="Times New Roman" panose="02020603050405020304" pitchFamily="18" charset="0"/>
                <a:ea typeface="Calibri" panose="020F0502020204030204" pitchFamily="34" charset="0"/>
              </a:rPr>
              <a:t>Світова економічна криза, як один з дестабілізуючих глобалізаційних чинників, прокотилася багатьма країнами світу. Падінням для Лівії відзначився лише </a:t>
            </a:r>
            <a:r>
              <a:rPr lang="uk-UA" sz="3000" b="1" dirty="0">
                <a:solidFill>
                  <a:srgbClr val="FF0000"/>
                </a:solidFill>
                <a:effectLst/>
                <a:latin typeface="Times New Roman" panose="02020603050405020304" pitchFamily="18" charset="0"/>
                <a:ea typeface="Calibri" panose="020F0502020204030204" pitchFamily="34" charset="0"/>
              </a:rPr>
              <a:t>2011 р.</a:t>
            </a:r>
            <a:r>
              <a:rPr lang="uk-UA" sz="3000" b="1" dirty="0">
                <a:effectLst/>
                <a:latin typeface="Times New Roman" panose="02020603050405020304" pitchFamily="18" charset="0"/>
                <a:ea typeface="Calibri" panose="020F0502020204030204" pitchFamily="34" charset="0"/>
              </a:rPr>
              <a:t>, як відомо це рік початку громадянського протистояння в країні та бомбардування повітряними силами НАТО лівійських стратегічних об’єктів. Однак саме в Лівії в наявності потужні ресурси до самовідновлення економіки. Насамперед це обумовлено значним експортом нафти у сусідні країни та країни Європи. Однак, зростання економічних проблем в Єгипті сприяло посиленню міграційного потоку заробітчан з Єгипту до Лівії, що в свою чергу призвело до збільшення частки безробітних серед лівійців.</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490545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effectLst/>
                <a:latin typeface="Times New Roman" panose="02020603050405020304" pitchFamily="18" charset="0"/>
                <a:ea typeface="Calibri" panose="020F0502020204030204" pitchFamily="34" charset="0"/>
              </a:rPr>
              <a:t>Значна кількість країн на чолі із США підтримує демократичні перетворення, які відбуваються в регіоні, однак є й такі, які дотримуються думки, що події Арабської весни – це </a:t>
            </a:r>
            <a:r>
              <a:rPr lang="uk-UA" sz="3500" b="1" dirty="0">
                <a:solidFill>
                  <a:srgbClr val="FF0000"/>
                </a:solidFill>
                <a:effectLst/>
                <a:latin typeface="Times New Roman" panose="02020603050405020304" pitchFamily="18" charset="0"/>
                <a:ea typeface="Calibri" panose="020F0502020204030204" pitchFamily="34" charset="0"/>
              </a:rPr>
              <a:t>державні перевороти</a:t>
            </a:r>
            <a:r>
              <a:rPr lang="uk-UA" sz="3500" b="1" dirty="0">
                <a:effectLst/>
                <a:latin typeface="Times New Roman" panose="02020603050405020304" pitchFamily="18" charset="0"/>
                <a:ea typeface="Calibri" panose="020F0502020204030204" pitchFamily="34" charset="0"/>
              </a:rPr>
              <a:t>. </a:t>
            </a:r>
          </a:p>
          <a:p>
            <a:pPr marL="0" indent="0" algn="just">
              <a:buNone/>
            </a:pPr>
            <a:r>
              <a:rPr lang="uk-UA" sz="3500" b="1" dirty="0">
                <a:effectLst/>
                <a:highlight>
                  <a:srgbClr val="FFFF00"/>
                </a:highlight>
                <a:latin typeface="Times New Roman" panose="02020603050405020304" pitchFamily="18" charset="0"/>
                <a:ea typeface="Calibri" panose="020F0502020204030204" pitchFamily="34" charset="0"/>
              </a:rPr>
              <a:t>На користь впливу зовнішнього чинника</a:t>
            </a:r>
            <a:r>
              <a:rPr lang="uk-UA" sz="3500" b="1" dirty="0">
                <a:effectLst/>
                <a:latin typeface="Times New Roman" panose="02020603050405020304" pitchFamily="18" charset="0"/>
                <a:ea typeface="Calibri" panose="020F0502020204030204" pitchFamily="34" charset="0"/>
              </a:rPr>
              <a:t> як такого, що призвів до революцій, наводять такі факти, як відсутність чіткої ідеології у протестуючих, чіткої політичної програми. Деякі аналітики обережно висловлюють думки про вплив США та ряду країн ЄС на організацію державних переворотів в країнах Північної Африки, а саме значна кількість аналітичних джерел Росії пояснює природу революцій арабської весни, як зовнішній вплив, натякаючи на країни Заходу.</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964081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effectLst/>
                <a:latin typeface="Times New Roman" panose="02020603050405020304" pitchFamily="18" charset="0"/>
                <a:ea typeface="Calibri" panose="020F0502020204030204" pitchFamily="34" charset="0"/>
              </a:rPr>
              <a:t>Якщо ж розглядати питання зовнішнього впливу на ситуацію в Лівії, то тут слід констатувати не лише здогадки про зовнішнє втручання, а й безпосередній силовий варіант втручання. РБ ООН </a:t>
            </a:r>
            <a:r>
              <a:rPr lang="uk-UA" sz="3500" b="1" dirty="0">
                <a:solidFill>
                  <a:srgbClr val="FF0000"/>
                </a:solidFill>
                <a:effectLst/>
                <a:latin typeface="Times New Roman" panose="02020603050405020304" pitchFamily="18" charset="0"/>
                <a:ea typeface="Calibri" panose="020F0502020204030204" pitchFamily="34" charset="0"/>
              </a:rPr>
              <a:t>17 березня 2011 року</a:t>
            </a:r>
            <a:r>
              <a:rPr lang="uk-UA" sz="3500" b="1" dirty="0">
                <a:effectLst/>
                <a:latin typeface="Times New Roman" panose="02020603050405020304" pitchFamily="18" charset="0"/>
                <a:ea typeface="Calibri" panose="020F0502020204030204" pitchFamily="34" charset="0"/>
              </a:rPr>
              <a:t> прийняла резолюцію, що передбачала введення </a:t>
            </a:r>
            <a:r>
              <a:rPr lang="uk-UA" sz="3500" b="1" dirty="0" err="1">
                <a:effectLst/>
                <a:latin typeface="Times New Roman" panose="02020603050405020304" pitchFamily="18" charset="0"/>
                <a:ea typeface="Calibri" panose="020F0502020204030204" pitchFamily="34" charset="0"/>
              </a:rPr>
              <a:t>безпольотної</a:t>
            </a:r>
            <a:r>
              <a:rPr lang="uk-UA" sz="3500" b="1" dirty="0">
                <a:effectLst/>
                <a:latin typeface="Times New Roman" panose="02020603050405020304" pitchFamily="18" charset="0"/>
                <a:ea typeface="Calibri" panose="020F0502020204030204" pitchFamily="34" charset="0"/>
              </a:rPr>
              <a:t> зони над Лівією. </a:t>
            </a:r>
          </a:p>
          <a:p>
            <a:pPr marL="0" indent="0" algn="just">
              <a:buNone/>
            </a:pPr>
            <a:r>
              <a:rPr lang="uk-UA" sz="3500" b="1" dirty="0">
                <a:effectLst/>
                <a:latin typeface="Times New Roman" panose="02020603050405020304" pitchFamily="18" charset="0"/>
                <a:ea typeface="Calibri" panose="020F0502020204030204" pitchFamily="34" charset="0"/>
              </a:rPr>
              <a:t>Від затвердження резолюції утрималися країни БРІК: </a:t>
            </a:r>
            <a:r>
              <a:rPr lang="uk-UA" sz="3500" b="1" dirty="0">
                <a:effectLst/>
                <a:highlight>
                  <a:srgbClr val="00FFFF"/>
                </a:highlight>
                <a:latin typeface="Times New Roman" panose="02020603050405020304" pitchFamily="18" charset="0"/>
                <a:ea typeface="Calibri" panose="020F0502020204030204" pitchFamily="34" charset="0"/>
              </a:rPr>
              <a:t>Бразилія, Росія, Індія та Китай, а також Німеччина</a:t>
            </a:r>
            <a:r>
              <a:rPr lang="uk-UA" sz="3500" b="1" dirty="0">
                <a:effectLst/>
                <a:latin typeface="Times New Roman" panose="02020603050405020304" pitchFamily="18" charset="0"/>
                <a:ea typeface="Calibri" panose="020F0502020204030204" pitchFamily="34" charset="0"/>
              </a:rPr>
              <a:t>. Резолюція відкрила можливість іноземного військового втручання. Після цього по лівійській території почали наносити удари Військово-повітряні сили США, Франції та інших країн. Німеччина від участі у силовому варіанті впливу на Лівію відмовилася.</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3789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2600" b="1" dirty="0">
                <a:latin typeface="Times New Roman" panose="02020603050405020304" pitchFamily="18" charset="0"/>
                <a:cs typeface="Times New Roman" panose="02020603050405020304" pitchFamily="18" charset="0"/>
              </a:rPr>
              <a:t>Починаючи з </a:t>
            </a:r>
            <a:r>
              <a:rPr lang="uk-UA" sz="2600" b="1" dirty="0">
                <a:highlight>
                  <a:srgbClr val="FFFF00"/>
                </a:highlight>
                <a:latin typeface="Times New Roman" panose="02020603050405020304" pitchFamily="18" charset="0"/>
                <a:cs typeface="Times New Roman" panose="02020603050405020304" pitchFamily="18" charset="0"/>
              </a:rPr>
              <a:t>2003 р.</a:t>
            </a:r>
            <a:r>
              <a:rPr lang="uk-UA" sz="2600" b="1" dirty="0">
                <a:latin typeface="Times New Roman" panose="02020603050405020304" pitchFamily="18" charset="0"/>
                <a:cs typeface="Times New Roman" panose="02020603050405020304" pitchFamily="18" charset="0"/>
              </a:rPr>
              <a:t> полковник М. </a:t>
            </a:r>
            <a:r>
              <a:rPr lang="uk-UA" sz="2600" b="1" dirty="0" err="1">
                <a:latin typeface="Times New Roman" panose="02020603050405020304" pitchFamily="18" charset="0"/>
                <a:cs typeface="Times New Roman" panose="02020603050405020304" pitchFamily="18" charset="0"/>
              </a:rPr>
              <a:t>Каддафі</a:t>
            </a:r>
            <a:r>
              <a:rPr lang="uk-UA" sz="2600" b="1" dirty="0">
                <a:latin typeface="Times New Roman" panose="02020603050405020304" pitchFamily="18" charset="0"/>
                <a:cs typeface="Times New Roman" panose="02020603050405020304" pitchFamily="18" charset="0"/>
              </a:rPr>
              <a:t> робив Заходу одну принципову поступку за іншою: </a:t>
            </a:r>
            <a:r>
              <a:rPr lang="uk-UA" sz="2600" b="1" i="1" dirty="0">
                <a:latin typeface="Times New Roman" panose="02020603050405020304" pitchFamily="18" charset="0"/>
                <a:cs typeface="Times New Roman" panose="02020603050405020304" pitchFamily="18" charset="0"/>
              </a:rPr>
              <a:t>згорнув ядерну та декілька інших </a:t>
            </a:r>
            <a:r>
              <a:rPr lang="uk-UA" sz="2600" b="1" i="1" dirty="0" err="1">
                <a:latin typeface="Times New Roman" panose="02020603050405020304" pitchFamily="18" charset="0"/>
                <a:cs typeface="Times New Roman" panose="02020603050405020304" pitchFamily="18" charset="0"/>
              </a:rPr>
              <a:t>мілітарних</a:t>
            </a:r>
            <a:r>
              <a:rPr lang="uk-UA" sz="2600" b="1" i="1" dirty="0">
                <a:latin typeface="Times New Roman" panose="02020603050405020304" pitchFamily="18" charset="0"/>
                <a:cs typeface="Times New Roman" panose="02020603050405020304" pitchFamily="18" charset="0"/>
              </a:rPr>
              <a:t> програм, погодився на навчання лівійський офіцерів в американських військових коледжах, а також призначення на високі посади вашингтонських протеже, передачу родовищ західним нафтовим компаніям, приватизацію та модернізацію економіки. </a:t>
            </a:r>
          </a:p>
          <a:p>
            <a:pPr marL="0" indent="0" algn="just">
              <a:buNone/>
            </a:pPr>
            <a:r>
              <a:rPr lang="uk-UA" sz="2600" b="1" dirty="0">
                <a:latin typeface="Times New Roman" panose="02020603050405020304" pitchFamily="18" charset="0"/>
                <a:cs typeface="Times New Roman" panose="02020603050405020304" pitchFamily="18" charset="0"/>
              </a:rPr>
              <a:t>У </a:t>
            </a:r>
            <a:r>
              <a:rPr lang="uk-UA" sz="2600" b="1" dirty="0">
                <a:highlight>
                  <a:srgbClr val="FFFF00"/>
                </a:highlight>
                <a:latin typeface="Times New Roman" panose="02020603050405020304" pitchFamily="18" charset="0"/>
                <a:cs typeface="Times New Roman" panose="02020603050405020304" pitchFamily="18" charset="0"/>
              </a:rPr>
              <a:t>серпні 2003 р. </a:t>
            </a:r>
            <a:r>
              <a:rPr lang="uk-UA" sz="2600" b="1" dirty="0">
                <a:latin typeface="Times New Roman" panose="02020603050405020304" pitchFamily="18" charset="0"/>
                <a:cs typeface="Times New Roman" panose="02020603050405020304" pitchFamily="18" charset="0"/>
              </a:rPr>
              <a:t>вийшла друком «Біла книга» (оновлена) Лідера лівійської революції, в якій йшлося про арабів та євреїв, мирне співіснування яких, як стверджував автор, давно визначено долею та єдиною історією. Відсутні заклики «Скинути Ізраїль у море», характерні для раннього М. </a:t>
            </a:r>
            <a:r>
              <a:rPr lang="uk-UA" sz="2600" b="1" dirty="0" err="1">
                <a:latin typeface="Times New Roman" panose="02020603050405020304" pitchFamily="18" charset="0"/>
                <a:cs typeface="Times New Roman" panose="02020603050405020304" pitchFamily="18" charset="0"/>
              </a:rPr>
              <a:t>Каддафі</a:t>
            </a:r>
            <a:r>
              <a:rPr lang="uk-UA" sz="2600" b="1" dirty="0">
                <a:latin typeface="Times New Roman" panose="02020603050405020304" pitchFamily="18" charset="0"/>
                <a:cs typeface="Times New Roman" panose="02020603050405020304" pitchFamily="18" charset="0"/>
              </a:rPr>
              <a:t>. Немає вихвалянь на адресу лівих ідей, якими він раніше захоплювався. Книга викликала гучний резонанс в світі, оскільки на очах у всіх почався його </a:t>
            </a:r>
            <a:r>
              <a:rPr lang="uk-UA" sz="2600" b="1" dirty="0">
                <a:solidFill>
                  <a:srgbClr val="FF0000"/>
                </a:solidFill>
                <a:latin typeface="Times New Roman" panose="02020603050405020304" pitchFamily="18" charset="0"/>
                <a:cs typeface="Times New Roman" panose="02020603050405020304" pitchFamily="18" charset="0"/>
              </a:rPr>
              <a:t>стрімкий відхід від колишнього радикалізму.</a:t>
            </a:r>
          </a:p>
          <a:p>
            <a:pPr marL="0" indent="0" algn="just">
              <a:buNone/>
            </a:pPr>
            <a:r>
              <a:rPr lang="uk-UA" sz="2600" b="1" dirty="0">
                <a:effectLst/>
                <a:latin typeface="Times New Roman" panose="02020603050405020304" pitchFamily="18" charset="0"/>
                <a:ea typeface="Calibri" panose="020F0502020204030204" pitchFamily="34" charset="0"/>
              </a:rPr>
              <a:t>Також полковник дав жорстку оцінку екстремістським ісламістським організаціям, назвавши їх членів «…реакціонерами, агентами, розпусниками і лицемірами, які прагнуть підмінити іслам ісламізмом». Всі табори, в яких раніше велася підготовка бойовиків на території Лівії, були закриті.</a:t>
            </a:r>
            <a:endParaRPr lang="uk-UA" sz="2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213409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Росія та Китай вимагали припинення бомбардувань. Згодом командування військовою коаліцією взяло на себе НАТО. Більше того, на спільній прес-конференції президента США та прем’єр-міністра Великобританії Девіда </a:t>
            </a:r>
            <a:r>
              <a:rPr lang="uk-UA" sz="3600" b="1" dirty="0" err="1">
                <a:effectLst/>
                <a:latin typeface="Times New Roman" panose="02020603050405020304" pitchFamily="18" charset="0"/>
                <a:ea typeface="Calibri" panose="020F0502020204030204" pitchFamily="34" charset="0"/>
              </a:rPr>
              <a:t>Кемерона</a:t>
            </a:r>
            <a:r>
              <a:rPr lang="uk-UA" sz="3600" b="1" dirty="0">
                <a:effectLst/>
                <a:latin typeface="Times New Roman" panose="02020603050405020304" pitchFamily="18" charset="0"/>
                <a:ea typeface="Calibri" panose="020F0502020204030204" pitchFamily="34" charset="0"/>
              </a:rPr>
              <a:t> </a:t>
            </a:r>
            <a:r>
              <a:rPr lang="uk-UA" sz="3600" b="1" dirty="0">
                <a:solidFill>
                  <a:srgbClr val="FF0000"/>
                </a:solidFill>
                <a:effectLst/>
                <a:latin typeface="Times New Roman" panose="02020603050405020304" pitchFamily="18" charset="0"/>
                <a:ea typeface="Calibri" panose="020F0502020204030204" pitchFamily="34" charset="0"/>
              </a:rPr>
              <a:t>Барак Обама</a:t>
            </a:r>
            <a:r>
              <a:rPr lang="uk-UA" sz="3600" b="1" dirty="0">
                <a:effectLst/>
                <a:latin typeface="Times New Roman" panose="02020603050405020304" pitchFamily="18" charset="0"/>
                <a:ea typeface="Calibri" panose="020F0502020204030204" pitchFamily="34" charset="0"/>
              </a:rPr>
              <a:t> заявив: «</a:t>
            </a:r>
            <a:r>
              <a:rPr lang="uk-UA" sz="3600" b="1" dirty="0">
                <a:effectLst/>
                <a:highlight>
                  <a:srgbClr val="FFFF00"/>
                </a:highlight>
                <a:latin typeface="Times New Roman" panose="02020603050405020304" pitchFamily="18" charset="0"/>
                <a:ea typeface="Calibri" panose="020F0502020204030204" pitchFamily="34" charset="0"/>
              </a:rPr>
              <a:t>Я повністю впевнений, що з урахуванням досягнень сил коаліції в Лівії за останні кілька тижнів </a:t>
            </a:r>
            <a:r>
              <a:rPr lang="uk-UA" sz="3600" b="1" dirty="0" err="1">
                <a:effectLst/>
                <a:highlight>
                  <a:srgbClr val="FFFF00"/>
                </a:highlight>
                <a:latin typeface="Times New Roman" panose="02020603050405020304" pitchFamily="18" charset="0"/>
                <a:ea typeface="Calibri" panose="020F0502020204030204" pitchFamily="34" charset="0"/>
              </a:rPr>
              <a:t>Каддафі</a:t>
            </a:r>
            <a:r>
              <a:rPr lang="uk-UA" sz="3600" b="1" dirty="0">
                <a:effectLst/>
                <a:highlight>
                  <a:srgbClr val="FFFF00"/>
                </a:highlight>
                <a:latin typeface="Times New Roman" panose="02020603050405020304" pitchFamily="18" charset="0"/>
                <a:ea typeface="Calibri" panose="020F0502020204030204" pitchFamily="34" charset="0"/>
              </a:rPr>
              <a:t> повинен зрозуміти, що ми не зменшимо нашого тиску на його режим</a:t>
            </a:r>
            <a:r>
              <a:rPr lang="uk-UA" sz="3600" b="1" dirty="0">
                <a:effectLst/>
                <a:latin typeface="Times New Roman" panose="02020603050405020304" pitchFamily="18" charset="0"/>
                <a:ea typeface="Calibri" panose="020F0502020204030204" pitchFamily="34" charset="0"/>
              </a:rPr>
              <a:t>». </a:t>
            </a:r>
          </a:p>
          <a:p>
            <a:pPr marL="0" indent="0" algn="just">
              <a:buNone/>
            </a:pPr>
            <a:r>
              <a:rPr lang="uk-UA" sz="3600" b="1" dirty="0">
                <a:effectLst/>
                <a:latin typeface="Times New Roman" panose="02020603050405020304" pitchFamily="18" charset="0"/>
                <a:ea typeface="Calibri" panose="020F0502020204030204" pitchFamily="34" charset="0"/>
              </a:rPr>
              <a:t>Наслідки цього кількамісячного втручання відомі: режим </a:t>
            </a:r>
            <a:r>
              <a:rPr lang="uk-UA" sz="3600" b="1" dirty="0" err="1">
                <a:effectLst/>
                <a:latin typeface="Times New Roman" panose="02020603050405020304" pitchFamily="18" charset="0"/>
                <a:ea typeface="Calibri" panose="020F0502020204030204" pitchFamily="34" charset="0"/>
              </a:rPr>
              <a:t>Каддафі</a:t>
            </a:r>
            <a:r>
              <a:rPr lang="uk-UA" sz="3600" b="1" dirty="0">
                <a:effectLst/>
                <a:latin typeface="Times New Roman" panose="02020603050405020304" pitchFamily="18" charset="0"/>
                <a:ea typeface="Calibri" panose="020F0502020204030204" pitchFamily="34" charset="0"/>
              </a:rPr>
              <a:t> повалений, а його самого жорстоко вбито повстанцями, країні нанесені значні руйнування.</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7575252"/>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720436"/>
            <a:ext cx="12191999" cy="6137563"/>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Серед причин, які могли б зацікавити Захід у використанні арабських держав Близького Сходу та Північної Африки у якості плацдарму для організації революцій із метою скинути авторитарних лідерів, можемо зазначити наступні: </a:t>
            </a:r>
            <a:r>
              <a:rPr lang="uk-UA" sz="3200" b="1" dirty="0">
                <a:solidFill>
                  <a:srgbClr val="FF0000"/>
                </a:solidFill>
                <a:effectLst/>
                <a:latin typeface="Times New Roman" panose="02020603050405020304" pitchFamily="18" charset="0"/>
                <a:ea typeface="Calibri" panose="020F0502020204030204" pitchFamily="34" charset="0"/>
              </a:rPr>
              <a:t>бажання розповсюдити західну ідеологію та нав’язати свій спосіб життя усім країнам, які піддаються впливу з боку розвинутих держав</a:t>
            </a:r>
            <a:r>
              <a:rPr lang="uk-UA" sz="3200" b="1" dirty="0">
                <a:effectLst/>
                <a:latin typeface="Times New Roman" panose="02020603050405020304" pitchFamily="18" charset="0"/>
                <a:ea typeface="Calibri" panose="020F0502020204030204" pitchFamily="34" charset="0"/>
              </a:rPr>
              <a:t>.</a:t>
            </a:r>
          </a:p>
          <a:p>
            <a:pPr marL="0" indent="0" algn="just">
              <a:buNone/>
            </a:pPr>
            <a:r>
              <a:rPr lang="uk-UA" sz="3200" b="1" dirty="0">
                <a:effectLst/>
                <a:latin typeface="Times New Roman" panose="02020603050405020304" pitchFamily="18" charset="0"/>
                <a:ea typeface="Calibri" panose="020F0502020204030204" pitchFamily="34" charset="0"/>
              </a:rPr>
              <a:t> Країни Північної Африки та Близького Сходу дуже багаті на родовища нафти та природного газу. Згідно із оцінками експертів запаси нафти й газу тільки збільшуватимуться протягом наступних кількох років. Великий наплив інвестицій у нафтодобувну сферу промисловості з боку західних країн загострює зацікавленість в контролі над цим регіоном.</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8399672"/>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Цікавою є позиція Ізраїлю щодо подій арабської весни. Вона, як і багато інших чинників має суперечний характер. В </a:t>
            </a:r>
            <a:r>
              <a:rPr lang="uk-UA" sz="3200" b="1" dirty="0">
                <a:solidFill>
                  <a:srgbClr val="FF0000"/>
                </a:solidFill>
                <a:effectLst/>
                <a:latin typeface="Times New Roman" panose="02020603050405020304" pitchFamily="18" charset="0"/>
                <a:ea typeface="Calibri" panose="020F0502020204030204" pitchFamily="34" charset="0"/>
              </a:rPr>
              <a:t>березні 2011 року</a:t>
            </a:r>
            <a:r>
              <a:rPr lang="uk-UA" sz="3200" b="1" dirty="0">
                <a:effectLst/>
                <a:latin typeface="Times New Roman" panose="02020603050405020304" pitchFamily="18" charset="0"/>
                <a:ea typeface="Calibri" panose="020F0502020204030204" pitchFamily="34" charset="0"/>
              </a:rPr>
              <a:t> прем’єр-міністр Ізраїлю </a:t>
            </a:r>
            <a:r>
              <a:rPr lang="uk-UA" sz="3200" b="1" dirty="0">
                <a:solidFill>
                  <a:srgbClr val="FF0000"/>
                </a:solidFill>
                <a:effectLst/>
                <a:latin typeface="Times New Roman" panose="02020603050405020304" pitchFamily="18" charset="0"/>
                <a:ea typeface="Calibri" panose="020F0502020204030204" pitchFamily="34" charset="0"/>
              </a:rPr>
              <a:t>Беньямін Нетаньяху</a:t>
            </a:r>
            <a:r>
              <a:rPr lang="uk-UA" sz="3200" b="1" dirty="0">
                <a:effectLst/>
                <a:latin typeface="Times New Roman" panose="02020603050405020304" pitchFamily="18" charset="0"/>
                <a:ea typeface="Calibri" panose="020F0502020204030204" pitchFamily="34" charset="0"/>
              </a:rPr>
              <a:t>, перебуваючи у </a:t>
            </a:r>
            <a:r>
              <a:rPr lang="uk-UA" sz="3200" b="1" dirty="0" err="1">
                <a:effectLst/>
                <a:latin typeface="Times New Roman" panose="02020603050405020304" pitchFamily="18" charset="0"/>
                <a:ea typeface="Calibri" panose="020F0502020204030204" pitchFamily="34" charset="0"/>
              </a:rPr>
              <a:t>Назареті</a:t>
            </a:r>
            <a:r>
              <a:rPr lang="uk-UA" sz="3200" b="1" dirty="0">
                <a:effectLst/>
                <a:latin typeface="Times New Roman" panose="02020603050405020304" pitchFamily="18" charset="0"/>
                <a:ea typeface="Calibri" panose="020F0502020204030204" pitchFamily="34" charset="0"/>
              </a:rPr>
              <a:t>, висловився на підтримку жорстких міжнародних санкцій відносно Лівії, говорячи про те, що режим </a:t>
            </a:r>
            <a:r>
              <a:rPr lang="uk-UA" sz="3200" b="1" dirty="0" err="1">
                <a:effectLst/>
                <a:latin typeface="Times New Roman" panose="02020603050405020304" pitchFamily="18" charset="0"/>
                <a:ea typeface="Calibri" panose="020F0502020204030204" pitchFamily="34" charset="0"/>
              </a:rPr>
              <a:t>Каддафі</a:t>
            </a:r>
            <a:r>
              <a:rPr lang="uk-UA" sz="3200" b="1" dirty="0">
                <a:effectLst/>
                <a:latin typeface="Times New Roman" panose="02020603050405020304" pitchFamily="18" charset="0"/>
                <a:ea typeface="Calibri" panose="020F0502020204030204" pitchFamily="34" charset="0"/>
              </a:rPr>
              <a:t> не заслуговує на імунітет, як такий, що систематично порушує права людини. </a:t>
            </a:r>
          </a:p>
          <a:p>
            <a:pPr marL="0" indent="0" algn="just">
              <a:buNone/>
            </a:pPr>
            <a:r>
              <a:rPr lang="uk-UA" sz="3200" b="1" dirty="0">
                <a:solidFill>
                  <a:srgbClr val="FF0000"/>
                </a:solidFill>
                <a:effectLst/>
                <a:latin typeface="Times New Roman" panose="02020603050405020304" pitchFamily="18" charset="0"/>
                <a:ea typeface="Calibri" panose="020F0502020204030204" pitchFamily="34" charset="0"/>
              </a:rPr>
              <a:t>Бен </a:t>
            </a:r>
            <a:r>
              <a:rPr lang="uk-UA" sz="3200" b="1" dirty="0" err="1">
                <a:solidFill>
                  <a:srgbClr val="FF0000"/>
                </a:solidFill>
                <a:effectLst/>
                <a:latin typeface="Times New Roman" panose="02020603050405020304" pitchFamily="18" charset="0"/>
                <a:ea typeface="Calibri" panose="020F0502020204030204" pitchFamily="34" charset="0"/>
              </a:rPr>
              <a:t>Амі</a:t>
            </a:r>
            <a:r>
              <a:rPr lang="uk-UA" sz="3200" b="1" dirty="0">
                <a:solidFill>
                  <a:srgbClr val="FF0000"/>
                </a:solidFill>
                <a:effectLst/>
                <a:latin typeface="Times New Roman" panose="02020603050405020304" pitchFamily="18" charset="0"/>
                <a:ea typeface="Calibri" panose="020F0502020204030204" pitchFamily="34" charset="0"/>
              </a:rPr>
              <a:t> </a:t>
            </a:r>
            <a:r>
              <a:rPr lang="uk-UA" sz="3200" b="1" dirty="0" err="1">
                <a:solidFill>
                  <a:srgbClr val="FF0000"/>
                </a:solidFill>
                <a:effectLst/>
                <a:latin typeface="Times New Roman" panose="02020603050405020304" pitchFamily="18" charset="0"/>
                <a:ea typeface="Calibri" panose="020F0502020204030204" pitchFamily="34" charset="0"/>
              </a:rPr>
              <a:t>Шльомо</a:t>
            </a:r>
            <a:r>
              <a:rPr lang="uk-UA" sz="3200" b="1" dirty="0">
                <a:effectLst/>
                <a:latin typeface="Times New Roman" panose="02020603050405020304" pitchFamily="18" charset="0"/>
                <a:ea typeface="Calibri" panose="020F0502020204030204" pitchFamily="34" charset="0"/>
              </a:rPr>
              <a:t>, колишній міністр іноземних справ Ізраїлю у своїй статті «Багатолика Арабська весна» в газеті «День» 2011 р. пише про незаконний характер влади у декількох країнах «арабської весни»: «</a:t>
            </a:r>
            <a:r>
              <a:rPr lang="uk-UA" sz="3200" b="1" dirty="0">
                <a:effectLst/>
                <a:highlight>
                  <a:srgbClr val="FFFF00"/>
                </a:highlight>
                <a:latin typeface="Times New Roman" panose="02020603050405020304" pitchFamily="18" charset="0"/>
                <a:ea typeface="Calibri" panose="020F0502020204030204" pitchFamily="34" charset="0"/>
              </a:rPr>
              <a:t>Уразливість режимів у Єгипті, Тунісі, Лівії, Сирії й Ємені, які покладаються на шахрайські вибори й репресивний державний апарат, відображає відсутність у них будь-якого обґрунтування законності</a:t>
            </a:r>
            <a:r>
              <a:rPr lang="uk-UA" sz="3200" b="1" dirty="0">
                <a:effectLst/>
                <a:latin typeface="Times New Roman" panose="02020603050405020304" pitchFamily="18" charset="0"/>
                <a:ea typeface="Calibri" panose="020F0502020204030204" pitchFamily="34" charset="0"/>
              </a:rPr>
              <a:t>».</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52682469"/>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b="1" dirty="0">
                <a:effectLst/>
                <a:latin typeface="Times New Roman" panose="02020603050405020304" pitchFamily="18" charset="0"/>
                <a:ea typeface="Calibri" panose="020F0502020204030204" pitchFamily="34" charset="0"/>
              </a:rPr>
              <a:t>Однак, вже у </a:t>
            </a:r>
            <a:r>
              <a:rPr lang="uk-UA" b="1" dirty="0">
                <a:solidFill>
                  <a:srgbClr val="FF0000"/>
                </a:solidFill>
                <a:effectLst/>
                <a:latin typeface="Times New Roman" panose="02020603050405020304" pitchFamily="18" charset="0"/>
                <a:ea typeface="Calibri" panose="020F0502020204030204" pitchFamily="34" charset="0"/>
              </a:rPr>
              <a:t>листопаді 2011 р.</a:t>
            </a:r>
            <a:r>
              <a:rPr lang="uk-UA" b="1" dirty="0">
                <a:effectLst/>
                <a:latin typeface="Times New Roman" panose="02020603050405020304" pitchFamily="18" charset="0"/>
                <a:ea typeface="Calibri" panose="020F0502020204030204" pitchFamily="34" charset="0"/>
              </a:rPr>
              <a:t> офіційний Ізраїль критикує США за підтримку революцій в арабських країнах. Б. Нетаньяху піддав різкій критиці політиків, що підтримали революції в арабських країнах. На його думку, лідери країн Заходу, особливо президент США Б. Обама, були не праві, поводилися «наївно» і не розуміли реальності. Б. Нетаньяху підкреслив, що передбачав: </a:t>
            </a:r>
            <a:r>
              <a:rPr lang="uk-UA" b="1" dirty="0">
                <a:solidFill>
                  <a:srgbClr val="FF0000"/>
                </a:solidFill>
                <a:effectLst/>
                <a:latin typeface="Times New Roman" panose="02020603050405020304" pitchFamily="18" charset="0"/>
                <a:ea typeface="Calibri" panose="020F0502020204030204" pitchFamily="34" charset="0"/>
              </a:rPr>
              <a:t>революції стануть ісламськими, </a:t>
            </a:r>
            <a:r>
              <a:rPr lang="uk-UA" b="1" dirty="0" err="1">
                <a:solidFill>
                  <a:srgbClr val="FF0000"/>
                </a:solidFill>
                <a:effectLst/>
                <a:latin typeface="Times New Roman" panose="02020603050405020304" pitchFamily="18" charset="0"/>
                <a:ea typeface="Calibri" panose="020F0502020204030204" pitchFamily="34" charset="0"/>
              </a:rPr>
              <a:t>антизахідними</a:t>
            </a:r>
            <a:r>
              <a:rPr lang="uk-UA" b="1" dirty="0">
                <a:solidFill>
                  <a:srgbClr val="FF0000"/>
                </a:solidFill>
                <a:effectLst/>
                <a:latin typeface="Times New Roman" panose="02020603050405020304" pitchFamily="18" charset="0"/>
                <a:ea typeface="Calibri" panose="020F0502020204030204" pitchFamily="34" charset="0"/>
              </a:rPr>
              <a:t>, </a:t>
            </a:r>
            <a:r>
              <a:rPr lang="uk-UA" b="1" dirty="0" err="1">
                <a:solidFill>
                  <a:srgbClr val="FF0000"/>
                </a:solidFill>
                <a:effectLst/>
                <a:latin typeface="Times New Roman" panose="02020603050405020304" pitchFamily="18" charset="0"/>
                <a:ea typeface="Calibri" panose="020F0502020204030204" pitchFamily="34" charset="0"/>
              </a:rPr>
              <a:t>антиізраїльськими</a:t>
            </a:r>
            <a:r>
              <a:rPr lang="uk-UA" b="1" dirty="0">
                <a:solidFill>
                  <a:srgbClr val="FF0000"/>
                </a:solidFill>
                <a:effectLst/>
                <a:latin typeface="Times New Roman" panose="02020603050405020304" pitchFamily="18" charset="0"/>
                <a:ea typeface="Calibri" panose="020F0502020204030204" pitchFamily="34" charset="0"/>
              </a:rPr>
              <a:t> та антидемократичними»</a:t>
            </a:r>
            <a:r>
              <a:rPr lang="uk-UA" b="1" dirty="0">
                <a:effectLst/>
                <a:latin typeface="Times New Roman" panose="02020603050405020304" pitchFamily="18" charset="0"/>
                <a:ea typeface="Calibri" panose="020F0502020204030204" pitchFamily="34" charset="0"/>
              </a:rPr>
              <a:t>. Ізраїль очікує посилення загрози з боку країн арабського світу і наводить тактичні підходи, що їх презентують ізраїльські лідери. Начальник армійської розвідки Ізраїлю генерал- майор </a:t>
            </a:r>
            <a:r>
              <a:rPr lang="uk-UA" b="1" dirty="0" err="1">
                <a:effectLst/>
                <a:latin typeface="Times New Roman" panose="02020603050405020304" pitchFamily="18" charset="0"/>
                <a:ea typeface="Calibri" panose="020F0502020204030204" pitchFamily="34" charset="0"/>
              </a:rPr>
              <a:t>Авіва</a:t>
            </a:r>
            <a:r>
              <a:rPr lang="uk-UA" b="1" dirty="0">
                <a:effectLst/>
                <a:latin typeface="Times New Roman" panose="02020603050405020304" pitchFamily="18" charset="0"/>
                <a:ea typeface="Calibri" panose="020F0502020204030204" pitchFamily="34" charset="0"/>
              </a:rPr>
              <a:t> </a:t>
            </a:r>
            <a:r>
              <a:rPr lang="uk-UA" b="1" dirty="0" err="1">
                <a:effectLst/>
                <a:latin typeface="Times New Roman" panose="02020603050405020304" pitchFamily="18" charset="0"/>
                <a:ea typeface="Calibri" panose="020F0502020204030204" pitchFamily="34" charset="0"/>
              </a:rPr>
              <a:t>Кохаві</a:t>
            </a:r>
            <a:r>
              <a:rPr lang="uk-UA" b="1" dirty="0">
                <a:effectLst/>
                <a:latin typeface="Times New Roman" panose="02020603050405020304" pitchFamily="18" charset="0"/>
                <a:ea typeface="Calibri" panose="020F0502020204030204" pitchFamily="34" charset="0"/>
              </a:rPr>
              <a:t> пропонує застосовувати тактику сили, демонстрацію міцності Ізраїлю та запевнення Заходу у тому, що Ізраїль є форпостом Заходу в «зіткненні цивілізацій». Ізраїль побоюється того, що у Північній Африці та на Близькому Сході формується зона нестабільності, яка погрожує появою нових конфліктів, руйнуванням старих коаліцій і появою нових, можливо </a:t>
            </a:r>
            <a:r>
              <a:rPr lang="uk-UA" b="1" dirty="0" err="1">
                <a:effectLst/>
                <a:latin typeface="Times New Roman" panose="02020603050405020304" pitchFamily="18" charset="0"/>
                <a:ea typeface="Calibri" panose="020F0502020204030204" pitchFamily="34" charset="0"/>
              </a:rPr>
              <a:t>антиізраїльських</a:t>
            </a:r>
            <a:r>
              <a:rPr lang="uk-UA" b="1" dirty="0">
                <a:effectLst/>
                <a:latin typeface="Times New Roman" panose="02020603050405020304" pitchFamily="18" charset="0"/>
                <a:ea typeface="Calibri" panose="020F0502020204030204" pitchFamily="34" charset="0"/>
              </a:rPr>
              <a:t>.</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7333537"/>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ctr">
              <a:buNone/>
            </a:pPr>
            <a:r>
              <a:rPr lang="uk-UA" sz="3500" b="1" dirty="0">
                <a:solidFill>
                  <a:srgbClr val="FF0000"/>
                </a:solidFill>
                <a:highlight>
                  <a:srgbClr val="00FFFF"/>
                </a:highlight>
                <a:latin typeface="Times New Roman" panose="02020603050405020304" pitchFamily="18" charset="0"/>
                <a:cs typeface="Times New Roman" panose="02020603050405020304" pitchFamily="18" charset="0"/>
              </a:rPr>
              <a:t>Особливості:</a:t>
            </a:r>
          </a:p>
          <a:p>
            <a:pPr marL="0" indent="0" algn="just">
              <a:buNone/>
            </a:pPr>
            <a:r>
              <a:rPr lang="uk-UA" sz="3400" b="1" dirty="0">
                <a:solidFill>
                  <a:srgbClr val="FF0000"/>
                </a:solidFill>
                <a:latin typeface="Times New Roman" panose="02020603050405020304" pitchFamily="18" charset="0"/>
                <a:cs typeface="Times New Roman" panose="02020603050405020304" pitchFamily="18" charset="0"/>
              </a:rPr>
              <a:t>Туніс</a:t>
            </a:r>
            <a:r>
              <a:rPr lang="uk-UA" sz="3400" b="1" dirty="0">
                <a:latin typeface="Times New Roman" panose="02020603050405020304" pitchFamily="18" charset="0"/>
                <a:cs typeface="Times New Roman" panose="02020603050405020304" pitchFamily="18" charset="0"/>
              </a:rPr>
              <a:t>. </a:t>
            </a:r>
            <a:r>
              <a:rPr lang="uk-UA" sz="3400" b="1" dirty="0">
                <a:effectLst/>
                <a:latin typeface="Times New Roman" panose="02020603050405020304" pitchFamily="18" charset="0"/>
                <a:ea typeface="Calibri" panose="020F0502020204030204" pitchFamily="34" charset="0"/>
              </a:rPr>
              <a:t>Перший президент Тунісу </a:t>
            </a:r>
            <a:r>
              <a:rPr lang="uk-UA" sz="3400" b="1" dirty="0" err="1">
                <a:solidFill>
                  <a:srgbClr val="FF0000"/>
                </a:solidFill>
                <a:effectLst/>
                <a:latin typeface="Times New Roman" panose="02020603050405020304" pitchFamily="18" charset="0"/>
                <a:ea typeface="Calibri" panose="020F0502020204030204" pitchFamily="34" charset="0"/>
              </a:rPr>
              <a:t>Хабіб</a:t>
            </a:r>
            <a:r>
              <a:rPr lang="uk-UA" sz="3400" b="1" dirty="0">
                <a:solidFill>
                  <a:srgbClr val="FF0000"/>
                </a:solidFill>
                <a:effectLst/>
                <a:latin typeface="Times New Roman" panose="02020603050405020304" pitchFamily="18" charset="0"/>
                <a:ea typeface="Calibri" panose="020F0502020204030204" pitchFamily="34" charset="0"/>
              </a:rPr>
              <a:t> </a:t>
            </a:r>
            <a:r>
              <a:rPr lang="uk-UA" sz="3400" b="1" dirty="0" err="1">
                <a:solidFill>
                  <a:srgbClr val="FF0000"/>
                </a:solidFill>
                <a:effectLst/>
                <a:latin typeface="Times New Roman" panose="02020603050405020304" pitchFamily="18" charset="0"/>
                <a:ea typeface="Calibri" panose="020F0502020204030204" pitchFamily="34" charset="0"/>
              </a:rPr>
              <a:t>Бургіба</a:t>
            </a:r>
            <a:r>
              <a:rPr lang="uk-UA" sz="3400" b="1" dirty="0">
                <a:effectLst/>
                <a:latin typeface="Times New Roman" panose="02020603050405020304" pitchFamily="18" charset="0"/>
                <a:ea typeface="Calibri" panose="020F0502020204030204" pitchFamily="34" charset="0"/>
              </a:rPr>
              <a:t> </a:t>
            </a:r>
            <a:r>
              <a:rPr lang="en-US" sz="3400" b="1" dirty="0">
                <a:effectLst/>
                <a:latin typeface="Times New Roman" panose="02020603050405020304" pitchFamily="18" charset="0"/>
                <a:ea typeface="Calibri" panose="020F0502020204030204" pitchFamily="34" charset="0"/>
              </a:rPr>
              <a:t>[</a:t>
            </a:r>
            <a:r>
              <a:rPr lang="uk-UA" sz="3400" b="1" dirty="0">
                <a:effectLst/>
                <a:highlight>
                  <a:srgbClr val="FFFF00"/>
                </a:highlight>
                <a:latin typeface="Times New Roman" panose="02020603050405020304" pitchFamily="18" charset="0"/>
                <a:ea typeface="Calibri" panose="020F0502020204030204" pitchFamily="34" charset="0"/>
              </a:rPr>
              <a:t>1956–1987</a:t>
            </a:r>
            <a:r>
              <a:rPr lang="en-US" sz="3400" b="1" dirty="0">
                <a:latin typeface="Times New Roman" panose="02020603050405020304" pitchFamily="18" charset="0"/>
                <a:ea typeface="Calibri" panose="020F0502020204030204" pitchFamily="34" charset="0"/>
              </a:rPr>
              <a:t>]</a:t>
            </a:r>
            <a:r>
              <a:rPr lang="uk-UA" sz="3400" b="1" dirty="0">
                <a:effectLst/>
                <a:latin typeface="Times New Roman" panose="02020603050405020304" pitchFamily="18" charset="0"/>
                <a:ea typeface="Calibri" panose="020F0502020204030204" pitchFamily="34" charset="0"/>
              </a:rPr>
              <a:t> відповідав за культуру жорстких репресій щодо політичних опонентів. Його головними супротивниками були </a:t>
            </a:r>
            <a:r>
              <a:rPr lang="uk-UA" sz="3400" b="1" dirty="0" err="1">
                <a:effectLst/>
                <a:latin typeface="Times New Roman" panose="02020603050405020304" pitchFamily="18" charset="0"/>
                <a:ea typeface="Calibri" panose="020F0502020204030204" pitchFamily="34" charset="0"/>
              </a:rPr>
              <a:t>юсефісти</a:t>
            </a:r>
            <a:r>
              <a:rPr lang="uk-UA" sz="3400" b="1" dirty="0">
                <a:effectLst/>
                <a:latin typeface="Times New Roman" panose="02020603050405020304" pitchFamily="18" charset="0"/>
                <a:ea typeface="Calibri" panose="020F0502020204030204" pitchFamily="34" charset="0"/>
              </a:rPr>
              <a:t> (ті, хто підтримували </a:t>
            </a:r>
            <a:r>
              <a:rPr lang="uk-UA" sz="3400" b="1" dirty="0" err="1">
                <a:effectLst/>
                <a:latin typeface="Times New Roman" panose="02020603050405020304" pitchFamily="18" charset="0"/>
                <a:ea typeface="Calibri" panose="020F0502020204030204" pitchFamily="34" charset="0"/>
              </a:rPr>
              <a:t>Салаха</a:t>
            </a:r>
            <a:r>
              <a:rPr lang="uk-UA" sz="3400" b="1" dirty="0">
                <a:effectLst/>
                <a:latin typeface="Times New Roman" panose="02020603050405020304" pitchFamily="18" charset="0"/>
                <a:ea typeface="Calibri" panose="020F0502020204030204" pitchFamily="34" charset="0"/>
              </a:rPr>
              <a:t> Бен </a:t>
            </a:r>
            <a:r>
              <a:rPr lang="uk-UA" sz="3400" b="1" dirty="0" err="1">
                <a:effectLst/>
                <a:latin typeface="Times New Roman" panose="02020603050405020304" pitchFamily="18" charset="0"/>
                <a:ea typeface="Calibri" panose="020F0502020204030204" pitchFamily="34" charset="0"/>
              </a:rPr>
              <a:t>Юсефа</a:t>
            </a:r>
            <a:r>
              <a:rPr lang="uk-UA" sz="3400" b="1" dirty="0">
                <a:effectLst/>
                <a:latin typeface="Times New Roman" panose="02020603050405020304" pitchFamily="18" charset="0"/>
                <a:ea typeface="Calibri" panose="020F0502020204030204" pitchFamily="34" charset="0"/>
              </a:rPr>
              <a:t>), ліві, і ісламісти. </a:t>
            </a:r>
            <a:endParaRPr lang="en-US" sz="3400" b="1" dirty="0">
              <a:effectLst/>
              <a:latin typeface="Times New Roman" panose="02020603050405020304" pitchFamily="18" charset="0"/>
              <a:ea typeface="Calibri" panose="020F0502020204030204" pitchFamily="34" charset="0"/>
            </a:endParaRPr>
          </a:p>
          <a:p>
            <a:pPr marL="0" indent="0" algn="just">
              <a:buNone/>
            </a:pPr>
            <a:r>
              <a:rPr lang="uk-UA" sz="3400" b="1" dirty="0">
                <a:effectLst/>
                <a:latin typeface="Times New Roman" panose="02020603050405020304" pitchFamily="18" charset="0"/>
                <a:ea typeface="Calibri" panose="020F0502020204030204" pitchFamily="34" charset="0"/>
              </a:rPr>
              <a:t>Ця ситуація не змінилася після </a:t>
            </a:r>
            <a:r>
              <a:rPr lang="uk-UA" sz="3400" b="1" dirty="0">
                <a:solidFill>
                  <a:srgbClr val="FF0000"/>
                </a:solidFill>
                <a:effectLst/>
                <a:latin typeface="Times New Roman" panose="02020603050405020304" pitchFamily="18" charset="0"/>
                <a:ea typeface="Calibri" panose="020F0502020204030204" pitchFamily="34" charset="0"/>
              </a:rPr>
              <a:t>1987 р</a:t>
            </a:r>
            <a:r>
              <a:rPr lang="en-US" sz="3400" b="1" dirty="0">
                <a:solidFill>
                  <a:srgbClr val="FF0000"/>
                </a:solidFill>
                <a:effectLst/>
                <a:latin typeface="Times New Roman" panose="02020603050405020304" pitchFamily="18" charset="0"/>
                <a:ea typeface="Calibri" panose="020F0502020204030204" pitchFamily="34" charset="0"/>
              </a:rPr>
              <a:t>.</a:t>
            </a:r>
            <a:r>
              <a:rPr lang="uk-UA" sz="3400" b="1" dirty="0">
                <a:effectLst/>
                <a:latin typeface="Times New Roman" panose="02020603050405020304" pitchFamily="18" charset="0"/>
                <a:ea typeface="Calibri" panose="020F0502020204030204" pitchFamily="34" charset="0"/>
              </a:rPr>
              <a:t>, коли до влади прийшов </a:t>
            </a:r>
            <a:r>
              <a:rPr lang="uk-UA" sz="3400" b="1" dirty="0">
                <a:solidFill>
                  <a:srgbClr val="FF0000"/>
                </a:solidFill>
                <a:effectLst/>
                <a:latin typeface="Times New Roman" panose="02020603050405020304" pitchFamily="18" charset="0"/>
                <a:ea typeface="Calibri" panose="020F0502020204030204" pitchFamily="34" charset="0"/>
              </a:rPr>
              <a:t>Зін аль-</a:t>
            </a:r>
            <a:r>
              <a:rPr lang="uk-UA" sz="3400" b="1" dirty="0" err="1">
                <a:solidFill>
                  <a:srgbClr val="FF0000"/>
                </a:solidFill>
                <a:effectLst/>
                <a:latin typeface="Times New Roman" panose="02020603050405020304" pitchFamily="18" charset="0"/>
                <a:ea typeface="Calibri" panose="020F0502020204030204" pitchFamily="34" charset="0"/>
              </a:rPr>
              <a:t>Абідін</a:t>
            </a:r>
            <a:r>
              <a:rPr lang="uk-UA" sz="3400" b="1" dirty="0">
                <a:solidFill>
                  <a:srgbClr val="FF0000"/>
                </a:solidFill>
                <a:effectLst/>
                <a:latin typeface="Times New Roman" panose="02020603050405020304" pitchFamily="18" charset="0"/>
                <a:ea typeface="Calibri" panose="020F0502020204030204" pitchFamily="34" charset="0"/>
              </a:rPr>
              <a:t> </a:t>
            </a:r>
            <a:r>
              <a:rPr lang="uk-UA" sz="3400" b="1" dirty="0" err="1">
                <a:solidFill>
                  <a:srgbClr val="FF0000"/>
                </a:solidFill>
                <a:effectLst/>
                <a:latin typeface="Times New Roman" panose="02020603050405020304" pitchFamily="18" charset="0"/>
                <a:ea typeface="Calibri" panose="020F0502020204030204" pitchFamily="34" charset="0"/>
              </a:rPr>
              <a:t>бен</a:t>
            </a:r>
            <a:r>
              <a:rPr lang="uk-UA" sz="3400" b="1" dirty="0">
                <a:solidFill>
                  <a:srgbClr val="FF0000"/>
                </a:solidFill>
                <a:effectLst/>
                <a:latin typeface="Times New Roman" panose="02020603050405020304" pitchFamily="18" charset="0"/>
                <a:ea typeface="Calibri" panose="020F0502020204030204" pitchFamily="34" charset="0"/>
              </a:rPr>
              <a:t> Алі</a:t>
            </a:r>
            <a:r>
              <a:rPr lang="uk-UA" sz="3400" b="1" dirty="0">
                <a:effectLst/>
                <a:latin typeface="Times New Roman" panose="02020603050405020304" pitchFamily="18" charset="0"/>
                <a:ea typeface="Calibri" panose="020F0502020204030204" pitchFamily="34" charset="0"/>
              </a:rPr>
              <a:t>. Незважаючи на свої міркування про права людини і політичний плюралізм, Бен Алі не представив політичну свободу. Опозиція, яка розділена на ісламістів (таких як «Аль-</a:t>
            </a:r>
            <a:r>
              <a:rPr lang="uk-UA" sz="3400" b="1" dirty="0" err="1">
                <a:effectLst/>
                <a:latin typeface="Times New Roman" panose="02020603050405020304" pitchFamily="18" charset="0"/>
                <a:ea typeface="Calibri" panose="020F0502020204030204" pitchFamily="34" charset="0"/>
              </a:rPr>
              <a:t>Нахда</a:t>
            </a:r>
            <a:r>
              <a:rPr lang="uk-UA" sz="3400" b="1" dirty="0">
                <a:effectLst/>
                <a:latin typeface="Times New Roman" panose="02020603050405020304" pitchFamily="18" charset="0"/>
                <a:ea typeface="Calibri" panose="020F0502020204030204" pitchFamily="34" charset="0"/>
              </a:rPr>
              <a:t>») і лівих (таких як правозахисники, комуністи і ліберали), зіткнулася з переслідуваннями, тюремним ув</a:t>
            </a:r>
            <a:r>
              <a:rPr lang="uk-UA" sz="3400" b="1" dirty="0">
                <a:latin typeface="Times New Roman" panose="02020603050405020304" pitchFamily="18" charset="0"/>
                <a:ea typeface="Calibri" panose="020F0502020204030204" pitchFamily="34" charset="0"/>
              </a:rPr>
              <a:t>’</a:t>
            </a:r>
            <a:r>
              <a:rPr lang="uk-UA" sz="3400" b="1" dirty="0">
                <a:effectLst/>
                <a:latin typeface="Times New Roman" panose="02020603050405020304" pitchFamily="18" charset="0"/>
                <a:ea typeface="Calibri" panose="020F0502020204030204" pitchFamily="34" charset="0"/>
              </a:rPr>
              <a:t>язненням на хибних підставах.</a:t>
            </a:r>
            <a:r>
              <a:rPr lang="uk-UA" sz="3400" b="1"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99861649"/>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effectLst/>
                <a:latin typeface="Times New Roman" panose="02020603050405020304" pitchFamily="18" charset="0"/>
                <a:ea typeface="Calibri" panose="020F0502020204030204" pitchFamily="34" charset="0"/>
              </a:rPr>
              <a:t>Міністерство внутрішніх справ зі своєю національною охороною стало найвпливовішим актором в цьому відношенні. Корупція в уряді була основною причиною невдоволення громадян Тунісу. </a:t>
            </a:r>
          </a:p>
          <a:p>
            <a:pPr marL="0" indent="0" algn="just">
              <a:buNone/>
            </a:pPr>
            <a:r>
              <a:rPr lang="uk-UA" sz="3500" b="1" dirty="0">
                <a:effectLst/>
                <a:latin typeface="Times New Roman" panose="02020603050405020304" pitchFamily="18" charset="0"/>
                <a:ea typeface="Calibri" panose="020F0502020204030204" pitchFamily="34" charset="0"/>
              </a:rPr>
              <a:t>Сім’я президента Бен Алі сумно відома тим, що маніпулювала державою відповідно до своїх потреб. Країна мала довгу історію відсутності політичного вираження для громадян і цензури. Коли Бен Алі прийшов до влади в </a:t>
            </a:r>
            <a:r>
              <a:rPr lang="uk-UA" sz="3500" b="1" dirty="0">
                <a:solidFill>
                  <a:srgbClr val="FF0000"/>
                </a:solidFill>
                <a:effectLst/>
                <a:latin typeface="Times New Roman" panose="02020603050405020304" pitchFamily="18" charset="0"/>
                <a:ea typeface="Calibri" panose="020F0502020204030204" pitchFamily="34" charset="0"/>
              </a:rPr>
              <a:t>1987 р.</a:t>
            </a:r>
            <a:r>
              <a:rPr lang="uk-UA" sz="3500" b="1" dirty="0">
                <a:effectLst/>
                <a:latin typeface="Times New Roman" panose="02020603050405020304" pitchFamily="18" charset="0"/>
                <a:ea typeface="Calibri" panose="020F0502020204030204" pitchFamily="34" charset="0"/>
              </a:rPr>
              <a:t> всі форми ЗМІ були заборонені, поки невелика консервативна телевізійна станція не була дозволена до трансляції в </a:t>
            </a:r>
            <a:r>
              <a:rPr lang="uk-UA" sz="3500" b="1" dirty="0">
                <a:solidFill>
                  <a:srgbClr val="FF0000"/>
                </a:solidFill>
                <a:effectLst/>
                <a:latin typeface="Times New Roman" panose="02020603050405020304" pitchFamily="18" charset="0"/>
                <a:ea typeface="Calibri" panose="020F0502020204030204" pitchFamily="34" charset="0"/>
              </a:rPr>
              <a:t>2003 р.</a:t>
            </a:r>
            <a:r>
              <a:rPr lang="uk-UA" sz="3500" b="1" dirty="0">
                <a:effectLst/>
                <a:latin typeface="Times New Roman" panose="02020603050405020304" pitchFamily="18" charset="0"/>
                <a:ea typeface="Calibri" panose="020F0502020204030204" pitchFamily="34" charset="0"/>
              </a:rPr>
              <a:t> Пізніше, в </a:t>
            </a:r>
            <a:r>
              <a:rPr lang="uk-UA" sz="3500" b="1" dirty="0">
                <a:solidFill>
                  <a:srgbClr val="FF0000"/>
                </a:solidFill>
                <a:effectLst/>
                <a:latin typeface="Times New Roman" panose="02020603050405020304" pitchFamily="18" charset="0"/>
                <a:ea typeface="Calibri" panose="020F0502020204030204" pitchFamily="34" charset="0"/>
              </a:rPr>
              <a:t>2009 р.</a:t>
            </a:r>
            <a:r>
              <a:rPr lang="uk-UA" sz="3500" b="1" dirty="0">
                <a:effectLst/>
                <a:latin typeface="Times New Roman" panose="02020603050405020304" pitchFamily="18" charset="0"/>
                <a:ea typeface="Calibri" panose="020F0502020204030204" pitchFamily="34" charset="0"/>
              </a:rPr>
              <a:t> зять Бена Алі купив видавництво, яке друкувало чотири газети.</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694951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800" b="1" dirty="0">
                <a:effectLst/>
                <a:latin typeface="Times New Roman" panose="02020603050405020304" pitchFamily="18" charset="0"/>
                <a:ea typeface="Calibri" panose="020F0502020204030204" pitchFamily="34" charset="0"/>
              </a:rPr>
              <a:t>Умови дозріли для політичних потрясінь, коли глобальна економічна криза, що почалася в </a:t>
            </a:r>
            <a:r>
              <a:rPr lang="uk-UA" sz="3800" b="1" dirty="0">
                <a:solidFill>
                  <a:srgbClr val="FF0000"/>
                </a:solidFill>
                <a:effectLst/>
                <a:latin typeface="Times New Roman" panose="02020603050405020304" pitchFamily="18" charset="0"/>
                <a:ea typeface="Calibri" panose="020F0502020204030204" pitchFamily="34" charset="0"/>
              </a:rPr>
              <a:t>2008 р.</a:t>
            </a:r>
            <a:r>
              <a:rPr lang="uk-UA" sz="3800" b="1" dirty="0">
                <a:effectLst/>
                <a:latin typeface="Times New Roman" panose="02020603050405020304" pitchFamily="18" charset="0"/>
                <a:ea typeface="Calibri" panose="020F0502020204030204" pitchFamily="34" charset="0"/>
              </a:rPr>
              <a:t>, торкнулася великими масштабами середній клас населення Тунісу. Безробіття та економічна стагнація стали ще однією проблемою, яка призвела до масових заворушень в Тунісі. Безробіття в країні виросло до 14%, тоді як ціна основних предметів подвоїлася, створивши економічну катастрофу. </a:t>
            </a:r>
          </a:p>
          <a:p>
            <a:pPr marL="0" indent="0" algn="just">
              <a:buNone/>
            </a:pPr>
            <a:r>
              <a:rPr lang="uk-UA" sz="3800" b="1" dirty="0">
                <a:solidFill>
                  <a:srgbClr val="FF0000"/>
                </a:solidFill>
                <a:effectLst/>
                <a:latin typeface="Times New Roman" panose="02020603050405020304" pitchFamily="18" charset="0"/>
                <a:ea typeface="Calibri" panose="020F0502020204030204" pitchFamily="34" charset="0"/>
              </a:rPr>
              <a:t>17 грудня 2010 р.</a:t>
            </a:r>
            <a:r>
              <a:rPr lang="uk-UA" sz="3800" b="1" dirty="0">
                <a:effectLst/>
                <a:latin typeface="Times New Roman" panose="02020603050405020304" pitchFamily="18" charset="0"/>
                <a:ea typeface="Calibri" panose="020F0502020204030204" pitchFamily="34" charset="0"/>
              </a:rPr>
              <a:t> 26-річний безробітний </a:t>
            </a:r>
            <a:r>
              <a:rPr lang="uk-UA" sz="3800" b="1" dirty="0" err="1">
                <a:effectLst/>
                <a:latin typeface="Times New Roman" panose="02020603050405020304" pitchFamily="18" charset="0"/>
                <a:ea typeface="Calibri" panose="020F0502020204030204" pitchFamily="34" charset="0"/>
              </a:rPr>
              <a:t>Мухаммед</a:t>
            </a:r>
            <a:r>
              <a:rPr lang="uk-UA" sz="3800" b="1" dirty="0">
                <a:effectLst/>
                <a:latin typeface="Times New Roman" panose="02020603050405020304" pitchFamily="18" charset="0"/>
                <a:ea typeface="Calibri" panose="020F0502020204030204" pitchFamily="34" charset="0"/>
              </a:rPr>
              <a:t> </a:t>
            </a:r>
            <a:r>
              <a:rPr lang="uk-UA" sz="3800" b="1" dirty="0" err="1">
                <a:effectLst/>
                <a:latin typeface="Times New Roman" panose="02020603050405020304" pitchFamily="18" charset="0"/>
                <a:ea typeface="Calibri" panose="020F0502020204030204" pitchFamily="34" charset="0"/>
              </a:rPr>
              <a:t>Буазізі</a:t>
            </a:r>
            <a:r>
              <a:rPr lang="uk-UA" sz="3800" b="1" dirty="0">
                <a:effectLst/>
                <a:latin typeface="Times New Roman" panose="02020603050405020304" pitchFamily="18" charset="0"/>
                <a:ea typeface="Calibri" panose="020F0502020204030204" pitchFamily="34" charset="0"/>
              </a:rPr>
              <a:t> виступив проти корупції, здійснивши акт самоспалення перед міським офісом у місті </a:t>
            </a:r>
            <a:r>
              <a:rPr lang="uk-UA" sz="3800" b="1" dirty="0" err="1">
                <a:effectLst/>
                <a:latin typeface="Times New Roman" panose="02020603050405020304" pitchFamily="18" charset="0"/>
                <a:ea typeface="Calibri" panose="020F0502020204030204" pitchFamily="34" charset="0"/>
              </a:rPr>
              <a:t>Сіді-Бузід</a:t>
            </a:r>
            <a:r>
              <a:rPr lang="uk-UA" sz="3800" b="1" dirty="0">
                <a:effectLst/>
                <a:latin typeface="Times New Roman" panose="02020603050405020304" pitchFamily="18" charset="0"/>
                <a:ea typeface="Calibri" panose="020F0502020204030204" pitchFamily="34" charset="0"/>
              </a:rPr>
              <a:t>.</a:t>
            </a:r>
            <a:endParaRPr lang="ru-RU" sz="3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949196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Конфлікт, який спровокував хлопця на такі дії, стався із співробітницею місцевої поліції. Випускник університету, який не зміг знайти роботу за фахом, остаточно позбувся засобів існування після того, як працівниця служби безпеки конфіскувала у нього візок з товарами і вдарила його по обличчю, публічно образивши </a:t>
            </a:r>
            <a:r>
              <a:rPr lang="uk-UA" sz="3600" b="1" dirty="0" err="1">
                <a:effectLst/>
                <a:latin typeface="Times New Roman" panose="02020603050405020304" pitchFamily="18" charset="0"/>
                <a:ea typeface="Calibri" panose="020F0502020204030204" pitchFamily="34" charset="0"/>
              </a:rPr>
              <a:t>Буазізі</a:t>
            </a:r>
            <a:r>
              <a:rPr lang="uk-UA" sz="3600" b="1" dirty="0">
                <a:effectLst/>
                <a:latin typeface="Times New Roman" panose="02020603050405020304" pitchFamily="18" charset="0"/>
                <a:ea typeface="Calibri" panose="020F0502020204030204" pitchFamily="34" charset="0"/>
              </a:rPr>
              <a:t>.</a:t>
            </a:r>
          </a:p>
          <a:p>
            <a:pPr marL="0" indent="0" algn="just">
              <a:buNone/>
            </a:pPr>
            <a:r>
              <a:rPr lang="uk-UA" sz="3600" b="1" dirty="0">
                <a:effectLst/>
                <a:latin typeface="Times New Roman" panose="02020603050405020304" pitchFamily="18" charset="0"/>
                <a:ea typeface="Calibri" panose="020F0502020204030204" pitchFamily="34" charset="0"/>
              </a:rPr>
              <a:t> Мохаммед неодноразово звертався до мерії міста, але місцеве управління не звертало уваги на хлопця. Його тяжке становище, яке стало символом несправедливості та економічних труднощів, надихнуло на вуличні протести по всій країні проти високого рівня безробіття, бідності та політичних репресій під час режиму Бен Алі.</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464073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u="sng" dirty="0">
                <a:solidFill>
                  <a:srgbClr val="FF0000"/>
                </a:solidFill>
                <a:effectLst/>
                <a:latin typeface="Times New Roman" panose="02020603050405020304" pitchFamily="18" charset="0"/>
                <a:ea typeface="Calibri" panose="020F0502020204030204" pitchFamily="34" charset="0"/>
              </a:rPr>
              <a:t>Лівія. </a:t>
            </a:r>
            <a:r>
              <a:rPr lang="uk-UA" sz="3200" b="1" dirty="0" err="1">
                <a:effectLst/>
                <a:latin typeface="Times New Roman" panose="02020603050405020304" pitchFamily="18" charset="0"/>
                <a:ea typeface="Calibri" panose="020F0502020204030204" pitchFamily="34" charset="0"/>
              </a:rPr>
              <a:t>Муаммар</a:t>
            </a:r>
            <a:r>
              <a:rPr lang="uk-UA" sz="3200" b="1" dirty="0">
                <a:effectLst/>
                <a:latin typeface="Times New Roman" panose="02020603050405020304" pitchFamily="18" charset="0"/>
                <a:ea typeface="Calibri" panose="020F0502020204030204" pitchFamily="34" charset="0"/>
              </a:rPr>
              <a:t> </a:t>
            </a:r>
            <a:r>
              <a:rPr lang="uk-UA" sz="3200" b="1" dirty="0" err="1">
                <a:effectLst/>
                <a:latin typeface="Times New Roman" panose="02020603050405020304" pitchFamily="18" charset="0"/>
                <a:ea typeface="Calibri" panose="020F0502020204030204" pitchFamily="34" charset="0"/>
              </a:rPr>
              <a:t>Каддафі</a:t>
            </a:r>
            <a:r>
              <a:rPr lang="uk-UA" sz="3200" b="1" dirty="0">
                <a:effectLst/>
                <a:latin typeface="Times New Roman" panose="02020603050405020304" pitchFamily="18" charset="0"/>
                <a:ea typeface="Calibri" panose="020F0502020204030204" pitchFamily="34" charset="0"/>
              </a:rPr>
              <a:t> прийшов до влади у </a:t>
            </a:r>
            <a:r>
              <a:rPr lang="uk-UA" sz="3200" b="1" dirty="0">
                <a:solidFill>
                  <a:srgbClr val="FF0000"/>
                </a:solidFill>
                <a:effectLst/>
                <a:latin typeface="Times New Roman" panose="02020603050405020304" pitchFamily="18" charset="0"/>
                <a:ea typeface="Calibri" panose="020F0502020204030204" pitchFamily="34" charset="0"/>
              </a:rPr>
              <a:t>1969 р.</a:t>
            </a:r>
            <a:r>
              <a:rPr lang="uk-UA" sz="3200" b="1" dirty="0">
                <a:effectLst/>
                <a:latin typeface="Times New Roman" panose="02020603050405020304" pitchFamily="18" charset="0"/>
                <a:ea typeface="Calibri" panose="020F0502020204030204" pitchFamily="34" charset="0"/>
              </a:rPr>
              <a:t> в результаті військового перевороту і практично відразу став досить справедливо розподіляти нафтові доходи між племенами, що забезпечувало внутрішній спокій. </a:t>
            </a:r>
          </a:p>
          <a:p>
            <a:pPr marL="0" indent="0" algn="just">
              <a:buNone/>
            </a:pPr>
            <a:r>
              <a:rPr lang="uk-UA" sz="3200" b="1" dirty="0">
                <a:effectLst/>
                <a:latin typeface="Times New Roman" panose="02020603050405020304" pitchFamily="18" charset="0"/>
                <a:ea typeface="Calibri" panose="020F0502020204030204" pitchFamily="34" charset="0"/>
              </a:rPr>
              <a:t>Але вже на початку 1970-х рр., з подачі шейхів племен розгорілися міжплемінні конфлікти. Саме після цього </a:t>
            </a:r>
            <a:r>
              <a:rPr lang="uk-UA" sz="3200" b="1" dirty="0" err="1">
                <a:effectLst/>
                <a:latin typeface="Times New Roman" panose="02020603050405020304" pitchFamily="18" charset="0"/>
                <a:ea typeface="Calibri" panose="020F0502020204030204" pitchFamily="34" charset="0"/>
              </a:rPr>
              <a:t>Каддафі</a:t>
            </a:r>
            <a:r>
              <a:rPr lang="uk-UA" sz="3200" b="1" dirty="0">
                <a:effectLst/>
                <a:latin typeface="Times New Roman" panose="02020603050405020304" pitchFamily="18" charset="0"/>
                <a:ea typeface="Calibri" panose="020F0502020204030204" pitchFamily="34" charset="0"/>
              </a:rPr>
              <a:t> почав писати свою «Зелену книгу», проповідь «третього шляху» між </a:t>
            </a:r>
            <a:r>
              <a:rPr lang="uk-UA" sz="3200" b="1" dirty="0">
                <a:effectLst/>
                <a:highlight>
                  <a:srgbClr val="FFFF00"/>
                </a:highlight>
                <a:latin typeface="Times New Roman" panose="02020603050405020304" pitchFamily="18" charset="0"/>
                <a:ea typeface="Calibri" panose="020F0502020204030204" pitchFamily="34" charset="0"/>
              </a:rPr>
              <a:t>капіталізмом і соціалізмом</a:t>
            </a:r>
            <a:r>
              <a:rPr lang="uk-UA" sz="3200" b="1" dirty="0">
                <a:effectLst/>
                <a:latin typeface="Times New Roman" panose="02020603050405020304" pitchFamily="18" charset="0"/>
                <a:ea typeface="Calibri" panose="020F0502020204030204" pitchFamily="34" charset="0"/>
              </a:rPr>
              <a:t> – систему </a:t>
            </a:r>
            <a:r>
              <a:rPr lang="uk-UA" sz="3200" b="1" dirty="0">
                <a:effectLst/>
                <a:highlight>
                  <a:srgbClr val="00FF00"/>
                </a:highlight>
                <a:latin typeface="Times New Roman" panose="02020603050405020304" pitchFamily="18" charset="0"/>
                <a:ea typeface="Calibri" panose="020F0502020204030204" pitchFamily="34" charset="0"/>
              </a:rPr>
              <a:t>прямого народовладдя </a:t>
            </a:r>
            <a:r>
              <a:rPr lang="uk-UA" sz="3200" b="1" dirty="0">
                <a:effectLst/>
                <a:latin typeface="Times New Roman" panose="02020603050405020304" pitchFamily="18" charset="0"/>
                <a:ea typeface="Calibri" panose="020F0502020204030204" pitchFamily="34" charset="0"/>
              </a:rPr>
              <a:t>(</a:t>
            </a:r>
            <a:r>
              <a:rPr lang="uk-UA" sz="3200" b="1" dirty="0" err="1">
                <a:effectLst/>
                <a:highlight>
                  <a:srgbClr val="00FFFF"/>
                </a:highlight>
                <a:latin typeface="Times New Roman" panose="02020603050405020304" pitchFamily="18" charset="0"/>
                <a:ea typeface="Calibri" panose="020F0502020204030204" pitchFamily="34" charset="0"/>
              </a:rPr>
              <a:t>Джамахірію</a:t>
            </a:r>
            <a:r>
              <a:rPr lang="uk-UA" sz="3200" b="1" dirty="0">
                <a:effectLst/>
                <a:latin typeface="Times New Roman" panose="02020603050405020304" pitchFamily="18" charset="0"/>
                <a:ea typeface="Calibri" panose="020F0502020204030204" pitchFamily="34" charset="0"/>
              </a:rPr>
              <a:t>). Аналогів цього ладу в світі не було. </a:t>
            </a:r>
          </a:p>
          <a:p>
            <a:pPr marL="0" indent="0" algn="just">
              <a:buNone/>
            </a:pPr>
            <a:r>
              <a:rPr lang="uk-UA" sz="3200" b="1" dirty="0">
                <a:effectLst/>
                <a:latin typeface="Times New Roman" panose="02020603050405020304" pitchFamily="18" charset="0"/>
                <a:ea typeface="Calibri" panose="020F0502020204030204" pitchFamily="34" charset="0"/>
              </a:rPr>
              <a:t>Виходячи з того, що лівійське суспільство – бедуїнське, патріархальне, М. </a:t>
            </a:r>
            <a:r>
              <a:rPr lang="uk-UA" sz="3200" b="1" dirty="0" err="1">
                <a:effectLst/>
                <a:latin typeface="Times New Roman" panose="02020603050405020304" pitchFamily="18" charset="0"/>
                <a:ea typeface="Calibri" panose="020F0502020204030204" pitchFamily="34" charset="0"/>
              </a:rPr>
              <a:t>Каддафі</a:t>
            </a:r>
            <a:r>
              <a:rPr lang="uk-UA" sz="3200" b="1" dirty="0">
                <a:effectLst/>
                <a:latin typeface="Times New Roman" panose="02020603050405020304" pitchFamily="18" charset="0"/>
                <a:ea typeface="Calibri" panose="020F0502020204030204" pitchFamily="34" charset="0"/>
              </a:rPr>
              <a:t> орієнтувався на давні традиції: все вирішує саме плем’я, слухаючи рекомендації шейхів, старійшин. Існує пряма демократія, країною управляє народ.</a:t>
            </a:r>
            <a:endParaRPr lang="ru-RU" sz="3200" b="1" u="sng"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6889211"/>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800" b="1" dirty="0">
                <a:effectLst/>
                <a:latin typeface="Times New Roman" panose="02020603050405020304" pitchFamily="18" charset="0"/>
                <a:ea typeface="Calibri" panose="020F0502020204030204" pitchFamily="34" charset="0"/>
              </a:rPr>
              <a:t>В результаті до </a:t>
            </a:r>
            <a:r>
              <a:rPr lang="uk-UA" sz="3800" b="1" dirty="0">
                <a:solidFill>
                  <a:srgbClr val="FF0000"/>
                </a:solidFill>
                <a:effectLst/>
                <a:latin typeface="Times New Roman" panose="02020603050405020304" pitchFamily="18" charset="0"/>
                <a:ea typeface="Calibri" panose="020F0502020204030204" pitchFamily="34" charset="0"/>
              </a:rPr>
              <a:t>2010 р.</a:t>
            </a:r>
            <a:r>
              <a:rPr lang="uk-UA" sz="3800" b="1" dirty="0">
                <a:effectLst/>
                <a:latin typeface="Times New Roman" panose="02020603050405020304" pitchFamily="18" charset="0"/>
                <a:ea typeface="Calibri" panose="020F0502020204030204" pitchFamily="34" charset="0"/>
              </a:rPr>
              <a:t> в Лівії зафіксували найвищий в Африці рівень індексу людського розвитку. Також в країні був низький рівень безробіття, безкоштовна освіта, охорона здоров’я та інші соціальні блага. </a:t>
            </a:r>
          </a:p>
          <a:p>
            <a:pPr marL="0" indent="0" algn="just">
              <a:buNone/>
            </a:pPr>
            <a:r>
              <a:rPr lang="uk-UA" sz="3800" b="1" dirty="0">
                <a:effectLst/>
                <a:latin typeface="Times New Roman" panose="02020603050405020304" pitchFamily="18" charset="0"/>
                <a:ea typeface="Calibri" panose="020F0502020204030204" pitchFamily="34" charset="0"/>
              </a:rPr>
              <a:t>Незважаючи на те, що Лівія є багатою нафтою компанією, вона відчуває труднощі з чистою водою і задовольняє свої потреби в чистій воді з європейських країн. В </a:t>
            </a:r>
            <a:r>
              <a:rPr lang="uk-UA" sz="3800" b="1" dirty="0">
                <a:solidFill>
                  <a:srgbClr val="FF0000"/>
                </a:solidFill>
                <a:effectLst/>
                <a:latin typeface="Times New Roman" panose="02020603050405020304" pitchFamily="18" charset="0"/>
                <a:ea typeface="Calibri" panose="020F0502020204030204" pitchFamily="34" charset="0"/>
              </a:rPr>
              <a:t>1984 р.</a:t>
            </a:r>
            <a:r>
              <a:rPr lang="uk-UA" sz="3800" b="1" dirty="0">
                <a:effectLst/>
                <a:latin typeface="Times New Roman" panose="02020603050405020304" pitchFamily="18" charset="0"/>
                <a:ea typeface="Calibri" panose="020F0502020204030204" pitchFamily="34" charset="0"/>
              </a:rPr>
              <a:t> уряд </a:t>
            </a:r>
            <a:r>
              <a:rPr lang="uk-UA" sz="3800" b="1" dirty="0" err="1">
                <a:effectLst/>
                <a:latin typeface="Times New Roman" panose="02020603050405020304" pitchFamily="18" charset="0"/>
                <a:ea typeface="Calibri" panose="020F0502020204030204" pitchFamily="34" charset="0"/>
              </a:rPr>
              <a:t>Каддафі</a:t>
            </a:r>
            <a:r>
              <a:rPr lang="uk-UA" sz="3800" b="1" dirty="0">
                <a:effectLst/>
                <a:latin typeface="Times New Roman" panose="02020603050405020304" pitchFamily="18" charset="0"/>
                <a:ea typeface="Calibri" panose="020F0502020204030204" pitchFamily="34" charset="0"/>
              </a:rPr>
              <a:t> приступив до реалізації нового проекту з постачання Лівії чистою водою, завдяки яким 70% лівійського населення отримали доступ до питної води на суму 33 млрд. доларів США.</a:t>
            </a:r>
            <a:endParaRPr lang="ru-RU" sz="3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25665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lnSpcReduction="10000"/>
          </a:bodyPr>
          <a:lstStyle/>
          <a:p>
            <a:pPr marL="0" indent="0" algn="just">
              <a:buNone/>
            </a:pPr>
            <a:r>
              <a:rPr lang="uk-UA" sz="3200" b="1" dirty="0">
                <a:effectLst/>
                <a:latin typeface="Times New Roman" panose="02020603050405020304" pitchFamily="18" charset="0"/>
                <a:ea typeface="Calibri" panose="020F0502020204030204" pitchFamily="34" charset="0"/>
              </a:rPr>
              <a:t>Під час візиту до Тріполі державний секретар США </a:t>
            </a:r>
            <a:r>
              <a:rPr lang="uk-UA" sz="3200" b="1" dirty="0">
                <a:solidFill>
                  <a:srgbClr val="0070C0"/>
                </a:solidFill>
                <a:effectLst/>
                <a:latin typeface="Times New Roman" panose="02020603050405020304" pitchFamily="18" charset="0"/>
                <a:ea typeface="Calibri" panose="020F0502020204030204" pitchFamily="34" charset="0"/>
              </a:rPr>
              <a:t>Кондоліза Райс</a:t>
            </a:r>
            <a:r>
              <a:rPr lang="uk-UA" sz="3200" b="1" dirty="0">
                <a:effectLst/>
                <a:latin typeface="Times New Roman" panose="02020603050405020304" pitchFamily="18" charset="0"/>
                <a:ea typeface="Calibri" panose="020F0502020204030204" pitchFamily="34" charset="0"/>
              </a:rPr>
              <a:t> висловила своє задоволення: «</a:t>
            </a:r>
            <a:r>
              <a:rPr lang="uk-UA" sz="3200" b="1" i="1" dirty="0">
                <a:effectLst/>
                <a:highlight>
                  <a:srgbClr val="FFFF00"/>
                </a:highlight>
                <a:latin typeface="Times New Roman" panose="02020603050405020304" pitchFamily="18" charset="0"/>
                <a:ea typeface="Calibri" panose="020F0502020204030204" pitchFamily="34" charset="0"/>
              </a:rPr>
              <a:t>Лівія є сильним партнером у боротьбі проти тероризму, і наше співробітництво по каналах зв’язку проходить чудово</a:t>
            </a:r>
            <a:r>
              <a:rPr lang="uk-UA" sz="3200" b="1" dirty="0">
                <a:effectLst/>
                <a:latin typeface="Times New Roman" panose="02020603050405020304" pitchFamily="18" charset="0"/>
                <a:ea typeface="Calibri" panose="020F0502020204030204" pitchFamily="34" charset="0"/>
              </a:rPr>
              <a:t>». </a:t>
            </a:r>
          </a:p>
          <a:p>
            <a:pPr marL="0" indent="0" algn="just">
              <a:buNone/>
            </a:pPr>
            <a:r>
              <a:rPr lang="uk-UA" sz="3200" b="1" dirty="0">
                <a:effectLst/>
                <a:latin typeface="Times New Roman" panose="02020603050405020304" pitchFamily="18" charset="0"/>
                <a:ea typeface="Calibri" panose="020F0502020204030204" pitchFamily="34" charset="0"/>
              </a:rPr>
              <a:t>М. </a:t>
            </a:r>
            <a:r>
              <a:rPr lang="uk-UA" sz="3200" b="1" dirty="0" err="1">
                <a:effectLst/>
                <a:latin typeface="Times New Roman" panose="02020603050405020304" pitchFamily="18" charset="0"/>
                <a:ea typeface="Calibri" panose="020F0502020204030204" pitchFamily="34" charset="0"/>
              </a:rPr>
              <a:t>Каддафі</a:t>
            </a:r>
            <a:r>
              <a:rPr lang="uk-UA" sz="3200" b="1" dirty="0">
                <a:effectLst/>
                <a:latin typeface="Times New Roman" panose="02020603050405020304" pitchFamily="18" charset="0"/>
                <a:ea typeface="Calibri" panose="020F0502020204030204" pitchFamily="34" charset="0"/>
              </a:rPr>
              <a:t> стали приймати у світових столицях, а до Тріполі почастішали візити західних політиків. </a:t>
            </a:r>
            <a:r>
              <a:rPr lang="uk-UA" sz="3200" b="1" dirty="0">
                <a:effectLst/>
                <a:highlight>
                  <a:srgbClr val="FF0000"/>
                </a:highlight>
                <a:latin typeface="Times New Roman" panose="02020603050405020304" pitchFamily="18" charset="0"/>
                <a:ea typeface="Calibri" panose="020F0502020204030204" pitchFamily="34" charset="0"/>
              </a:rPr>
              <a:t>В основі – першість інтересу до лівійських нафтових ресурсів, а вже потім до теорій Лідера революції</a:t>
            </a:r>
            <a:r>
              <a:rPr lang="uk-UA" sz="3200" b="1" dirty="0">
                <a:effectLst/>
                <a:latin typeface="Times New Roman" panose="02020603050405020304" pitchFamily="18" charset="0"/>
                <a:ea typeface="Calibri" panose="020F0502020204030204" pitchFamily="34" charset="0"/>
              </a:rPr>
              <a:t>. Хоча він піддавав критиці США за те, що вони нав’язують іншим країнам свою політичну систему в той час, коли демократія є чужою для Африки, і навіть дозволив собі різкий </a:t>
            </a:r>
            <a:r>
              <a:rPr lang="uk-UA" sz="3200" b="1" dirty="0" err="1">
                <a:effectLst/>
                <a:latin typeface="Times New Roman" panose="02020603050405020304" pitchFamily="18" charset="0"/>
                <a:ea typeface="Calibri" panose="020F0502020204030204" pitchFamily="34" charset="0"/>
              </a:rPr>
              <a:t>антизахідний</a:t>
            </a:r>
            <a:r>
              <a:rPr lang="uk-UA" sz="3200" b="1" dirty="0">
                <a:effectLst/>
                <a:latin typeface="Times New Roman" panose="02020603050405020304" pitchFamily="18" charset="0"/>
                <a:ea typeface="Calibri" panose="020F0502020204030204" pitchFamily="34" charset="0"/>
              </a:rPr>
              <a:t> виступ на 64-й сесії Генеральної Асамблеї ООН </a:t>
            </a:r>
            <a:r>
              <a:rPr lang="uk-UA" sz="3200" b="1" i="1" dirty="0">
                <a:solidFill>
                  <a:srgbClr val="FFC000"/>
                </a:solidFill>
                <a:effectLst/>
                <a:highlight>
                  <a:srgbClr val="FF0000"/>
                </a:highlight>
                <a:latin typeface="Times New Roman" panose="02020603050405020304" pitchFamily="18" charset="0"/>
                <a:ea typeface="Calibri" panose="020F0502020204030204" pitchFamily="34" charset="0"/>
              </a:rPr>
              <a:t>23 вересня 2009 р.</a:t>
            </a:r>
            <a:r>
              <a:rPr lang="uk-UA" sz="3200" b="1" dirty="0">
                <a:solidFill>
                  <a:srgbClr val="FFC000"/>
                </a:solidFill>
                <a:effectLst/>
                <a:highlight>
                  <a:srgbClr val="FF0000"/>
                </a:highlight>
                <a:latin typeface="Times New Roman" panose="02020603050405020304" pitchFamily="18" charset="0"/>
                <a:ea typeface="Calibri" panose="020F0502020204030204" pitchFamily="34" charset="0"/>
              </a:rPr>
              <a:t> </a:t>
            </a:r>
          </a:p>
          <a:p>
            <a:pPr marL="0" indent="0" algn="just">
              <a:buNone/>
            </a:pPr>
            <a:r>
              <a:rPr lang="uk-UA" sz="3200" b="1" dirty="0">
                <a:effectLst/>
                <a:highlight>
                  <a:srgbClr val="FFFF00"/>
                </a:highlight>
                <a:latin typeface="Times New Roman" panose="02020603050405020304" pitchFamily="18" charset="0"/>
                <a:ea typeface="Calibri" panose="020F0502020204030204" pitchFamily="34" charset="0"/>
              </a:rPr>
              <a:t>І перше – нафтові інтереси, і друге – </a:t>
            </a:r>
            <a:r>
              <a:rPr lang="uk-UA" sz="3200" b="1" dirty="0" err="1">
                <a:effectLst/>
                <a:highlight>
                  <a:srgbClr val="FFFF00"/>
                </a:highlight>
                <a:latin typeface="Times New Roman" panose="02020603050405020304" pitchFamily="18" charset="0"/>
                <a:ea typeface="Calibri" panose="020F0502020204030204" pitchFamily="34" charset="0"/>
              </a:rPr>
              <a:t>антизахідні</a:t>
            </a:r>
            <a:r>
              <a:rPr lang="uk-UA" sz="3200" b="1" dirty="0">
                <a:effectLst/>
                <a:highlight>
                  <a:srgbClr val="FFFF00"/>
                </a:highlight>
                <a:latin typeface="Times New Roman" panose="02020603050405020304" pitchFamily="18" charset="0"/>
                <a:ea typeface="Calibri" panose="020F0502020204030204" pitchFamily="34" charset="0"/>
              </a:rPr>
              <a:t> настрої М. </a:t>
            </a:r>
            <a:r>
              <a:rPr lang="uk-UA" sz="3200" b="1" dirty="0" err="1">
                <a:effectLst/>
                <a:highlight>
                  <a:srgbClr val="FFFF00"/>
                </a:highlight>
                <a:latin typeface="Times New Roman" panose="02020603050405020304" pitchFamily="18" charset="0"/>
                <a:ea typeface="Calibri" panose="020F0502020204030204" pitchFamily="34" charset="0"/>
              </a:rPr>
              <a:t>Каддафі</a:t>
            </a:r>
            <a:r>
              <a:rPr lang="uk-UA" sz="3200" b="1" dirty="0">
                <a:effectLst/>
                <a:highlight>
                  <a:srgbClr val="FFFF00"/>
                </a:highlight>
                <a:latin typeface="Times New Roman" panose="02020603050405020304" pitchFamily="18" charset="0"/>
                <a:ea typeface="Calibri" panose="020F0502020204030204" pitchFamily="34" charset="0"/>
              </a:rPr>
              <a:t>, крім усього іншого, відіграли свою роль у подіях </a:t>
            </a:r>
            <a:r>
              <a:rPr lang="uk-UA" sz="3200" b="1" i="1" dirty="0">
                <a:effectLst/>
                <a:highlight>
                  <a:srgbClr val="FF0000"/>
                </a:highlight>
                <a:latin typeface="Times New Roman" panose="02020603050405020304" pitchFamily="18" charset="0"/>
                <a:ea typeface="Calibri" panose="020F0502020204030204" pitchFamily="34" charset="0"/>
              </a:rPr>
              <a:t>2011 р.</a:t>
            </a:r>
            <a:endParaRPr lang="ru-RU" sz="3200" b="1" dirty="0">
              <a:highlight>
                <a:srgbClr val="FF00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59123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За даними </a:t>
            </a:r>
            <a:r>
              <a:rPr lang="uk-UA" sz="3200" b="1" dirty="0" err="1">
                <a:effectLst/>
                <a:latin typeface="Times New Roman" panose="02020603050405020304" pitchFamily="18" charset="0"/>
                <a:ea typeface="Calibri" panose="020F0502020204030204" pitchFamily="34" charset="0"/>
              </a:rPr>
              <a:t>Facеbook</a:t>
            </a:r>
            <a:r>
              <a:rPr lang="uk-UA" sz="3200" b="1" dirty="0">
                <a:effectLst/>
                <a:latin typeface="Times New Roman" panose="02020603050405020304" pitchFamily="18" charset="0"/>
                <a:ea typeface="Calibri" panose="020F0502020204030204" pitchFamily="34" charset="0"/>
              </a:rPr>
              <a:t>, в якій ЦРУ представляє актуальну інформацію про всі країни, в </a:t>
            </a:r>
            <a:r>
              <a:rPr lang="uk-UA" sz="3200" b="1" dirty="0">
                <a:solidFill>
                  <a:srgbClr val="FF0000"/>
                </a:solidFill>
                <a:effectLst/>
                <a:latin typeface="Times New Roman" panose="02020603050405020304" pitchFamily="18" charset="0"/>
                <a:ea typeface="Calibri" panose="020F0502020204030204" pitchFamily="34" charset="0"/>
              </a:rPr>
              <a:t>2010 р.</a:t>
            </a:r>
            <a:r>
              <a:rPr lang="uk-UA" sz="3200" b="1" dirty="0">
                <a:effectLst/>
                <a:latin typeface="Times New Roman" panose="02020603050405020304" pitchFamily="18" charset="0"/>
                <a:ea typeface="Calibri" panose="020F0502020204030204" pitchFamily="34" charset="0"/>
              </a:rPr>
              <a:t> дохід на душу населення в Лівії становив </a:t>
            </a:r>
            <a:r>
              <a:rPr lang="en-US" sz="3200" b="1" dirty="0">
                <a:latin typeface="Times New Roman" panose="02020603050405020304" pitchFamily="18" charset="0"/>
                <a:ea typeface="Calibri" panose="020F0502020204030204" pitchFamily="34" charset="0"/>
              </a:rPr>
              <a:t>$</a:t>
            </a:r>
            <a:r>
              <a:rPr lang="uk-UA" sz="3200" b="1" dirty="0">
                <a:effectLst/>
                <a:latin typeface="Times New Roman" panose="02020603050405020304" pitchFamily="18" charset="0"/>
                <a:ea typeface="Calibri" panose="020F0502020204030204" pitchFamily="34" charset="0"/>
              </a:rPr>
              <a:t>14 тис. У цьому ж році Лівія зайняла 53 місце в індексі розвитку людського потенціалу ООН. Всесвітня організація охорони </a:t>
            </a:r>
            <a:r>
              <a:rPr lang="uk-UA" sz="3200" b="1" dirty="0" err="1">
                <a:effectLst/>
                <a:latin typeface="Times New Roman" panose="02020603050405020304" pitchFamily="18" charset="0"/>
                <a:ea typeface="Calibri" panose="020F0502020204030204" pitchFamily="34" charset="0"/>
              </a:rPr>
              <a:t>здоров</a:t>
            </a:r>
            <a:r>
              <a:rPr lang="en-US" sz="3200" b="1" dirty="0">
                <a:effectLst/>
                <a:latin typeface="Times New Roman" panose="02020603050405020304" pitchFamily="18" charset="0"/>
                <a:ea typeface="Calibri" panose="020F0502020204030204" pitchFamily="34" charset="0"/>
              </a:rPr>
              <a:t>`</a:t>
            </a:r>
            <a:r>
              <a:rPr lang="uk-UA" sz="3200" b="1" dirty="0">
                <a:effectLst/>
                <a:latin typeface="Times New Roman" panose="02020603050405020304" pitchFamily="18" charset="0"/>
                <a:ea typeface="Calibri" panose="020F0502020204030204" pitchFamily="34" charset="0"/>
              </a:rPr>
              <a:t>я заявила, що всі лівійські громадяни користуються медичними послугами безкоштовно і, отже, досягнутий високий рівень успіху у сфері медичних послуг. </a:t>
            </a:r>
            <a:endParaRPr lang="en-US" sz="3200" b="1" dirty="0">
              <a:effectLst/>
              <a:latin typeface="Times New Roman" panose="02020603050405020304" pitchFamily="18" charset="0"/>
              <a:ea typeface="Calibri" panose="020F0502020204030204" pitchFamily="34" charset="0"/>
            </a:endParaRPr>
          </a:p>
          <a:p>
            <a:pPr marL="0" indent="0" algn="just">
              <a:buNone/>
            </a:pPr>
            <a:r>
              <a:rPr lang="uk-UA" sz="3200" b="1" dirty="0">
                <a:effectLst/>
                <a:latin typeface="Times New Roman" panose="02020603050405020304" pitchFamily="18" charset="0"/>
                <a:ea typeface="Calibri" panose="020F0502020204030204" pitchFamily="34" charset="0"/>
              </a:rPr>
              <a:t>ВООЗ заявила, що, хоча в 1970 р</a:t>
            </a:r>
            <a:r>
              <a:rPr lang="uk-UA" sz="3200" b="1" dirty="0">
                <a:latin typeface="Times New Roman" panose="02020603050405020304" pitchFamily="18" charset="0"/>
                <a:ea typeface="Calibri" panose="020F0502020204030204" pitchFamily="34" charset="0"/>
              </a:rPr>
              <a:t>.</a:t>
            </a:r>
            <a:r>
              <a:rPr lang="uk-UA" sz="3200" b="1" dirty="0">
                <a:effectLst/>
                <a:latin typeface="Times New Roman" panose="02020603050405020304" pitchFamily="18" charset="0"/>
                <a:ea typeface="Calibri" panose="020F0502020204030204" pitchFamily="34" charset="0"/>
              </a:rPr>
              <a:t> 160 з 1000 дітей померли у віці до п’яти років, в 2000 р. цей показник знизився до 20. </a:t>
            </a:r>
          </a:p>
          <a:p>
            <a:pPr marL="0" indent="0" algn="just">
              <a:buNone/>
            </a:pPr>
            <a:r>
              <a:rPr lang="uk-UA" sz="3200" b="1" dirty="0">
                <a:effectLst/>
                <a:latin typeface="Times New Roman" panose="02020603050405020304" pitchFamily="18" charset="0"/>
                <a:ea typeface="Calibri" panose="020F0502020204030204" pitchFamily="34" charset="0"/>
              </a:rPr>
              <a:t>За даними ЮНЕСКО на </a:t>
            </a:r>
            <a:r>
              <a:rPr lang="uk-UA" sz="3200" b="1" dirty="0">
                <a:solidFill>
                  <a:srgbClr val="FF0000"/>
                </a:solidFill>
                <a:effectLst/>
                <a:latin typeface="Times New Roman" panose="02020603050405020304" pitchFamily="18" charset="0"/>
                <a:ea typeface="Calibri" panose="020F0502020204030204" pitchFamily="34" charset="0"/>
              </a:rPr>
              <a:t>2009 рік</a:t>
            </a:r>
            <a:r>
              <a:rPr lang="uk-UA" sz="3200" b="1" dirty="0">
                <a:effectLst/>
                <a:latin typeface="Times New Roman" panose="02020603050405020304" pitchFamily="18" charset="0"/>
                <a:ea typeface="Calibri" panose="020F0502020204030204" pitchFamily="34" charset="0"/>
              </a:rPr>
              <a:t> рівень грамотності серед дорослих виріс до 80%, 97% дітей чоловічої та жіночої статі ходили в школу. Держава надала безвідсотковий кредит на суму 50 тисяч лівійських динарів молодятам.</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3554806"/>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300" b="1" dirty="0" err="1">
                <a:effectLst/>
                <a:latin typeface="Times New Roman" panose="02020603050405020304" pitchFamily="18" charset="0"/>
                <a:ea typeface="Calibri" panose="020F0502020204030204" pitchFamily="34" charset="0"/>
              </a:rPr>
              <a:t>Каддафі</a:t>
            </a:r>
            <a:r>
              <a:rPr lang="uk-UA" sz="3300" b="1" dirty="0">
                <a:effectLst/>
                <a:latin typeface="Times New Roman" panose="02020603050405020304" pitchFamily="18" charset="0"/>
                <a:ea typeface="Calibri" panose="020F0502020204030204" pitchFamily="34" charset="0"/>
              </a:rPr>
              <a:t> зробив багато спроб зменшити залежність Африканського континенту. У 1990-ті роки 45 африканських урядів зібралися разом, щоб схвалити проект запуску загального супутника. Проект під назвою «</a:t>
            </a:r>
            <a:r>
              <a:rPr lang="uk-UA" sz="3300" b="1" dirty="0" err="1">
                <a:effectLst/>
                <a:latin typeface="Times New Roman" panose="02020603050405020304" pitchFamily="18" charset="0"/>
                <a:ea typeface="Calibri" panose="020F0502020204030204" pitchFamily="34" charset="0"/>
              </a:rPr>
              <a:t>Раском</a:t>
            </a:r>
            <a:r>
              <a:rPr lang="uk-UA" sz="3300" b="1" dirty="0">
                <a:effectLst/>
                <a:latin typeface="Times New Roman" panose="02020603050405020304" pitchFamily="18" charset="0"/>
                <a:ea typeface="Calibri" panose="020F0502020204030204" pitchFamily="34" charset="0"/>
              </a:rPr>
              <a:t>» дозволив значно скоротити телекомунікаційні витрати африканських країн. </a:t>
            </a:r>
            <a:endParaRPr lang="en-US" sz="3300" b="1" dirty="0">
              <a:effectLst/>
              <a:latin typeface="Times New Roman" panose="02020603050405020304" pitchFamily="18" charset="0"/>
              <a:ea typeface="Calibri" panose="020F0502020204030204" pitchFamily="34" charset="0"/>
            </a:endParaRPr>
          </a:p>
          <a:p>
            <a:pPr marL="0" indent="0" algn="just">
              <a:buNone/>
            </a:pPr>
            <a:r>
              <a:rPr lang="uk-UA" sz="3300" b="1" dirty="0">
                <a:effectLst/>
                <a:latin typeface="Times New Roman" panose="02020603050405020304" pitchFamily="18" charset="0"/>
                <a:ea typeface="Calibri" panose="020F0502020204030204" pitchFamily="34" charset="0"/>
              </a:rPr>
              <a:t>На момент початку здійснення проекту африканські держави платили в цілому </a:t>
            </a:r>
            <a:r>
              <a:rPr lang="en-US" sz="3300" b="1" dirty="0">
                <a:latin typeface="Times New Roman" panose="02020603050405020304" pitchFamily="18" charset="0"/>
                <a:ea typeface="Calibri" panose="020F0502020204030204" pitchFamily="34" charset="0"/>
              </a:rPr>
              <a:t>$</a:t>
            </a:r>
            <a:r>
              <a:rPr lang="uk-UA" sz="3300" b="1" dirty="0">
                <a:effectLst/>
                <a:latin typeface="Times New Roman" panose="02020603050405020304" pitchFamily="18" charset="0"/>
                <a:ea typeface="Calibri" panose="020F0502020204030204" pitchFamily="34" charset="0"/>
              </a:rPr>
              <a:t>500 млн.</a:t>
            </a:r>
            <a:r>
              <a:rPr lang="en-US" sz="3300" b="1" dirty="0">
                <a:effectLst/>
                <a:latin typeface="Times New Roman" panose="02020603050405020304" pitchFamily="18" charset="0"/>
                <a:ea typeface="Calibri" panose="020F0502020204030204" pitchFamily="34" charset="0"/>
              </a:rPr>
              <a:t> </a:t>
            </a:r>
            <a:r>
              <a:rPr lang="uk-UA" sz="3300" b="1" dirty="0">
                <a:effectLst/>
                <a:latin typeface="Times New Roman" panose="02020603050405020304" pitchFamily="18" charset="0"/>
                <a:ea typeface="Calibri" panose="020F0502020204030204" pitchFamily="34" charset="0"/>
              </a:rPr>
              <a:t>в рік європейським монополіям, таким, як </a:t>
            </a:r>
            <a:r>
              <a:rPr lang="uk-UA" sz="3300" b="1" dirty="0" err="1">
                <a:effectLst/>
                <a:latin typeface="Times New Roman" panose="02020603050405020304" pitchFamily="18" charset="0"/>
                <a:ea typeface="Calibri" panose="020F0502020204030204" pitchFamily="34" charset="0"/>
              </a:rPr>
              <a:t>Інтелсат</a:t>
            </a:r>
            <a:r>
              <a:rPr lang="uk-UA" sz="3300" b="1" dirty="0">
                <a:effectLst/>
                <a:latin typeface="Times New Roman" panose="02020603050405020304" pitchFamily="18" charset="0"/>
                <a:ea typeface="Calibri" panose="020F0502020204030204" pitchFamily="34" charset="0"/>
              </a:rPr>
              <a:t>, за телекомунікаційні послуги, в той час як вартість проекту становила </a:t>
            </a:r>
            <a:r>
              <a:rPr lang="en-US" sz="3300" b="1" dirty="0">
                <a:effectLst/>
                <a:latin typeface="Times New Roman" panose="02020603050405020304" pitchFamily="18" charset="0"/>
                <a:ea typeface="Calibri" panose="020F0502020204030204" pitchFamily="34" charset="0"/>
              </a:rPr>
              <a:t>$</a:t>
            </a:r>
            <a:r>
              <a:rPr lang="uk-UA" sz="3300" b="1" dirty="0">
                <a:effectLst/>
                <a:latin typeface="Times New Roman" panose="02020603050405020304" pitchFamily="18" charset="0"/>
                <a:ea typeface="Calibri" panose="020F0502020204030204" pitchFamily="34" charset="0"/>
              </a:rPr>
              <a:t>400 млн. </a:t>
            </a:r>
            <a:r>
              <a:rPr lang="uk-UA" sz="3300" b="1" dirty="0" err="1">
                <a:effectLst/>
                <a:latin typeface="Times New Roman" panose="02020603050405020304" pitchFamily="18" charset="0"/>
                <a:ea typeface="Calibri" panose="020F0502020204030204" pitchFamily="34" charset="0"/>
              </a:rPr>
              <a:t>Каддафі</a:t>
            </a:r>
            <a:r>
              <a:rPr lang="uk-UA" sz="3300" b="1" dirty="0">
                <a:effectLst/>
                <a:latin typeface="Times New Roman" panose="02020603050405020304" pitchFamily="18" charset="0"/>
                <a:ea typeface="Calibri" panose="020F0502020204030204" pitchFamily="34" charset="0"/>
              </a:rPr>
              <a:t> заплатив за цей проект </a:t>
            </a:r>
            <a:r>
              <a:rPr lang="en-US" sz="3300" b="1" dirty="0">
                <a:effectLst/>
                <a:latin typeface="Times New Roman" panose="02020603050405020304" pitchFamily="18" charset="0"/>
                <a:ea typeface="Calibri" panose="020F0502020204030204" pitchFamily="34" charset="0"/>
              </a:rPr>
              <a:t>$</a:t>
            </a:r>
            <a:r>
              <a:rPr lang="uk-UA" sz="3300" b="1" dirty="0">
                <a:effectLst/>
                <a:latin typeface="Times New Roman" panose="02020603050405020304" pitchFamily="18" charset="0"/>
                <a:ea typeface="Calibri" panose="020F0502020204030204" pitchFamily="34" charset="0"/>
              </a:rPr>
              <a:t>300 м</a:t>
            </a:r>
            <a:r>
              <a:rPr lang="uk-UA" sz="3300" b="1" dirty="0">
                <a:latin typeface="Times New Roman" panose="02020603050405020304" pitchFamily="18" charset="0"/>
                <a:ea typeface="Calibri" panose="020F0502020204030204" pitchFamily="34" charset="0"/>
              </a:rPr>
              <a:t>лн.</a:t>
            </a:r>
            <a:r>
              <a:rPr lang="uk-UA" sz="3300" b="1" dirty="0">
                <a:effectLst/>
                <a:latin typeface="Times New Roman" panose="02020603050405020304" pitchFamily="18" charset="0"/>
                <a:ea typeface="Calibri" panose="020F0502020204030204" pitchFamily="34" charset="0"/>
              </a:rPr>
              <a:t>, відмовившись від кредитних вимог МВФ та інших західних фінансових інститутів для продовження проекту. У підсумку супутник був запущений в </a:t>
            </a:r>
            <a:r>
              <a:rPr lang="uk-UA" sz="3300" b="1" dirty="0">
                <a:solidFill>
                  <a:srgbClr val="FF0000"/>
                </a:solidFill>
                <a:effectLst/>
                <a:latin typeface="Times New Roman" panose="02020603050405020304" pitchFamily="18" charset="0"/>
                <a:ea typeface="Calibri" panose="020F0502020204030204" pitchFamily="34" charset="0"/>
              </a:rPr>
              <a:t>2007 році</a:t>
            </a:r>
            <a:r>
              <a:rPr lang="uk-UA" sz="3300" b="1" dirty="0">
                <a:effectLst/>
                <a:latin typeface="Times New Roman" panose="02020603050405020304" pitchFamily="18" charset="0"/>
                <a:ea typeface="Calibri" panose="020F0502020204030204" pitchFamily="34" charset="0"/>
              </a:rPr>
              <a:t>.</a:t>
            </a:r>
            <a:endParaRPr lang="ru-RU" sz="3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857955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4600" b="1" dirty="0">
                <a:effectLst/>
                <a:latin typeface="Times New Roman" panose="02020603050405020304" pitchFamily="18" charset="0"/>
                <a:ea typeface="Calibri" panose="020F0502020204030204" pitchFamily="34" charset="0"/>
              </a:rPr>
              <a:t>При цьому частина племінної верхівки ніколи не мирилася з лідерством </a:t>
            </a:r>
            <a:r>
              <a:rPr lang="uk-UA" sz="4600" b="1" dirty="0" err="1">
                <a:effectLst/>
                <a:latin typeface="Times New Roman" panose="02020603050405020304" pitchFamily="18" charset="0"/>
                <a:ea typeface="Calibri" panose="020F0502020204030204" pitchFamily="34" charset="0"/>
              </a:rPr>
              <a:t>Каддафі</a:t>
            </a:r>
            <a:r>
              <a:rPr lang="uk-UA" sz="4600" b="1" dirty="0">
                <a:effectLst/>
                <a:latin typeface="Times New Roman" panose="02020603050405020304" pitchFamily="18" charset="0"/>
                <a:ea typeface="Calibri" panose="020F0502020204030204" pitchFamily="34" charset="0"/>
              </a:rPr>
              <a:t> – бедуїна з далеко не найвпливовішого племені. За час його правління було кілька спроб державного перевороту і десятки замахів. </a:t>
            </a:r>
            <a:endParaRPr lang="en-US" sz="4600" b="1" dirty="0">
              <a:effectLst/>
              <a:latin typeface="Times New Roman" panose="02020603050405020304" pitchFamily="18" charset="0"/>
              <a:ea typeface="Calibri" panose="020F0502020204030204" pitchFamily="34" charset="0"/>
            </a:endParaRPr>
          </a:p>
          <a:p>
            <a:pPr marL="0" indent="0" algn="just">
              <a:buNone/>
            </a:pPr>
            <a:r>
              <a:rPr lang="uk-UA" sz="4600" b="1" dirty="0">
                <a:effectLst/>
                <a:latin typeface="Times New Roman" panose="02020603050405020304" pitchFamily="18" charset="0"/>
                <a:ea typeface="Calibri" panose="020F0502020204030204" pitchFamily="34" charset="0"/>
              </a:rPr>
              <a:t>Іншою великою проблемою </a:t>
            </a:r>
            <a:r>
              <a:rPr lang="uk-UA" sz="4600" b="1" dirty="0" err="1">
                <a:effectLst/>
                <a:latin typeface="Times New Roman" panose="02020603050405020304" pitchFamily="18" charset="0"/>
                <a:ea typeface="Calibri" panose="020F0502020204030204" pitchFamily="34" charset="0"/>
              </a:rPr>
              <a:t>Каддафі</a:t>
            </a:r>
            <a:r>
              <a:rPr lang="uk-UA" sz="4600" b="1" dirty="0">
                <a:effectLst/>
                <a:latin typeface="Times New Roman" panose="02020603050405020304" pitchFamily="18" charset="0"/>
                <a:ea typeface="Calibri" panose="020F0502020204030204" pitchFamily="34" charset="0"/>
              </a:rPr>
              <a:t> всі ці роки була радикальна Ісламська опозиція в основному в особі «Лівійського </a:t>
            </a:r>
            <a:r>
              <a:rPr lang="uk-UA" sz="4600" b="1" dirty="0" err="1">
                <a:effectLst/>
                <a:latin typeface="Times New Roman" panose="02020603050405020304" pitchFamily="18" charset="0"/>
                <a:ea typeface="Calibri" panose="020F0502020204030204" pitchFamily="34" charset="0"/>
              </a:rPr>
              <a:t>джамаата</a:t>
            </a:r>
            <a:r>
              <a:rPr lang="uk-UA" sz="4600" b="1" dirty="0">
                <a:effectLst/>
                <a:latin typeface="Times New Roman" panose="02020603050405020304" pitchFamily="18" charset="0"/>
                <a:ea typeface="Calibri" panose="020F0502020204030204" pitchFamily="34" charset="0"/>
              </a:rPr>
              <a:t>» і «Братів-мусульман». </a:t>
            </a:r>
            <a:endParaRPr lang="ru-RU" sz="4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6836519"/>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4000" b="1" dirty="0">
                <a:effectLst/>
                <a:latin typeface="Times New Roman" panose="02020603050405020304" pitchFamily="18" charset="0"/>
                <a:ea typeface="Calibri" panose="020F0502020204030204" pitchFamily="34" charset="0"/>
              </a:rPr>
              <a:t>Основним політичним ресурсом повстання проти </a:t>
            </a:r>
            <a:r>
              <a:rPr lang="uk-UA" sz="4000" b="1" dirty="0" err="1">
                <a:effectLst/>
                <a:latin typeface="Times New Roman" panose="02020603050405020304" pitchFamily="18" charset="0"/>
                <a:ea typeface="Calibri" panose="020F0502020204030204" pitchFamily="34" charset="0"/>
              </a:rPr>
              <a:t>Каддафі</a:t>
            </a:r>
            <a:r>
              <a:rPr lang="uk-UA" sz="4000" b="1" dirty="0">
                <a:effectLst/>
                <a:latin typeface="Times New Roman" panose="02020603050405020304" pitchFamily="18" charset="0"/>
                <a:ea typeface="Calibri" panose="020F0502020204030204" pitchFamily="34" charset="0"/>
              </a:rPr>
              <a:t> стали</a:t>
            </a:r>
            <a:r>
              <a:rPr lang="uk-UA" sz="4000" b="1" dirty="0">
                <a:latin typeface="Times New Roman" panose="02020603050405020304" pitchFamily="18" charset="0"/>
                <a:ea typeface="Calibri" panose="020F0502020204030204" pitchFamily="34" charset="0"/>
              </a:rPr>
              <a:t>:</a:t>
            </a:r>
          </a:p>
          <a:p>
            <a:pPr algn="just">
              <a:buFont typeface="Wingdings" panose="05000000000000000000" pitchFamily="2" charset="2"/>
              <a:buChar char="q"/>
            </a:pPr>
            <a:r>
              <a:rPr lang="uk-UA" sz="4000" b="1" dirty="0">
                <a:effectLst/>
                <a:latin typeface="Times New Roman" panose="02020603050405020304" pitchFamily="18" charset="0"/>
                <a:ea typeface="Calibri" panose="020F0502020204030204" pitchFamily="34" charset="0"/>
              </a:rPr>
              <a:t> по-перше, радикальна ісламська опозиція; </a:t>
            </a:r>
          </a:p>
          <a:p>
            <a:pPr algn="just">
              <a:buFont typeface="Wingdings" panose="05000000000000000000" pitchFamily="2" charset="2"/>
              <a:buChar char="q"/>
            </a:pPr>
            <a:r>
              <a:rPr lang="uk-UA" sz="4000" b="1" dirty="0">
                <a:effectLst/>
                <a:latin typeface="Times New Roman" panose="02020603050405020304" pitchFamily="18" charset="0"/>
                <a:ea typeface="Calibri" panose="020F0502020204030204" pitchFamily="34" charset="0"/>
              </a:rPr>
              <a:t>по-друге, частина племінної еліти, яка розраховувала в ході перерозподілу влади отримати більш істотну частку національного «</a:t>
            </a:r>
            <a:r>
              <a:rPr lang="uk-UA" sz="4000" b="1" dirty="0" err="1">
                <a:effectLst/>
                <a:latin typeface="Times New Roman" panose="02020603050405020304" pitchFamily="18" charset="0"/>
                <a:ea typeface="Calibri" panose="020F0502020204030204" pitchFamily="34" charset="0"/>
              </a:rPr>
              <a:t>нафтоекспортного</a:t>
            </a:r>
            <a:r>
              <a:rPr lang="uk-UA" sz="4000" b="1" dirty="0">
                <a:effectLst/>
                <a:latin typeface="Times New Roman" panose="02020603050405020304" pitchFamily="18" charset="0"/>
                <a:ea typeface="Calibri" panose="020F0502020204030204" pitchFamily="34" charset="0"/>
              </a:rPr>
              <a:t> пирога».</a:t>
            </a:r>
          </a:p>
          <a:p>
            <a:pPr marL="0" indent="0" algn="just">
              <a:buNone/>
            </a:pPr>
            <a:r>
              <a:rPr lang="uk-UA" sz="4000" b="1" dirty="0">
                <a:effectLst/>
                <a:latin typeface="Times New Roman" panose="02020603050405020304" pitchFamily="18" charset="0"/>
                <a:ea typeface="Calibri" panose="020F0502020204030204" pitchFamily="34" charset="0"/>
              </a:rPr>
              <a:t>Пообіцявши шматок цього пирога своєму племені і забезпечивши розграбування регіональних складів зброї, шейхи отримали той самий «озброєний народ», що став на боротьбу з центральною владою.</a:t>
            </a:r>
            <a:endParaRPr lang="ru-RU"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5865190"/>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Встановивши </a:t>
            </a:r>
            <a:r>
              <a:rPr lang="uk-UA" sz="3600" b="1" dirty="0" err="1">
                <a:effectLst/>
                <a:latin typeface="Times New Roman" panose="02020603050405020304" pitchFamily="18" charset="0"/>
                <a:ea typeface="Calibri" panose="020F0502020204030204" pitchFamily="34" charset="0"/>
              </a:rPr>
              <a:t>Джамахірію</a:t>
            </a:r>
            <a:r>
              <a:rPr lang="uk-UA" sz="3600" b="1" dirty="0">
                <a:effectLst/>
                <a:latin typeface="Times New Roman" panose="02020603050405020304" pitchFamily="18" charset="0"/>
                <a:ea typeface="Calibri" panose="020F0502020204030204" pitchFamily="34" charset="0"/>
              </a:rPr>
              <a:t>, </a:t>
            </a:r>
            <a:r>
              <a:rPr lang="uk-UA" sz="3600" b="1" dirty="0" err="1">
                <a:effectLst/>
                <a:latin typeface="Times New Roman" panose="02020603050405020304" pitchFamily="18" charset="0"/>
                <a:ea typeface="Calibri" panose="020F0502020204030204" pitchFamily="34" charset="0"/>
              </a:rPr>
              <a:t>Муаммар</a:t>
            </a:r>
            <a:r>
              <a:rPr lang="uk-UA" sz="3600" b="1" dirty="0">
                <a:effectLst/>
                <a:latin typeface="Times New Roman" panose="02020603050405020304" pitchFamily="18" charset="0"/>
                <a:ea typeface="Calibri" panose="020F0502020204030204" pitchFamily="34" charset="0"/>
              </a:rPr>
              <a:t> </a:t>
            </a:r>
            <a:r>
              <a:rPr lang="uk-UA" sz="3600" b="1" dirty="0" err="1">
                <a:effectLst/>
                <a:latin typeface="Times New Roman" panose="02020603050405020304" pitchFamily="18" charset="0"/>
                <a:ea typeface="Calibri" panose="020F0502020204030204" pitchFamily="34" charset="0"/>
              </a:rPr>
              <a:t>Каддафі</a:t>
            </a:r>
            <a:r>
              <a:rPr lang="uk-UA" sz="3600" b="1" dirty="0">
                <a:effectLst/>
                <a:latin typeface="Times New Roman" panose="02020603050405020304" pitchFamily="18" charset="0"/>
                <a:ea typeface="Calibri" panose="020F0502020204030204" pitchFamily="34" charset="0"/>
              </a:rPr>
              <a:t>, </a:t>
            </a:r>
            <a:r>
              <a:rPr lang="uk-UA" sz="3600" b="1" dirty="0">
                <a:effectLst/>
                <a:highlight>
                  <a:srgbClr val="00FFFF"/>
                </a:highlight>
                <a:latin typeface="Times New Roman" panose="02020603050405020304" pitchFamily="18" charset="0"/>
                <a:ea typeface="Calibri" panose="020F0502020204030204" pitchFamily="34" charset="0"/>
              </a:rPr>
              <a:t>по-перше, скинув монархію, чим протиставив себе королям і султанам Перської затоки</a:t>
            </a:r>
            <a:r>
              <a:rPr lang="uk-UA" sz="3600" b="1" dirty="0">
                <a:effectLst/>
                <a:latin typeface="Times New Roman" panose="02020603050405020304" pitchFamily="18" charset="0"/>
                <a:ea typeface="Calibri" panose="020F0502020204030204" pitchFamily="34" charset="0"/>
              </a:rPr>
              <a:t>. </a:t>
            </a:r>
          </a:p>
          <a:p>
            <a:pPr marL="0" indent="0" algn="just">
              <a:buNone/>
            </a:pPr>
            <a:r>
              <a:rPr lang="uk-UA" sz="3600" b="1" dirty="0">
                <a:effectLst/>
                <a:highlight>
                  <a:srgbClr val="00FF00"/>
                </a:highlight>
                <a:latin typeface="Times New Roman" panose="02020603050405020304" pitchFamily="18" charset="0"/>
                <a:ea typeface="Calibri" panose="020F0502020204030204" pitchFamily="34" charset="0"/>
              </a:rPr>
              <a:t>По-друге, він встановив фактично світський режим правління, показавши країнам затоки, що в умовах гарної сировинної ренти жити за суворими канонами шаріату населенню менш </a:t>
            </a:r>
            <a:r>
              <a:rPr lang="uk-UA" sz="3600" b="1" dirty="0" err="1">
                <a:effectLst/>
                <a:highlight>
                  <a:srgbClr val="00FF00"/>
                </a:highlight>
                <a:latin typeface="Times New Roman" panose="02020603050405020304" pitchFamily="18" charset="0"/>
                <a:ea typeface="Calibri" panose="020F0502020204030204" pitchFamily="34" charset="0"/>
              </a:rPr>
              <a:t>комфортно</a:t>
            </a:r>
            <a:r>
              <a:rPr lang="uk-UA" sz="3600" b="1" dirty="0">
                <a:effectLst/>
                <a:latin typeface="Times New Roman" panose="02020603050405020304" pitchFamily="18" charset="0"/>
                <a:ea typeface="Calibri" panose="020F0502020204030204" pitchFamily="34" charset="0"/>
              </a:rPr>
              <a:t>. </a:t>
            </a:r>
          </a:p>
          <a:p>
            <a:pPr marL="0" indent="0" algn="just">
              <a:buNone/>
            </a:pPr>
            <a:r>
              <a:rPr lang="uk-UA" sz="3600" b="1" dirty="0">
                <a:effectLst/>
                <a:latin typeface="Times New Roman" panose="02020603050405020304" pitchFamily="18" charset="0"/>
                <a:ea typeface="Calibri" panose="020F0502020204030204" pitchFamily="34" charset="0"/>
              </a:rPr>
              <a:t>У західних країн теж були претензії до </a:t>
            </a:r>
            <a:r>
              <a:rPr lang="uk-UA" sz="3600" b="1" dirty="0" err="1">
                <a:effectLst/>
                <a:latin typeface="Times New Roman" panose="02020603050405020304" pitchFamily="18" charset="0"/>
                <a:ea typeface="Calibri" panose="020F0502020204030204" pitchFamily="34" charset="0"/>
              </a:rPr>
              <a:t>Каддафі</a:t>
            </a:r>
            <a:r>
              <a:rPr lang="uk-UA" sz="3600" b="1" dirty="0">
                <a:effectLst/>
                <a:latin typeface="Times New Roman" panose="02020603050405020304" pitchFamily="18" charset="0"/>
                <a:ea typeface="Calibri" panose="020F0502020204030204" pitchFamily="34" charset="0"/>
              </a:rPr>
              <a:t>. США і Великобританія пам’ятають вигнання з Лівії своїх військових баз після революції в 1969 р., а також націоналізацію своїх нафтових активів. Франція багато років сперечалася з </a:t>
            </a:r>
            <a:r>
              <a:rPr lang="uk-UA" sz="3600" b="1" dirty="0" err="1">
                <a:effectLst/>
                <a:latin typeface="Times New Roman" panose="02020603050405020304" pitchFamily="18" charset="0"/>
                <a:ea typeface="Calibri" panose="020F0502020204030204" pitchFamily="34" charset="0"/>
              </a:rPr>
              <a:t>Каддафі</a:t>
            </a:r>
            <a:r>
              <a:rPr lang="uk-UA" sz="3600" b="1" dirty="0">
                <a:effectLst/>
                <a:latin typeface="Times New Roman" panose="02020603050405020304" pitchFamily="18" charset="0"/>
                <a:ea typeface="Calibri" panose="020F0502020204030204" pitchFamily="34" charset="0"/>
              </a:rPr>
              <a:t> за вплив в Африці.</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113839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300" b="1" dirty="0">
                <a:effectLst/>
                <a:latin typeface="Times New Roman" panose="02020603050405020304" pitchFamily="18" charset="0"/>
                <a:ea typeface="Calibri" panose="020F0502020204030204" pitchFamily="34" charset="0"/>
              </a:rPr>
              <a:t>Для США </a:t>
            </a:r>
            <a:r>
              <a:rPr lang="uk-UA" sz="3300" b="1" dirty="0" err="1">
                <a:effectLst/>
                <a:latin typeface="Times New Roman" panose="02020603050405020304" pitchFamily="18" charset="0"/>
                <a:ea typeface="Calibri" panose="020F0502020204030204" pitchFamily="34" charset="0"/>
              </a:rPr>
              <a:t>Каддафі</a:t>
            </a:r>
            <a:r>
              <a:rPr lang="uk-UA" sz="3300" b="1" dirty="0">
                <a:effectLst/>
                <a:latin typeface="Times New Roman" panose="02020603050405020304" pitchFamily="18" charset="0"/>
                <a:ea typeface="Calibri" panose="020F0502020204030204" pitchFamily="34" charset="0"/>
              </a:rPr>
              <a:t> був неприйнятний насамперед тому, що виявляв граничну економічну і політичну незалежність. З </a:t>
            </a:r>
            <a:r>
              <a:rPr lang="uk-UA" sz="3300" b="1" dirty="0">
                <a:solidFill>
                  <a:srgbClr val="FF0000"/>
                </a:solidFill>
                <a:effectLst/>
                <a:latin typeface="Times New Roman" panose="02020603050405020304" pitchFamily="18" charset="0"/>
                <a:ea typeface="Calibri" panose="020F0502020204030204" pitchFamily="34" charset="0"/>
              </a:rPr>
              <a:t>2005 р.</a:t>
            </a:r>
            <a:r>
              <a:rPr lang="uk-UA" sz="3300" b="1" dirty="0">
                <a:effectLst/>
                <a:latin typeface="Times New Roman" panose="02020603050405020304" pitchFamily="18" charset="0"/>
                <a:ea typeface="Calibri" panose="020F0502020204030204" pitchFamily="34" charset="0"/>
              </a:rPr>
              <a:t> в Лівії працювало близько 40 зарубіжних нафтових компаній, а в </a:t>
            </a:r>
            <a:r>
              <a:rPr lang="uk-UA" sz="3300" b="1" dirty="0">
                <a:solidFill>
                  <a:srgbClr val="FF0000"/>
                </a:solidFill>
                <a:effectLst/>
                <a:latin typeface="Times New Roman" panose="02020603050405020304" pitchFamily="18" charset="0"/>
                <a:ea typeface="Calibri" panose="020F0502020204030204" pitchFamily="34" charset="0"/>
              </a:rPr>
              <a:t>2009 р.</a:t>
            </a:r>
            <a:r>
              <a:rPr lang="uk-UA" sz="3300" b="1" dirty="0">
                <a:effectLst/>
                <a:latin typeface="Times New Roman" panose="02020603050405020304" pitchFamily="18" charset="0"/>
                <a:ea typeface="Calibri" panose="020F0502020204030204" pitchFamily="34" charset="0"/>
              </a:rPr>
              <a:t>, відчувши ризик обвалу доходів через кризу і зниження цін на нафту, </a:t>
            </a:r>
            <a:r>
              <a:rPr lang="uk-UA" sz="3300" b="1" dirty="0" err="1">
                <a:effectLst/>
                <a:latin typeface="Times New Roman" panose="02020603050405020304" pitchFamily="18" charset="0"/>
                <a:ea typeface="Calibri" panose="020F0502020204030204" pitchFamily="34" charset="0"/>
              </a:rPr>
              <a:t>Каддафі</a:t>
            </a:r>
            <a:r>
              <a:rPr lang="uk-UA" sz="3300" b="1" dirty="0">
                <a:effectLst/>
                <a:latin typeface="Times New Roman" panose="02020603050405020304" pitchFamily="18" charset="0"/>
                <a:ea typeface="Calibri" panose="020F0502020204030204" pitchFamily="34" charset="0"/>
              </a:rPr>
              <a:t> заявив про небажання приватизувати Національну нафтову корпорацію. І тому ці рішення </a:t>
            </a:r>
            <a:r>
              <a:rPr lang="uk-UA" sz="3300" b="1" dirty="0" err="1">
                <a:effectLst/>
                <a:latin typeface="Times New Roman" panose="02020603050405020304" pitchFamily="18" charset="0"/>
                <a:ea typeface="Calibri" panose="020F0502020204030204" pitchFamily="34" charset="0"/>
              </a:rPr>
              <a:t>Каддафі</a:t>
            </a:r>
            <a:r>
              <a:rPr lang="uk-UA" sz="3300" b="1" dirty="0">
                <a:effectLst/>
                <a:latin typeface="Times New Roman" panose="02020603050405020304" pitchFamily="18" charset="0"/>
                <a:ea typeface="Calibri" panose="020F0502020204030204" pitchFamily="34" charset="0"/>
              </a:rPr>
              <a:t> стали дуже болючими ударами по інтересам зарубіжних нафтовидобувних «грандів». </a:t>
            </a:r>
          </a:p>
          <a:p>
            <a:pPr marL="0" indent="0" algn="just">
              <a:buNone/>
            </a:pPr>
            <a:r>
              <a:rPr lang="uk-UA" sz="3300" b="1" dirty="0">
                <a:effectLst/>
                <a:latin typeface="Times New Roman" panose="02020603050405020304" pitchFamily="18" charset="0"/>
                <a:ea typeface="Calibri" panose="020F0502020204030204" pitchFamily="34" charset="0"/>
              </a:rPr>
              <a:t>Таким чином, сукупності зовнішніх і внутрішніх факторів в Лівії вистачило для того, щоб </a:t>
            </a:r>
            <a:r>
              <a:rPr lang="uk-UA" sz="3300" b="1" dirty="0" err="1">
                <a:effectLst/>
                <a:latin typeface="Times New Roman" panose="02020603050405020304" pitchFamily="18" charset="0"/>
                <a:ea typeface="Calibri" panose="020F0502020204030204" pitchFamily="34" charset="0"/>
              </a:rPr>
              <a:t>Каддафі</a:t>
            </a:r>
            <a:r>
              <a:rPr lang="uk-UA" sz="3300" b="1" dirty="0">
                <a:effectLst/>
                <a:latin typeface="Times New Roman" panose="02020603050405020304" pitchFamily="18" charset="0"/>
                <a:ea typeface="Calibri" panose="020F0502020204030204" pitchFamily="34" charset="0"/>
              </a:rPr>
              <a:t> з бажаного гостя, прийнятого з пошаною в будь-якій європейській країні, відразу перетворився в жорстокого диктатора, якого негайно потрібно було повалити.</a:t>
            </a:r>
            <a:endParaRPr lang="ru-RU" sz="3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74543160"/>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На початку 2000-х рр. почали проводитися економічні реформи, що здійснювалися шляхом приватизації державних підприємств, лібералізації цін і зовнішньої торгівлі. </a:t>
            </a:r>
          </a:p>
          <a:p>
            <a:pPr marL="0" indent="0" algn="just">
              <a:buNone/>
            </a:pPr>
            <a:r>
              <a:rPr lang="uk-UA" sz="3600" b="1" dirty="0">
                <a:effectLst/>
                <a:latin typeface="Times New Roman" panose="02020603050405020304" pitchFamily="18" charset="0"/>
                <a:ea typeface="Calibri" panose="020F0502020204030204" pitchFamily="34" charset="0"/>
              </a:rPr>
              <a:t>Курс, спрямований на активне залучення іноземного капіталу в національну економіку викликав виникнення і зростання безробіття, спричинив за собою погіршення матеріального становища трудящих, яке ще більше погіршилося внаслідок світової економічної кризи </a:t>
            </a:r>
            <a:r>
              <a:rPr lang="uk-UA" sz="3600" b="1" dirty="0">
                <a:solidFill>
                  <a:srgbClr val="FF0000"/>
                </a:solidFill>
                <a:effectLst/>
                <a:latin typeface="Times New Roman" panose="02020603050405020304" pitchFamily="18" charset="0"/>
                <a:ea typeface="Calibri" panose="020F0502020204030204" pitchFamily="34" charset="0"/>
              </a:rPr>
              <a:t>восени 2008 року</a:t>
            </a:r>
            <a:r>
              <a:rPr lang="uk-UA" sz="3600" b="1" dirty="0">
                <a:effectLst/>
                <a:latin typeface="Times New Roman" panose="02020603050405020304" pitchFamily="18" charset="0"/>
                <a:ea typeface="Calibri" panose="020F0502020204030204" pitchFamily="34" charset="0"/>
              </a:rPr>
              <a:t>. Все це викликало невдоволення народних мас, яке проявилося в масових демонстраціях проти диктатури М. </a:t>
            </a:r>
            <a:r>
              <a:rPr lang="uk-UA" sz="3600" b="1" dirty="0" err="1">
                <a:effectLst/>
                <a:latin typeface="Times New Roman" panose="02020603050405020304" pitchFamily="18" charset="0"/>
                <a:ea typeface="Calibri" panose="020F0502020204030204" pitchFamily="34" charset="0"/>
              </a:rPr>
              <a:t>Каддафі</a:t>
            </a:r>
            <a:r>
              <a:rPr lang="uk-UA" sz="3600" b="1" dirty="0">
                <a:effectLst/>
                <a:latin typeface="Times New Roman" panose="02020603050405020304" pitchFamily="18" charset="0"/>
                <a:ea typeface="Calibri" panose="020F0502020204030204" pitchFamily="34" charset="0"/>
              </a:rPr>
              <a:t>.</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98786430"/>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err="1">
                <a:effectLst/>
                <a:latin typeface="Times New Roman" panose="02020603050405020304" pitchFamily="18" charset="0"/>
                <a:ea typeface="Calibri" panose="020F0502020204030204" pitchFamily="34" charset="0"/>
              </a:rPr>
              <a:t>Каддафі</a:t>
            </a:r>
            <a:r>
              <a:rPr lang="uk-UA" sz="3500" b="1" dirty="0">
                <a:effectLst/>
                <a:latin typeface="Times New Roman" panose="02020603050405020304" pitchFamily="18" charset="0"/>
                <a:ea typeface="Calibri" panose="020F0502020204030204" pitchFamily="34" charset="0"/>
              </a:rPr>
              <a:t> правив країною як диктатор на вершині союзу племен. У країні налічувалося близько 2000 племен. 140 з них були головними племенами. 50 з цих 140 племен відігравали важливу роль у соціально-економічному та політичному устрої країни і домінували в ньому. </a:t>
            </a:r>
          </a:p>
          <a:p>
            <a:pPr marL="0" indent="0" algn="just">
              <a:buNone/>
            </a:pPr>
            <a:r>
              <a:rPr lang="uk-UA" sz="3500" b="1" dirty="0">
                <a:effectLst/>
                <a:latin typeface="Times New Roman" panose="02020603050405020304" pitchFamily="18" charset="0"/>
                <a:ea typeface="Calibri" panose="020F0502020204030204" pitchFamily="34" charset="0"/>
              </a:rPr>
              <a:t>У період </a:t>
            </a:r>
            <a:r>
              <a:rPr lang="uk-UA" sz="3500" b="1" dirty="0" err="1">
                <a:effectLst/>
                <a:latin typeface="Times New Roman" panose="02020603050405020304" pitchFamily="18" charset="0"/>
                <a:ea typeface="Calibri" panose="020F0502020204030204" pitchFamily="34" charset="0"/>
              </a:rPr>
              <a:t>Каддафі</a:t>
            </a:r>
            <a:r>
              <a:rPr lang="uk-UA" sz="3500" b="1" dirty="0">
                <a:effectLst/>
                <a:latin typeface="Times New Roman" panose="02020603050405020304" pitchFamily="18" charset="0"/>
                <a:ea typeface="Calibri" panose="020F0502020204030204" pitchFamily="34" charset="0"/>
              </a:rPr>
              <a:t> вплив племен не було усунуто, а навпаки в деяких регіонах право племені мало пріоритет над національним законодавством. Кожен платив податок голові племені, пропорційний розміру його племені. Лівійський народ фактично наздогнав стандарти епохи з точки зору економічного багатства, але залишився один у боротьбі з політичною і культурною темрявою Середньовіччя.</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46079316"/>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400" b="1" dirty="0">
                <a:effectLst/>
                <a:latin typeface="Times New Roman" panose="02020603050405020304" pitchFamily="18" charset="0"/>
                <a:ea typeface="Calibri" panose="020F0502020204030204" pitchFamily="34" charset="0"/>
              </a:rPr>
              <a:t>На відміну від повстань в Тунісі, лівійський конфлікт має зовсім іншу траєкторію. Натхненні подіями в Тунісі, жителі західного лівійського міста Бенгазі </a:t>
            </a:r>
            <a:r>
              <a:rPr lang="uk-UA" sz="3400" b="1" dirty="0">
                <a:solidFill>
                  <a:srgbClr val="FF0000"/>
                </a:solidFill>
                <a:effectLst/>
                <a:latin typeface="Times New Roman" panose="02020603050405020304" pitchFamily="18" charset="0"/>
                <a:ea typeface="Calibri" panose="020F0502020204030204" pitchFamily="34" charset="0"/>
              </a:rPr>
              <a:t>15 лютого 2011 р. </a:t>
            </a:r>
            <a:r>
              <a:rPr lang="uk-UA" sz="3400" b="1" dirty="0">
                <a:effectLst/>
                <a:latin typeface="Times New Roman" panose="02020603050405020304" pitchFamily="18" charset="0"/>
                <a:ea typeface="Calibri" panose="020F0502020204030204" pitchFamily="34" charset="0"/>
              </a:rPr>
              <a:t>почали протестувати проти захоплення влади полковником </a:t>
            </a:r>
            <a:r>
              <a:rPr lang="uk-UA" sz="3400" b="1" dirty="0" err="1">
                <a:effectLst/>
                <a:latin typeface="Times New Roman" panose="02020603050405020304" pitchFamily="18" charset="0"/>
                <a:ea typeface="Calibri" panose="020F0502020204030204" pitchFamily="34" charset="0"/>
              </a:rPr>
              <a:t>Муаммаром</a:t>
            </a:r>
            <a:r>
              <a:rPr lang="uk-UA" sz="3400" b="1" dirty="0">
                <a:effectLst/>
                <a:latin typeface="Times New Roman" panose="02020603050405020304" pitchFamily="18" charset="0"/>
                <a:ea typeface="Calibri" panose="020F0502020204030204" pitchFamily="34" charset="0"/>
              </a:rPr>
              <a:t> </a:t>
            </a:r>
            <a:r>
              <a:rPr lang="uk-UA" sz="3400" b="1" dirty="0" err="1">
                <a:effectLst/>
                <a:latin typeface="Times New Roman" panose="02020603050405020304" pitchFamily="18" charset="0"/>
                <a:ea typeface="Calibri" panose="020F0502020204030204" pitchFamily="34" charset="0"/>
              </a:rPr>
              <a:t>Каддафі</a:t>
            </a:r>
            <a:r>
              <a:rPr lang="uk-UA" sz="3400" b="1" dirty="0">
                <a:effectLst/>
                <a:latin typeface="Times New Roman" panose="02020603050405020304" pitchFamily="18" charset="0"/>
                <a:ea typeface="Calibri" panose="020F0502020204030204" pitchFamily="34" charset="0"/>
              </a:rPr>
              <a:t>. </a:t>
            </a:r>
          </a:p>
          <a:p>
            <a:pPr marL="0" indent="0" algn="just">
              <a:buNone/>
            </a:pPr>
            <a:r>
              <a:rPr lang="uk-UA" sz="3400" b="1" dirty="0">
                <a:effectLst/>
                <a:latin typeface="Times New Roman" panose="02020603050405020304" pitchFamily="18" charset="0"/>
                <a:ea typeface="Calibri" panose="020F0502020204030204" pitchFamily="34" charset="0"/>
              </a:rPr>
              <a:t>Протести були досить спонтанними і, як такі, не були готові до того рівня насильства, який </a:t>
            </a:r>
            <a:r>
              <a:rPr lang="uk-UA" sz="3400" b="1" dirty="0" err="1">
                <a:effectLst/>
                <a:latin typeface="Times New Roman" panose="02020603050405020304" pitchFamily="18" charset="0"/>
                <a:ea typeface="Calibri" panose="020F0502020204030204" pitchFamily="34" charset="0"/>
              </a:rPr>
              <a:t>Каддафі</a:t>
            </a:r>
            <a:r>
              <a:rPr lang="uk-UA" sz="3400" b="1" dirty="0">
                <a:effectLst/>
                <a:latin typeface="Times New Roman" panose="02020603050405020304" pitchFamily="18" charset="0"/>
                <a:ea typeface="Calibri" panose="020F0502020204030204" pitchFamily="34" charset="0"/>
              </a:rPr>
              <a:t> розв’язав проти них. </a:t>
            </a:r>
            <a:r>
              <a:rPr lang="uk-UA" sz="3400" b="1" dirty="0">
                <a:solidFill>
                  <a:srgbClr val="FF0000"/>
                </a:solidFill>
                <a:effectLst/>
                <a:latin typeface="Times New Roman" panose="02020603050405020304" pitchFamily="18" charset="0"/>
                <a:ea typeface="Calibri" panose="020F0502020204030204" pitchFamily="34" charset="0"/>
              </a:rPr>
              <a:t>17 лютого</a:t>
            </a:r>
            <a:r>
              <a:rPr lang="uk-UA" sz="3400" b="1" dirty="0">
                <a:effectLst/>
                <a:latin typeface="Times New Roman" panose="02020603050405020304" pitchFamily="18" charset="0"/>
                <a:ea typeface="Calibri" panose="020F0502020204030204" pitchFamily="34" charset="0"/>
              </a:rPr>
              <a:t> сили безпеки вбили 14 протестувальників у Бенгазі. Наступного дня під час похоронної процесії на честь однієї з жертв почалися сутички між учасниками похоронної ходи і силами безпеки, в результаті яких поліція вбила 24 протестувальників, а протестувальники - двох поліцейських.</a:t>
            </a:r>
            <a:endParaRPr lang="ru-RU" sz="3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2299321"/>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Після цього насильство швидко загострилося з обох сторін боротьби. Перебіжчики поліції і армії приєдналися до опору в довколишніх Ель-Байді і </a:t>
            </a:r>
            <a:r>
              <a:rPr lang="uk-UA" sz="3200" b="1" dirty="0" err="1">
                <a:effectLst/>
                <a:latin typeface="Times New Roman" panose="02020603050405020304" pitchFamily="18" charset="0"/>
                <a:ea typeface="Calibri" panose="020F0502020204030204" pitchFamily="34" charset="0"/>
              </a:rPr>
              <a:t>Дарне</a:t>
            </a:r>
            <a:r>
              <a:rPr lang="uk-UA" sz="3200" b="1" dirty="0">
                <a:effectLst/>
                <a:latin typeface="Times New Roman" panose="02020603050405020304" pitchFamily="18" charset="0"/>
                <a:ea typeface="Calibri" panose="020F0502020204030204" pitchFamily="34" charset="0"/>
              </a:rPr>
              <a:t> і напали на сили безпеки </a:t>
            </a:r>
            <a:r>
              <a:rPr lang="uk-UA" sz="3200" b="1" dirty="0" err="1">
                <a:effectLst/>
                <a:latin typeface="Times New Roman" panose="02020603050405020304" pitchFamily="18" charset="0"/>
                <a:ea typeface="Calibri" panose="020F0502020204030204" pitchFamily="34" charset="0"/>
              </a:rPr>
              <a:t>Каддафі</a:t>
            </a:r>
            <a:r>
              <a:rPr lang="uk-UA" sz="3200" b="1" dirty="0">
                <a:effectLst/>
                <a:latin typeface="Times New Roman" panose="02020603050405020304" pitchFamily="18" charset="0"/>
                <a:ea typeface="Calibri" panose="020F0502020204030204" pitchFamily="34" charset="0"/>
              </a:rPr>
              <a:t>, змусивши їх здати місто опозиції. Але на наступний день </a:t>
            </a:r>
            <a:r>
              <a:rPr lang="uk-UA" sz="3200" b="1" dirty="0" err="1">
                <a:effectLst/>
                <a:latin typeface="Times New Roman" panose="02020603050405020304" pitchFamily="18" charset="0"/>
                <a:ea typeface="Calibri" panose="020F0502020204030204" pitchFamily="34" charset="0"/>
              </a:rPr>
              <a:t>Каддафі</a:t>
            </a:r>
            <a:r>
              <a:rPr lang="uk-UA" sz="3200" b="1" dirty="0">
                <a:effectLst/>
                <a:latin typeface="Times New Roman" panose="02020603050405020304" pitchFamily="18" charset="0"/>
                <a:ea typeface="Calibri" panose="020F0502020204030204" pitchFamily="34" charset="0"/>
              </a:rPr>
              <a:t> звернувся за допомогою до іноземних найманців, яких він перекинув по повітрю в спірні зони в Бенгазі і Ель-Байді. </a:t>
            </a:r>
          </a:p>
          <a:p>
            <a:pPr marL="0" indent="0" algn="just">
              <a:buNone/>
            </a:pPr>
            <a:r>
              <a:rPr lang="uk-UA" sz="3200" b="1" dirty="0">
                <a:effectLst/>
                <a:latin typeface="Times New Roman" panose="02020603050405020304" pitchFamily="18" charset="0"/>
                <a:ea typeface="Calibri" panose="020F0502020204030204" pitchFamily="34" charset="0"/>
              </a:rPr>
              <a:t>Опозиційні сили застосували до найманців зброю, в результаті чого з обох сторін загинули сотні людей. До </a:t>
            </a:r>
            <a:r>
              <a:rPr lang="uk-UA" sz="3200" b="1" dirty="0">
                <a:solidFill>
                  <a:srgbClr val="FF0000"/>
                </a:solidFill>
                <a:effectLst/>
                <a:latin typeface="Times New Roman" panose="02020603050405020304" pitchFamily="18" charset="0"/>
                <a:ea typeface="Calibri" panose="020F0502020204030204" pitchFamily="34" charset="0"/>
              </a:rPr>
              <a:t>20 лютого</a:t>
            </a:r>
            <a:r>
              <a:rPr lang="uk-UA" sz="3200" b="1" dirty="0">
                <a:effectLst/>
                <a:latin typeface="Times New Roman" panose="02020603050405020304" pitchFamily="18" charset="0"/>
                <a:ea typeface="Calibri" panose="020F0502020204030204" pitchFamily="34" charset="0"/>
              </a:rPr>
              <a:t> конфлікт поширився на інші міста по всій країні. Міністр внутрішніх справ генерал </a:t>
            </a:r>
            <a:r>
              <a:rPr lang="uk-UA" sz="3200" b="1" dirty="0" err="1">
                <a:solidFill>
                  <a:srgbClr val="C00000"/>
                </a:solidFill>
                <a:effectLst/>
                <a:latin typeface="Times New Roman" panose="02020603050405020304" pitchFamily="18" charset="0"/>
                <a:ea typeface="Calibri" panose="020F0502020204030204" pitchFamily="34" charset="0"/>
              </a:rPr>
              <a:t>Абдул</a:t>
            </a:r>
            <a:r>
              <a:rPr lang="uk-UA" sz="3200" b="1" dirty="0">
                <a:solidFill>
                  <a:srgbClr val="C00000"/>
                </a:solidFill>
                <a:effectLst/>
                <a:latin typeface="Times New Roman" panose="02020603050405020304" pitchFamily="18" charset="0"/>
                <a:ea typeface="Calibri" panose="020F0502020204030204" pitchFamily="34" charset="0"/>
              </a:rPr>
              <a:t> </a:t>
            </a:r>
            <a:r>
              <a:rPr lang="uk-UA" sz="3200" b="1" dirty="0" err="1">
                <a:solidFill>
                  <a:srgbClr val="C00000"/>
                </a:solidFill>
                <a:effectLst/>
                <a:latin typeface="Times New Roman" panose="02020603050405020304" pitchFamily="18" charset="0"/>
                <a:ea typeface="Calibri" panose="020F0502020204030204" pitchFamily="34" charset="0"/>
              </a:rPr>
              <a:t>Фатх</a:t>
            </a:r>
            <a:r>
              <a:rPr lang="uk-UA" sz="3200" b="1" dirty="0">
                <a:solidFill>
                  <a:srgbClr val="C00000"/>
                </a:solidFill>
                <a:effectLst/>
                <a:latin typeface="Times New Roman" panose="02020603050405020304" pitchFamily="18" charset="0"/>
                <a:ea typeface="Calibri" panose="020F0502020204030204" pitchFamily="34" charset="0"/>
              </a:rPr>
              <a:t> </a:t>
            </a:r>
            <a:r>
              <a:rPr lang="uk-UA" sz="3200" b="1" dirty="0" err="1">
                <a:solidFill>
                  <a:srgbClr val="C00000"/>
                </a:solidFill>
                <a:effectLst/>
                <a:latin typeface="Times New Roman" panose="02020603050405020304" pitchFamily="18" charset="0"/>
                <a:ea typeface="Calibri" panose="020F0502020204030204" pitchFamily="34" charset="0"/>
              </a:rPr>
              <a:t>Юніс</a:t>
            </a:r>
            <a:r>
              <a:rPr lang="uk-UA" sz="3200" b="1" dirty="0">
                <a:effectLst/>
                <a:latin typeface="Times New Roman" panose="02020603050405020304" pitchFamily="18" charset="0"/>
                <a:ea typeface="Calibri" panose="020F0502020204030204" pitchFamily="34" charset="0"/>
              </a:rPr>
              <a:t> перейшов на бік опозиції і почав командувати опозиційними силами проти </a:t>
            </a:r>
            <a:r>
              <a:rPr lang="uk-UA" sz="3200" b="1" dirty="0" err="1">
                <a:effectLst/>
                <a:latin typeface="Times New Roman" panose="02020603050405020304" pitchFamily="18" charset="0"/>
                <a:ea typeface="Calibri" panose="020F0502020204030204" pitchFamily="34" charset="0"/>
              </a:rPr>
              <a:t>Каддафі</a:t>
            </a:r>
            <a:r>
              <a:rPr lang="uk-UA" sz="3200" b="1" dirty="0">
                <a:effectLst/>
                <a:latin typeface="Times New Roman" panose="02020603050405020304" pitchFamily="18" charset="0"/>
                <a:ea typeface="Calibri" panose="020F0502020204030204" pitchFamily="34" charset="0"/>
              </a:rPr>
              <a:t>. Аеропорт </a:t>
            </a:r>
            <a:r>
              <a:rPr lang="uk-UA" sz="3200" b="1" dirty="0" err="1">
                <a:effectLst/>
                <a:latin typeface="Times New Roman" panose="02020603050405020304" pitchFamily="18" charset="0"/>
                <a:ea typeface="Calibri" panose="020F0502020204030204" pitchFamily="34" charset="0"/>
              </a:rPr>
              <a:t>Місрати</a:t>
            </a:r>
            <a:r>
              <a:rPr lang="uk-UA" sz="3200" b="1" dirty="0">
                <a:effectLst/>
                <a:latin typeface="Times New Roman" panose="02020603050405020304" pitchFamily="18" charset="0"/>
                <a:ea typeface="Calibri" panose="020F0502020204030204" pitchFamily="34" charset="0"/>
              </a:rPr>
              <a:t> потрапив під його контроль, і опозиційні сили почали озброюватися зброєю, залишеною солдатами.</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66441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3400" b="1" dirty="0">
                <a:effectLst/>
                <a:latin typeface="Times New Roman" panose="02020603050405020304" pitchFamily="18" charset="0"/>
                <a:ea typeface="Calibri" panose="020F0502020204030204" pitchFamily="34" charset="0"/>
              </a:rPr>
              <a:t>На </a:t>
            </a:r>
            <a:r>
              <a:rPr lang="uk-UA" sz="3400" b="1" dirty="0">
                <a:effectLst/>
                <a:highlight>
                  <a:srgbClr val="FFFF00"/>
                </a:highlight>
                <a:latin typeface="Times New Roman" panose="02020603050405020304" pitchFamily="18" charset="0"/>
                <a:ea typeface="Calibri" panose="020F0502020204030204" pitchFamily="34" charset="0"/>
              </a:rPr>
              <a:t>початку </a:t>
            </a:r>
            <a:r>
              <a:rPr lang="uk-UA" sz="3400" b="1" i="1" dirty="0">
                <a:effectLst/>
                <a:highlight>
                  <a:srgbClr val="FFFF00"/>
                </a:highlight>
                <a:latin typeface="Times New Roman" panose="02020603050405020304" pitchFamily="18" charset="0"/>
                <a:ea typeface="Calibri" panose="020F0502020204030204" pitchFamily="34" charset="0"/>
              </a:rPr>
              <a:t>2011 р.</a:t>
            </a:r>
            <a:r>
              <a:rPr lang="uk-UA" sz="3400" b="1" i="1" dirty="0">
                <a:effectLst/>
                <a:latin typeface="Times New Roman" panose="02020603050405020304" pitchFamily="18" charset="0"/>
                <a:ea typeface="Calibri" panose="020F0502020204030204" pitchFamily="34" charset="0"/>
              </a:rPr>
              <a:t> </a:t>
            </a:r>
            <a:r>
              <a:rPr lang="uk-UA" sz="3400" b="1" dirty="0">
                <a:effectLst/>
                <a:latin typeface="Times New Roman" panose="02020603050405020304" pitchFamily="18" charset="0"/>
                <a:ea typeface="Calibri" panose="020F0502020204030204" pitchFamily="34" charset="0"/>
              </a:rPr>
              <a:t>хвиля арабських революцій докотилася і до Лівії. Події в Тунісі та Єгипті стали каталізатором заворушень, що переросли у збройні сутички між опозицією та прибічниками режиму полковника, в яких на боці першої виступила й коаліція під орудою НАТО. </a:t>
            </a:r>
          </a:p>
          <a:p>
            <a:pPr marL="0" indent="0" algn="just">
              <a:buNone/>
            </a:pPr>
            <a:r>
              <a:rPr lang="uk-UA" sz="3400" b="1" dirty="0">
                <a:effectLst/>
                <a:latin typeface="Times New Roman" panose="02020603050405020304" pitchFamily="18" charset="0"/>
                <a:ea typeface="Calibri" panose="020F0502020204030204" pitchFamily="34" charset="0"/>
              </a:rPr>
              <a:t>Дуже непростим є питання стосовно причин, що призвели до громадянської війни в країні. На відміну від багатьох країн, в яких розквітла «арабська весна», </a:t>
            </a:r>
            <a:r>
              <a:rPr lang="uk-UA" sz="3400" b="1" i="1" dirty="0">
                <a:solidFill>
                  <a:srgbClr val="FF0000"/>
                </a:solidFill>
                <a:effectLst/>
                <a:latin typeface="Times New Roman" panose="02020603050405020304" pitchFamily="18" charset="0"/>
                <a:ea typeface="Calibri" panose="020F0502020204030204" pitchFamily="34" charset="0"/>
              </a:rPr>
              <a:t>Лівія мала досить високий рівень соціально-економічного розвитку: третя за обсягами виробництва держава на Африканському континенті</a:t>
            </a:r>
            <a:r>
              <a:rPr lang="uk-UA" sz="3400" b="1" dirty="0">
                <a:effectLst/>
                <a:latin typeface="Times New Roman" panose="02020603050405020304" pitchFamily="18" charset="0"/>
                <a:ea typeface="Calibri" panose="020F0502020204030204" pitchFamily="34" charset="0"/>
              </a:rPr>
              <a:t>. До </a:t>
            </a:r>
            <a:r>
              <a:rPr lang="uk-UA" sz="3400" b="1" i="1" dirty="0">
                <a:effectLst/>
                <a:highlight>
                  <a:srgbClr val="FFFF00"/>
                </a:highlight>
                <a:latin typeface="Times New Roman" panose="02020603050405020304" pitchFamily="18" charset="0"/>
                <a:ea typeface="Calibri" panose="020F0502020204030204" pitchFamily="34" charset="0"/>
              </a:rPr>
              <a:t>2011 р</a:t>
            </a:r>
            <a:r>
              <a:rPr lang="uk-UA" sz="3400" b="1" i="1" dirty="0">
                <a:effectLst/>
                <a:latin typeface="Times New Roman" panose="02020603050405020304" pitchFamily="18" charset="0"/>
                <a:ea typeface="Calibri" panose="020F0502020204030204" pitchFamily="34" charset="0"/>
              </a:rPr>
              <a:t>.</a:t>
            </a:r>
            <a:r>
              <a:rPr lang="uk-UA" sz="3400" b="1" dirty="0">
                <a:effectLst/>
                <a:latin typeface="Times New Roman" panose="02020603050405020304" pitchFamily="18" charset="0"/>
                <a:ea typeface="Calibri" panose="020F0502020204030204" pitchFamily="34" charset="0"/>
              </a:rPr>
              <a:t> Велику Соціалістичну Народну Лівійську Арабську </a:t>
            </a:r>
            <a:r>
              <a:rPr lang="uk-UA" sz="3400" b="1" dirty="0" err="1">
                <a:effectLst/>
                <a:latin typeface="Times New Roman" panose="02020603050405020304" pitchFamily="18" charset="0"/>
                <a:ea typeface="Calibri" panose="020F0502020204030204" pitchFamily="34" charset="0"/>
              </a:rPr>
              <a:t>Джамахірію</a:t>
            </a:r>
            <a:r>
              <a:rPr lang="uk-UA" sz="3400" b="1" dirty="0">
                <a:effectLst/>
                <a:latin typeface="Times New Roman" panose="02020603050405020304" pitchFamily="18" charset="0"/>
                <a:ea typeface="Calibri" panose="020F0502020204030204" pitchFamily="34" charset="0"/>
              </a:rPr>
              <a:t> називали однією з найбільш розвинених і заможних країн африканського континенту.</a:t>
            </a:r>
            <a:endParaRPr lang="ru-RU" sz="3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336905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err="1">
                <a:effectLst/>
                <a:latin typeface="Times New Roman" panose="02020603050405020304" pitchFamily="18" charset="0"/>
                <a:ea typeface="Calibri" panose="020F0502020204030204" pitchFamily="34" charset="0"/>
              </a:rPr>
              <a:t>Каддафі</a:t>
            </a:r>
            <a:r>
              <a:rPr lang="uk-UA" sz="3200" b="1" dirty="0">
                <a:effectLst/>
                <a:latin typeface="Times New Roman" panose="02020603050405020304" pitchFamily="18" charset="0"/>
                <a:ea typeface="Calibri" panose="020F0502020204030204" pitchFamily="34" charset="0"/>
              </a:rPr>
              <a:t> відреагував на ці події ще більш жорстоким насильством. Скориставшись ситуацією, що загострилася в Лівії, лідери західноєвропейських країн - членів НАТО і США розробили ряд заходів з нанесення удару по М. </a:t>
            </a:r>
            <a:r>
              <a:rPr lang="uk-UA" sz="3200" b="1" dirty="0" err="1">
                <a:effectLst/>
                <a:latin typeface="Times New Roman" panose="02020603050405020304" pitchFamily="18" charset="0"/>
                <a:ea typeface="Calibri" panose="020F0502020204030204" pitchFamily="34" charset="0"/>
              </a:rPr>
              <a:t>Каддафі</a:t>
            </a:r>
            <a:r>
              <a:rPr lang="uk-UA" sz="3200" b="1" dirty="0">
                <a:effectLst/>
                <a:latin typeface="Times New Roman" panose="02020603050405020304" pitchFamily="18" charset="0"/>
                <a:ea typeface="Calibri" panose="020F0502020204030204" pitchFamily="34" charset="0"/>
              </a:rPr>
              <a:t> і його найближчому оточенню з метою усунення їх від влади, а ще краще - фізичного знищення. </a:t>
            </a:r>
          </a:p>
          <a:p>
            <a:pPr marL="0" indent="0" algn="just">
              <a:buNone/>
            </a:pPr>
            <a:r>
              <a:rPr lang="uk-UA" sz="3200" b="1" dirty="0">
                <a:effectLst/>
                <a:latin typeface="Times New Roman" panose="02020603050405020304" pitchFamily="18" charset="0"/>
                <a:ea typeface="Calibri" panose="020F0502020204030204" pitchFamily="34" charset="0"/>
              </a:rPr>
              <a:t>З їхньої ініціативи </a:t>
            </a:r>
            <a:r>
              <a:rPr lang="uk-UA" sz="3200" b="1" dirty="0">
                <a:solidFill>
                  <a:srgbClr val="C00000"/>
                </a:solidFill>
                <a:effectLst/>
                <a:latin typeface="Times New Roman" panose="02020603050405020304" pitchFamily="18" charset="0"/>
                <a:ea typeface="Calibri" panose="020F0502020204030204" pitchFamily="34" charset="0"/>
              </a:rPr>
              <a:t>26 лютого 2011 р.</a:t>
            </a:r>
            <a:r>
              <a:rPr lang="uk-UA" sz="3200" b="1" dirty="0">
                <a:effectLst/>
                <a:latin typeface="Times New Roman" panose="02020603050405020304" pitchFamily="18" charset="0"/>
                <a:ea typeface="Calibri" panose="020F0502020204030204" pitchFamily="34" charset="0"/>
              </a:rPr>
              <a:t> РБ ООН одноголосно прийняла резолюцію </a:t>
            </a:r>
            <a:r>
              <a:rPr lang="uk-UA" sz="3200" b="1" dirty="0">
                <a:effectLst/>
                <a:highlight>
                  <a:srgbClr val="00FF00"/>
                </a:highlight>
                <a:latin typeface="Times New Roman" panose="02020603050405020304" pitchFamily="18" charset="0"/>
                <a:ea typeface="Calibri" panose="020F0502020204030204" pitchFamily="34" charset="0"/>
              </a:rPr>
              <a:t>№ 1970</a:t>
            </a:r>
            <a:r>
              <a:rPr lang="uk-UA" sz="3200" b="1" dirty="0">
                <a:effectLst/>
                <a:latin typeface="Times New Roman" panose="02020603050405020304" pitchFamily="18" charset="0"/>
                <a:ea typeface="Calibri" panose="020F0502020204030204" pitchFamily="34" charset="0"/>
              </a:rPr>
              <a:t> про введення відповідних санкцій проти Лівії, М. </a:t>
            </a:r>
            <a:r>
              <a:rPr lang="uk-UA" sz="3200" b="1" dirty="0" err="1">
                <a:effectLst/>
                <a:latin typeface="Times New Roman" panose="02020603050405020304" pitchFamily="18" charset="0"/>
                <a:ea typeface="Calibri" panose="020F0502020204030204" pitchFamily="34" charset="0"/>
              </a:rPr>
              <a:t>Каддафі</a:t>
            </a:r>
            <a:r>
              <a:rPr lang="uk-UA" sz="3200" b="1" dirty="0">
                <a:effectLst/>
                <a:latin typeface="Times New Roman" panose="02020603050405020304" pitchFamily="18" charset="0"/>
                <a:ea typeface="Calibri" panose="020F0502020204030204" pitchFamily="34" charset="0"/>
              </a:rPr>
              <a:t> і його найближчого оточення у військовій і фінансовій сферах. На виконання цієї резолюції, в західних банках було розкрито безліч вкладів, які знаходилися на рахунках «лідера лівійської революції» і членів його сім’ї, на загальну суму понад $100 млрд.; близько $40 млрд. – «</a:t>
            </a:r>
            <a:r>
              <a:rPr lang="uk-UA" sz="3200" b="1" dirty="0" err="1">
                <a:effectLst/>
                <a:latin typeface="Times New Roman" panose="02020603050405020304" pitchFamily="18" charset="0"/>
                <a:ea typeface="Calibri" panose="020F0502020204030204" pitchFamily="34" charset="0"/>
              </a:rPr>
              <a:t>заморожено</a:t>
            </a:r>
            <a:r>
              <a:rPr lang="uk-UA" sz="3200" b="1" dirty="0">
                <a:effectLst/>
                <a:latin typeface="Times New Roman" panose="02020603050405020304" pitchFamily="18" charset="0"/>
                <a:ea typeface="Calibri" panose="020F0502020204030204" pitchFamily="34" charset="0"/>
              </a:rPr>
              <a:t>».</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142531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900" b="1" dirty="0">
                <a:effectLst/>
                <a:latin typeface="Times New Roman" panose="02020603050405020304" pitchFamily="18" charset="0"/>
                <a:ea typeface="Calibri" panose="020F0502020204030204" pitchFamily="34" charset="0"/>
              </a:rPr>
              <a:t>Міжнародна конференція по Лівії, яка проходила в Лондоні </a:t>
            </a:r>
            <a:r>
              <a:rPr lang="uk-UA" sz="3900" b="1" dirty="0">
                <a:solidFill>
                  <a:srgbClr val="FF0000"/>
                </a:solidFill>
                <a:effectLst/>
                <a:latin typeface="Times New Roman" panose="02020603050405020304" pitchFamily="18" charset="0"/>
                <a:ea typeface="Calibri" panose="020F0502020204030204" pitchFamily="34" charset="0"/>
              </a:rPr>
              <a:t>29 березня 2011 р.</a:t>
            </a:r>
            <a:r>
              <a:rPr lang="uk-UA" sz="3900" b="1" dirty="0">
                <a:effectLst/>
                <a:latin typeface="Times New Roman" panose="02020603050405020304" pitchFamily="18" charset="0"/>
                <a:ea typeface="Calibri" panose="020F0502020204030204" pitchFamily="34" charset="0"/>
              </a:rPr>
              <a:t> прийняла рішення провести проти </a:t>
            </a:r>
            <a:r>
              <a:rPr lang="uk-UA" sz="3900" b="1" dirty="0" err="1">
                <a:effectLst/>
                <a:latin typeface="Times New Roman" panose="02020603050405020304" pitchFamily="18" charset="0"/>
                <a:ea typeface="Calibri" panose="020F0502020204030204" pitchFamily="34" charset="0"/>
              </a:rPr>
              <a:t>Джамахірії</a:t>
            </a:r>
            <a:r>
              <a:rPr lang="uk-UA" sz="3900" b="1" dirty="0">
                <a:effectLst/>
                <a:latin typeface="Times New Roman" panose="02020603050405020304" pitchFamily="18" charset="0"/>
                <a:ea typeface="Calibri" panose="020F0502020204030204" pitchFamily="34" charset="0"/>
              </a:rPr>
              <a:t> військову операцію в рамках резолюції Ради Безпеки ООН 1973. </a:t>
            </a:r>
          </a:p>
          <a:p>
            <a:pPr marL="0" indent="0" algn="just">
              <a:buNone/>
            </a:pPr>
            <a:r>
              <a:rPr lang="uk-UA" sz="3900" b="1" dirty="0">
                <a:effectLst/>
                <a:latin typeface="Times New Roman" panose="02020603050405020304" pitchFamily="18" charset="0"/>
                <a:ea typeface="Calibri" panose="020F0502020204030204" pitchFamily="34" charset="0"/>
              </a:rPr>
              <a:t>Ініціатором і активним прихильником проведення військової операції проти Лівії виступила Франція. Буквально на наступний день після прийняття резолюції СБ ООН президент Ніколя Саркозі оголосив про готовність до початку «військового втручання» і віддав наказ про негайний виліт в Лівію 20 французьких винищувачів.</a:t>
            </a:r>
            <a:endParaRPr lang="ru-RU" sz="3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66950925"/>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Французькі військові літаки почали атакувати позиції </a:t>
            </a:r>
            <a:r>
              <a:rPr lang="uk-UA" sz="3200" b="1" dirty="0">
                <a:solidFill>
                  <a:srgbClr val="FF0000"/>
                </a:solidFill>
                <a:effectLst/>
                <a:latin typeface="Times New Roman" panose="02020603050405020304" pitchFamily="18" charset="0"/>
                <a:ea typeface="Calibri" panose="020F0502020204030204" pitchFamily="34" charset="0"/>
              </a:rPr>
              <a:t>30 березня 2011 р.</a:t>
            </a:r>
            <a:r>
              <a:rPr lang="uk-UA" sz="3200" b="1" dirty="0">
                <a:effectLst/>
                <a:latin typeface="Times New Roman" panose="02020603050405020304" pitchFamily="18" charset="0"/>
                <a:ea typeface="Calibri" panose="020F0502020204030204" pitchFamily="34" charset="0"/>
              </a:rPr>
              <a:t>, поклавши початок багатомісячній багатосторонній військовій інтервенції за участю більшості основних гравців НАТО. </a:t>
            </a:r>
          </a:p>
          <a:p>
            <a:pPr marL="0" indent="0" algn="just">
              <a:buNone/>
            </a:pPr>
            <a:r>
              <a:rPr lang="uk-UA" sz="3200" b="1" dirty="0">
                <a:effectLst/>
                <a:latin typeface="Times New Roman" panose="02020603050405020304" pitchFamily="18" charset="0"/>
                <a:ea typeface="Calibri" panose="020F0502020204030204" pitchFamily="34" charset="0"/>
              </a:rPr>
              <a:t>Однак тільки через п’ять місяців, в кінці </a:t>
            </a:r>
            <a:r>
              <a:rPr lang="uk-UA" sz="3200" b="1" dirty="0">
                <a:solidFill>
                  <a:srgbClr val="FF0000"/>
                </a:solidFill>
                <a:effectLst/>
                <a:latin typeface="Times New Roman" panose="02020603050405020304" pitchFamily="18" charset="0"/>
                <a:ea typeface="Calibri" panose="020F0502020204030204" pitchFamily="34" charset="0"/>
              </a:rPr>
              <a:t>серпня 2011р.</a:t>
            </a:r>
            <a:r>
              <a:rPr lang="uk-UA" sz="3200" b="1" dirty="0">
                <a:effectLst/>
                <a:latin typeface="Times New Roman" panose="02020603050405020304" pitchFamily="18" charset="0"/>
                <a:ea typeface="Calibri" panose="020F0502020204030204" pitchFamily="34" charset="0"/>
              </a:rPr>
              <a:t>, лівійське повстання досягло свого апогею. Протягом декількох тижнів великих наступальних операцій повстанцям вдалося відвоювати стратегічні міста і селища уздовж лівійського узбережжя, неухильно просуваючись вперед над оплотом </a:t>
            </a:r>
            <a:r>
              <a:rPr lang="uk-UA" sz="3200" b="1" dirty="0" err="1">
                <a:effectLst/>
                <a:latin typeface="Times New Roman" panose="02020603050405020304" pitchFamily="18" charset="0"/>
                <a:ea typeface="Calibri" panose="020F0502020204030204" pitchFamily="34" charset="0"/>
              </a:rPr>
              <a:t>Каддафі</a:t>
            </a:r>
            <a:r>
              <a:rPr lang="uk-UA" sz="3200" b="1" dirty="0">
                <a:effectLst/>
                <a:latin typeface="Times New Roman" panose="02020603050405020304" pitchFamily="18" charset="0"/>
                <a:ea typeface="Calibri" panose="020F0502020204030204" pitchFamily="34" charset="0"/>
              </a:rPr>
              <a:t> в Тріполі.</a:t>
            </a:r>
          </a:p>
          <a:p>
            <a:pPr marL="0" indent="0" algn="just">
              <a:buNone/>
            </a:pPr>
            <a:r>
              <a:rPr lang="ru-RU" sz="3200" b="1" dirty="0" err="1">
                <a:latin typeface="Times New Roman" panose="02020603050405020304" pitchFamily="18" charset="0"/>
                <a:cs typeface="Times New Roman" panose="02020603050405020304" pitchFamily="18" charset="0"/>
              </a:rPr>
              <a:t>Каддафі</a:t>
            </a:r>
            <a:r>
              <a:rPr lang="ru-RU" sz="3200" b="1" dirty="0">
                <a:latin typeface="Times New Roman" panose="02020603050405020304" pitchFamily="18" charset="0"/>
                <a:cs typeface="Times New Roman" panose="02020603050405020304" pitchFamily="18" charset="0"/>
              </a:rPr>
              <a:t> часто </a:t>
            </a:r>
            <a:r>
              <a:rPr lang="ru-RU" sz="3200" b="1" dirty="0" err="1">
                <a:latin typeface="Times New Roman" panose="02020603050405020304" pitchFamily="18" charset="0"/>
                <a:cs typeface="Times New Roman" panose="02020603050405020304" pitchFamily="18" charset="0"/>
              </a:rPr>
              <a:t>змінював</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своє</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місце</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щоб</a:t>
            </a:r>
            <a:r>
              <a:rPr lang="ru-RU" sz="3200" b="1" dirty="0">
                <a:latin typeface="Times New Roman" panose="02020603050405020304" pitchFamily="18" charset="0"/>
                <a:cs typeface="Times New Roman" panose="02020603050405020304" pitchFamily="18" charset="0"/>
              </a:rPr>
              <a:t> бути </a:t>
            </a:r>
            <a:r>
              <a:rPr lang="ru-RU" sz="3200" b="1" dirty="0" err="1">
                <a:latin typeface="Times New Roman" panose="02020603050405020304" pitchFamily="18" charset="0"/>
                <a:cs typeface="Times New Roman" panose="02020603050405020304" pitchFamily="18" charset="0"/>
              </a:rPr>
              <a:t>захищеним</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від</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повітряних</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операцій</a:t>
            </a:r>
            <a:r>
              <a:rPr lang="ru-RU" sz="3200" b="1" dirty="0">
                <a:latin typeface="Times New Roman" panose="02020603050405020304" pitchFamily="18" charset="0"/>
                <a:cs typeface="Times New Roman" panose="02020603050405020304" pitchFamily="18" charset="0"/>
              </a:rPr>
              <a:t>, і </a:t>
            </a:r>
            <a:r>
              <a:rPr lang="ru-RU" sz="3200" b="1" dirty="0" err="1">
                <a:latin typeface="Times New Roman" panose="02020603050405020304" pitchFamily="18" charset="0"/>
                <a:cs typeface="Times New Roman" panose="02020603050405020304" pitchFamily="18" charset="0"/>
              </a:rPr>
              <a:t>його</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поразка</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наближалася</a:t>
            </a:r>
            <a:r>
              <a:rPr lang="ru-RU" sz="3200" b="1" dirty="0">
                <a:latin typeface="Times New Roman" panose="02020603050405020304" pitchFamily="18" charset="0"/>
                <a:cs typeface="Times New Roman" panose="02020603050405020304" pitchFamily="18" charset="0"/>
              </a:rPr>
              <a:t> з </a:t>
            </a:r>
            <a:r>
              <a:rPr lang="ru-RU" sz="3200" b="1" dirty="0" err="1">
                <a:latin typeface="Times New Roman" panose="02020603050405020304" pitchFamily="18" charset="0"/>
                <a:cs typeface="Times New Roman" panose="02020603050405020304" pitchFamily="18" charset="0"/>
              </a:rPr>
              <a:t>кожним</a:t>
            </a:r>
            <a:r>
              <a:rPr lang="ru-RU" sz="3200" b="1" dirty="0">
                <a:latin typeface="Times New Roman" panose="02020603050405020304" pitchFamily="18" charset="0"/>
                <a:cs typeface="Times New Roman" panose="02020603050405020304" pitchFamily="18" charset="0"/>
              </a:rPr>
              <a:t> днем. Противники </a:t>
            </a:r>
            <a:r>
              <a:rPr lang="ru-RU" sz="3200" b="1" dirty="0" err="1">
                <a:latin typeface="Times New Roman" panose="02020603050405020304" pitchFamily="18" charset="0"/>
                <a:cs typeface="Times New Roman" panose="02020603050405020304" pitchFamily="18" charset="0"/>
              </a:rPr>
              <a:t>домоглися</a:t>
            </a:r>
            <a:r>
              <a:rPr lang="ru-RU" sz="3200" b="1" dirty="0">
                <a:latin typeface="Times New Roman" panose="02020603050405020304" pitchFamily="18" charset="0"/>
                <a:cs typeface="Times New Roman" panose="02020603050405020304" pitchFamily="18" charset="0"/>
              </a:rPr>
              <a:t> великого </a:t>
            </a:r>
            <a:r>
              <a:rPr lang="ru-RU" sz="3200" b="1" dirty="0" err="1">
                <a:latin typeface="Times New Roman" panose="02020603050405020304" pitchFamily="18" charset="0"/>
                <a:cs typeface="Times New Roman" panose="02020603050405020304" pitchFamily="18" charset="0"/>
              </a:rPr>
              <a:t>успіху</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захопивши</a:t>
            </a:r>
            <a:r>
              <a:rPr lang="ru-RU" sz="3200" b="1" dirty="0">
                <a:latin typeface="Times New Roman" panose="02020603050405020304" pitchFamily="18" charset="0"/>
                <a:cs typeface="Times New Roman" panose="02020603050405020304" pitchFamily="18" charset="0"/>
              </a:rPr>
              <a:t> </a:t>
            </a:r>
            <a:r>
              <a:rPr lang="ru-RU" sz="3200" b="1" dirty="0" err="1">
                <a:latin typeface="Times New Roman" panose="02020603050405020304" pitchFamily="18" charset="0"/>
                <a:cs typeface="Times New Roman" panose="02020603050405020304" pitchFamily="18" charset="0"/>
              </a:rPr>
              <a:t>Тріполі</a:t>
            </a:r>
            <a:r>
              <a:rPr lang="ru-RU" sz="3200" b="1" dirty="0">
                <a:latin typeface="Times New Roman" panose="02020603050405020304" pitchFamily="18" charset="0"/>
                <a:cs typeface="Times New Roman" panose="02020603050405020304" pitchFamily="18" charset="0"/>
              </a:rPr>
              <a:t> в </a:t>
            </a:r>
            <a:r>
              <a:rPr lang="ru-RU" sz="3200" b="1" dirty="0" err="1">
                <a:latin typeface="Times New Roman" panose="02020603050405020304" pitchFamily="18" charset="0"/>
                <a:cs typeface="Times New Roman" panose="02020603050405020304" pitchFamily="18" charset="0"/>
              </a:rPr>
              <a:t>серпні</a:t>
            </a:r>
            <a:r>
              <a:rPr lang="ru-RU" sz="32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120534550"/>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effectLst/>
                <a:latin typeface="Times New Roman" panose="02020603050405020304" pitchFamily="18" charset="0"/>
                <a:ea typeface="Calibri" panose="020F0502020204030204" pitchFamily="34" charset="0"/>
              </a:rPr>
              <a:t>Тріполі був захоплений не противниками, а англійськими військами SAS, які билися пліч-о-пліч з противниками в одній формі і озброєнні. Після перемоги в Тріполі війська противника рушили в бік </a:t>
            </a:r>
            <a:r>
              <a:rPr lang="uk-UA" sz="3500" b="1" dirty="0" err="1">
                <a:effectLst/>
                <a:latin typeface="Times New Roman" panose="02020603050405020304" pitchFamily="18" charset="0"/>
                <a:ea typeface="Calibri" panose="020F0502020204030204" pitchFamily="34" charset="0"/>
              </a:rPr>
              <a:t>Сирта</a:t>
            </a:r>
            <a:r>
              <a:rPr lang="uk-UA" sz="3500" b="1" dirty="0">
                <a:effectLst/>
                <a:latin typeface="Times New Roman" panose="02020603050405020304" pitchFamily="18" charset="0"/>
                <a:ea typeface="Calibri" panose="020F0502020204030204" pitchFamily="34" charset="0"/>
              </a:rPr>
              <a:t>, де дислокувався </a:t>
            </a:r>
            <a:r>
              <a:rPr lang="uk-UA" sz="3500" b="1" dirty="0" err="1">
                <a:effectLst/>
                <a:latin typeface="Times New Roman" panose="02020603050405020304" pitchFamily="18" charset="0"/>
                <a:ea typeface="Calibri" panose="020F0502020204030204" pitchFamily="34" charset="0"/>
              </a:rPr>
              <a:t>Каддафі</a:t>
            </a:r>
            <a:r>
              <a:rPr lang="uk-UA" sz="3500" b="1" dirty="0">
                <a:effectLst/>
                <a:latin typeface="Times New Roman" panose="02020603050405020304" pitchFamily="18" charset="0"/>
                <a:ea typeface="Calibri" panose="020F0502020204030204" pitchFamily="34" charset="0"/>
              </a:rPr>
              <a:t>, з тим щоб повністю ліквідувати урядові війська. </a:t>
            </a:r>
          </a:p>
          <a:p>
            <a:pPr marL="0" indent="0" algn="just">
              <a:buNone/>
            </a:pPr>
            <a:r>
              <a:rPr lang="uk-UA" sz="3500" b="1" dirty="0">
                <a:effectLst/>
                <a:latin typeface="Times New Roman" panose="02020603050405020304" pitchFamily="18" charset="0"/>
                <a:ea typeface="Calibri" panose="020F0502020204030204" pitchFamily="34" charset="0"/>
              </a:rPr>
              <a:t>Сили противника почали напади на сили </a:t>
            </a:r>
            <a:r>
              <a:rPr lang="uk-UA" sz="3500" b="1" dirty="0" err="1">
                <a:effectLst/>
                <a:latin typeface="Times New Roman" panose="02020603050405020304" pitchFamily="18" charset="0"/>
                <a:ea typeface="Calibri" panose="020F0502020204030204" pitchFamily="34" charset="0"/>
              </a:rPr>
              <a:t>Каддафі</a:t>
            </a:r>
            <a:r>
              <a:rPr lang="uk-UA" sz="3500" b="1" dirty="0">
                <a:effectLst/>
                <a:latin typeface="Times New Roman" panose="02020603050405020304" pitchFamily="18" charset="0"/>
                <a:ea typeface="Calibri" panose="020F0502020204030204" pitchFamily="34" charset="0"/>
              </a:rPr>
              <a:t> в Сирті разом із силами НАТО, починаючи з </a:t>
            </a:r>
            <a:r>
              <a:rPr lang="uk-UA" sz="3500" b="1" dirty="0">
                <a:solidFill>
                  <a:srgbClr val="FF0000"/>
                </a:solidFill>
                <a:effectLst/>
                <a:latin typeface="Times New Roman" panose="02020603050405020304" pitchFamily="18" charset="0"/>
                <a:ea typeface="Calibri" panose="020F0502020204030204" pitchFamily="34" charset="0"/>
              </a:rPr>
              <a:t>15 вересня</a:t>
            </a:r>
            <a:r>
              <a:rPr lang="uk-UA" sz="3500" b="1" dirty="0">
                <a:effectLst/>
                <a:latin typeface="Times New Roman" panose="02020603050405020304" pitchFamily="18" charset="0"/>
                <a:ea typeface="Calibri" panose="020F0502020204030204" pitchFamily="34" charset="0"/>
              </a:rPr>
              <a:t>, і ці напади тривали до </a:t>
            </a:r>
            <a:r>
              <a:rPr lang="uk-UA" sz="3500" b="1" dirty="0">
                <a:solidFill>
                  <a:srgbClr val="FF0000"/>
                </a:solidFill>
                <a:effectLst/>
                <a:latin typeface="Times New Roman" panose="02020603050405020304" pitchFamily="18" charset="0"/>
                <a:ea typeface="Calibri" panose="020F0502020204030204" pitchFamily="34" charset="0"/>
              </a:rPr>
              <a:t>20 жовтня 2011 року</a:t>
            </a:r>
            <a:r>
              <a:rPr lang="uk-UA" sz="3500" b="1" dirty="0">
                <a:effectLst/>
                <a:latin typeface="Times New Roman" panose="02020603050405020304" pitchFamily="18" charset="0"/>
                <a:ea typeface="Calibri" panose="020F0502020204030204" pitchFamily="34" charset="0"/>
              </a:rPr>
              <a:t>. </a:t>
            </a:r>
            <a:r>
              <a:rPr lang="uk-UA" sz="3500" b="1" dirty="0" err="1">
                <a:effectLst/>
                <a:latin typeface="Times New Roman" panose="02020603050405020304" pitchFamily="18" charset="0"/>
                <a:ea typeface="Calibri" panose="020F0502020204030204" pitchFamily="34" charset="0"/>
              </a:rPr>
              <a:t>Каддафі</a:t>
            </a:r>
            <a:r>
              <a:rPr lang="uk-UA" sz="3500" b="1" dirty="0">
                <a:effectLst/>
                <a:latin typeface="Times New Roman" panose="02020603050405020304" pitchFamily="18" charset="0"/>
                <a:ea typeface="Calibri" panose="020F0502020204030204" pitchFamily="34" charset="0"/>
              </a:rPr>
              <a:t> був поранений в результаті повітряного нападу НАТО </a:t>
            </a:r>
            <a:r>
              <a:rPr lang="uk-UA" sz="3500" b="1" dirty="0">
                <a:solidFill>
                  <a:srgbClr val="FF0000"/>
                </a:solidFill>
                <a:effectLst/>
                <a:latin typeface="Times New Roman" panose="02020603050405020304" pitchFamily="18" charset="0"/>
                <a:ea typeface="Calibri" panose="020F0502020204030204" pitchFamily="34" charset="0"/>
              </a:rPr>
              <a:t>20 жовтня 2011 року</a:t>
            </a:r>
            <a:r>
              <a:rPr lang="uk-UA" sz="3500" b="1" dirty="0">
                <a:effectLst/>
                <a:latin typeface="Times New Roman" panose="02020603050405020304" pitchFamily="18" charset="0"/>
                <a:ea typeface="Calibri" panose="020F0502020204030204" pitchFamily="34" charset="0"/>
              </a:rPr>
              <a:t> і спійманий противниками, які потім вбили його. Його тіло було поховано </a:t>
            </a:r>
            <a:r>
              <a:rPr lang="uk-UA" sz="3500" b="1" dirty="0">
                <a:solidFill>
                  <a:srgbClr val="FF0000"/>
                </a:solidFill>
                <a:effectLst/>
                <a:latin typeface="Times New Roman" panose="02020603050405020304" pitchFamily="18" charset="0"/>
                <a:ea typeface="Calibri" panose="020F0502020204030204" pitchFamily="34" charset="0"/>
              </a:rPr>
              <a:t>25 жовтня 2011 року</a:t>
            </a:r>
            <a:r>
              <a:rPr lang="uk-UA" sz="3500" b="1" dirty="0">
                <a:effectLst/>
                <a:latin typeface="Times New Roman" panose="02020603050405020304" pitchFamily="18" charset="0"/>
                <a:ea typeface="Calibri" panose="020F0502020204030204" pitchFamily="34" charset="0"/>
              </a:rPr>
              <a:t> в невідомому нікому місці.</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1611787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0" y="443344"/>
            <a:ext cx="12192000" cy="6414655"/>
          </a:xfrm>
        </p:spPr>
        <p:txBody>
          <a:bodyPr>
            <a:noAutofit/>
          </a:bodyPr>
          <a:lstStyle/>
          <a:p>
            <a:pPr marL="0" indent="0" algn="just">
              <a:buNone/>
            </a:pPr>
            <a:r>
              <a:rPr lang="uk-UA" sz="3300" b="1" i="1" u="sng" dirty="0">
                <a:solidFill>
                  <a:srgbClr val="FF0000"/>
                </a:solidFill>
                <a:latin typeface="Times New Roman" panose="02020603050405020304" pitchFamily="18" charset="0"/>
                <a:cs typeface="Times New Roman" panose="02020603050405020304" pitchFamily="18" charset="0"/>
              </a:rPr>
              <a:t>Алжир</a:t>
            </a:r>
            <a:r>
              <a:rPr lang="uk-UA" sz="3300" b="1" dirty="0">
                <a:latin typeface="Times New Roman" panose="02020603050405020304" pitchFamily="18" charset="0"/>
                <a:cs typeface="Times New Roman" panose="02020603050405020304" pitchFamily="18" charset="0"/>
              </a:rPr>
              <a:t>. </a:t>
            </a:r>
            <a:r>
              <a:rPr lang="uk-UA" sz="3300" b="1" dirty="0" err="1">
                <a:latin typeface="Times New Roman" panose="02020603050405020304" pitchFamily="18" charset="0"/>
                <a:cs typeface="Times New Roman" panose="02020603050405020304" pitchFamily="18" charset="0"/>
              </a:rPr>
              <a:t>Чадлі</a:t>
            </a:r>
            <a:r>
              <a:rPr lang="uk-UA" sz="3300" b="1" dirty="0">
                <a:latin typeface="Times New Roman" panose="02020603050405020304" pitchFamily="18" charset="0"/>
                <a:cs typeface="Times New Roman" panose="02020603050405020304" pitchFamily="18" charset="0"/>
              </a:rPr>
              <a:t> </a:t>
            </a:r>
            <a:r>
              <a:rPr lang="uk-UA" sz="3300" b="1" dirty="0" err="1">
                <a:latin typeface="Times New Roman" panose="02020603050405020304" pitchFamily="18" charset="0"/>
                <a:cs typeface="Times New Roman" panose="02020603050405020304" pitchFamily="18" charset="0"/>
              </a:rPr>
              <a:t>Бенджедід</a:t>
            </a:r>
            <a:r>
              <a:rPr lang="uk-UA" sz="3300" b="1" dirty="0">
                <a:latin typeface="Times New Roman" panose="02020603050405020304" pitchFamily="18" charset="0"/>
                <a:cs typeface="Times New Roman" panose="02020603050405020304" pitchFamily="18" charset="0"/>
              </a:rPr>
              <a:t>, президент країни з </a:t>
            </a:r>
            <a:r>
              <a:rPr lang="uk-UA" sz="3300" b="1" dirty="0">
                <a:solidFill>
                  <a:srgbClr val="FF0000"/>
                </a:solidFill>
                <a:latin typeface="Times New Roman" panose="02020603050405020304" pitchFamily="18" charset="0"/>
                <a:cs typeface="Times New Roman" panose="02020603050405020304" pitchFamily="18" charset="0"/>
              </a:rPr>
              <a:t>1979 по 1991 рр.</a:t>
            </a:r>
            <a:r>
              <a:rPr lang="uk-UA" sz="3300" b="1" dirty="0">
                <a:latin typeface="Times New Roman" panose="02020603050405020304" pitchFamily="18" charset="0"/>
                <a:cs typeface="Times New Roman" panose="02020603050405020304" pitchFamily="18" charset="0"/>
              </a:rPr>
              <a:t>, вирішив, що економічні реформи необхідні для виходу з алжирської економічної кризи, викликаної нафтовим шоком 1970-х рр. Реформи, які намагалися лібералізувати економіку, не мали очікуваних результатів і фактично призвели до корупції в уряді, більшій залежності від нафти і зростаючого зовнішнього боргу, який потрібно було погасити. </a:t>
            </a:r>
          </a:p>
          <a:p>
            <a:pPr marL="0" indent="0" algn="just">
              <a:buNone/>
            </a:pPr>
            <a:r>
              <a:rPr lang="uk-UA" sz="3300" b="1" dirty="0">
                <a:latin typeface="Times New Roman" panose="02020603050405020304" pitchFamily="18" charset="0"/>
                <a:cs typeface="Times New Roman" panose="02020603050405020304" pitchFamily="18" charset="0"/>
              </a:rPr>
              <a:t>Алжирські громадяни були в значній мірі розчаровані неефективністю </a:t>
            </a:r>
            <a:r>
              <a:rPr lang="uk-UA" sz="3300" b="1" dirty="0">
                <a:highlight>
                  <a:srgbClr val="00FF00"/>
                </a:highlight>
                <a:latin typeface="Times New Roman" panose="02020603050405020304" pitchFamily="18" charset="0"/>
                <a:cs typeface="Times New Roman" panose="02020603050405020304" pitchFamily="18" charset="0"/>
              </a:rPr>
              <a:t>Національного фронту звільнення</a:t>
            </a:r>
            <a:r>
              <a:rPr lang="uk-UA" sz="3300" b="1" dirty="0">
                <a:latin typeface="Times New Roman" panose="02020603050405020304" pitchFamily="18" charset="0"/>
                <a:cs typeface="Times New Roman" panose="02020603050405020304" pitchFamily="18" charset="0"/>
              </a:rPr>
              <a:t> (НФЗ), що призвело до страйків </a:t>
            </a:r>
            <a:r>
              <a:rPr lang="uk-UA" sz="3300" b="1" dirty="0">
                <a:solidFill>
                  <a:srgbClr val="FF0000"/>
                </a:solidFill>
                <a:latin typeface="Times New Roman" panose="02020603050405020304" pitchFamily="18" charset="0"/>
                <a:cs typeface="Times New Roman" panose="02020603050405020304" pitchFamily="18" charset="0"/>
              </a:rPr>
              <a:t>1988 р.</a:t>
            </a:r>
            <a:r>
              <a:rPr lang="uk-UA" sz="3300" b="1" dirty="0">
                <a:latin typeface="Times New Roman" panose="02020603050405020304" pitchFamily="18" charset="0"/>
                <a:cs typeface="Times New Roman" panose="02020603050405020304" pitchFamily="18" charset="0"/>
              </a:rPr>
              <a:t> і продовольчих бунтів. НФЗ закликав військових відновити порядок, що призвело до вбивств, зникнень і тортур тисяч алжирців і ще більше </a:t>
            </a:r>
            <a:r>
              <a:rPr lang="uk-UA" sz="3300" b="1" dirty="0" err="1">
                <a:latin typeface="Times New Roman" panose="02020603050405020304" pitchFamily="18" charset="0"/>
                <a:cs typeface="Times New Roman" panose="02020603050405020304" pitchFamily="18" charset="0"/>
              </a:rPr>
              <a:t>делегітимізував</a:t>
            </a:r>
            <a:r>
              <a:rPr lang="uk-UA" sz="3300" b="1" dirty="0">
                <a:latin typeface="Times New Roman" panose="02020603050405020304" pitchFamily="18" charset="0"/>
                <a:cs typeface="Times New Roman" panose="02020603050405020304" pitchFamily="18" charset="0"/>
              </a:rPr>
              <a:t> уряд в очах громадськості. </a:t>
            </a:r>
          </a:p>
        </p:txBody>
      </p:sp>
    </p:spTree>
    <p:extLst>
      <p:ext uri="{BB962C8B-B14F-4D97-AF65-F5344CB8AC3E}">
        <p14:creationId xmlns:p14="http://schemas.microsoft.com/office/powerpoint/2010/main" val="95290657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4100" b="1" dirty="0">
                <a:effectLst/>
                <a:latin typeface="Times New Roman" panose="02020603050405020304" pitchFamily="18" charset="0"/>
                <a:ea typeface="Calibri" panose="020F0502020204030204" pitchFamily="34" charset="0"/>
              </a:rPr>
              <a:t>У </a:t>
            </a:r>
            <a:r>
              <a:rPr lang="uk-UA" sz="4100" b="1" dirty="0">
                <a:solidFill>
                  <a:srgbClr val="FF0000"/>
                </a:solidFill>
                <a:effectLst/>
                <a:latin typeface="Times New Roman" panose="02020603050405020304" pitchFamily="18" charset="0"/>
                <a:ea typeface="Calibri" panose="020F0502020204030204" pitchFamily="34" charset="0"/>
              </a:rPr>
              <a:t>1989 р.</a:t>
            </a:r>
            <a:r>
              <a:rPr lang="uk-UA" sz="4100" b="1" dirty="0">
                <a:effectLst/>
                <a:latin typeface="Times New Roman" panose="02020603050405020304" pitchFamily="18" charset="0"/>
                <a:ea typeface="Calibri" panose="020F0502020204030204" pitchFamily="34" charset="0"/>
              </a:rPr>
              <a:t> НФЗ домігся умиротворення громадськості шляхом тактичної лібералізації суспільства. Зокрема, проведення багатопартійних виборів у </a:t>
            </a:r>
            <a:r>
              <a:rPr lang="uk-UA" sz="4100" b="1" dirty="0">
                <a:solidFill>
                  <a:srgbClr val="FF0000"/>
                </a:solidFill>
                <a:effectLst/>
                <a:latin typeface="Times New Roman" panose="02020603050405020304" pitchFamily="18" charset="0"/>
                <a:ea typeface="Calibri" panose="020F0502020204030204" pitchFamily="34" charset="0"/>
              </a:rPr>
              <a:t>1991 р.</a:t>
            </a:r>
            <a:r>
              <a:rPr lang="uk-UA" sz="4100" b="1" dirty="0">
                <a:effectLst/>
                <a:latin typeface="Times New Roman" panose="02020603050405020304" pitchFamily="18" charset="0"/>
                <a:ea typeface="Calibri" panose="020F0502020204030204" pitchFamily="34" charset="0"/>
              </a:rPr>
              <a:t> з переконанням у тому, що навіть при наявності більшого числа політичних партій НФЗ все одно здобуде перемогу. </a:t>
            </a:r>
          </a:p>
          <a:p>
            <a:pPr marL="0" indent="0" algn="just">
              <a:buNone/>
            </a:pPr>
            <a:r>
              <a:rPr lang="uk-UA" sz="4100" b="1" dirty="0">
                <a:effectLst/>
                <a:latin typeface="Times New Roman" panose="02020603050405020304" pitchFamily="18" charset="0"/>
                <a:ea typeface="Calibri" panose="020F0502020204030204" pitchFamily="34" charset="0"/>
              </a:rPr>
              <a:t>Ч. </a:t>
            </a:r>
            <a:r>
              <a:rPr lang="uk-UA" sz="4100" b="1" dirty="0" err="1">
                <a:effectLst/>
                <a:latin typeface="Times New Roman" panose="02020603050405020304" pitchFamily="18" charset="0"/>
                <a:ea typeface="Calibri" panose="020F0502020204030204" pitchFamily="34" charset="0"/>
              </a:rPr>
              <a:t>Бенджедід</a:t>
            </a:r>
            <a:r>
              <a:rPr lang="uk-UA" sz="4100" b="1" dirty="0">
                <a:effectLst/>
                <a:latin typeface="Times New Roman" panose="02020603050405020304" pitchFamily="18" charset="0"/>
                <a:ea typeface="Calibri" panose="020F0502020204030204" pitchFamily="34" charset="0"/>
              </a:rPr>
              <a:t> зробив інші кроки щодо переходу до демократії, такі як надання свободи друку, денаціоналізація деяких державних галузей і поділ повноважень між президентом і військовими.</a:t>
            </a:r>
            <a:endParaRPr lang="ru-RU" sz="4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2591168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300" b="1" dirty="0">
                <a:effectLst/>
                <a:latin typeface="Times New Roman" panose="02020603050405020304" pitchFamily="18" charset="0"/>
                <a:ea typeface="Calibri" panose="020F0502020204030204" pitchFamily="34" charset="0"/>
              </a:rPr>
              <a:t>У </a:t>
            </a:r>
            <a:r>
              <a:rPr lang="uk-UA" sz="3300" b="1" dirty="0">
                <a:solidFill>
                  <a:srgbClr val="FF0000"/>
                </a:solidFill>
                <a:effectLst/>
                <a:latin typeface="Times New Roman" panose="02020603050405020304" pitchFamily="18" charset="0"/>
                <a:ea typeface="Calibri" panose="020F0502020204030204" pitchFamily="34" charset="0"/>
              </a:rPr>
              <a:t>1991 р</a:t>
            </a:r>
            <a:r>
              <a:rPr lang="uk-UA" sz="3300" b="1" dirty="0">
                <a:effectLst/>
                <a:latin typeface="Times New Roman" panose="02020603050405020304" pitchFamily="18" charset="0"/>
                <a:ea typeface="Calibri" panose="020F0502020204030204" pitchFamily="34" charset="0"/>
              </a:rPr>
              <a:t>. Опозиційна політична партія «</a:t>
            </a:r>
            <a:r>
              <a:rPr lang="uk-UA" sz="3300" b="1" dirty="0">
                <a:effectLst/>
                <a:highlight>
                  <a:srgbClr val="FFFF00"/>
                </a:highlight>
                <a:latin typeface="Times New Roman" panose="02020603050405020304" pitchFamily="18" charset="0"/>
                <a:ea typeface="Calibri" panose="020F0502020204030204" pitchFamily="34" charset="0"/>
              </a:rPr>
              <a:t>Ісламський фронт порятунку</a:t>
            </a:r>
            <a:r>
              <a:rPr lang="uk-UA" sz="3300" b="1" dirty="0">
                <a:effectLst/>
                <a:latin typeface="Times New Roman" panose="02020603050405020304" pitchFamily="18" charset="0"/>
                <a:ea typeface="Calibri" panose="020F0502020204030204" pitchFamily="34" charset="0"/>
              </a:rPr>
              <a:t>» (ІФП) здобула перемогу в першому турі виборів. В якості фону ІФП був ісламською політичної партією, яка хотіла покінчити зі всім західним в алжирському суспільстві, зокрема з демократією, і працювала на платформі соціальної справедливості і створення робочих місць. </a:t>
            </a:r>
          </a:p>
          <a:p>
            <a:pPr marL="0" indent="0" algn="just">
              <a:buNone/>
            </a:pPr>
            <a:r>
              <a:rPr lang="uk-UA" sz="3300" b="1" dirty="0">
                <a:effectLst/>
                <a:latin typeface="Times New Roman" panose="02020603050405020304" pitchFamily="18" charset="0"/>
                <a:ea typeface="Calibri" panose="020F0502020204030204" pitchFamily="34" charset="0"/>
              </a:rPr>
              <a:t>Партія ІФП була відсторонена від другого туру виборів, оскільки втрутилися військові і забезпечили, щоб НФЗ залишився при владі. Ця акція призвела до громадянської війни між алжирським урядом і збройними ісламськими угрупованнями, яка закінчилася в </a:t>
            </a:r>
            <a:r>
              <a:rPr lang="uk-UA" sz="3300" b="1" dirty="0">
                <a:solidFill>
                  <a:srgbClr val="FF0000"/>
                </a:solidFill>
                <a:effectLst/>
                <a:latin typeface="Times New Roman" panose="02020603050405020304" pitchFamily="18" charset="0"/>
                <a:ea typeface="Calibri" panose="020F0502020204030204" pitchFamily="34" charset="0"/>
              </a:rPr>
              <a:t>1999 р.</a:t>
            </a:r>
            <a:r>
              <a:rPr lang="uk-UA" sz="3300" b="1" dirty="0">
                <a:effectLst/>
                <a:latin typeface="Times New Roman" panose="02020603050405020304" pitchFamily="18" charset="0"/>
                <a:ea typeface="Calibri" panose="020F0502020204030204" pitchFamily="34" charset="0"/>
              </a:rPr>
              <a:t> У </a:t>
            </a:r>
            <a:r>
              <a:rPr lang="uk-UA" sz="3300" b="1" dirty="0">
                <a:solidFill>
                  <a:srgbClr val="FF0000"/>
                </a:solidFill>
                <a:effectLst/>
                <a:latin typeface="Times New Roman" panose="02020603050405020304" pitchFamily="18" charset="0"/>
                <a:ea typeface="Calibri" panose="020F0502020204030204" pitchFamily="34" charset="0"/>
              </a:rPr>
              <a:t>березні 1997 р. </a:t>
            </a:r>
            <a:r>
              <a:rPr lang="uk-UA" sz="3300" b="1" dirty="0">
                <a:effectLst/>
                <a:latin typeface="Times New Roman" panose="02020603050405020304" pitchFamily="18" charset="0"/>
                <a:ea typeface="Calibri" panose="020F0502020204030204" pitchFamily="34" charset="0"/>
              </a:rPr>
              <a:t>військові заборонили всі політичні партії, засновані на релігії, але ІФП залишається неофіційною групою.</a:t>
            </a:r>
            <a:endParaRPr lang="ru-RU" sz="3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0125788"/>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b="1" dirty="0">
                <a:latin typeface="Times New Roman" panose="02020603050405020304" pitchFamily="18" charset="0"/>
                <a:ea typeface="Calibri" panose="020F0502020204030204" pitchFamily="34" charset="0"/>
              </a:rPr>
              <a:t>П</a:t>
            </a:r>
            <a:r>
              <a:rPr lang="uk-UA" b="1" dirty="0">
                <a:effectLst/>
                <a:latin typeface="Times New Roman" panose="02020603050405020304" pitchFamily="18" charset="0"/>
                <a:ea typeface="Calibri" panose="020F0502020204030204" pitchFamily="34" charset="0"/>
              </a:rPr>
              <a:t>резидент Алжиру </a:t>
            </a:r>
            <a:r>
              <a:rPr lang="uk-UA" b="1" dirty="0" err="1">
                <a:solidFill>
                  <a:srgbClr val="FF0000"/>
                </a:solidFill>
                <a:effectLst/>
                <a:latin typeface="Times New Roman" panose="02020603050405020304" pitchFamily="18" charset="0"/>
                <a:ea typeface="Calibri" panose="020F0502020204030204" pitchFamily="34" charset="0"/>
              </a:rPr>
              <a:t>Абдельазіз</a:t>
            </a:r>
            <a:r>
              <a:rPr lang="uk-UA" b="1" dirty="0">
                <a:solidFill>
                  <a:srgbClr val="FF0000"/>
                </a:solidFill>
                <a:effectLst/>
                <a:latin typeface="Times New Roman" panose="02020603050405020304" pitchFamily="18" charset="0"/>
                <a:ea typeface="Calibri" panose="020F0502020204030204" pitchFamily="34" charset="0"/>
              </a:rPr>
              <a:t> </a:t>
            </a:r>
            <a:r>
              <a:rPr lang="uk-UA" b="1" dirty="0" err="1">
                <a:solidFill>
                  <a:srgbClr val="FF0000"/>
                </a:solidFill>
                <a:effectLst/>
                <a:latin typeface="Times New Roman" panose="02020603050405020304" pitchFamily="18" charset="0"/>
                <a:ea typeface="Calibri" panose="020F0502020204030204" pitchFamily="34" charset="0"/>
              </a:rPr>
              <a:t>Бутефліка</a:t>
            </a:r>
            <a:r>
              <a:rPr lang="uk-UA" b="1" dirty="0">
                <a:effectLst/>
                <a:latin typeface="Times New Roman" panose="02020603050405020304" pitchFamily="18" charset="0"/>
                <a:ea typeface="Calibri" panose="020F0502020204030204" pitchFamily="34" charset="0"/>
              </a:rPr>
              <a:t> прийшов до влади в </a:t>
            </a:r>
            <a:r>
              <a:rPr lang="uk-UA" b="1" dirty="0">
                <a:solidFill>
                  <a:srgbClr val="FF0000"/>
                </a:solidFill>
                <a:effectLst/>
                <a:latin typeface="Times New Roman" panose="02020603050405020304" pitchFamily="18" charset="0"/>
                <a:ea typeface="Calibri" panose="020F0502020204030204" pitchFamily="34" charset="0"/>
              </a:rPr>
              <a:t>1999 р.</a:t>
            </a:r>
            <a:r>
              <a:rPr lang="uk-UA" b="1" dirty="0">
                <a:effectLst/>
                <a:latin typeface="Times New Roman" panose="02020603050405020304" pitchFamily="18" charset="0"/>
                <a:ea typeface="Calibri" panose="020F0502020204030204" pitchFamily="34" charset="0"/>
              </a:rPr>
              <a:t> в якості незалежного кандидата, хоча він був колишнім генералом в армії. Метою його курсу розвитку країни стало досягнення загальнонаціонального примирення і оздоровлення економіки. </a:t>
            </a:r>
          </a:p>
          <a:p>
            <a:pPr marL="0" indent="0" algn="just">
              <a:buNone/>
            </a:pPr>
            <a:r>
              <a:rPr lang="uk-UA" b="1" dirty="0">
                <a:effectLst/>
                <a:latin typeface="Times New Roman" panose="02020603050405020304" pitchFamily="18" charset="0"/>
                <a:ea typeface="Calibri" panose="020F0502020204030204" pitchFamily="34" charset="0"/>
              </a:rPr>
              <a:t>Треба сказати, що успіх А. </a:t>
            </a:r>
            <a:r>
              <a:rPr lang="uk-UA" b="1" dirty="0" err="1">
                <a:effectLst/>
                <a:latin typeface="Times New Roman" panose="02020603050405020304" pitchFamily="18" charset="0"/>
                <a:ea typeface="Calibri" panose="020F0502020204030204" pitchFamily="34" charset="0"/>
              </a:rPr>
              <a:t>Бутефлікі</a:t>
            </a:r>
            <a:r>
              <a:rPr lang="uk-UA" b="1" dirty="0">
                <a:effectLst/>
                <a:latin typeface="Times New Roman" panose="02020603050405020304" pitchFamily="18" charset="0"/>
                <a:ea typeface="Calibri" panose="020F0502020204030204" pitchFamily="34" charset="0"/>
              </a:rPr>
              <a:t> на посаді глави держави багато в чому визначався тим, що до початку його президентства з політичної арени пішло більшість застарілих на той час військових, представників армійської верхівки, які стояли біля витоків громадянської війни.</a:t>
            </a:r>
          </a:p>
          <a:p>
            <a:pPr marL="0" indent="0" algn="just">
              <a:buNone/>
            </a:pPr>
            <a:r>
              <a:rPr lang="uk-UA" b="1" dirty="0">
                <a:latin typeface="Times New Roman" panose="02020603050405020304" pitchFamily="18" charset="0"/>
                <a:cs typeface="Times New Roman" panose="02020603050405020304" pitchFamily="18" charset="0"/>
              </a:rPr>
              <a:t>Одним з трьох найбільших політичних успіхів </a:t>
            </a:r>
            <a:r>
              <a:rPr lang="uk-UA" b="1" dirty="0" err="1">
                <a:latin typeface="Times New Roman" panose="02020603050405020304" pitchFamily="18" charset="0"/>
                <a:cs typeface="Times New Roman" panose="02020603050405020304" pitchFamily="18" charset="0"/>
              </a:rPr>
              <a:t>Бутефліки</a:t>
            </a:r>
            <a:r>
              <a:rPr lang="uk-UA" b="1" dirty="0">
                <a:latin typeface="Times New Roman" panose="02020603050405020304" pitchFamily="18" charset="0"/>
                <a:cs typeface="Times New Roman" panose="02020603050405020304" pitchFamily="18" charset="0"/>
              </a:rPr>
              <a:t> досі було мирне врегулювання з ісламськими войовничими угрупованнями і колишньою політичною партією «Ісламський фронт порятунку! (ІФП) у </a:t>
            </a:r>
            <a:r>
              <a:rPr lang="uk-UA" b="1" dirty="0">
                <a:solidFill>
                  <a:srgbClr val="FF0000"/>
                </a:solidFill>
                <a:latin typeface="Times New Roman" panose="02020603050405020304" pitchFamily="18" charset="0"/>
                <a:cs typeface="Times New Roman" panose="02020603050405020304" pitchFamily="18" charset="0"/>
              </a:rPr>
              <a:t>1999 р.</a:t>
            </a:r>
            <a:r>
              <a:rPr lang="uk-UA" b="1" dirty="0">
                <a:latin typeface="Times New Roman" panose="02020603050405020304" pitchFamily="18" charset="0"/>
                <a:cs typeface="Times New Roman" panose="02020603050405020304" pitchFamily="18" charset="0"/>
              </a:rPr>
              <a:t>, яке в кінцевому підсумку поклало край громадянській війні і зменшило тероризм в Алжирі. Відбулося зниження цін на нафту в </a:t>
            </a:r>
            <a:r>
              <a:rPr lang="uk-UA" b="1" dirty="0">
                <a:solidFill>
                  <a:srgbClr val="FF0000"/>
                </a:solidFill>
                <a:latin typeface="Times New Roman" panose="02020603050405020304" pitchFamily="18" charset="0"/>
                <a:cs typeface="Times New Roman" panose="02020603050405020304" pitchFamily="18" charset="0"/>
              </a:rPr>
              <a:t>1997 і 1998 рр.</a:t>
            </a:r>
            <a:r>
              <a:rPr lang="uk-UA" b="1" dirty="0">
                <a:latin typeface="Times New Roman" panose="02020603050405020304" pitchFamily="18" charset="0"/>
                <a:cs typeface="Times New Roman" panose="02020603050405020304" pitchFamily="18" charset="0"/>
              </a:rPr>
              <a:t>, яке змусило уряд політично поступитися ІФП задля пом’якшення подразнення населення насильством, тобто однією з форм тактичної лібералізації.</a:t>
            </a:r>
          </a:p>
        </p:txBody>
      </p:sp>
    </p:spTree>
    <p:extLst>
      <p:ext uri="{BB962C8B-B14F-4D97-AF65-F5344CB8AC3E}">
        <p14:creationId xmlns:p14="http://schemas.microsoft.com/office/powerpoint/2010/main" val="206833665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effectLst/>
                <a:latin typeface="Times New Roman" panose="02020603050405020304" pitchFamily="18" charset="0"/>
                <a:ea typeface="Calibri" panose="020F0502020204030204" pitchFamily="34" charset="0"/>
              </a:rPr>
              <a:t>Другим успіхом стала розробка в </a:t>
            </a:r>
            <a:r>
              <a:rPr lang="uk-UA" sz="3500" b="1" dirty="0">
                <a:solidFill>
                  <a:srgbClr val="FF0000"/>
                </a:solidFill>
                <a:effectLst/>
                <a:latin typeface="Times New Roman" panose="02020603050405020304" pitchFamily="18" charset="0"/>
                <a:ea typeface="Calibri" panose="020F0502020204030204" pitchFamily="34" charset="0"/>
              </a:rPr>
              <a:t>2005 р.</a:t>
            </a:r>
            <a:r>
              <a:rPr lang="uk-UA" sz="3500" b="1" dirty="0">
                <a:effectLst/>
                <a:latin typeface="Times New Roman" panose="02020603050405020304" pitchFamily="18" charset="0"/>
                <a:ea typeface="Calibri" panose="020F0502020204030204" pitchFamily="34" charset="0"/>
              </a:rPr>
              <a:t> </a:t>
            </a:r>
            <a:r>
              <a:rPr lang="uk-UA" sz="3500" b="1" dirty="0">
                <a:effectLst/>
                <a:highlight>
                  <a:srgbClr val="FFFF00"/>
                </a:highlight>
                <a:latin typeface="Times New Roman" panose="02020603050405020304" pitchFamily="18" charset="0"/>
                <a:ea typeface="Calibri" panose="020F0502020204030204" pitchFamily="34" charset="0"/>
              </a:rPr>
              <a:t>Хартії миру і національного примирення</a:t>
            </a:r>
            <a:r>
              <a:rPr lang="uk-UA" sz="3500" b="1" dirty="0">
                <a:effectLst/>
                <a:latin typeface="Times New Roman" panose="02020603050405020304" pitchFamily="18" charset="0"/>
                <a:ea typeface="Calibri" panose="020F0502020204030204" pitchFamily="34" charset="0"/>
              </a:rPr>
              <a:t>, яка амністувала 2000 повстанців, які брали участь у громадянській війні 1990-х років, за винятком тих, хто скоїв злочини проти людства, такі, як масові вбивства, вибухи бомб і зґвалтування. </a:t>
            </a:r>
          </a:p>
          <a:p>
            <a:pPr marL="0" indent="0" algn="just">
              <a:buNone/>
            </a:pPr>
            <a:r>
              <a:rPr lang="uk-UA" sz="3500" b="1" dirty="0">
                <a:effectLst/>
                <a:latin typeface="Times New Roman" panose="02020603050405020304" pitchFamily="18" charset="0"/>
                <a:ea typeface="Calibri" panose="020F0502020204030204" pitchFamily="34" charset="0"/>
              </a:rPr>
              <a:t>Проблема Статуту полягає в тому, що він не є процесом встановлення істини та примирення, і не розслідує злочинів, скоєних алжирськими військовими. Військові були звинувачені у незаконних арештах і затриманнях з використанням напалму, зникненнях і тортурах, але Статут звільняв військових від будь-яких правопорушень.</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49609577"/>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Третій політичний успіх полягає в усуненні обмежень президентського терміну з двох, з тим щоб </a:t>
            </a:r>
            <a:r>
              <a:rPr lang="uk-UA" sz="3600" b="1" dirty="0" err="1">
                <a:effectLst/>
                <a:latin typeface="Times New Roman" panose="02020603050405020304" pitchFamily="18" charset="0"/>
                <a:ea typeface="Calibri" panose="020F0502020204030204" pitchFamily="34" charset="0"/>
              </a:rPr>
              <a:t>Бутефліка</a:t>
            </a:r>
            <a:r>
              <a:rPr lang="uk-UA" sz="3600" b="1" dirty="0">
                <a:effectLst/>
                <a:latin typeface="Times New Roman" panose="02020603050405020304" pitchFamily="18" charset="0"/>
                <a:ea typeface="Calibri" panose="020F0502020204030204" pitchFamily="34" charset="0"/>
              </a:rPr>
              <a:t> міг знову балотуватися в президенти в </a:t>
            </a:r>
            <a:r>
              <a:rPr lang="uk-UA" sz="3600" b="1" dirty="0">
                <a:solidFill>
                  <a:srgbClr val="FF0000"/>
                </a:solidFill>
                <a:effectLst/>
                <a:latin typeface="Times New Roman" panose="02020603050405020304" pitchFamily="18" charset="0"/>
                <a:ea typeface="Calibri" panose="020F0502020204030204" pitchFamily="34" charset="0"/>
              </a:rPr>
              <a:t>2009 р. </a:t>
            </a:r>
          </a:p>
          <a:p>
            <a:pPr marL="0" indent="0" algn="just">
              <a:buNone/>
            </a:pPr>
            <a:r>
              <a:rPr lang="uk-UA" sz="3600" b="1" dirty="0">
                <a:effectLst/>
                <a:latin typeface="Times New Roman" panose="02020603050405020304" pitchFamily="18" charset="0"/>
                <a:ea typeface="Calibri" panose="020F0502020204030204" pitchFamily="34" charset="0"/>
              </a:rPr>
              <a:t>У </a:t>
            </a:r>
            <a:r>
              <a:rPr lang="uk-UA" sz="3600" b="1" dirty="0">
                <a:solidFill>
                  <a:srgbClr val="FF0000"/>
                </a:solidFill>
                <a:effectLst/>
                <a:latin typeface="Times New Roman" panose="02020603050405020304" pitchFamily="18" charset="0"/>
                <a:ea typeface="Calibri" panose="020F0502020204030204" pitchFamily="34" charset="0"/>
              </a:rPr>
              <a:t>2008 р.</a:t>
            </a:r>
            <a:r>
              <a:rPr lang="uk-UA" sz="3600" b="1" dirty="0">
                <a:effectLst/>
                <a:latin typeface="Times New Roman" panose="02020603050405020304" pitchFamily="18" charset="0"/>
                <a:ea typeface="Calibri" panose="020F0502020204030204" pitchFamily="34" charset="0"/>
              </a:rPr>
              <a:t> </a:t>
            </a:r>
            <a:r>
              <a:rPr lang="uk-UA" sz="3600" b="1" dirty="0" err="1">
                <a:effectLst/>
                <a:latin typeface="Times New Roman" panose="02020603050405020304" pitchFamily="18" charset="0"/>
                <a:ea typeface="Calibri" panose="020F0502020204030204" pitchFamily="34" charset="0"/>
              </a:rPr>
              <a:t>Бутефліка</a:t>
            </a:r>
            <a:r>
              <a:rPr lang="uk-UA" sz="3600" b="1" dirty="0">
                <a:effectLst/>
                <a:latin typeface="Times New Roman" panose="02020603050405020304" pitchFamily="18" charset="0"/>
                <a:ea typeface="Calibri" panose="020F0502020204030204" pitchFamily="34" charset="0"/>
              </a:rPr>
              <a:t> запропонував конституційну поправку про продовження президентських термінів, яка згодом була прийнята алжирським парламентом у листопаді того ж року. </a:t>
            </a:r>
            <a:r>
              <a:rPr lang="uk-UA" sz="3600" b="1" dirty="0" err="1">
                <a:effectLst/>
                <a:latin typeface="Times New Roman" panose="02020603050405020304" pitchFamily="18" charset="0"/>
                <a:ea typeface="Calibri" panose="020F0502020204030204" pitchFamily="34" charset="0"/>
              </a:rPr>
              <a:t>Бутефліка</a:t>
            </a:r>
            <a:r>
              <a:rPr lang="uk-UA" sz="3600" b="1" dirty="0">
                <a:effectLst/>
                <a:latin typeface="Times New Roman" panose="02020603050405020304" pitchFamily="18" charset="0"/>
                <a:ea typeface="Calibri" panose="020F0502020204030204" pitchFamily="34" charset="0"/>
              </a:rPr>
              <a:t> не був «маріонеткою» військових, але він, як і раніше, потребував їх підтримки для свого президентства, хоча він популярний серед населення для забезпечення стабільності в Алжирі шляхом припинення громадянської війни і його програми амністії.</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88060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3600" b="1" dirty="0">
                <a:effectLst/>
                <a:latin typeface="Times New Roman" panose="02020603050405020304" pitchFamily="18" charset="0"/>
                <a:ea typeface="Calibri" panose="020F0502020204030204" pitchFamily="34" charset="0"/>
              </a:rPr>
              <a:t>Пустельна країна була вкритою мережею чудових шляхів. На основі підземних джерел води створена ціла </a:t>
            </a:r>
            <a:r>
              <a:rPr lang="uk-UA" sz="3600" b="1" dirty="0">
                <a:effectLst/>
                <a:highlight>
                  <a:srgbClr val="00FFFF"/>
                </a:highlight>
                <a:latin typeface="Times New Roman" panose="02020603050405020304" pitchFamily="18" charset="0"/>
                <a:ea typeface="Calibri" panose="020F0502020204030204" pitchFamily="34" charset="0"/>
              </a:rPr>
              <a:t>штучна ріка</a:t>
            </a:r>
            <a:r>
              <a:rPr lang="uk-UA" sz="3600" b="1" dirty="0">
                <a:effectLst/>
                <a:latin typeface="Times New Roman" panose="02020603050405020304" pitchFamily="18" charset="0"/>
                <a:ea typeface="Calibri" panose="020F0502020204030204" pitchFamily="34" charset="0"/>
              </a:rPr>
              <a:t>. Напередодні драматичних подій 2011 р. ВВП на душу населення становив </a:t>
            </a:r>
            <a:r>
              <a:rPr lang="uk-UA" sz="3600" b="1" dirty="0">
                <a:effectLst/>
                <a:highlight>
                  <a:srgbClr val="FFFF00"/>
                </a:highlight>
                <a:latin typeface="Times New Roman" panose="02020603050405020304" pitchFamily="18" charset="0"/>
                <a:ea typeface="Calibri" panose="020F0502020204030204" pitchFamily="34" charset="0"/>
              </a:rPr>
              <a:t>14 192 </a:t>
            </a:r>
            <a:r>
              <a:rPr lang="uk-UA" sz="3600" b="1" dirty="0" err="1">
                <a:effectLst/>
                <a:highlight>
                  <a:srgbClr val="FFFF00"/>
                </a:highlight>
                <a:latin typeface="Times New Roman" panose="02020603050405020304" pitchFamily="18" charset="0"/>
                <a:ea typeface="Calibri" panose="020F0502020204030204" pitchFamily="34" charset="0"/>
              </a:rPr>
              <a:t>дол</a:t>
            </a:r>
            <a:r>
              <a:rPr lang="uk-UA" sz="3600" b="1" dirty="0">
                <a:effectLst/>
                <a:highlight>
                  <a:srgbClr val="FFFF00"/>
                </a:highlight>
                <a:latin typeface="Times New Roman" panose="02020603050405020304" pitchFamily="18" charset="0"/>
                <a:ea typeface="Calibri" panose="020F0502020204030204" pitchFamily="34" charset="0"/>
              </a:rPr>
              <a:t>.</a:t>
            </a:r>
            <a:r>
              <a:rPr lang="uk-UA" sz="3600" b="1" dirty="0">
                <a:effectLst/>
                <a:latin typeface="Times New Roman" panose="02020603050405020304" pitchFamily="18" charset="0"/>
                <a:ea typeface="Calibri" panose="020F0502020204030204" pitchFamily="34" charset="0"/>
              </a:rPr>
              <a:t> (</a:t>
            </a:r>
            <a:r>
              <a:rPr lang="uk-UA" sz="3600" b="1" i="1" dirty="0">
                <a:effectLst/>
                <a:highlight>
                  <a:srgbClr val="FF00FF"/>
                </a:highlight>
                <a:latin typeface="Times New Roman" panose="02020603050405020304" pitchFamily="18" charset="0"/>
                <a:ea typeface="Calibri" panose="020F0502020204030204" pitchFamily="34" charset="0"/>
              </a:rPr>
              <a:t>більш ніж в 2 рази перевищення відповідного показника Єгипту і у півтора рази більше, ніж у Тунісі</a:t>
            </a:r>
            <a:r>
              <a:rPr lang="uk-UA" sz="3600" b="1" dirty="0">
                <a:effectLst/>
                <a:latin typeface="Times New Roman" panose="02020603050405020304" pitchFamily="18" charset="0"/>
                <a:ea typeface="Calibri" panose="020F0502020204030204" pitchFamily="34" charset="0"/>
              </a:rPr>
              <a:t>), за індексом людського розвитку ООН країна посідала 53-є місце в світі і </a:t>
            </a:r>
            <a:r>
              <a:rPr lang="uk-UA" sz="3600" b="1" dirty="0">
                <a:solidFill>
                  <a:srgbClr val="FF0000"/>
                </a:solidFill>
                <a:effectLst/>
                <a:latin typeface="Times New Roman" panose="02020603050405020304" pitchFamily="18" charset="0"/>
                <a:ea typeface="Calibri" panose="020F0502020204030204" pitchFamily="34" charset="0"/>
              </a:rPr>
              <a:t>перше в Африці. </a:t>
            </a:r>
          </a:p>
          <a:p>
            <a:pPr marL="0" indent="0" algn="just">
              <a:buNone/>
            </a:pPr>
            <a:r>
              <a:rPr lang="uk-UA" sz="3600" b="1" dirty="0">
                <a:effectLst/>
                <a:highlight>
                  <a:srgbClr val="FFFF00"/>
                </a:highlight>
                <a:latin typeface="Times New Roman" panose="02020603050405020304" pitchFamily="18" charset="0"/>
                <a:ea typeface="Calibri" panose="020F0502020204030204" pitchFamily="34" charset="0"/>
              </a:rPr>
              <a:t>За тривалістю життя з середнім показником 77 років випереджала багато країн, насамперед, арабських. У Лівії були найкращі серед арабських країн безкоштовні системи медичної допомоги та освіти.</a:t>
            </a:r>
            <a:endParaRPr lang="ru-RU" sz="36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709892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100" b="1" dirty="0">
                <a:effectLst/>
                <a:latin typeface="Times New Roman" panose="02020603050405020304" pitchFamily="18" charset="0"/>
                <a:ea typeface="Calibri" panose="020F0502020204030204" pitchFamily="34" charset="0"/>
              </a:rPr>
              <a:t>Головне ж, чому </a:t>
            </a:r>
            <a:r>
              <a:rPr lang="uk-UA" sz="3100" b="1" dirty="0" err="1">
                <a:effectLst/>
                <a:latin typeface="Times New Roman" panose="02020603050405020304" pitchFamily="18" charset="0"/>
                <a:ea typeface="Calibri" panose="020F0502020204030204" pitchFamily="34" charset="0"/>
              </a:rPr>
              <a:t>Бутефліка</a:t>
            </a:r>
            <a:r>
              <a:rPr lang="uk-UA" sz="3100" b="1" dirty="0">
                <a:effectLst/>
                <a:latin typeface="Times New Roman" panose="02020603050405020304" pitchFamily="18" charset="0"/>
                <a:ea typeface="Calibri" panose="020F0502020204030204" pitchFamily="34" charset="0"/>
              </a:rPr>
              <a:t> був зобов’язаний своїм успіхом, сформована до початку 2000-х рр. вельми сприятлива ситуація на світовому ринку вуглеводнів. Використання тільки частини фінансових коштів від експорту нафти і газу в інтересах народу відразу дало позитивні результати: зростання ВВП (2003) досягло 6,8%, річний дохід на душу населення (2004) склав 1720 </a:t>
            </a:r>
            <a:r>
              <a:rPr lang="uk-UA" sz="3100" b="1" dirty="0" err="1">
                <a:effectLst/>
                <a:latin typeface="Times New Roman" panose="02020603050405020304" pitchFamily="18" charset="0"/>
                <a:ea typeface="Calibri" panose="020F0502020204030204" pitchFamily="34" charset="0"/>
              </a:rPr>
              <a:t>дол</a:t>
            </a:r>
            <a:r>
              <a:rPr lang="uk-UA" sz="3100" b="1" dirty="0">
                <a:effectLst/>
                <a:latin typeface="Times New Roman" panose="02020603050405020304" pitchFamily="18" charset="0"/>
                <a:ea typeface="Calibri" panose="020F0502020204030204" pitchFamily="34" charset="0"/>
              </a:rPr>
              <a:t>. </a:t>
            </a:r>
          </a:p>
          <a:p>
            <a:pPr marL="0" indent="0" algn="just">
              <a:buNone/>
            </a:pPr>
            <a:r>
              <a:rPr lang="uk-UA" sz="3100" b="1" dirty="0">
                <a:effectLst/>
                <a:latin typeface="Times New Roman" panose="02020603050405020304" pitchFamily="18" charset="0"/>
                <a:ea typeface="Calibri" panose="020F0502020204030204" pitchFamily="34" charset="0"/>
              </a:rPr>
              <a:t>Стрімке зростання світових цін на нафту і газ забезпечило нинішньому алжирському керівництву можливість протягом 10 років здійснювати детально опрацьовану ним широкомасштабну програму всебічного розвитку країни в інтересах широких верств населення. </a:t>
            </a:r>
          </a:p>
          <a:p>
            <a:pPr marL="0" indent="0" algn="just">
              <a:buNone/>
            </a:pPr>
            <a:r>
              <a:rPr lang="uk-UA" sz="3100" b="1" dirty="0">
                <a:effectLst/>
                <a:highlight>
                  <a:srgbClr val="FFFF00"/>
                </a:highlight>
                <a:latin typeface="Times New Roman" panose="02020603050405020304" pitchFamily="18" charset="0"/>
                <a:ea typeface="Calibri" panose="020F0502020204030204" pitchFamily="34" charset="0"/>
              </a:rPr>
              <a:t>Саме це дозволило йому врятувати Алжир, інтегрувати помірних ісламістів в суспільно-політичне життя і забезпечити підтримку народними масами нового курсу влади.</a:t>
            </a:r>
            <a:endParaRPr lang="ru-RU" sz="31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342390"/>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960582"/>
            <a:ext cx="12191999" cy="5897417"/>
          </a:xfrm>
        </p:spPr>
        <p:txBody>
          <a:bodyPr>
            <a:noAutofit/>
          </a:bodyPr>
          <a:lstStyle/>
          <a:p>
            <a:pPr marL="0" indent="0" algn="just">
              <a:buNone/>
            </a:pPr>
            <a:r>
              <a:rPr lang="uk-UA" sz="4000" b="1" dirty="0">
                <a:effectLst/>
                <a:latin typeface="Times New Roman" panose="02020603050405020304" pitchFamily="18" charset="0"/>
                <a:ea typeface="Calibri" panose="020F0502020204030204" pitchFamily="34" charset="0"/>
              </a:rPr>
              <a:t>В президентській програмі значна увага приділялась місцю і ролі ісламської релігії в житті суспільства. Передбачалося реформування системи релігійної освіти. </a:t>
            </a:r>
          </a:p>
          <a:p>
            <a:pPr marL="0" indent="0" algn="just">
              <a:buNone/>
            </a:pPr>
            <a:r>
              <a:rPr lang="uk-UA" sz="4000" b="1" dirty="0">
                <a:effectLst/>
                <a:latin typeface="Times New Roman" panose="02020603050405020304" pitchFamily="18" charset="0"/>
                <a:ea typeface="Calibri" panose="020F0502020204030204" pitchFamily="34" charset="0"/>
              </a:rPr>
              <a:t>Був посилений контроль держави над релігійним життям з метою недопущення в мечетях пропаганди радикального фундаменталізму і в цілому включення ісламістського руху в діючу політичну систему.</a:t>
            </a:r>
            <a:endParaRPr lang="ru-RU"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347720"/>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800" b="1" dirty="0">
                <a:effectLst/>
                <a:latin typeface="Times New Roman" panose="02020603050405020304" pitchFamily="18" charset="0"/>
                <a:ea typeface="Calibri" panose="020F0502020204030204" pitchFamily="34" charset="0"/>
              </a:rPr>
              <a:t>Отже, Алжир уникнув потрясінь, з якими зіткнулася інші арабські країни з перехідною економікою з двох основних причин. Алжирці надають першорядне значення стабільності і безпеки. </a:t>
            </a:r>
          </a:p>
          <a:p>
            <a:pPr marL="0" indent="0" algn="just">
              <a:buNone/>
            </a:pPr>
            <a:r>
              <a:rPr lang="uk-UA" sz="3800" b="1" dirty="0">
                <a:effectLst/>
                <a:latin typeface="Times New Roman" panose="02020603050405020304" pitchFamily="18" charset="0"/>
                <a:ea typeface="Calibri" panose="020F0502020204030204" pitchFamily="34" charset="0"/>
              </a:rPr>
              <a:t>Колективна пам’ять про громадянську війну </a:t>
            </a:r>
            <a:r>
              <a:rPr lang="uk-UA" sz="3800" b="1" dirty="0">
                <a:solidFill>
                  <a:srgbClr val="FF0000"/>
                </a:solidFill>
                <a:effectLst/>
                <a:latin typeface="Times New Roman" panose="02020603050405020304" pitchFamily="18" charset="0"/>
                <a:ea typeface="Calibri" panose="020F0502020204030204" pitchFamily="34" charset="0"/>
              </a:rPr>
              <a:t>1990-х рр.</a:t>
            </a:r>
            <a:r>
              <a:rPr lang="uk-UA" sz="3800" b="1" dirty="0">
                <a:effectLst/>
                <a:latin typeface="Times New Roman" panose="02020603050405020304" pitchFamily="18" charset="0"/>
                <a:ea typeface="Calibri" panose="020F0502020204030204" pitchFamily="34" charset="0"/>
              </a:rPr>
              <a:t>, в якій загинуло понад 200 000 осіб, робить алжирців надзвичайно обережними у просуванні змін, які могли б привести до повторення цих подій. Уряд </a:t>
            </a:r>
            <a:r>
              <a:rPr lang="uk-UA" sz="3800" b="1" dirty="0" err="1">
                <a:effectLst/>
                <a:latin typeface="Times New Roman" panose="02020603050405020304" pitchFamily="18" charset="0"/>
                <a:ea typeface="Calibri" panose="020F0502020204030204" pitchFamily="34" charset="0"/>
              </a:rPr>
              <a:t>Бутефліки</a:t>
            </a:r>
            <a:r>
              <a:rPr lang="uk-UA" sz="3800" b="1" dirty="0">
                <a:effectLst/>
                <a:latin typeface="Times New Roman" panose="02020603050405020304" pitchFamily="18" charset="0"/>
                <a:ea typeface="Calibri" panose="020F0502020204030204" pitchFamily="34" charset="0"/>
              </a:rPr>
              <a:t> зміг використати ці страхи, щоб переконати алжирців, що вони самостійно можуть запобігти хаосу шляхом поступового реформування політичної системи.</a:t>
            </a:r>
            <a:endParaRPr lang="ru-RU" sz="3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281626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6335449" cy="6414655"/>
          </a:xfrm>
        </p:spPr>
        <p:txBody>
          <a:bodyPr>
            <a:noAutofit/>
          </a:bodyPr>
          <a:lstStyle/>
          <a:p>
            <a:pPr marL="0" indent="0" algn="ctr">
              <a:buNone/>
            </a:pPr>
            <a:r>
              <a:rPr lang="uk-UA" sz="3500" b="1" dirty="0">
                <a:solidFill>
                  <a:srgbClr val="FF0000"/>
                </a:solidFill>
                <a:highlight>
                  <a:srgbClr val="00FFFF"/>
                </a:highlight>
                <a:latin typeface="Times New Roman" panose="02020603050405020304" pitchFamily="18" charset="0"/>
                <a:cs typeface="Times New Roman" panose="02020603050405020304" pitchFamily="18" charset="0"/>
              </a:rPr>
              <a:t>Мавританія</a:t>
            </a:r>
          </a:p>
        </p:txBody>
      </p:sp>
      <p:pic>
        <p:nvPicPr>
          <p:cNvPr id="2" name="Рисунок 1">
            <a:extLst>
              <a:ext uri="{FF2B5EF4-FFF2-40B4-BE49-F238E27FC236}">
                <a16:creationId xmlns:a16="http://schemas.microsoft.com/office/drawing/2014/main" id="{682C4991-E49B-A311-D819-61DD30E4055E}"/>
              </a:ext>
            </a:extLst>
          </p:cNvPr>
          <p:cNvPicPr>
            <a:picLocks noChangeAspect="1"/>
          </p:cNvPicPr>
          <p:nvPr/>
        </p:nvPicPr>
        <p:blipFill>
          <a:blip r:embed="rId2"/>
          <a:stretch>
            <a:fillRect/>
          </a:stretch>
        </p:blipFill>
        <p:spPr>
          <a:xfrm>
            <a:off x="187867" y="968950"/>
            <a:ext cx="6253186" cy="5990648"/>
          </a:xfrm>
          <a:prstGeom prst="rect">
            <a:avLst/>
          </a:prstGeom>
        </p:spPr>
      </p:pic>
      <p:pic>
        <p:nvPicPr>
          <p:cNvPr id="3" name="Рисунок 2">
            <a:extLst>
              <a:ext uri="{FF2B5EF4-FFF2-40B4-BE49-F238E27FC236}">
                <a16:creationId xmlns:a16="http://schemas.microsoft.com/office/drawing/2014/main" id="{1F01F014-D7C8-771D-68E7-3D52907EC304}"/>
              </a:ext>
            </a:extLst>
          </p:cNvPr>
          <p:cNvPicPr>
            <a:picLocks noChangeAspect="1"/>
          </p:cNvPicPr>
          <p:nvPr/>
        </p:nvPicPr>
        <p:blipFill>
          <a:blip r:embed="rId3"/>
          <a:stretch>
            <a:fillRect/>
          </a:stretch>
        </p:blipFill>
        <p:spPr>
          <a:xfrm>
            <a:off x="6773743" y="1150505"/>
            <a:ext cx="4979962" cy="5491921"/>
          </a:xfrm>
          <a:prstGeom prst="rect">
            <a:avLst/>
          </a:prstGeom>
        </p:spPr>
      </p:pic>
    </p:spTree>
    <p:extLst>
      <p:ext uri="{BB962C8B-B14F-4D97-AF65-F5344CB8AC3E}">
        <p14:creationId xmlns:p14="http://schemas.microsoft.com/office/powerpoint/2010/main" val="191249713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4200" b="1" dirty="0">
                <a:effectLst/>
                <a:latin typeface="Times New Roman" panose="02020603050405020304" pitchFamily="18" charset="0"/>
                <a:ea typeface="Calibri" panose="020F0502020204030204" pitchFamily="34" charset="0"/>
              </a:rPr>
              <a:t>Нинішній режим в Мавританії є продовженням правління військової установи, яка почалася в </a:t>
            </a:r>
            <a:r>
              <a:rPr lang="uk-UA" sz="4200" b="1" dirty="0">
                <a:solidFill>
                  <a:srgbClr val="FF0000"/>
                </a:solidFill>
                <a:effectLst/>
                <a:latin typeface="Times New Roman" panose="02020603050405020304" pitchFamily="18" charset="0"/>
                <a:ea typeface="Calibri" panose="020F0502020204030204" pitchFamily="34" charset="0"/>
              </a:rPr>
              <a:t>1978 р.</a:t>
            </a:r>
            <a:r>
              <a:rPr lang="uk-UA" sz="4200" b="1" dirty="0">
                <a:effectLst/>
                <a:latin typeface="Times New Roman" panose="02020603050405020304" pitchFamily="18" charset="0"/>
                <a:ea typeface="Calibri" panose="020F0502020204030204" pitchFamily="34" charset="0"/>
              </a:rPr>
              <a:t> після повалення першого президента країни. Президент Мавританії, генерал </a:t>
            </a:r>
            <a:r>
              <a:rPr lang="uk-UA" sz="4200" b="1" dirty="0" err="1">
                <a:solidFill>
                  <a:srgbClr val="FF0000"/>
                </a:solidFill>
                <a:effectLst/>
                <a:latin typeface="Times New Roman" panose="02020603050405020304" pitchFamily="18" charset="0"/>
                <a:ea typeface="Calibri" panose="020F0502020204030204" pitchFamily="34" charset="0"/>
              </a:rPr>
              <a:t>Ульд</a:t>
            </a:r>
            <a:r>
              <a:rPr lang="uk-UA" sz="4200" b="1" dirty="0">
                <a:solidFill>
                  <a:srgbClr val="FF0000"/>
                </a:solidFill>
                <a:effectLst/>
                <a:latin typeface="Times New Roman" panose="02020603050405020304" pitchFamily="18" charset="0"/>
                <a:ea typeface="Calibri" panose="020F0502020204030204" pitchFamily="34" charset="0"/>
              </a:rPr>
              <a:t> Абдель Азіз</a:t>
            </a:r>
            <a:r>
              <a:rPr lang="uk-UA" sz="4200" b="1" dirty="0">
                <a:effectLst/>
                <a:latin typeface="Times New Roman" panose="02020603050405020304" pitchFamily="18" charset="0"/>
                <a:ea typeface="Calibri" panose="020F0502020204030204" pitchFamily="34" charset="0"/>
              </a:rPr>
              <a:t>  [</a:t>
            </a:r>
            <a:r>
              <a:rPr lang="uk-UA" sz="4200" b="1" dirty="0">
                <a:effectLst/>
                <a:highlight>
                  <a:srgbClr val="00FFFF"/>
                </a:highlight>
                <a:latin typeface="Times New Roman" panose="02020603050405020304" pitchFamily="18" charset="0"/>
                <a:ea typeface="Calibri" panose="020F0502020204030204" pitchFamily="34" charset="0"/>
              </a:rPr>
              <a:t>з 5 серпня 2009  по 1 серпня 2019 р.</a:t>
            </a:r>
            <a:r>
              <a:rPr lang="uk-UA" sz="4200" b="1" dirty="0">
                <a:effectLst/>
                <a:latin typeface="Times New Roman" panose="02020603050405020304" pitchFamily="18" charset="0"/>
                <a:ea typeface="Calibri" panose="020F0502020204030204" pitchFamily="34" charset="0"/>
              </a:rPr>
              <a:t>] прийшов до влади, коли він прибрав </a:t>
            </a:r>
            <a:r>
              <a:rPr lang="uk-UA" sz="4200" b="1" dirty="0" err="1">
                <a:solidFill>
                  <a:srgbClr val="FF0000"/>
                </a:solidFill>
                <a:effectLst/>
                <a:latin typeface="Times New Roman" panose="02020603050405020304" pitchFamily="18" charset="0"/>
                <a:ea typeface="Calibri" panose="020F0502020204030204" pitchFamily="34" charset="0"/>
              </a:rPr>
              <a:t>Сиді</a:t>
            </a:r>
            <a:r>
              <a:rPr lang="uk-UA" sz="4200" b="1" dirty="0">
                <a:solidFill>
                  <a:srgbClr val="FF0000"/>
                </a:solidFill>
                <a:effectLst/>
                <a:latin typeface="Times New Roman" panose="02020603050405020304" pitchFamily="18" charset="0"/>
                <a:ea typeface="Calibri" panose="020F0502020204030204" pitchFamily="34" charset="0"/>
              </a:rPr>
              <a:t> Мохамед </a:t>
            </a:r>
            <a:r>
              <a:rPr lang="uk-UA" sz="4200" b="1" dirty="0" err="1">
                <a:solidFill>
                  <a:srgbClr val="FF0000"/>
                </a:solidFill>
                <a:effectLst/>
                <a:latin typeface="Times New Roman" panose="02020603050405020304" pitchFamily="18" charset="0"/>
                <a:ea typeface="Calibri" panose="020F0502020204030204" pitchFamily="34" charset="0"/>
              </a:rPr>
              <a:t>Ульд</a:t>
            </a:r>
            <a:r>
              <a:rPr lang="uk-UA" sz="4200" b="1" dirty="0">
                <a:solidFill>
                  <a:srgbClr val="FF0000"/>
                </a:solidFill>
                <a:effectLst/>
                <a:latin typeface="Times New Roman" panose="02020603050405020304" pitchFamily="18" charset="0"/>
                <a:ea typeface="Calibri" panose="020F0502020204030204" pitchFamily="34" charset="0"/>
              </a:rPr>
              <a:t> Шейх </a:t>
            </a:r>
            <a:r>
              <a:rPr lang="uk-UA" sz="4200" b="1" dirty="0" err="1">
                <a:solidFill>
                  <a:srgbClr val="FF0000"/>
                </a:solidFill>
                <a:effectLst/>
                <a:latin typeface="Times New Roman" panose="02020603050405020304" pitchFamily="18" charset="0"/>
                <a:ea typeface="Calibri" panose="020F0502020204030204" pitchFamily="34" charset="0"/>
              </a:rPr>
              <a:t>Абдаллахі</a:t>
            </a:r>
            <a:r>
              <a:rPr lang="uk-UA" sz="4200" b="1" dirty="0">
                <a:effectLst/>
                <a:latin typeface="Times New Roman" panose="02020603050405020304" pitchFamily="18" charset="0"/>
                <a:ea typeface="Calibri" panose="020F0502020204030204" pitchFamily="34" charset="0"/>
              </a:rPr>
              <a:t> в результаті перевороту </a:t>
            </a:r>
            <a:r>
              <a:rPr lang="uk-UA" sz="4200" b="1" dirty="0">
                <a:solidFill>
                  <a:srgbClr val="FF0000"/>
                </a:solidFill>
                <a:effectLst/>
                <a:latin typeface="Times New Roman" panose="02020603050405020304" pitchFamily="18" charset="0"/>
                <a:ea typeface="Calibri" panose="020F0502020204030204" pitchFamily="34" charset="0"/>
              </a:rPr>
              <a:t>2008 р.</a:t>
            </a:r>
          </a:p>
          <a:p>
            <a:pPr marL="0" indent="0" algn="just">
              <a:buNone/>
            </a:pPr>
            <a:r>
              <a:rPr lang="uk-UA" sz="4200" b="1" dirty="0">
                <a:latin typeface="Times New Roman" panose="02020603050405020304" pitchFamily="18" charset="0"/>
                <a:cs typeface="Times New Roman" panose="02020603050405020304" pitchFamily="18" charset="0"/>
              </a:rPr>
              <a:t>З</a:t>
            </a:r>
            <a:r>
              <a:rPr lang="uk-UA" sz="4200" b="1" dirty="0">
                <a:solidFill>
                  <a:srgbClr val="FF0000"/>
                </a:solidFill>
                <a:latin typeface="Times New Roman" panose="02020603050405020304" pitchFamily="18" charset="0"/>
                <a:cs typeface="Times New Roman" panose="02020603050405020304" pitchFamily="18" charset="0"/>
              </a:rPr>
              <a:t> 1 серпня 2019 р. </a:t>
            </a:r>
            <a:r>
              <a:rPr lang="uk-UA" sz="4200" b="1" dirty="0">
                <a:latin typeface="Times New Roman" panose="02020603050405020304" pitchFamily="18" charset="0"/>
                <a:cs typeface="Times New Roman" panose="02020603050405020304" pitchFamily="18" charset="0"/>
              </a:rPr>
              <a:t>діючий президент Мавританії</a:t>
            </a:r>
            <a:r>
              <a:rPr lang="uk-UA" sz="4200" b="1" dirty="0">
                <a:solidFill>
                  <a:srgbClr val="FF0000"/>
                </a:solidFill>
                <a:latin typeface="Times New Roman" panose="02020603050405020304" pitchFamily="18" charset="0"/>
                <a:cs typeface="Times New Roman" panose="02020603050405020304" pitchFamily="18" charset="0"/>
              </a:rPr>
              <a:t> </a:t>
            </a:r>
            <a:r>
              <a:rPr lang="uk-UA" sz="4200" b="1" dirty="0" err="1">
                <a:solidFill>
                  <a:srgbClr val="FF0000"/>
                </a:solidFill>
                <a:latin typeface="Times New Roman" panose="02020603050405020304" pitchFamily="18" charset="0"/>
                <a:cs typeface="Times New Roman" panose="02020603050405020304" pitchFamily="18" charset="0"/>
              </a:rPr>
              <a:t>Мухаммед</a:t>
            </a:r>
            <a:r>
              <a:rPr lang="uk-UA" sz="4200" b="1" dirty="0">
                <a:solidFill>
                  <a:srgbClr val="FF0000"/>
                </a:solidFill>
                <a:latin typeface="Times New Roman" panose="02020603050405020304" pitchFamily="18" charset="0"/>
                <a:cs typeface="Times New Roman" panose="02020603050405020304" pitchFamily="18" charset="0"/>
              </a:rPr>
              <a:t> </a:t>
            </a:r>
            <a:r>
              <a:rPr lang="uk-UA" sz="4200" b="1" dirty="0" err="1">
                <a:solidFill>
                  <a:srgbClr val="FF0000"/>
                </a:solidFill>
                <a:latin typeface="Times New Roman" panose="02020603050405020304" pitchFamily="18" charset="0"/>
                <a:cs typeface="Times New Roman" panose="02020603050405020304" pitchFamily="18" charset="0"/>
              </a:rPr>
              <a:t>ульд</a:t>
            </a:r>
            <a:r>
              <a:rPr lang="uk-UA" sz="4200" b="1" dirty="0">
                <a:solidFill>
                  <a:srgbClr val="FF0000"/>
                </a:solidFill>
                <a:latin typeface="Times New Roman" panose="02020603050405020304" pitchFamily="18" charset="0"/>
                <a:cs typeface="Times New Roman" panose="02020603050405020304" pitchFamily="18" charset="0"/>
              </a:rPr>
              <a:t> </a:t>
            </a:r>
            <a:r>
              <a:rPr lang="uk-UA" sz="4200" b="1" dirty="0" err="1">
                <a:solidFill>
                  <a:srgbClr val="FF0000"/>
                </a:solidFill>
                <a:latin typeface="Times New Roman" panose="02020603050405020304" pitchFamily="18" charset="0"/>
                <a:cs typeface="Times New Roman" panose="02020603050405020304" pitchFamily="18" charset="0"/>
              </a:rPr>
              <a:t>аш</a:t>
            </a:r>
            <a:r>
              <a:rPr lang="uk-UA" sz="4200" b="1" dirty="0">
                <a:solidFill>
                  <a:srgbClr val="FF0000"/>
                </a:solidFill>
                <a:latin typeface="Times New Roman" panose="02020603050405020304" pitchFamily="18" charset="0"/>
                <a:cs typeface="Times New Roman" panose="02020603050405020304" pitchFamily="18" charset="0"/>
              </a:rPr>
              <a:t>-Шейх аль-</a:t>
            </a:r>
            <a:r>
              <a:rPr lang="uk-UA" sz="4200" b="1" dirty="0" err="1">
                <a:solidFill>
                  <a:srgbClr val="FF0000"/>
                </a:solidFill>
                <a:latin typeface="Times New Roman" panose="02020603050405020304" pitchFamily="18" charset="0"/>
                <a:cs typeface="Times New Roman" panose="02020603050405020304" pitchFamily="18" charset="0"/>
              </a:rPr>
              <a:t>Газуані</a:t>
            </a:r>
            <a:r>
              <a:rPr lang="uk-UA" sz="4200" b="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858086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effectLst/>
                <a:latin typeface="Times New Roman" panose="02020603050405020304" pitchFamily="18" charset="0"/>
                <a:ea typeface="Calibri" panose="020F0502020204030204" pitchFamily="34" charset="0"/>
              </a:rPr>
              <a:t>Часті зміни керівництва Мавританії (</a:t>
            </a:r>
            <a:r>
              <a:rPr lang="uk-UA" sz="3500" b="1" dirty="0">
                <a:solidFill>
                  <a:srgbClr val="FF0000"/>
                </a:solidFill>
                <a:effectLst/>
                <a:latin typeface="Times New Roman" panose="02020603050405020304" pitchFamily="18" charset="0"/>
                <a:ea typeface="Calibri" panose="020F0502020204030204" pitchFamily="34" charset="0"/>
              </a:rPr>
              <a:t>1978-2008</a:t>
            </a:r>
            <a:r>
              <a:rPr lang="uk-UA" sz="3500" b="1" dirty="0">
                <a:effectLst/>
                <a:latin typeface="Times New Roman" panose="02020603050405020304" pitchFamily="18" charset="0"/>
                <a:ea typeface="Calibri" panose="020F0502020204030204" pitchFamily="34" charset="0"/>
              </a:rPr>
              <a:t>) відбувалися на тлі широкого невдоволення населення, які зберігалися протягом усього періоду правління військової хунти гострою соціально-економічною кризою. </a:t>
            </a:r>
          </a:p>
          <a:p>
            <a:pPr marL="0" indent="0" algn="just">
              <a:buNone/>
            </a:pPr>
            <a:r>
              <a:rPr lang="uk-UA" sz="3500" b="1" dirty="0">
                <a:effectLst/>
                <a:latin typeface="Times New Roman" panose="02020603050405020304" pitchFamily="18" charset="0"/>
                <a:ea typeface="Calibri" panose="020F0502020204030204" pitchFamily="34" charset="0"/>
              </a:rPr>
              <a:t>Країна відрізнялася низьким рівнем розвитку продуктивних сил і виробничих відносин. Важке положення склалось в сільському господарстві, де протягом багатьох років була посуха і нашестя сарани. Серйозної шкоди вона завдала скотарству – основній галузі національної економіки. Провідною галуззю промисловості залишалася гірничодобувна, перш за все видобуток залізної руди (близько 10 млн. тон щорічно), яка повністю експортувалась.</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49263381"/>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5"/>
            <a:ext cx="12191999" cy="6414655"/>
          </a:xfrm>
        </p:spPr>
        <p:txBody>
          <a:bodyPr>
            <a:noAutofit/>
          </a:bodyPr>
          <a:lstStyle/>
          <a:p>
            <a:pPr marL="0" indent="0" algn="just">
              <a:buNone/>
            </a:pPr>
            <a:r>
              <a:rPr lang="uk-UA" sz="3300" b="1" dirty="0">
                <a:effectLst/>
                <a:latin typeface="Times New Roman" panose="02020603050405020304" pitchFamily="18" charset="0"/>
                <a:ea typeface="Calibri" panose="020F0502020204030204" pitchFamily="34" charset="0"/>
              </a:rPr>
              <a:t>Однак падіння світових цін на неї на зовнішньому ринку в </a:t>
            </a:r>
            <a:r>
              <a:rPr lang="uk-UA" sz="3300" b="1" dirty="0">
                <a:solidFill>
                  <a:srgbClr val="FF0000"/>
                </a:solidFill>
                <a:effectLst/>
                <a:latin typeface="Times New Roman" panose="02020603050405020304" pitchFamily="18" charset="0"/>
                <a:ea typeface="Calibri" panose="020F0502020204030204" pitchFamily="34" charset="0"/>
              </a:rPr>
              <a:t>2000-і рр.</a:t>
            </a:r>
            <a:r>
              <a:rPr lang="uk-UA" sz="3300" b="1" dirty="0">
                <a:effectLst/>
                <a:latin typeface="Times New Roman" panose="02020603050405020304" pitchFamily="18" charset="0"/>
                <a:ea typeface="Calibri" panose="020F0502020204030204" pitchFamily="34" charset="0"/>
              </a:rPr>
              <a:t> лишило Мавританію основного джерела отримання іноземної валюти, що викликало дефіцит платіжного балансу. Практично нічим стало покривати державну заборгованість. Швидкими темпами зростали ціни на продукти харчування і товари першої необхідності. Збільшувалося безробіття.</a:t>
            </a:r>
          </a:p>
          <a:p>
            <a:pPr marL="0" indent="0" algn="just">
              <a:buNone/>
            </a:pPr>
            <a:r>
              <a:rPr lang="uk-UA" sz="3300" b="1" dirty="0">
                <a:effectLst/>
                <a:latin typeface="Times New Roman" panose="02020603050405020304" pitchFamily="18" charset="0"/>
                <a:ea typeface="Calibri" panose="020F0502020204030204" pitchFamily="34" charset="0"/>
              </a:rPr>
              <a:t> В кінці </a:t>
            </a:r>
            <a:r>
              <a:rPr lang="uk-UA" sz="3300" b="1" dirty="0">
                <a:solidFill>
                  <a:srgbClr val="FF0000"/>
                </a:solidFill>
                <a:effectLst/>
                <a:latin typeface="Times New Roman" panose="02020603050405020304" pitchFamily="18" charset="0"/>
                <a:ea typeface="Calibri" panose="020F0502020204030204" pitchFamily="34" charset="0"/>
              </a:rPr>
              <a:t>січня 2009 р.</a:t>
            </a:r>
            <a:r>
              <a:rPr lang="uk-UA" sz="3300" b="1" dirty="0">
                <a:effectLst/>
                <a:latin typeface="Times New Roman" panose="02020603050405020304" pitchFamily="18" charset="0"/>
                <a:ea typeface="Calibri" panose="020F0502020204030204" pitchFamily="34" charset="0"/>
              </a:rPr>
              <a:t> президент оголосив про 30%-е зниження цін на основні продукти харчування та паливо. Але в середині лютого невдоволення населення визвала нестача прісної води і триваюче зростання цін на продовольство. Життєвий рівень знижувався, що стало причиною страйків робітників і службовців, студентів і викладачів середніх навчальних закладів.</a:t>
            </a:r>
            <a:endParaRPr lang="ru-RU" sz="3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0279454"/>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Переворот 2008 р. був розцінений як болісний удар по експерименту Мавританії з демократією. Мавританія зробила спробу демократії після чергового перевороту </a:t>
            </a:r>
            <a:r>
              <a:rPr lang="uk-UA" sz="3600" b="1" dirty="0">
                <a:solidFill>
                  <a:srgbClr val="FF0000"/>
                </a:solidFill>
                <a:effectLst/>
                <a:latin typeface="Times New Roman" panose="02020603050405020304" pitchFamily="18" charset="0"/>
                <a:ea typeface="Calibri" panose="020F0502020204030204" pitchFamily="34" charset="0"/>
              </a:rPr>
              <a:t>2005 р.</a:t>
            </a:r>
            <a:r>
              <a:rPr lang="uk-UA" sz="3600" b="1" dirty="0">
                <a:effectLst/>
                <a:latin typeface="Times New Roman" panose="02020603050405020304" pitchFamily="18" charset="0"/>
                <a:ea typeface="Calibri" panose="020F0502020204030204" pitchFamily="34" charset="0"/>
              </a:rPr>
              <a:t>, який повалив режим </a:t>
            </a:r>
            <a:r>
              <a:rPr lang="uk-UA" sz="3600" b="1" dirty="0" err="1">
                <a:solidFill>
                  <a:srgbClr val="FF0000"/>
                </a:solidFill>
                <a:effectLst/>
                <a:latin typeface="Times New Roman" panose="02020603050405020304" pitchFamily="18" charset="0"/>
                <a:ea typeface="Calibri" panose="020F0502020204030204" pitchFamily="34" charset="0"/>
              </a:rPr>
              <a:t>Маоуя</a:t>
            </a:r>
            <a:r>
              <a:rPr lang="uk-UA" sz="3600" b="1" dirty="0">
                <a:solidFill>
                  <a:srgbClr val="FF0000"/>
                </a:solidFill>
                <a:effectLst/>
                <a:latin typeface="Times New Roman" panose="02020603050405020304" pitchFamily="18" charset="0"/>
                <a:ea typeface="Calibri" panose="020F0502020204030204" pitchFamily="34" charset="0"/>
              </a:rPr>
              <a:t> </a:t>
            </a:r>
            <a:r>
              <a:rPr lang="uk-UA" sz="3600" b="1" dirty="0" err="1">
                <a:solidFill>
                  <a:srgbClr val="FF0000"/>
                </a:solidFill>
                <a:effectLst/>
                <a:latin typeface="Times New Roman" panose="02020603050405020304" pitchFamily="18" charset="0"/>
                <a:ea typeface="Calibri" panose="020F0502020204030204" pitchFamily="34" charset="0"/>
              </a:rPr>
              <a:t>Ульда</a:t>
            </a:r>
            <a:r>
              <a:rPr lang="uk-UA" sz="3600" b="1" dirty="0">
                <a:solidFill>
                  <a:srgbClr val="FF0000"/>
                </a:solidFill>
                <a:effectLst/>
                <a:latin typeface="Times New Roman" panose="02020603050405020304" pitchFamily="18" charset="0"/>
                <a:ea typeface="Calibri" panose="020F0502020204030204" pitchFamily="34" charset="0"/>
              </a:rPr>
              <a:t> </a:t>
            </a:r>
            <a:r>
              <a:rPr lang="uk-UA" sz="3600" b="1" dirty="0" err="1">
                <a:solidFill>
                  <a:srgbClr val="FF0000"/>
                </a:solidFill>
                <a:effectLst/>
                <a:latin typeface="Times New Roman" panose="02020603050405020304" pitchFamily="18" charset="0"/>
                <a:ea typeface="Calibri" panose="020F0502020204030204" pitchFamily="34" charset="0"/>
              </a:rPr>
              <a:t>Сіда</a:t>
            </a:r>
            <a:r>
              <a:rPr lang="uk-UA" sz="3600" b="1" dirty="0">
                <a:solidFill>
                  <a:srgbClr val="FF0000"/>
                </a:solidFill>
                <a:effectLst/>
                <a:latin typeface="Times New Roman" panose="02020603050405020304" pitchFamily="18" charset="0"/>
                <a:ea typeface="Calibri" panose="020F0502020204030204" pitchFamily="34" charset="0"/>
              </a:rPr>
              <a:t> Ахмеда Тая</a:t>
            </a:r>
            <a:r>
              <a:rPr lang="uk-UA" sz="3600" b="1" dirty="0">
                <a:effectLst/>
                <a:latin typeface="Times New Roman" panose="02020603050405020304" pitchFamily="18" charset="0"/>
                <a:ea typeface="Calibri" panose="020F0502020204030204" pitchFamily="34" charset="0"/>
              </a:rPr>
              <a:t>. Після цього перевороту вибори, які були визнані вільними та чесними, були успішно організовані у </a:t>
            </a:r>
            <a:r>
              <a:rPr lang="uk-UA" sz="3600" b="1" dirty="0">
                <a:solidFill>
                  <a:srgbClr val="FF0000"/>
                </a:solidFill>
                <a:effectLst/>
                <a:latin typeface="Times New Roman" panose="02020603050405020304" pitchFamily="18" charset="0"/>
                <a:ea typeface="Calibri" panose="020F0502020204030204" pitchFamily="34" charset="0"/>
              </a:rPr>
              <a:t>2007 р. </a:t>
            </a:r>
            <a:r>
              <a:rPr lang="uk-UA" sz="3600" b="1" dirty="0">
                <a:effectLst/>
                <a:latin typeface="Times New Roman" panose="02020603050405020304" pitchFamily="18" charset="0"/>
                <a:ea typeface="Calibri" panose="020F0502020204030204" pitchFamily="34" charset="0"/>
              </a:rPr>
              <a:t>Переворот генерала через рік був широко засуджений опозицією, яка сформувала «</a:t>
            </a:r>
            <a:r>
              <a:rPr lang="uk-UA" sz="3600" b="1" dirty="0">
                <a:effectLst/>
                <a:highlight>
                  <a:srgbClr val="00FFFF"/>
                </a:highlight>
                <a:latin typeface="Times New Roman" panose="02020603050405020304" pitchFamily="18" charset="0"/>
                <a:ea typeface="Calibri" panose="020F0502020204030204" pitchFamily="34" charset="0"/>
              </a:rPr>
              <a:t>Національний фронт оборони демократії</a:t>
            </a:r>
            <a:r>
              <a:rPr lang="uk-UA" sz="3600" b="1" dirty="0">
                <a:effectLst/>
                <a:latin typeface="Times New Roman" panose="02020603050405020304" pitchFamily="18" charset="0"/>
                <a:ea typeface="Calibri" panose="020F0502020204030204" pitchFamily="34" charset="0"/>
              </a:rPr>
              <a:t>»; суб’єкт, який незабаром став об’єктом державних репресій. Після тривалої боротьби опозиція вступила в діалог з генералом, що призвело до </a:t>
            </a:r>
            <a:r>
              <a:rPr lang="uk-UA" sz="3600" b="1" dirty="0">
                <a:solidFill>
                  <a:srgbClr val="FF0000"/>
                </a:solidFill>
                <a:effectLst/>
                <a:highlight>
                  <a:srgbClr val="00FF00"/>
                </a:highlight>
                <a:latin typeface="Times New Roman" panose="02020603050405020304" pitchFamily="18" charset="0"/>
                <a:ea typeface="Calibri" panose="020F0502020204030204" pitchFamily="34" charset="0"/>
              </a:rPr>
              <a:t>угоди Дакара 2009 р.</a:t>
            </a:r>
            <a:r>
              <a:rPr lang="uk-UA" sz="3600" b="1" dirty="0">
                <a:effectLst/>
                <a:latin typeface="Times New Roman" panose="02020603050405020304" pitchFamily="18" charset="0"/>
                <a:ea typeface="Calibri" panose="020F0502020204030204" pitchFamily="34" charset="0"/>
              </a:rPr>
              <a:t> Угода проклала шлях для президентських виборів пізніше цього ж року.</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262143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4000" b="1" dirty="0">
                <a:effectLst/>
                <a:latin typeface="Times New Roman" panose="02020603050405020304" pitchFamily="18" charset="0"/>
                <a:ea typeface="Calibri" panose="020F0502020204030204" pitchFamily="34" charset="0"/>
              </a:rPr>
              <a:t>Вибори були невдалими. Багато міжнародних спостерігачів відмовилися брати участь. Найбільші опозиційні партії відхилили результати виборів, і генералу було відмовлено від його зобов’язань у Дакарі.</a:t>
            </a:r>
          </a:p>
          <a:p>
            <a:pPr marL="0" indent="0" algn="just">
              <a:buNone/>
            </a:pPr>
            <a:r>
              <a:rPr lang="uk-UA" sz="4000" b="1" dirty="0">
                <a:effectLst/>
                <a:latin typeface="Times New Roman" panose="02020603050405020304" pitchFamily="18" charset="0"/>
                <a:ea typeface="Calibri" panose="020F0502020204030204" pitchFamily="34" charset="0"/>
              </a:rPr>
              <a:t> Угода передбачала проведення всебічного національного діалогу з метою вирішення багатьох складних питань. Найбільш актуальним серед них було те, як найкраще організувати вибори, крім визначення ролі національної армії щодо інших державних установ.</a:t>
            </a:r>
            <a:endParaRPr lang="ru-RU"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2961548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latin typeface="Times New Roman" panose="02020603050405020304" pitchFamily="18" charset="0"/>
                <a:cs typeface="Times New Roman" panose="02020603050405020304" pitchFamily="18" charset="0"/>
              </a:rPr>
              <a:t>Опозиційні політичні партії є важливою силою в країні і координують свою діяльність через орган, відомий як </a:t>
            </a:r>
            <a:r>
              <a:rPr lang="uk-UA" sz="3500" b="1" dirty="0">
                <a:highlight>
                  <a:srgbClr val="00FF00"/>
                </a:highlight>
                <a:latin typeface="Times New Roman" panose="02020603050405020304" pitchFamily="18" charset="0"/>
                <a:cs typeface="Times New Roman" panose="02020603050405020304" pitchFamily="18" charset="0"/>
              </a:rPr>
              <a:t>Координація демократичної опозиції</a:t>
            </a:r>
            <a:r>
              <a:rPr lang="uk-UA" sz="3500" b="1" dirty="0">
                <a:latin typeface="Times New Roman" panose="02020603050405020304" pitchFamily="18" charset="0"/>
                <a:cs typeface="Times New Roman" panose="02020603050405020304" pitchFamily="18" charset="0"/>
              </a:rPr>
              <a:t>. </a:t>
            </a:r>
          </a:p>
          <a:p>
            <a:pPr marL="0" indent="0" algn="just">
              <a:buNone/>
            </a:pPr>
            <a:r>
              <a:rPr lang="uk-UA" sz="3500" b="1" dirty="0">
                <a:latin typeface="Times New Roman" panose="02020603050405020304" pitchFamily="18" charset="0"/>
                <a:cs typeface="Times New Roman" panose="02020603050405020304" pitchFamily="18" charset="0"/>
              </a:rPr>
              <a:t>Вона складається з деяких впливових політичних діячів Мавританії, кількох груп тиску і десяти політичних партій. Найбільш видатною з цих партій є </a:t>
            </a:r>
            <a:r>
              <a:rPr lang="uk-UA" sz="3500" b="1" dirty="0">
                <a:solidFill>
                  <a:srgbClr val="FF0000"/>
                </a:solidFill>
                <a:latin typeface="Times New Roman" panose="02020603050405020304" pitchFamily="18" charset="0"/>
                <a:cs typeface="Times New Roman" panose="02020603050405020304" pitchFamily="18" charset="0"/>
              </a:rPr>
              <a:t>Рада демократичних сил</a:t>
            </a:r>
            <a:r>
              <a:rPr lang="uk-UA" sz="3500" b="1" dirty="0">
                <a:latin typeface="Times New Roman" panose="02020603050405020304" pitchFamily="18" charset="0"/>
                <a:cs typeface="Times New Roman" panose="02020603050405020304" pitchFamily="18" charset="0"/>
              </a:rPr>
              <a:t> (поміркована соціалістична), </a:t>
            </a:r>
            <a:r>
              <a:rPr lang="uk-UA" sz="3500" b="1" dirty="0" err="1">
                <a:solidFill>
                  <a:srgbClr val="FF0000"/>
                </a:solidFill>
                <a:latin typeface="Times New Roman" panose="02020603050405020304" pitchFamily="18" charset="0"/>
                <a:cs typeface="Times New Roman" panose="02020603050405020304" pitchFamily="18" charset="0"/>
              </a:rPr>
              <a:t>Тавасул</a:t>
            </a:r>
            <a:r>
              <a:rPr lang="uk-UA" sz="3500" b="1" dirty="0">
                <a:solidFill>
                  <a:srgbClr val="FF0000"/>
                </a:solidFill>
                <a:latin typeface="Times New Roman" panose="02020603050405020304" pitchFamily="18" charset="0"/>
                <a:cs typeface="Times New Roman" panose="02020603050405020304" pitchFamily="18" charset="0"/>
              </a:rPr>
              <a:t> </a:t>
            </a:r>
            <a:r>
              <a:rPr lang="uk-UA" sz="3500" b="1" dirty="0">
                <a:latin typeface="Times New Roman" panose="02020603050405020304" pitchFamily="18" charset="0"/>
                <a:cs typeface="Times New Roman" panose="02020603050405020304" pitchFamily="18" charset="0"/>
              </a:rPr>
              <a:t>(що представляє Мусульманське братство в Мавританії, який користується сильною прихильністю серед студентів університетів і організацій громадянського суспільства), а також </a:t>
            </a:r>
            <a:r>
              <a:rPr lang="uk-UA" sz="3500" b="1" dirty="0">
                <a:solidFill>
                  <a:srgbClr val="FF0000"/>
                </a:solidFill>
                <a:latin typeface="Times New Roman" panose="02020603050405020304" pitchFamily="18" charset="0"/>
                <a:cs typeface="Times New Roman" panose="02020603050405020304" pitchFamily="18" charset="0"/>
              </a:rPr>
              <a:t>Союз сил прогресу-озброєння</a:t>
            </a:r>
            <a:r>
              <a:rPr lang="uk-UA" sz="3500" b="1" dirty="0">
                <a:latin typeface="Times New Roman" panose="02020603050405020304" pitchFamily="18" charset="0"/>
                <a:cs typeface="Times New Roman" panose="02020603050405020304" pitchFamily="18" charset="0"/>
              </a:rPr>
              <a:t>, з сильною присутністю в профспілках).</a:t>
            </a:r>
          </a:p>
        </p:txBody>
      </p:sp>
    </p:spTree>
    <p:extLst>
      <p:ext uri="{BB962C8B-B14F-4D97-AF65-F5344CB8AC3E}">
        <p14:creationId xmlns:p14="http://schemas.microsoft.com/office/powerpoint/2010/main" val="40575185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3100" b="1" dirty="0">
                <a:effectLst/>
                <a:latin typeface="Times New Roman" panose="02020603050405020304" pitchFamily="18" charset="0"/>
                <a:ea typeface="Calibri" panose="020F0502020204030204" pitchFamily="34" charset="0"/>
              </a:rPr>
              <a:t>Тим, хто бажав навчатися за кордоном, держава повністю оплачувала навчання. Більшість сімей – із власним будинком та автомобілем. Кредити на придбання квартири або автомобіля – безвідсоткові. Електрика, бензин та інші енергоносії – практично безкоштовні. Хліб та інші продукти харчування дешеві, а за продаж продукції, термін якої сплив, штрафи у 300–500%. Бажаючим відкрити власний бізнес – 20 тис. </a:t>
            </a:r>
            <a:r>
              <a:rPr lang="uk-UA" sz="3100" b="1" dirty="0" err="1">
                <a:effectLst/>
                <a:latin typeface="Times New Roman" panose="02020603050405020304" pitchFamily="18" charset="0"/>
                <a:ea typeface="Calibri" panose="020F0502020204030204" pitchFamily="34" charset="0"/>
              </a:rPr>
              <a:t>дол</a:t>
            </a:r>
            <a:r>
              <a:rPr lang="uk-UA" sz="3100" b="1" dirty="0">
                <a:effectLst/>
                <a:latin typeface="Times New Roman" panose="02020603050405020304" pitchFamily="18" charset="0"/>
                <a:ea typeface="Calibri" panose="020F0502020204030204" pitchFamily="34" charset="0"/>
              </a:rPr>
              <a:t>. </a:t>
            </a:r>
          </a:p>
          <a:p>
            <a:pPr marL="0" indent="0" algn="just">
              <a:buNone/>
            </a:pPr>
            <a:r>
              <a:rPr lang="uk-UA" sz="3100" b="1" dirty="0">
                <a:effectLst/>
                <a:latin typeface="Times New Roman" panose="02020603050405020304" pitchFamily="18" charset="0"/>
                <a:ea typeface="Calibri" panose="020F0502020204030204" pitchFamily="34" charset="0"/>
              </a:rPr>
              <a:t>Загальний рівень життя пересічного лівійця перевищував відповідний рівень життя більшості європейців, навіть із країн ЄС. М. </a:t>
            </a:r>
            <a:r>
              <a:rPr lang="uk-UA" sz="3100" b="1" dirty="0" err="1">
                <a:effectLst/>
                <a:latin typeface="Times New Roman" panose="02020603050405020304" pitchFamily="18" charset="0"/>
                <a:ea typeface="Calibri" panose="020F0502020204030204" pitchFamily="34" charset="0"/>
              </a:rPr>
              <a:t>Каддафі</a:t>
            </a:r>
            <a:r>
              <a:rPr lang="uk-UA" sz="3100" b="1" dirty="0">
                <a:effectLst/>
                <a:latin typeface="Times New Roman" panose="02020603050405020304" pitchFamily="18" charset="0"/>
                <a:ea typeface="Calibri" panose="020F0502020204030204" pitchFamily="34" charset="0"/>
              </a:rPr>
              <a:t> мав намір зробити «вільними» і «щасливими» всіх за власними лекалами, проте знищував противників і незгодних. Декілька заворушень, які відбулися за часів його правління, були жорстоко, з багатьма жертвами, придушені. Полковник втратив зв’язок із масами, вже не тримав руку на пульсі народних настроїв.</a:t>
            </a:r>
            <a:endParaRPr lang="ru-RU" sz="3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01818745"/>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effectLst/>
                <a:latin typeface="Times New Roman" panose="02020603050405020304" pitchFamily="18" charset="0"/>
                <a:ea typeface="Calibri" panose="020F0502020204030204" pitchFamily="34" charset="0"/>
              </a:rPr>
              <a:t>В цілому положення, яке склалося, свідчило про те, що за час правління військових в Мавританії мало що змінилося на краще. Вона залишалася найбіднішою країною арабського світу. </a:t>
            </a:r>
          </a:p>
          <a:p>
            <a:pPr marL="0" indent="0" algn="just">
              <a:buNone/>
            </a:pPr>
            <a:r>
              <a:rPr lang="uk-UA" sz="3500" b="1" dirty="0">
                <a:effectLst/>
                <a:latin typeface="Times New Roman" panose="02020603050405020304" pitchFamily="18" charset="0"/>
                <a:ea typeface="Calibri" panose="020F0502020204030204" pitchFamily="34" charset="0"/>
              </a:rPr>
              <a:t>Країна входила в групу найбільш слаборозвинених навіть серед слаборозвинених в економічному відношенні держав світу. ВВП на душу населення (</a:t>
            </a:r>
            <a:r>
              <a:rPr lang="uk-UA" sz="3500" b="1" dirty="0">
                <a:solidFill>
                  <a:srgbClr val="FF0000"/>
                </a:solidFill>
                <a:effectLst/>
                <a:latin typeface="Times New Roman" panose="02020603050405020304" pitchFamily="18" charset="0"/>
                <a:ea typeface="Calibri" panose="020F0502020204030204" pitchFamily="34" charset="0"/>
              </a:rPr>
              <a:t>2009 р.</a:t>
            </a:r>
            <a:r>
              <a:rPr lang="uk-UA" sz="3500" b="1" dirty="0">
                <a:effectLst/>
                <a:latin typeface="Times New Roman" panose="02020603050405020304" pitchFamily="18" charset="0"/>
                <a:ea typeface="Calibri" panose="020F0502020204030204" pitchFamily="34" charset="0"/>
              </a:rPr>
              <a:t>) становив 2,1 тис. </a:t>
            </a:r>
            <a:r>
              <a:rPr lang="uk-UA" sz="3500" b="1" dirty="0" err="1">
                <a:effectLst/>
                <a:latin typeface="Times New Roman" panose="02020603050405020304" pitchFamily="18" charset="0"/>
                <a:ea typeface="Calibri" panose="020F0502020204030204" pitchFamily="34" charset="0"/>
              </a:rPr>
              <a:t>дол</a:t>
            </a:r>
            <a:r>
              <a:rPr lang="uk-UA" sz="3500" b="1" dirty="0">
                <a:effectLst/>
                <a:latin typeface="Times New Roman" panose="02020603050405020304" pitchFamily="18" charset="0"/>
                <a:ea typeface="Calibri" panose="020F0502020204030204" pitchFamily="34" charset="0"/>
              </a:rPr>
              <a:t>. (185-е місце в світі). У </a:t>
            </a:r>
            <a:r>
              <a:rPr lang="uk-UA" sz="3500" b="1" dirty="0">
                <a:solidFill>
                  <a:srgbClr val="FF0000"/>
                </a:solidFill>
                <a:effectLst/>
                <a:latin typeface="Times New Roman" panose="02020603050405020304" pitchFamily="18" charset="0"/>
                <a:ea typeface="Calibri" panose="020F0502020204030204" pitchFamily="34" charset="0"/>
              </a:rPr>
              <a:t>2004 р. </a:t>
            </a:r>
            <a:r>
              <a:rPr lang="uk-UA" sz="3500" b="1" dirty="0">
                <a:effectLst/>
                <a:latin typeface="Times New Roman" panose="02020603050405020304" pitchFamily="18" charset="0"/>
                <a:ea typeface="Calibri" panose="020F0502020204030204" pitchFamily="34" charset="0"/>
              </a:rPr>
              <a:t>нижче рівня бідності знаходилося 40% населення, а в </a:t>
            </a:r>
            <a:r>
              <a:rPr lang="uk-UA" sz="3500" b="1" dirty="0">
                <a:solidFill>
                  <a:srgbClr val="FF0000"/>
                </a:solidFill>
                <a:effectLst/>
                <a:latin typeface="Times New Roman" panose="02020603050405020304" pitchFamily="18" charset="0"/>
                <a:ea typeface="Calibri" panose="020F0502020204030204" pitchFamily="34" charset="0"/>
              </a:rPr>
              <a:t>2012 р.</a:t>
            </a:r>
            <a:r>
              <a:rPr lang="uk-UA" sz="3500" b="1" dirty="0">
                <a:effectLst/>
                <a:latin typeface="Times New Roman" panose="02020603050405020304" pitchFamily="18" charset="0"/>
                <a:ea typeface="Calibri" panose="020F0502020204030204" pitchFamily="34" charset="0"/>
              </a:rPr>
              <a:t> майже 50%. Більше половини його було неграмотне. У </a:t>
            </a:r>
            <a:r>
              <a:rPr lang="uk-UA" sz="3500" b="1" dirty="0">
                <a:solidFill>
                  <a:srgbClr val="FF0000"/>
                </a:solidFill>
                <a:effectLst/>
                <a:latin typeface="Times New Roman" panose="02020603050405020304" pitchFamily="18" charset="0"/>
                <a:ea typeface="Calibri" panose="020F0502020204030204" pitchFamily="34" charset="0"/>
              </a:rPr>
              <a:t>2011 р.</a:t>
            </a:r>
            <a:r>
              <a:rPr lang="uk-UA" sz="3500" b="1" dirty="0">
                <a:effectLst/>
                <a:latin typeface="Times New Roman" panose="02020603050405020304" pitchFamily="18" charset="0"/>
                <a:ea typeface="Calibri" panose="020F0502020204030204" pitchFamily="34" charset="0"/>
              </a:rPr>
              <a:t> в рабській залежності залишалося близько 20% жителів країни (600 тис. осіб); в жовтні </a:t>
            </a:r>
            <a:r>
              <a:rPr lang="uk-UA" sz="3500" b="1" dirty="0">
                <a:solidFill>
                  <a:srgbClr val="FF0000"/>
                </a:solidFill>
                <a:effectLst/>
                <a:latin typeface="Times New Roman" panose="02020603050405020304" pitchFamily="18" charset="0"/>
                <a:ea typeface="Calibri" panose="020F0502020204030204" pitchFamily="34" charset="0"/>
              </a:rPr>
              <a:t>2013 р.</a:t>
            </a:r>
            <a:r>
              <a:rPr lang="uk-UA" sz="3500" b="1" dirty="0">
                <a:effectLst/>
                <a:latin typeface="Times New Roman" panose="02020603050405020304" pitchFamily="18" charset="0"/>
                <a:ea typeface="Calibri" panose="020F0502020204030204" pitchFamily="34" charset="0"/>
              </a:rPr>
              <a:t> частка рабів становила 4% (148 534 осіб).</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568273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effectLst/>
                <a:latin typeface="Times New Roman" panose="02020603050405020304" pitchFamily="18" charset="0"/>
                <a:ea typeface="Calibri" panose="020F0502020204030204" pitchFamily="34" charset="0"/>
              </a:rPr>
              <a:t>Урядом розглядалися питання, що стосувалися розробки нових залізорудних родовищ, видобутку міді і золота, нафти і природного газу в різних районах країни. </a:t>
            </a:r>
          </a:p>
          <a:p>
            <a:pPr marL="0" indent="0" algn="just">
              <a:buNone/>
            </a:pPr>
            <a:r>
              <a:rPr lang="uk-UA" sz="3500" b="1" dirty="0">
                <a:effectLst/>
                <a:latin typeface="Times New Roman" panose="02020603050405020304" pitchFamily="18" charset="0"/>
                <a:ea typeface="Calibri" panose="020F0502020204030204" pitchFamily="34" charset="0"/>
              </a:rPr>
              <a:t>Однак перешкодою були знову ж таки відсутність фінансових коштів, необхідних для розвитку пріоритетних галузей економіки. Спроби запозичити їх у міжнародних фінансових структур і нафтовидобувних арабських держав наштовхували на їх неготовність задовольнити мавританське керівництво. Причинами були як нестабільність цін на мінеральну сировину на зовнішньому ринку, так і побоювання міжнародних банків та іноземних держав з приводу непередбачуваної внутрішньополітичної обстановки в Мавританії.</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366223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100" b="1" dirty="0">
                <a:latin typeface="Times New Roman" panose="02020603050405020304" pitchFamily="18" charset="0"/>
                <a:cs typeface="Times New Roman" panose="02020603050405020304" pitchFamily="18" charset="0"/>
              </a:rPr>
              <a:t>Найбільшу небезпеку для себе мавританське керівництво вбачало в діяльності транскордонної терористичній організації «</a:t>
            </a:r>
            <a:r>
              <a:rPr lang="uk-UA" sz="3100" b="1" dirty="0">
                <a:solidFill>
                  <a:srgbClr val="FF0000"/>
                </a:solidFill>
                <a:latin typeface="Times New Roman" panose="02020603050405020304" pitchFamily="18" charset="0"/>
                <a:cs typeface="Times New Roman" panose="02020603050405020304" pitchFamily="18" charset="0"/>
              </a:rPr>
              <a:t>Аль-Каїда в ісламському </a:t>
            </a:r>
            <a:r>
              <a:rPr lang="uk-UA" sz="3100" b="1" dirty="0" err="1">
                <a:solidFill>
                  <a:srgbClr val="FF0000"/>
                </a:solidFill>
                <a:latin typeface="Times New Roman" panose="02020603050405020304" pitchFamily="18" charset="0"/>
                <a:cs typeface="Times New Roman" panose="02020603050405020304" pitchFamily="18" charset="0"/>
              </a:rPr>
              <a:t>Maгрибі</a:t>
            </a:r>
            <a:r>
              <a:rPr lang="uk-UA" sz="3100" b="1" dirty="0">
                <a:latin typeface="Times New Roman" panose="02020603050405020304" pitchFamily="18" charset="0"/>
                <a:cs typeface="Times New Roman" panose="02020603050405020304" pitchFamily="18" charset="0"/>
              </a:rPr>
              <a:t>». Оскільки лідер АКІМ </a:t>
            </a:r>
            <a:r>
              <a:rPr lang="uk-UA" sz="3100" b="1" dirty="0">
                <a:solidFill>
                  <a:srgbClr val="FF0000"/>
                </a:solidFill>
                <a:latin typeface="Times New Roman" panose="02020603050405020304" pitchFamily="18" charset="0"/>
                <a:cs typeface="Times New Roman" panose="02020603050405020304" pitchFamily="18" charset="0"/>
              </a:rPr>
              <a:t>Абу </a:t>
            </a:r>
            <a:r>
              <a:rPr lang="uk-UA" sz="3100" b="1" dirty="0" err="1">
                <a:solidFill>
                  <a:srgbClr val="FF0000"/>
                </a:solidFill>
                <a:latin typeface="Times New Roman" panose="02020603050405020304" pitchFamily="18" charset="0"/>
                <a:cs typeface="Times New Roman" panose="02020603050405020304" pitchFamily="18" charset="0"/>
              </a:rPr>
              <a:t>Мусаб</a:t>
            </a:r>
            <a:r>
              <a:rPr lang="uk-UA" sz="3100" b="1" dirty="0">
                <a:solidFill>
                  <a:srgbClr val="FF0000"/>
                </a:solidFill>
                <a:latin typeface="Times New Roman" panose="02020603050405020304" pitchFamily="18" charset="0"/>
                <a:cs typeface="Times New Roman" panose="02020603050405020304" pitchFamily="18" charset="0"/>
              </a:rPr>
              <a:t> </a:t>
            </a:r>
            <a:r>
              <a:rPr lang="uk-UA" sz="3100" b="1" dirty="0" err="1">
                <a:solidFill>
                  <a:srgbClr val="FF0000"/>
                </a:solidFill>
                <a:latin typeface="Times New Roman" panose="02020603050405020304" pitchFamily="18" charset="0"/>
                <a:cs typeface="Times New Roman" panose="02020603050405020304" pitchFamily="18" charset="0"/>
              </a:rPr>
              <a:t>Абд</a:t>
            </a:r>
            <a:r>
              <a:rPr lang="uk-UA" sz="3100" b="1" dirty="0">
                <a:solidFill>
                  <a:srgbClr val="FF0000"/>
                </a:solidFill>
                <a:latin typeface="Times New Roman" panose="02020603050405020304" pitchFamily="18" charset="0"/>
                <a:cs typeface="Times New Roman" panose="02020603050405020304" pitchFamily="18" charset="0"/>
              </a:rPr>
              <a:t> аль-</a:t>
            </a:r>
            <a:r>
              <a:rPr lang="uk-UA" sz="3100" b="1" dirty="0" err="1">
                <a:solidFill>
                  <a:srgbClr val="FF0000"/>
                </a:solidFill>
                <a:latin typeface="Times New Roman" panose="02020603050405020304" pitchFamily="18" charset="0"/>
                <a:cs typeface="Times New Roman" panose="02020603050405020304" pitchFamily="18" charset="0"/>
              </a:rPr>
              <a:t>Вадуд</a:t>
            </a:r>
            <a:r>
              <a:rPr lang="uk-UA" sz="3100" b="1" dirty="0">
                <a:latin typeface="Times New Roman" panose="02020603050405020304" pitchFamily="18" charset="0"/>
                <a:cs typeface="Times New Roman" panose="02020603050405020304" pitchFamily="18" charset="0"/>
              </a:rPr>
              <a:t> ще в </a:t>
            </a:r>
            <a:r>
              <a:rPr lang="uk-UA" sz="3100" b="1" dirty="0">
                <a:solidFill>
                  <a:srgbClr val="FF0000"/>
                </a:solidFill>
                <a:latin typeface="Times New Roman" panose="02020603050405020304" pitchFamily="18" charset="0"/>
                <a:cs typeface="Times New Roman" panose="02020603050405020304" pitchFamily="18" charset="0"/>
              </a:rPr>
              <a:t>2007–2008 рр. </a:t>
            </a:r>
            <a:r>
              <a:rPr lang="uk-UA" sz="3100" b="1" dirty="0">
                <a:latin typeface="Times New Roman" panose="02020603050405020304" pitchFamily="18" charset="0"/>
                <a:cs typeface="Times New Roman" panose="02020603050405020304" pitchFamily="18" charset="0"/>
              </a:rPr>
              <a:t>неодноразово закликав своїх прихильників з числа радикальних ісламістів, які діяли в регіоні, скористатися нестійкою обстановкою в Мавританії і почати священну війну з ціллю перетворення її в ісламський халіфат.</a:t>
            </a:r>
          </a:p>
          <a:p>
            <a:pPr marL="0" indent="0" algn="just">
              <a:buNone/>
            </a:pPr>
            <a:r>
              <a:rPr lang="uk-UA" sz="3100" b="1" dirty="0">
                <a:latin typeface="Times New Roman" panose="02020603050405020304" pitchFamily="18" charset="0"/>
                <a:cs typeface="Times New Roman" panose="02020603050405020304" pitchFamily="18" charset="0"/>
              </a:rPr>
              <a:t> Підставою для цього аль-</a:t>
            </a:r>
            <a:r>
              <a:rPr lang="uk-UA" sz="3100" b="1" dirty="0" err="1">
                <a:latin typeface="Times New Roman" panose="02020603050405020304" pitchFamily="18" charset="0"/>
                <a:cs typeface="Times New Roman" panose="02020603050405020304" pitchFamily="18" charset="0"/>
              </a:rPr>
              <a:t>Вадуду</a:t>
            </a:r>
            <a:r>
              <a:rPr lang="uk-UA" sz="3100" b="1" dirty="0">
                <a:latin typeface="Times New Roman" panose="02020603050405020304" pitchFamily="18" charset="0"/>
                <a:cs typeface="Times New Roman" panose="02020603050405020304" pitchFamily="18" charset="0"/>
              </a:rPr>
              <a:t> служило переконання в тому, що представники військової хунти країни були союзниками США і діяли «</a:t>
            </a:r>
            <a:r>
              <a:rPr lang="uk-UA" sz="3100" b="1" dirty="0">
                <a:highlight>
                  <a:srgbClr val="FFFF00"/>
                </a:highlight>
                <a:latin typeface="Times New Roman" panose="02020603050405020304" pitchFamily="18" charset="0"/>
                <a:cs typeface="Times New Roman" panose="02020603050405020304" pitchFamily="18" charset="0"/>
              </a:rPr>
              <a:t>за вказівкою Америки, Франції та Ізраїлю</a:t>
            </a:r>
            <a:r>
              <a:rPr lang="uk-UA" sz="3100" b="1" dirty="0">
                <a:latin typeface="Times New Roman" panose="02020603050405020304" pitchFamily="18" charset="0"/>
                <a:cs typeface="Times New Roman" panose="02020603050405020304" pitchFamily="18" charset="0"/>
              </a:rPr>
              <a:t>». Він гадав, що вони були уособленням «змінних режимів, правлячих ісламським Магрибом». Тому не дивно що прийшовши до влади (</a:t>
            </a:r>
            <a:r>
              <a:rPr lang="uk-UA" sz="3100" b="1" dirty="0">
                <a:solidFill>
                  <a:srgbClr val="FF0000"/>
                </a:solidFill>
                <a:latin typeface="Times New Roman" panose="02020603050405020304" pitchFamily="18" charset="0"/>
                <a:cs typeface="Times New Roman" panose="02020603050405020304" pitchFamily="18" charset="0"/>
              </a:rPr>
              <a:t>6 серпня 2008 року</a:t>
            </a:r>
            <a:r>
              <a:rPr lang="uk-UA" sz="3100" b="1" dirty="0">
                <a:latin typeface="Times New Roman" panose="02020603050405020304" pitchFamily="18" charset="0"/>
                <a:cs typeface="Times New Roman" panose="02020603050405020304" pitchFamily="18" charset="0"/>
              </a:rPr>
              <a:t>), </a:t>
            </a:r>
            <a:r>
              <a:rPr lang="uk-UA" sz="3100" b="1" dirty="0">
                <a:solidFill>
                  <a:srgbClr val="FF0000"/>
                </a:solidFill>
                <a:latin typeface="Times New Roman" panose="02020603050405020304" pitchFamily="18" charset="0"/>
                <a:cs typeface="Times New Roman" panose="02020603050405020304" pitchFamily="18" charset="0"/>
              </a:rPr>
              <a:t>Мохаммед </a:t>
            </a:r>
            <a:r>
              <a:rPr lang="uk-UA" sz="3100" b="1" dirty="0" err="1">
                <a:solidFill>
                  <a:srgbClr val="FF0000"/>
                </a:solidFill>
                <a:latin typeface="Times New Roman" panose="02020603050405020304" pitchFamily="18" charset="0"/>
                <a:cs typeface="Times New Roman" panose="02020603050405020304" pitchFamily="18" charset="0"/>
              </a:rPr>
              <a:t>ульд</a:t>
            </a:r>
            <a:r>
              <a:rPr lang="uk-UA" sz="3100" b="1" dirty="0">
                <a:solidFill>
                  <a:srgbClr val="FF0000"/>
                </a:solidFill>
                <a:latin typeface="Times New Roman" panose="02020603050405020304" pitchFamily="18" charset="0"/>
                <a:cs typeface="Times New Roman" panose="02020603050405020304" pitchFamily="18" charset="0"/>
              </a:rPr>
              <a:t> Абдель Азіз</a:t>
            </a:r>
            <a:r>
              <a:rPr lang="uk-UA" sz="3100" b="1" dirty="0">
                <a:latin typeface="Times New Roman" panose="02020603050405020304" pitchFamily="18" charset="0"/>
                <a:cs typeface="Times New Roman" panose="02020603050405020304" pitchFamily="18" charset="0"/>
              </a:rPr>
              <a:t> висловив намір жорстко припиняти діяльність ісламістів.</a:t>
            </a:r>
          </a:p>
        </p:txBody>
      </p:sp>
    </p:spTree>
    <p:extLst>
      <p:ext uri="{BB962C8B-B14F-4D97-AF65-F5344CB8AC3E}">
        <p14:creationId xmlns:p14="http://schemas.microsoft.com/office/powerpoint/2010/main" val="259046751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400" b="1" dirty="0">
                <a:effectLst/>
                <a:latin typeface="Times New Roman" panose="02020603050405020304" pitchFamily="18" charset="0"/>
                <a:ea typeface="Calibri" panose="020F0502020204030204" pitchFamily="34" charset="0"/>
              </a:rPr>
              <a:t>Мавританська опозиція у всіх її формах об’єдналася в необхідності припинення правлячого військового режиму на чолі з генералом Мохамедом </a:t>
            </a:r>
            <a:r>
              <a:rPr lang="uk-UA" sz="3400" b="1" dirty="0" err="1">
                <a:effectLst/>
                <a:latin typeface="Times New Roman" panose="02020603050405020304" pitchFamily="18" charset="0"/>
                <a:ea typeface="Calibri" panose="020F0502020204030204" pitchFamily="34" charset="0"/>
              </a:rPr>
              <a:t>ульд</a:t>
            </a:r>
            <a:r>
              <a:rPr lang="uk-UA" sz="3400" b="1" dirty="0">
                <a:effectLst/>
                <a:latin typeface="Times New Roman" panose="02020603050405020304" pitchFamily="18" charset="0"/>
                <a:ea typeface="Calibri" panose="020F0502020204030204" pitchFamily="34" charset="0"/>
              </a:rPr>
              <a:t> Абдель </a:t>
            </a:r>
            <a:r>
              <a:rPr lang="uk-UA" sz="3400" b="1" dirty="0" err="1">
                <a:effectLst/>
                <a:latin typeface="Times New Roman" panose="02020603050405020304" pitchFamily="18" charset="0"/>
                <a:ea typeface="Calibri" panose="020F0502020204030204" pitchFamily="34" charset="0"/>
              </a:rPr>
              <a:t>Азізом</a:t>
            </a:r>
            <a:r>
              <a:rPr lang="uk-UA" sz="3400" b="1" dirty="0">
                <a:effectLst/>
                <a:latin typeface="Times New Roman" panose="02020603050405020304" pitchFamily="18" charset="0"/>
                <a:ea typeface="Calibri" panose="020F0502020204030204" pitchFamily="34" charset="0"/>
              </a:rPr>
              <a:t>. </a:t>
            </a:r>
          </a:p>
          <a:p>
            <a:pPr marL="0" indent="0" algn="just">
              <a:buNone/>
            </a:pPr>
            <a:r>
              <a:rPr lang="uk-UA" sz="3400" b="1" dirty="0">
                <a:effectLst/>
                <a:latin typeface="Times New Roman" panose="02020603050405020304" pitchFamily="18" charset="0"/>
                <a:ea typeface="Calibri" panose="020F0502020204030204" pitchFamily="34" charset="0"/>
              </a:rPr>
              <a:t>Під впливом успішних повстань в Тунісі, мавританська молодь почала організовувати протести на </a:t>
            </a:r>
            <a:r>
              <a:rPr lang="uk-UA" sz="3400" b="1" dirty="0">
                <a:solidFill>
                  <a:srgbClr val="FF0000"/>
                </a:solidFill>
                <a:effectLst/>
                <a:latin typeface="Times New Roman" panose="02020603050405020304" pitchFamily="18" charset="0"/>
                <a:ea typeface="Calibri" panose="020F0502020204030204" pitchFamily="34" charset="0"/>
              </a:rPr>
              <a:t>початку лютого 2011 р.</a:t>
            </a:r>
            <a:r>
              <a:rPr lang="uk-UA" sz="3400" b="1" dirty="0">
                <a:effectLst/>
                <a:latin typeface="Times New Roman" panose="02020603050405020304" pitchFamily="18" charset="0"/>
                <a:ea typeface="Calibri" panose="020F0502020204030204" pitchFamily="34" charset="0"/>
              </a:rPr>
              <a:t>, які продовжувалися до травня, в надії змусити уряд президента Мохамеда </a:t>
            </a:r>
            <a:r>
              <a:rPr lang="uk-UA" sz="3400" b="1" dirty="0" err="1">
                <a:effectLst/>
                <a:latin typeface="Times New Roman" panose="02020603050405020304" pitchFamily="18" charset="0"/>
                <a:ea typeface="Calibri" panose="020F0502020204030204" pitchFamily="34" charset="0"/>
              </a:rPr>
              <a:t>Ульда</a:t>
            </a:r>
            <a:r>
              <a:rPr lang="uk-UA" sz="3400" b="1" dirty="0">
                <a:effectLst/>
                <a:latin typeface="Times New Roman" panose="02020603050405020304" pitchFamily="18" charset="0"/>
                <a:ea typeface="Calibri" panose="020F0502020204030204" pitchFamily="34" charset="0"/>
              </a:rPr>
              <a:t> Абдель Азіза здійснити політичні та соціальні реформи. Натхненна духом арабської весни, і у відповідь на заклики активістів в Інтернеті, мавританська молодь вийшла на вулиці </a:t>
            </a:r>
            <a:r>
              <a:rPr lang="uk-UA" sz="3400" b="1" dirty="0">
                <a:solidFill>
                  <a:srgbClr val="FF0000"/>
                </a:solidFill>
                <a:effectLst/>
                <a:highlight>
                  <a:srgbClr val="FFFF00"/>
                </a:highlight>
                <a:latin typeface="Times New Roman" panose="02020603050405020304" pitchFamily="18" charset="0"/>
                <a:ea typeface="Calibri" panose="020F0502020204030204" pitchFamily="34" charset="0"/>
              </a:rPr>
              <a:t>25 лютого 2011 р</a:t>
            </a:r>
            <a:r>
              <a:rPr lang="uk-UA" sz="3400" b="1" dirty="0">
                <a:effectLst/>
                <a:latin typeface="Times New Roman" panose="02020603050405020304" pitchFamily="18" charset="0"/>
                <a:ea typeface="Calibri" panose="020F0502020204030204" pitchFamily="34" charset="0"/>
              </a:rPr>
              <a:t>. Лозунги молоді піднесли ідею громадянської держави, закликали до припинення військової держави, і зробили ряд соціально-економічних вимог.</a:t>
            </a:r>
            <a:endParaRPr lang="ru-RU" sz="3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2864155"/>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000" b="1" dirty="0">
                <a:effectLst/>
                <a:latin typeface="Times New Roman" panose="02020603050405020304" pitchFamily="18" charset="0"/>
                <a:ea typeface="Calibri" panose="020F0502020204030204" pitchFamily="34" charset="0"/>
              </a:rPr>
              <a:t>Молодь, яка стала відома як «молодь 25 лютого», почала організовуватися в різних структурах. По-перше, це був «</a:t>
            </a:r>
            <a:r>
              <a:rPr lang="uk-UA" sz="3000" b="1" dirty="0">
                <a:effectLst/>
                <a:highlight>
                  <a:srgbClr val="FFFF00"/>
                </a:highlight>
                <a:latin typeface="Times New Roman" panose="02020603050405020304" pitchFamily="18" charset="0"/>
                <a:ea typeface="Calibri" panose="020F0502020204030204" pitchFamily="34" charset="0"/>
              </a:rPr>
              <a:t>координуючий орган 25 лютого</a:t>
            </a:r>
            <a:r>
              <a:rPr lang="uk-UA" sz="3000" b="1" dirty="0">
                <a:effectLst/>
                <a:latin typeface="Times New Roman" panose="02020603050405020304" pitchFamily="18" charset="0"/>
                <a:ea typeface="Calibri" panose="020F0502020204030204" pitchFamily="34" charset="0"/>
              </a:rPr>
              <a:t>», але незабаром між членами з’явилися напруженість і розбіжності, що призвело до розпуску групи. </a:t>
            </a:r>
          </a:p>
          <a:p>
            <a:pPr marL="0" indent="0" algn="just">
              <a:buNone/>
            </a:pPr>
            <a:r>
              <a:rPr lang="uk-UA" sz="3000" b="1" dirty="0">
                <a:effectLst/>
                <a:latin typeface="Times New Roman" panose="02020603050405020304" pitchFamily="18" charset="0"/>
                <a:ea typeface="Calibri" panose="020F0502020204030204" pitchFamily="34" charset="0"/>
              </a:rPr>
              <a:t>Частина учасників спробувала вступити в діалог з генералом, що було засуджено більшістю як зрада руху. Після розпаду координаційного органу була сформована «молодіжна коаліція 25 лютого», яка взяла на себе керівництво, і їй вдалося створити сильну присутність молоді на мавританській вулиці.</a:t>
            </a:r>
          </a:p>
          <a:p>
            <a:pPr marL="0" indent="0" algn="just">
              <a:buNone/>
            </a:pPr>
            <a:r>
              <a:rPr lang="uk-UA" sz="3000" b="1" dirty="0">
                <a:latin typeface="Times New Roman" panose="02020603050405020304" pitchFamily="18" charset="0"/>
                <a:cs typeface="Times New Roman" panose="02020603050405020304" pitchFamily="18" charset="0"/>
              </a:rPr>
              <a:t>Протягом цього періоду режим був дуже активним у репресіях руху, ставився до молоді з надзвичайною жорстокістю і перешкоджав їх зусиллям за допомогою своїх спецслужб. Проте сегмент організаторів зумів зібратися разом і створив «Рух 25 лютого», який досі діє.</a:t>
            </a:r>
          </a:p>
        </p:txBody>
      </p:sp>
    </p:spTree>
    <p:extLst>
      <p:ext uri="{BB962C8B-B14F-4D97-AF65-F5344CB8AC3E}">
        <p14:creationId xmlns:p14="http://schemas.microsoft.com/office/powerpoint/2010/main" val="3042681235"/>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Протестуючі вимоги зосереджувалися на політичних реформах та соціальній політиці. Незважаючи на те, що лідери політичних партій схвалили участь молодих членів у демонстраціях, організатори протесту уникали безпосередньої асоціації з окремими партійними програмами. </a:t>
            </a:r>
          </a:p>
          <a:p>
            <a:pPr marL="0" indent="0" algn="just">
              <a:buNone/>
            </a:pPr>
            <a:r>
              <a:rPr lang="uk-UA" sz="3600" b="1" dirty="0">
                <a:effectLst/>
                <a:latin typeface="Times New Roman" panose="02020603050405020304" pitchFamily="18" charset="0"/>
                <a:ea typeface="Calibri" panose="020F0502020204030204" pitchFamily="34" charset="0"/>
              </a:rPr>
              <a:t>Протест </a:t>
            </a:r>
            <a:r>
              <a:rPr lang="uk-UA" sz="3600" b="1" dirty="0">
                <a:solidFill>
                  <a:srgbClr val="FF0000"/>
                </a:solidFill>
                <a:effectLst/>
                <a:latin typeface="Times New Roman" panose="02020603050405020304" pitchFamily="18" charset="0"/>
                <a:ea typeface="Calibri" panose="020F0502020204030204" pitchFamily="34" charset="0"/>
              </a:rPr>
              <a:t>25 лютого</a:t>
            </a:r>
            <a:r>
              <a:rPr lang="uk-UA" sz="3600" b="1" dirty="0">
                <a:effectLst/>
                <a:latin typeface="Times New Roman" panose="02020603050405020304" pitchFamily="18" charset="0"/>
                <a:ea typeface="Calibri" panose="020F0502020204030204" pitchFamily="34" charset="0"/>
              </a:rPr>
              <a:t> продовжувався протягом декількох днів, тоді як сили безпеки намагалися перешкодити маршам і заарештувати демонстрантів. Результатом цього стало зобов’язання організаторів продовжити свої протести з маршами до площі </a:t>
            </a:r>
            <a:r>
              <a:rPr lang="uk-UA" sz="3600" b="1" dirty="0" err="1">
                <a:effectLst/>
                <a:latin typeface="Times New Roman" panose="02020603050405020304" pitchFamily="18" charset="0"/>
                <a:ea typeface="Calibri" panose="020F0502020204030204" pitchFamily="34" charset="0"/>
              </a:rPr>
              <a:t>Д’Блук</a:t>
            </a:r>
            <a:r>
              <a:rPr lang="uk-UA" sz="3600" b="1" dirty="0">
                <a:effectLst/>
                <a:latin typeface="Times New Roman" panose="02020603050405020304" pitchFamily="18" charset="0"/>
                <a:ea typeface="Calibri" panose="020F0502020204030204" pitchFamily="34" charset="0"/>
              </a:rPr>
              <a:t>.</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0315026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b="1" dirty="0">
                <a:effectLst/>
                <a:latin typeface="Times New Roman" panose="02020603050405020304" pitchFamily="18" charset="0"/>
                <a:ea typeface="Calibri" panose="020F0502020204030204" pitchFamily="34" charset="0"/>
              </a:rPr>
              <a:t>Рух висував різні вимоги: створення демократичної, інституціональної держави, де управління здійснюється людьми без нагляду з боку військових; посилення національної єдності та створення реальної солідарності між різними складовими народу Мавританії шляхом боротьби з усіма формами расизму та маргіналізації, викорінення рабства та його залишків, а також запровадження заходів позитивної дискримінації (позитивних дій) на користь найбільш уразливих груп суспільства; надавання жінкам їхньої належної позиції, щоб вони могли сприяти розбудові мавританського суспільства поряд з чоловіками; реформування системи освіти, яка дійсно задовольняє потреби ринку праці та створювання робочих місць, які можуть гарантувати гідне життя; забезпечення більш ефективної ролі громадянського суспільства у державотворення та реформах; встановлення взаємної поваги та співпраці з іншими країнами та зовнішні відносини, засновані на служінні та захисті інтересів Мавританії та інтересів її громадян.</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2453266"/>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dirty="0">
                <a:solidFill>
                  <a:srgbClr val="FF0000"/>
                </a:solidFill>
                <a:effectLst/>
                <a:latin typeface="Times New Roman" panose="02020603050405020304" pitchFamily="18" charset="0"/>
                <a:ea typeface="Calibri" panose="020F0502020204030204" pitchFamily="34" charset="0"/>
              </a:rPr>
              <a:t>Марокко. </a:t>
            </a:r>
            <a:r>
              <a:rPr lang="uk-UA" sz="3600" b="1" dirty="0">
                <a:effectLst/>
                <a:latin typeface="Times New Roman" panose="02020603050405020304" pitchFamily="18" charset="0"/>
                <a:ea typeface="Calibri" panose="020F0502020204030204" pitchFamily="34" charset="0"/>
              </a:rPr>
              <a:t>До початку 2011 р. в Марокко склалися численні передумови для, здавалося б, неминучого революційного вибуху, як це сталося в ряді інших арабських країн слідом за жасминовою революцією в Тунісі. Про це свідчили соціально-економічні показники розвитку країни, відповідно до яких Марокко стикалося протягом кількох десятиліть з чималими проблемами.</a:t>
            </a:r>
          </a:p>
          <a:p>
            <a:pPr marL="0" indent="0" algn="just">
              <a:buNone/>
            </a:pPr>
            <a:r>
              <a:rPr lang="uk-UA" sz="3600" b="1" dirty="0">
                <a:effectLst/>
                <a:latin typeface="Times New Roman" panose="02020603050405020304" pitchFamily="18" charset="0"/>
                <a:ea typeface="Calibri" panose="020F0502020204030204" pitchFamily="34" charset="0"/>
              </a:rPr>
              <a:t> Фактом є те, що в арабському світі ця країна займає далеко не передові позиції. Марокко, за узагальненими соціально-економічними показниками розвитку, випереджає тільки три мусульманських країни - </a:t>
            </a:r>
            <a:r>
              <a:rPr lang="uk-UA" sz="3600" b="1" dirty="0">
                <a:effectLst/>
                <a:highlight>
                  <a:srgbClr val="FFFF00"/>
                </a:highlight>
                <a:latin typeface="Times New Roman" panose="02020603050405020304" pitchFamily="18" charset="0"/>
                <a:ea typeface="Calibri" panose="020F0502020204030204" pitchFamily="34" charset="0"/>
              </a:rPr>
              <a:t>Судан, Ємен і Мавританію</a:t>
            </a:r>
            <a:r>
              <a:rPr lang="uk-UA" sz="3600" b="1" dirty="0">
                <a:effectLst/>
                <a:latin typeface="Times New Roman" panose="02020603050405020304" pitchFamily="18" charset="0"/>
                <a:ea typeface="Calibri" panose="020F0502020204030204" pitchFamily="34" charset="0"/>
              </a:rPr>
              <a:t>.</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397401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effectLst/>
                <a:latin typeface="Times New Roman" panose="02020603050405020304" pitchFamily="18" charset="0"/>
                <a:ea typeface="Calibri" panose="020F0502020204030204" pitchFamily="34" charset="0"/>
              </a:rPr>
              <a:t>Однією з складних проблем Марокко є демографічна проблема. Йдеться про те, що за останні п’ять десятиліть в Марокко сталося, що називається, вибухове зростання чисельності населення. Марокко в результаті демографічного вибуху стало країною молоді: 56% населення складають молоді люди у віці до 30 років.</a:t>
            </a:r>
          </a:p>
          <a:p>
            <a:pPr marL="0" indent="0" algn="just">
              <a:buNone/>
            </a:pPr>
            <a:r>
              <a:rPr lang="uk-UA" sz="3500" b="1" dirty="0">
                <a:effectLst/>
                <a:latin typeface="Times New Roman" panose="02020603050405020304" pitchFamily="18" charset="0"/>
                <a:ea typeface="Calibri" panose="020F0502020204030204" pitchFamily="34" charset="0"/>
              </a:rPr>
              <a:t> Іншою проблемою соціально-економічного розвитку Марокко є безробіття. Офіційно безробіття становить близько 10% від економічно активного населення. Цей показник – не найвищий серед країн арабського світу. Але особливе занепокоєння влади викликає питання безробіття серед випускників університетів. Воно становить 25%.</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44375819"/>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Тож не дивно, що саме особи з вищою освітою з числа марокканців були найбільш схильні до участі у </a:t>
            </a:r>
            <a:r>
              <a:rPr lang="uk-UA" sz="3200" b="1" dirty="0" err="1">
                <a:effectLst/>
                <a:latin typeface="Times New Roman" panose="02020603050405020304" pitchFamily="18" charset="0"/>
                <a:ea typeface="Calibri" panose="020F0502020204030204" pitchFamily="34" charset="0"/>
              </a:rPr>
              <a:t>протестних</a:t>
            </a:r>
            <a:r>
              <a:rPr lang="uk-UA" sz="3200" b="1" dirty="0">
                <a:effectLst/>
                <a:latin typeface="Times New Roman" panose="02020603050405020304" pitchFamily="18" charset="0"/>
                <a:ea typeface="Calibri" panose="020F0502020204030204" pitchFamily="34" charset="0"/>
              </a:rPr>
              <a:t> діях. </a:t>
            </a:r>
          </a:p>
          <a:p>
            <a:pPr marL="0" indent="0" algn="just">
              <a:buNone/>
            </a:pPr>
            <a:r>
              <a:rPr lang="uk-UA" sz="3200" b="1" dirty="0">
                <a:effectLst/>
                <a:latin typeface="Times New Roman" panose="02020603050405020304" pitchFamily="18" charset="0"/>
                <a:ea typeface="Calibri" panose="020F0502020204030204" pitchFamily="34" charset="0"/>
              </a:rPr>
              <a:t>Не можна не сказати і про проблему бідності в Марокко. Вона характеризується як помірна, яка визначається часткою населення, що живе менш ніж на 2 долари в день. Ця категорія населення дуже чутлива до коливань цін на паливо і продукти харчування. Будь-яке підвищення цін призводить до того, що широкі маси населення переходять в категорію вкрай бідних.</a:t>
            </a:r>
          </a:p>
          <a:p>
            <a:pPr marL="0" indent="0" algn="just">
              <a:buNone/>
            </a:pPr>
            <a:r>
              <a:rPr lang="uk-UA" sz="3200" b="1" dirty="0">
                <a:latin typeface="Times New Roman" panose="02020603050405020304" pitchFamily="18" charset="0"/>
                <a:cs typeface="Times New Roman" panose="02020603050405020304" pitchFamily="18" charset="0"/>
              </a:rPr>
              <a:t>Незважаючи на запущену в </a:t>
            </a:r>
            <a:r>
              <a:rPr lang="uk-UA" sz="3200" b="1" dirty="0">
                <a:solidFill>
                  <a:srgbClr val="FF0000"/>
                </a:solidFill>
                <a:latin typeface="Times New Roman" panose="02020603050405020304" pitchFamily="18" charset="0"/>
                <a:cs typeface="Times New Roman" panose="02020603050405020304" pitchFamily="18" charset="0"/>
              </a:rPr>
              <a:t>2005 р.</a:t>
            </a:r>
            <a:r>
              <a:rPr lang="uk-UA" sz="3200" b="1" dirty="0">
                <a:latin typeface="Times New Roman" panose="02020603050405020304" pitchFamily="18" charset="0"/>
                <a:cs typeface="Times New Roman" panose="02020603050405020304" pitchFamily="18" charset="0"/>
              </a:rPr>
              <a:t> державну програму «</a:t>
            </a:r>
            <a:r>
              <a:rPr lang="uk-UA" sz="3200" b="1" dirty="0">
                <a:solidFill>
                  <a:srgbClr val="FF0000"/>
                </a:solidFill>
                <a:latin typeface="Times New Roman" panose="02020603050405020304" pitchFamily="18" charset="0"/>
                <a:cs typeface="Times New Roman" panose="02020603050405020304" pitchFamily="18" charset="0"/>
              </a:rPr>
              <a:t>Місто без бідонвілів</a:t>
            </a:r>
            <a:r>
              <a:rPr lang="uk-UA" sz="3200" b="1" dirty="0">
                <a:latin typeface="Times New Roman" panose="02020603050405020304" pitchFamily="18" charset="0"/>
                <a:cs typeface="Times New Roman" panose="02020603050405020304" pitchFamily="18" charset="0"/>
              </a:rPr>
              <a:t>» (нетрів), 125 тис. офіційно зареєстрованих сімей залишаються в бараках. Перспективи вирішення цієї проблеми вельми примарні. Тільки в </a:t>
            </a:r>
            <a:r>
              <a:rPr lang="uk-UA" sz="3200" b="1" dirty="0">
                <a:solidFill>
                  <a:srgbClr val="FF0000"/>
                </a:solidFill>
                <a:latin typeface="Times New Roman" panose="02020603050405020304" pitchFamily="18" charset="0"/>
                <a:cs typeface="Times New Roman" panose="02020603050405020304" pitchFamily="18" charset="0"/>
              </a:rPr>
              <a:t>2011 р.</a:t>
            </a:r>
            <a:r>
              <a:rPr lang="uk-UA" sz="3200" b="1" dirty="0">
                <a:latin typeface="Times New Roman" panose="02020603050405020304" pitchFamily="18" charset="0"/>
                <a:cs typeface="Times New Roman" panose="02020603050405020304" pitchFamily="18" charset="0"/>
              </a:rPr>
              <a:t> місце переселених в муніципальні будинки жителів нетрів зайняли 75 тис.</a:t>
            </a:r>
          </a:p>
        </p:txBody>
      </p:sp>
    </p:spTree>
    <p:extLst>
      <p:ext uri="{BB962C8B-B14F-4D97-AF65-F5344CB8AC3E}">
        <p14:creationId xmlns:p14="http://schemas.microsoft.com/office/powerpoint/2010/main" val="1073660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3200" b="1" dirty="0">
                <a:effectLst/>
                <a:latin typeface="Times New Roman" panose="02020603050405020304" pitchFamily="18" charset="0"/>
                <a:ea typeface="Calibri" panose="020F0502020204030204" pitchFamily="34" charset="0"/>
              </a:rPr>
              <a:t>Лівія показала взаємозв’язок між зростанням рівня добробуту населення і різким піднесенням соціальних зазіхань, про що писав ще в середині ХІХ ст. французький філософ </a:t>
            </a:r>
            <a:r>
              <a:rPr lang="uk-UA" sz="3200" b="1" dirty="0" err="1">
                <a:effectLst/>
                <a:latin typeface="Times New Roman" panose="02020603050405020304" pitchFamily="18" charset="0"/>
                <a:ea typeface="Calibri" panose="020F0502020204030204" pitchFamily="34" charset="0"/>
              </a:rPr>
              <a:t>Алексіс</a:t>
            </a:r>
            <a:r>
              <a:rPr lang="uk-UA" sz="3200" b="1" dirty="0">
                <a:effectLst/>
                <a:latin typeface="Times New Roman" panose="02020603050405020304" pitchFamily="18" charset="0"/>
                <a:ea typeface="Calibri" panose="020F0502020204030204" pitchFamily="34" charset="0"/>
              </a:rPr>
              <a:t> де </a:t>
            </a:r>
            <a:r>
              <a:rPr lang="uk-UA" sz="3200" b="1" dirty="0" err="1">
                <a:effectLst/>
                <a:latin typeface="Times New Roman" panose="02020603050405020304" pitchFamily="18" charset="0"/>
                <a:ea typeface="Calibri" panose="020F0502020204030204" pitchFamily="34" charset="0"/>
              </a:rPr>
              <a:t>Торквіль</a:t>
            </a:r>
            <a:r>
              <a:rPr lang="uk-UA" sz="3200" b="1" dirty="0">
                <a:effectLst/>
                <a:latin typeface="Times New Roman" panose="02020603050405020304" pitchFamily="18" charset="0"/>
                <a:ea typeface="Calibri" panose="020F0502020204030204" pitchFamily="34" charset="0"/>
              </a:rPr>
              <a:t> у своїй праці «Старий порядок і революція». </a:t>
            </a:r>
            <a:r>
              <a:rPr lang="uk-UA" sz="3200" b="1" dirty="0" err="1">
                <a:effectLst/>
                <a:latin typeface="Times New Roman" panose="02020603050405020304" pitchFamily="18" charset="0"/>
                <a:ea typeface="Calibri" panose="020F0502020204030204" pitchFamily="34" charset="0"/>
              </a:rPr>
              <a:t>Лівіійські</a:t>
            </a:r>
            <a:r>
              <a:rPr lang="uk-UA" sz="3200" b="1" dirty="0">
                <a:effectLst/>
                <a:latin typeface="Times New Roman" panose="02020603050405020304" pitchFamily="18" charset="0"/>
                <a:ea typeface="Calibri" panose="020F0502020204030204" pitchFamily="34" charset="0"/>
              </a:rPr>
              <a:t> події підтвердили висновок, що </a:t>
            </a:r>
            <a:r>
              <a:rPr lang="uk-UA" sz="3200" b="1" i="1" dirty="0">
                <a:solidFill>
                  <a:srgbClr val="FF0000"/>
                </a:solidFill>
                <a:effectLst/>
                <a:latin typeface="Times New Roman" panose="02020603050405020304" pitchFamily="18" charset="0"/>
                <a:ea typeface="Calibri" panose="020F0502020204030204" pitchFamily="34" charset="0"/>
              </a:rPr>
              <a:t>революція відбувається не тільки тоді, коли населення живе у тяжких матеріальних умовах, але й при наявності високого життєвого рівня</a:t>
            </a:r>
            <a:r>
              <a:rPr lang="uk-UA" sz="3200" b="1" dirty="0">
                <a:effectLst/>
                <a:latin typeface="Times New Roman" panose="02020603050405020304" pitchFamily="18" charset="0"/>
                <a:ea typeface="Calibri" panose="020F0502020204030204" pitchFamily="34" charset="0"/>
              </a:rPr>
              <a:t>. </a:t>
            </a:r>
          </a:p>
          <a:p>
            <a:pPr marL="0" indent="0" algn="just">
              <a:buNone/>
            </a:pPr>
            <a:r>
              <a:rPr lang="uk-UA" sz="3200" b="1" u="sng" dirty="0">
                <a:effectLst/>
                <a:highlight>
                  <a:srgbClr val="FFFF00"/>
                </a:highlight>
                <a:latin typeface="Times New Roman" panose="02020603050405020304" pitchFamily="18" charset="0"/>
                <a:ea typeface="Calibri" panose="020F0502020204030204" pitchFamily="34" charset="0"/>
              </a:rPr>
              <a:t>Тобто, чим вищий рівень життя, тим частіше люди починають замислюватися над створенням громадянського суспільства і набуттям політичної свободи</a:t>
            </a:r>
            <a:r>
              <a:rPr lang="uk-UA" sz="3200" b="1" dirty="0">
                <a:effectLst/>
                <a:highlight>
                  <a:srgbClr val="FFFF00"/>
                </a:highlight>
                <a:latin typeface="Times New Roman" panose="02020603050405020304" pitchFamily="18" charset="0"/>
                <a:ea typeface="Calibri" panose="020F0502020204030204" pitchFamily="34" charset="0"/>
              </a:rPr>
              <a:t>. </a:t>
            </a:r>
            <a:r>
              <a:rPr lang="uk-UA" sz="3200" b="1" dirty="0">
                <a:effectLst/>
                <a:latin typeface="Times New Roman" panose="02020603050405020304" pitchFamily="18" charset="0"/>
                <a:ea typeface="Calibri" panose="020F0502020204030204" pitchFamily="34" charset="0"/>
              </a:rPr>
              <a:t>Той же принцип спрацював і в Лівії, де інтелектуальна еліта, яка здобула освіту у найкращих університетах Європи і США, мала свою думку про політику </a:t>
            </a:r>
            <a:r>
              <a:rPr lang="uk-UA" sz="3200" b="1" dirty="0" err="1">
                <a:effectLst/>
                <a:latin typeface="Times New Roman" panose="02020603050405020304" pitchFamily="18" charset="0"/>
                <a:ea typeface="Calibri" panose="020F0502020204030204" pitchFamily="34" charset="0"/>
              </a:rPr>
              <a:t>М.Каддафі</a:t>
            </a:r>
            <a:r>
              <a:rPr lang="uk-UA" sz="3200" b="1" dirty="0">
                <a:effectLst/>
                <a:latin typeface="Times New Roman" panose="02020603050405020304" pitchFamily="18" charset="0"/>
                <a:ea typeface="Calibri" panose="020F0502020204030204" pitchFamily="34" charset="0"/>
              </a:rPr>
              <a:t> і мріяла про встановлення в країні політичної системи, заснованої на інших засадах.</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9129136"/>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900" b="1" dirty="0">
                <a:effectLst/>
                <a:latin typeface="Times New Roman" panose="02020603050405020304" pitchFamily="18" charset="0"/>
                <a:ea typeface="Calibri" panose="020F0502020204030204" pitchFamily="34" charset="0"/>
              </a:rPr>
              <a:t>Дуже чутлива для Марокко та етнічна проблема. Так звана етнічна меншина – бербери, складають чи не більшу частину населення. </a:t>
            </a:r>
            <a:r>
              <a:rPr lang="uk-UA" sz="3900" b="1" i="1" dirty="0">
                <a:effectLst/>
                <a:highlight>
                  <a:srgbClr val="FFFF00"/>
                </a:highlight>
                <a:latin typeface="Times New Roman" panose="02020603050405020304" pitchFamily="18" charset="0"/>
                <a:ea typeface="Calibri" panose="020F0502020204030204" pitchFamily="34" charset="0"/>
              </a:rPr>
              <a:t>В Марокко проблема мови є надзвичайно важливою. </a:t>
            </a:r>
          </a:p>
          <a:p>
            <a:pPr marL="0" indent="0" algn="just">
              <a:buNone/>
            </a:pPr>
            <a:r>
              <a:rPr lang="uk-UA" sz="3900" b="1" dirty="0">
                <a:effectLst/>
                <a:latin typeface="Times New Roman" panose="02020603050405020304" pitchFamily="18" charset="0"/>
                <a:ea typeface="Calibri" panose="020F0502020204030204" pitchFamily="34" charset="0"/>
              </a:rPr>
              <a:t>В </a:t>
            </a:r>
            <a:r>
              <a:rPr lang="uk-UA" sz="3900" b="1" dirty="0">
                <a:solidFill>
                  <a:srgbClr val="FF0000"/>
                </a:solidFill>
                <a:effectLst/>
                <a:latin typeface="Times New Roman" panose="02020603050405020304" pitchFamily="18" charset="0"/>
                <a:ea typeface="Calibri" panose="020F0502020204030204" pitchFamily="34" charset="0"/>
              </a:rPr>
              <a:t>2004 р.</a:t>
            </a:r>
            <a:r>
              <a:rPr lang="uk-UA" sz="3900" b="1" dirty="0">
                <a:effectLst/>
                <a:latin typeface="Times New Roman" panose="02020603050405020304" pitchFamily="18" charset="0"/>
                <a:ea typeface="Calibri" panose="020F0502020204030204" pitchFamily="34" charset="0"/>
              </a:rPr>
              <a:t> берберську мову – </a:t>
            </a:r>
            <a:r>
              <a:rPr lang="uk-UA" sz="3900" b="1" dirty="0" err="1">
                <a:solidFill>
                  <a:srgbClr val="FF0000"/>
                </a:solidFill>
                <a:effectLst/>
                <a:latin typeface="Times New Roman" panose="02020603050405020304" pitchFamily="18" charset="0"/>
                <a:ea typeface="Calibri" panose="020F0502020204030204" pitchFamily="34" charset="0"/>
              </a:rPr>
              <a:t>тамазит</a:t>
            </a:r>
            <a:r>
              <a:rPr lang="uk-UA" sz="3900" b="1" dirty="0">
                <a:effectLst/>
                <a:latin typeface="Times New Roman" panose="02020603050405020304" pitchFamily="18" charset="0"/>
                <a:ea typeface="Calibri" panose="020F0502020204030204" pitchFamily="34" charset="0"/>
              </a:rPr>
              <a:t>, в повсякденному життя використовували 28% населення країни, при цьому 21% – в містах і 34% –  в сільській місцевості. Тим часом в 1950-х рр. на ній говорили 80 – 85% жителів Марокко. ЮНЕСКО визнав </a:t>
            </a:r>
            <a:r>
              <a:rPr lang="uk-UA" sz="3900" b="1" dirty="0" err="1">
                <a:effectLst/>
                <a:latin typeface="Times New Roman" panose="02020603050405020304" pitchFamily="18" charset="0"/>
                <a:ea typeface="Calibri" panose="020F0502020204030204" pitchFamily="34" charset="0"/>
              </a:rPr>
              <a:t>тамазит</a:t>
            </a:r>
            <a:r>
              <a:rPr lang="uk-UA" sz="3900" b="1" dirty="0">
                <a:effectLst/>
                <a:latin typeface="Times New Roman" panose="02020603050405020304" pitchFamily="18" charset="0"/>
                <a:ea typeface="Calibri" panose="020F0502020204030204" pitchFamily="34" charset="0"/>
              </a:rPr>
              <a:t> мовою, який знаходиться під загрозою зникнення після 2050 р.</a:t>
            </a:r>
            <a:endParaRPr lang="ru-RU" sz="3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169350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4100" b="1" dirty="0">
                <a:solidFill>
                  <a:srgbClr val="FF0000"/>
                </a:solidFill>
                <a:effectLst/>
                <a:latin typeface="Times New Roman" panose="02020603050405020304" pitchFamily="18" charset="0"/>
                <a:ea typeface="Calibri" panose="020F0502020204030204" pitchFamily="34" charset="0"/>
              </a:rPr>
              <a:t>20 лютого 2011 року</a:t>
            </a:r>
            <a:r>
              <a:rPr lang="uk-UA" sz="4100" b="1" dirty="0">
                <a:effectLst/>
                <a:latin typeface="Times New Roman" panose="02020603050405020304" pitchFamily="18" charset="0"/>
                <a:ea typeface="Calibri" panose="020F0502020204030204" pitchFamily="34" charset="0"/>
              </a:rPr>
              <a:t> почав формуватися рух, який публічно вимагав конституційної монархії, в якій обраний і підзвітний уряд мав би контроль над соціальною, економічною та безпековою політикою країни. </a:t>
            </a:r>
          </a:p>
          <a:p>
            <a:pPr marL="0" indent="0" algn="just">
              <a:buNone/>
            </a:pPr>
            <a:r>
              <a:rPr lang="uk-UA" sz="4100" b="1" dirty="0">
                <a:effectLst/>
                <a:latin typeface="Times New Roman" panose="02020603050405020304" pitchFamily="18" charset="0"/>
                <a:ea typeface="Calibri" panose="020F0502020204030204" pitchFamily="34" charset="0"/>
              </a:rPr>
              <a:t>По всій країні він організовував мітинги, в яких брали участь десятки тисяч марокканців. В основі вимог цього руху лежить роль короля, який після здобуття незалежності контролював всі керівні і військові призначення.</a:t>
            </a:r>
            <a:endParaRPr lang="ru-RU" sz="4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5754014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latin typeface="Times New Roman" panose="02020603050405020304" pitchFamily="18" charset="0"/>
                <a:cs typeface="Times New Roman" panose="02020603050405020304" pitchFamily="18" charset="0"/>
              </a:rPr>
              <a:t>Однак, на відміну від східних країн, рух </a:t>
            </a:r>
            <a:r>
              <a:rPr lang="uk-UA" sz="3500" b="1" dirty="0">
                <a:solidFill>
                  <a:srgbClr val="FF0000"/>
                </a:solidFill>
                <a:latin typeface="Times New Roman" panose="02020603050405020304" pitchFamily="18" charset="0"/>
                <a:cs typeface="Times New Roman" panose="02020603050405020304" pitchFamily="18" charset="0"/>
              </a:rPr>
              <a:t>20 лютого </a:t>
            </a:r>
            <a:r>
              <a:rPr lang="uk-UA" sz="3500" b="1" dirty="0">
                <a:latin typeface="Times New Roman" panose="02020603050405020304" pitchFamily="18" charset="0"/>
                <a:cs typeface="Times New Roman" panose="02020603050405020304" pitchFamily="18" charset="0"/>
              </a:rPr>
              <a:t>відкрито не виступав про відсторонення Мохаммеда VI від посади чи скасування монархії. Крім того, в той час як апарат безпеки Марокко був залучений до насильства проти демонстрантів по всій країні, його репутація ніколи не була такою ж поганою, як у його колег в Тунісі. </a:t>
            </a:r>
          </a:p>
          <a:p>
            <a:pPr marL="0" indent="0" algn="just">
              <a:buNone/>
            </a:pPr>
            <a:r>
              <a:rPr lang="uk-UA" sz="3500" b="1" dirty="0">
                <a:highlight>
                  <a:srgbClr val="FFFF00"/>
                </a:highlight>
                <a:latin typeface="Times New Roman" panose="02020603050405020304" pitchFamily="18" charset="0"/>
                <a:cs typeface="Times New Roman" panose="02020603050405020304" pitchFamily="18" charset="0"/>
              </a:rPr>
              <a:t>В результаті, рух звернувся до критичних конституційних реформ, а не до революції як такої. Навіть основні конституційні вимоги руху, такі як обрання прем’єр-міністра парламентом, а не королем, вже були відкрито розглянуті і обговорені в пресі та офісах політичних партій протягом останніх двох десятиліт</a:t>
            </a:r>
            <a:r>
              <a:rPr lang="uk-UA" sz="3500" b="1" dirty="0">
                <a:latin typeface="Times New Roman" panose="02020603050405020304" pitchFamily="18" charset="0"/>
                <a:cs typeface="Times New Roman" panose="02020603050405020304" pitchFamily="18" charset="0"/>
              </a:rPr>
              <a:t>ь.</a:t>
            </a:r>
          </a:p>
        </p:txBody>
      </p:sp>
    </p:spTree>
    <p:extLst>
      <p:ext uri="{BB962C8B-B14F-4D97-AF65-F5344CB8AC3E}">
        <p14:creationId xmlns:p14="http://schemas.microsoft.com/office/powerpoint/2010/main" val="230902712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ctr">
              <a:buNone/>
            </a:pPr>
            <a:r>
              <a:rPr lang="ru-RU" sz="3500" b="1" dirty="0">
                <a:highlight>
                  <a:srgbClr val="00FFFF"/>
                </a:highlight>
                <a:latin typeface="Times New Roman" panose="02020603050405020304" pitchFamily="18" charset="0"/>
                <a:cs typeface="Times New Roman" panose="02020603050405020304" pitchFamily="18" charset="0"/>
              </a:rPr>
              <a:t>НАСЛІДКИ «ВЕСНИ»</a:t>
            </a:r>
          </a:p>
          <a:p>
            <a:pPr marL="0" indent="0" algn="just">
              <a:buNone/>
            </a:pPr>
            <a:r>
              <a:rPr lang="uk-UA" sz="3300" b="1" dirty="0">
                <a:latin typeface="Times New Roman" panose="02020603050405020304" pitchFamily="18" charset="0"/>
                <a:cs typeface="Times New Roman" panose="02020603050405020304" pitchFamily="18" charset="0"/>
              </a:rPr>
              <a:t>Після падіння режиму М. </a:t>
            </a:r>
            <a:r>
              <a:rPr lang="uk-UA" sz="3300" b="1" dirty="0" err="1">
                <a:latin typeface="Times New Roman" panose="02020603050405020304" pitchFamily="18" charset="0"/>
                <a:cs typeface="Times New Roman" panose="02020603050405020304" pitchFamily="18" charset="0"/>
              </a:rPr>
              <a:t>Каддафі</a:t>
            </a:r>
            <a:r>
              <a:rPr lang="uk-UA" sz="3300" b="1" dirty="0">
                <a:latin typeface="Times New Roman" panose="02020603050405020304" pitchFamily="18" charset="0"/>
                <a:cs typeface="Times New Roman" panose="02020603050405020304" pitchFamily="18" charset="0"/>
              </a:rPr>
              <a:t> Лівія </a:t>
            </a:r>
            <a:r>
              <a:rPr lang="uk-UA" sz="3300" b="1" dirty="0">
                <a:solidFill>
                  <a:srgbClr val="FF0000"/>
                </a:solidFill>
                <a:latin typeface="Times New Roman" panose="02020603050405020304" pitchFamily="18" charset="0"/>
                <a:cs typeface="Times New Roman" panose="02020603050405020304" pitchFamily="18" charset="0"/>
              </a:rPr>
              <a:t>залишилася в стані громадянської війни</a:t>
            </a:r>
            <a:r>
              <a:rPr lang="uk-UA" sz="3300" b="1" dirty="0">
                <a:latin typeface="Times New Roman" panose="02020603050405020304" pitchFamily="18" charset="0"/>
                <a:cs typeface="Times New Roman" panose="02020603050405020304" pitchFamily="18" charset="0"/>
              </a:rPr>
              <a:t>. Багато лівійців були змушені покинути свою країну і емігрувати в інші країни в результаті всіх вищезазначених подій. Згідно зі звітом Єврокомісії, кількість людей, які емігрували з країни тільки в </a:t>
            </a:r>
            <a:r>
              <a:rPr lang="uk-UA" sz="3300" b="1" dirty="0">
                <a:solidFill>
                  <a:srgbClr val="FF0000"/>
                </a:solidFill>
                <a:latin typeface="Times New Roman" panose="02020603050405020304" pitchFamily="18" charset="0"/>
                <a:cs typeface="Times New Roman" panose="02020603050405020304" pitchFamily="18" charset="0"/>
              </a:rPr>
              <a:t>травні 2011 р.</a:t>
            </a:r>
            <a:r>
              <a:rPr lang="uk-UA" sz="3300" b="1" dirty="0">
                <a:latin typeface="Times New Roman" panose="02020603050405020304" pitchFamily="18" charset="0"/>
                <a:cs typeface="Times New Roman" panose="02020603050405020304" pitchFamily="18" charset="0"/>
              </a:rPr>
              <a:t>, склала 750 тис. осіб. Ці емігранти, як правило, мігрували в сусідні країни, такі як Туніс, Єгипет, Нігер і Алжир. </a:t>
            </a:r>
          </a:p>
          <a:p>
            <a:pPr marL="0" indent="0" algn="just">
              <a:buNone/>
            </a:pPr>
            <a:r>
              <a:rPr lang="uk-UA" sz="3300" b="1" dirty="0">
                <a:latin typeface="Times New Roman" panose="02020603050405020304" pitchFamily="18" charset="0"/>
                <a:cs typeface="Times New Roman" panose="02020603050405020304" pitchFamily="18" charset="0"/>
              </a:rPr>
              <a:t>В громадянській війні в Лівії загинуло 30 тис. осіб і 50 тис. поранено. Рішенням про економічні санкції, прийнятим до повітряних атак на Лівію, майно Лівії на Заході було заблоковано, і було прийнято рішення передати ці кошти Національній перехідній раді, яка прийшла до влади пізніше.</a:t>
            </a:r>
          </a:p>
        </p:txBody>
      </p:sp>
    </p:spTree>
    <p:extLst>
      <p:ext uri="{BB962C8B-B14F-4D97-AF65-F5344CB8AC3E}">
        <p14:creationId xmlns:p14="http://schemas.microsoft.com/office/powerpoint/2010/main" val="3298239934"/>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4100" b="1" dirty="0">
                <a:effectLst/>
                <a:highlight>
                  <a:srgbClr val="00FFFF"/>
                </a:highlight>
                <a:latin typeface="Times New Roman" panose="02020603050405020304" pitchFamily="18" charset="0"/>
                <a:ea typeface="Calibri" panose="020F0502020204030204" pitchFamily="34" charset="0"/>
              </a:rPr>
              <a:t>Лівійська Національна перехідна рада</a:t>
            </a:r>
            <a:r>
              <a:rPr lang="uk-UA" sz="4100" b="1" dirty="0">
                <a:effectLst/>
                <a:latin typeface="Times New Roman" panose="02020603050405020304" pitchFamily="18" charset="0"/>
                <a:ea typeface="Calibri" panose="020F0502020204030204" pitchFamily="34" charset="0"/>
              </a:rPr>
              <a:t>, офіційно визнана більш ніж 100 країнами, передала свої обов’язки новоствореному парламенту під назвою </a:t>
            </a:r>
            <a:r>
              <a:rPr lang="uk-UA" sz="4100" b="1" dirty="0">
                <a:solidFill>
                  <a:srgbClr val="FF0000"/>
                </a:solidFill>
                <a:effectLst/>
                <a:latin typeface="Times New Roman" panose="02020603050405020304" pitchFamily="18" charset="0"/>
                <a:ea typeface="Calibri" panose="020F0502020204030204" pitchFamily="34" charset="0"/>
              </a:rPr>
              <a:t>Загальний національний конгрес</a:t>
            </a:r>
            <a:r>
              <a:rPr lang="uk-UA" sz="4100" b="1" dirty="0">
                <a:effectLst/>
                <a:latin typeface="Times New Roman" panose="02020603050405020304" pitchFamily="18" charset="0"/>
                <a:ea typeface="Calibri" panose="020F0502020204030204" pitchFamily="34" charset="0"/>
              </a:rPr>
              <a:t>. </a:t>
            </a:r>
          </a:p>
          <a:p>
            <a:pPr marL="0" indent="0" algn="just">
              <a:buNone/>
            </a:pPr>
            <a:r>
              <a:rPr lang="uk-UA" sz="4100" b="1" dirty="0">
                <a:effectLst/>
                <a:latin typeface="Times New Roman" panose="02020603050405020304" pitchFamily="18" charset="0"/>
                <a:ea typeface="Calibri" panose="020F0502020204030204" pitchFamily="34" charset="0"/>
              </a:rPr>
              <a:t>У парламентських виборах взяла участь 21 партія, перемогу здобула партія «</a:t>
            </a:r>
            <a:r>
              <a:rPr lang="uk-UA" sz="4100" b="1" dirty="0">
                <a:effectLst/>
                <a:highlight>
                  <a:srgbClr val="FFFF00"/>
                </a:highlight>
                <a:latin typeface="Times New Roman" panose="02020603050405020304" pitchFamily="18" charset="0"/>
                <a:ea typeface="Calibri" panose="020F0502020204030204" pitchFamily="34" charset="0"/>
              </a:rPr>
              <a:t>альянси Національних сил</a:t>
            </a:r>
            <a:r>
              <a:rPr lang="uk-UA" sz="4100" b="1" dirty="0">
                <a:effectLst/>
                <a:latin typeface="Times New Roman" panose="02020603050405020304" pitchFamily="18" charset="0"/>
                <a:ea typeface="Calibri" panose="020F0502020204030204" pitchFamily="34" charset="0"/>
              </a:rPr>
              <a:t>» на чолі з Махмудом </a:t>
            </a:r>
            <a:r>
              <a:rPr lang="uk-UA" sz="4100" b="1" dirty="0" err="1">
                <a:effectLst/>
                <a:latin typeface="Times New Roman" panose="02020603050405020304" pitchFamily="18" charset="0"/>
                <a:ea typeface="Calibri" panose="020F0502020204030204" pitchFamily="34" charset="0"/>
              </a:rPr>
              <a:t>Джібрілем</a:t>
            </a:r>
            <a:r>
              <a:rPr lang="uk-UA" sz="4100" b="1" dirty="0">
                <a:effectLst/>
                <a:latin typeface="Times New Roman" panose="02020603050405020304" pitchFamily="18" charset="0"/>
                <a:ea typeface="Calibri" panose="020F0502020204030204" pitchFamily="34" charset="0"/>
              </a:rPr>
              <a:t>. </a:t>
            </a:r>
            <a:r>
              <a:rPr lang="uk-UA" sz="4100" b="1" dirty="0">
                <a:solidFill>
                  <a:srgbClr val="FF0000"/>
                </a:solidFill>
                <a:effectLst/>
                <a:latin typeface="Times New Roman" panose="02020603050405020304" pitchFamily="18" charset="0"/>
                <a:ea typeface="Calibri" panose="020F0502020204030204" pitchFamily="34" charset="0"/>
              </a:rPr>
              <a:t>Алі </a:t>
            </a:r>
            <a:r>
              <a:rPr lang="uk-UA" sz="4100" b="1" dirty="0" err="1">
                <a:solidFill>
                  <a:srgbClr val="FF0000"/>
                </a:solidFill>
                <a:effectLst/>
                <a:latin typeface="Times New Roman" panose="02020603050405020304" pitchFamily="18" charset="0"/>
                <a:ea typeface="Calibri" panose="020F0502020204030204" pitchFamily="34" charset="0"/>
              </a:rPr>
              <a:t>Зейдан</a:t>
            </a:r>
            <a:r>
              <a:rPr lang="uk-UA" sz="4100" b="1" dirty="0">
                <a:effectLst/>
                <a:latin typeface="Times New Roman" panose="02020603050405020304" pitchFamily="18" charset="0"/>
                <a:ea typeface="Calibri" panose="020F0502020204030204" pitchFamily="34" charset="0"/>
              </a:rPr>
              <a:t> був обраний новим прем’єр-міністром Лівії, а </a:t>
            </a:r>
            <a:r>
              <a:rPr lang="uk-UA" sz="4100" b="1" dirty="0">
                <a:solidFill>
                  <a:srgbClr val="FF0000"/>
                </a:solidFill>
                <a:effectLst/>
                <a:latin typeface="Times New Roman" panose="02020603050405020304" pitchFamily="18" charset="0"/>
                <a:ea typeface="Calibri" panose="020F0502020204030204" pitchFamily="34" charset="0"/>
              </a:rPr>
              <a:t>Мохаммед </a:t>
            </a:r>
            <a:r>
              <a:rPr lang="uk-UA" sz="4100" b="1" dirty="0" err="1">
                <a:solidFill>
                  <a:srgbClr val="FF0000"/>
                </a:solidFill>
                <a:effectLst/>
                <a:latin typeface="Times New Roman" panose="02020603050405020304" pitchFamily="18" charset="0"/>
                <a:ea typeface="Calibri" panose="020F0502020204030204" pitchFamily="34" charset="0"/>
              </a:rPr>
              <a:t>Юсеф</a:t>
            </a:r>
            <a:r>
              <a:rPr lang="uk-UA" sz="4100" b="1" dirty="0">
                <a:solidFill>
                  <a:srgbClr val="FF0000"/>
                </a:solidFill>
                <a:effectLst/>
                <a:latin typeface="Times New Roman" panose="02020603050405020304" pitchFamily="18" charset="0"/>
                <a:ea typeface="Calibri" panose="020F0502020204030204" pitchFamily="34" charset="0"/>
              </a:rPr>
              <a:t> Ель-</a:t>
            </a:r>
            <a:r>
              <a:rPr lang="uk-UA" sz="4100" b="1" dirty="0" err="1">
                <a:solidFill>
                  <a:srgbClr val="FF0000"/>
                </a:solidFill>
                <a:effectLst/>
                <a:latin typeface="Times New Roman" panose="02020603050405020304" pitchFamily="18" charset="0"/>
                <a:ea typeface="Calibri" panose="020F0502020204030204" pitchFamily="34" charset="0"/>
              </a:rPr>
              <a:t>Магариаф</a:t>
            </a:r>
            <a:r>
              <a:rPr lang="uk-UA" sz="4100" b="1" dirty="0">
                <a:effectLst/>
                <a:latin typeface="Times New Roman" panose="02020603050405020304" pitchFamily="18" charset="0"/>
                <a:ea typeface="Calibri" panose="020F0502020204030204" pitchFamily="34" charset="0"/>
              </a:rPr>
              <a:t> – президентом Загального національного конгресу.</a:t>
            </a:r>
            <a:endParaRPr lang="ru-RU" sz="4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9111473"/>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Після завершення іноземного збройного втручання, перш за все США і їх союзників, </a:t>
            </a:r>
            <a:r>
              <a:rPr lang="uk-UA" sz="3600" b="1" dirty="0">
                <a:solidFill>
                  <a:srgbClr val="FF0000"/>
                </a:solidFill>
                <a:effectLst/>
                <a:latin typeface="Times New Roman" panose="02020603050405020304" pitchFamily="18" charset="0"/>
                <a:ea typeface="Calibri" panose="020F0502020204030204" pitchFamily="34" charset="0"/>
              </a:rPr>
              <a:t>в Лівії почалася громадянська війна</a:t>
            </a:r>
            <a:r>
              <a:rPr lang="uk-UA" sz="3600" b="1" dirty="0">
                <a:effectLst/>
                <a:latin typeface="Times New Roman" panose="02020603050405020304" pitchFamily="18" charset="0"/>
                <a:ea typeface="Calibri" panose="020F0502020204030204" pitchFamily="34" charset="0"/>
              </a:rPr>
              <a:t>, спрямована на визнання правлячого режиму на чолі з М. </a:t>
            </a:r>
            <a:r>
              <a:rPr lang="uk-UA" sz="3600" b="1" dirty="0" err="1">
                <a:effectLst/>
                <a:latin typeface="Times New Roman" panose="02020603050405020304" pitchFamily="18" charset="0"/>
                <a:ea typeface="Calibri" panose="020F0502020204030204" pitchFamily="34" charset="0"/>
              </a:rPr>
              <a:t>Каддафі</a:t>
            </a:r>
            <a:r>
              <a:rPr lang="uk-UA" sz="3600" b="1" dirty="0">
                <a:effectLst/>
                <a:latin typeface="Times New Roman" panose="02020603050405020304" pitchFamily="18" charset="0"/>
                <a:ea typeface="Calibri" panose="020F0502020204030204" pitchFamily="34" charset="0"/>
              </a:rPr>
              <a:t> нелегітимним. </a:t>
            </a:r>
          </a:p>
          <a:p>
            <a:pPr marL="0" indent="0" algn="just">
              <a:buNone/>
            </a:pPr>
            <a:r>
              <a:rPr lang="uk-UA" sz="3600" b="1" dirty="0">
                <a:effectLst/>
                <a:latin typeface="Times New Roman" panose="02020603050405020304" pitchFamily="18" charset="0"/>
                <a:ea typeface="Calibri" panose="020F0502020204030204" pitchFamily="34" charset="0"/>
              </a:rPr>
              <a:t>Офіційно датою закінчення інтервенції вважається </a:t>
            </a:r>
            <a:r>
              <a:rPr lang="uk-UA" sz="3600" b="1" dirty="0">
                <a:solidFill>
                  <a:srgbClr val="FF0000"/>
                </a:solidFill>
                <a:effectLst/>
                <a:latin typeface="Times New Roman" panose="02020603050405020304" pitchFamily="18" charset="0"/>
                <a:ea typeface="Calibri" panose="020F0502020204030204" pitchFamily="34" charset="0"/>
              </a:rPr>
              <a:t>23 жовтня 2011 р.</a:t>
            </a:r>
            <a:r>
              <a:rPr lang="uk-UA" sz="3600" b="1" dirty="0">
                <a:effectLst/>
                <a:latin typeface="Times New Roman" panose="02020603050405020304" pitchFamily="18" charset="0"/>
                <a:ea typeface="Calibri" panose="020F0502020204030204" pitchFamily="34" charset="0"/>
              </a:rPr>
              <a:t>, але активні бойові дії проти прихильників М. </a:t>
            </a:r>
            <a:r>
              <a:rPr lang="uk-UA" sz="3600" b="1" dirty="0" err="1">
                <a:effectLst/>
                <a:latin typeface="Times New Roman" panose="02020603050405020304" pitchFamily="18" charset="0"/>
                <a:ea typeface="Calibri" panose="020F0502020204030204" pitchFamily="34" charset="0"/>
              </a:rPr>
              <a:t>Каддафі</a:t>
            </a:r>
            <a:r>
              <a:rPr lang="uk-UA" sz="3600" b="1" dirty="0">
                <a:effectLst/>
                <a:latin typeface="Times New Roman" panose="02020603050405020304" pitchFamily="18" charset="0"/>
                <a:ea typeface="Calibri" panose="020F0502020204030204" pitchFamily="34" charset="0"/>
              </a:rPr>
              <a:t> фактично тривали аж до </a:t>
            </a:r>
            <a:r>
              <a:rPr lang="uk-UA" sz="3600" b="1" dirty="0">
                <a:solidFill>
                  <a:srgbClr val="FF0000"/>
                </a:solidFill>
                <a:effectLst/>
                <a:latin typeface="Times New Roman" panose="02020603050405020304" pitchFamily="18" charset="0"/>
                <a:ea typeface="Calibri" panose="020F0502020204030204" pitchFamily="34" charset="0"/>
              </a:rPr>
              <a:t>березня 2012 р.</a:t>
            </a:r>
            <a:r>
              <a:rPr lang="uk-UA" sz="3600" b="1" dirty="0">
                <a:effectLst/>
                <a:latin typeface="Times New Roman" panose="02020603050405020304" pitchFamily="18" charset="0"/>
                <a:ea typeface="Calibri" panose="020F0502020204030204" pitchFamily="34" charset="0"/>
              </a:rPr>
              <a:t>, після чого конфлікт перейшов в затяжну фазу, змінився лише тільки склад протиборчих сторін. Країна зіткнулася з низкою як ідеологічних, так і фінансових, організаційно-економічних наслідків, які досі значно впливають практично на всі сфери її життя.</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7496625"/>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b="1" dirty="0">
                <a:effectLst/>
                <a:latin typeface="Times New Roman" panose="02020603050405020304" pitchFamily="18" charset="0"/>
                <a:ea typeface="Calibri" panose="020F0502020204030204" pitchFamily="34" charset="0"/>
              </a:rPr>
              <a:t>Серйозною проблемою для Лівії став сплеск злочинності: число зареєстрованих в </a:t>
            </a:r>
            <a:r>
              <a:rPr lang="uk-UA" b="1" dirty="0">
                <a:solidFill>
                  <a:srgbClr val="FF0000"/>
                </a:solidFill>
                <a:effectLst/>
                <a:latin typeface="Times New Roman" panose="02020603050405020304" pitchFamily="18" charset="0"/>
                <a:ea typeface="Calibri" panose="020F0502020204030204" pitchFamily="34" charset="0"/>
              </a:rPr>
              <a:t>2012 р. </a:t>
            </a:r>
            <a:r>
              <a:rPr lang="uk-UA" b="1" dirty="0">
                <a:effectLst/>
                <a:latin typeface="Times New Roman" panose="02020603050405020304" pitchFamily="18" charset="0"/>
                <a:ea typeface="Calibri" panose="020F0502020204030204" pitchFamily="34" charset="0"/>
              </a:rPr>
              <a:t>злочинів зросло в п’ять разів у порівнянні з попереднім роком, країна стала небезпечною для проживання, як власних громадян, так і іноземців. </a:t>
            </a:r>
          </a:p>
          <a:p>
            <a:pPr marL="0" indent="0" algn="just">
              <a:buNone/>
            </a:pPr>
            <a:r>
              <a:rPr lang="uk-UA" b="1" dirty="0">
                <a:effectLst/>
                <a:highlight>
                  <a:srgbClr val="00FFFF"/>
                </a:highlight>
                <a:latin typeface="Times New Roman" panose="02020603050405020304" pitchFamily="18" charset="0"/>
                <a:ea typeface="Calibri" panose="020F0502020204030204" pitchFamily="34" charset="0"/>
              </a:rPr>
              <a:t>У плані соціального розвитку країна виявилася відкинутою на кілька десятиліть тому, заплативши найвищу ціну за повалення режиму </a:t>
            </a:r>
            <a:r>
              <a:rPr lang="uk-UA" b="1" dirty="0" err="1">
                <a:effectLst/>
                <a:highlight>
                  <a:srgbClr val="00FFFF"/>
                </a:highlight>
                <a:latin typeface="Times New Roman" panose="02020603050405020304" pitchFamily="18" charset="0"/>
                <a:ea typeface="Calibri" panose="020F0502020204030204" pitchFamily="34" charset="0"/>
              </a:rPr>
              <a:t>М.Каддафі</a:t>
            </a:r>
            <a:r>
              <a:rPr lang="uk-UA" b="1" dirty="0">
                <a:effectLst/>
                <a:latin typeface="Times New Roman" panose="02020603050405020304" pitchFamily="18" charset="0"/>
                <a:ea typeface="Calibri" panose="020F0502020204030204" pitchFamily="34" charset="0"/>
              </a:rPr>
              <a:t>. Лівійці вперше за багато років дізналися, що таке висока інфляція, з кінця громадянської війни грошова маса лівійських динарів збільшилася майже в два рази. Була заморожена і фактично втрачена для Лівії значна частина з належних їй </a:t>
            </a:r>
            <a:r>
              <a:rPr lang="en-US" b="1" dirty="0">
                <a:effectLst/>
                <a:latin typeface="Times New Roman" panose="02020603050405020304" pitchFamily="18" charset="0"/>
                <a:ea typeface="Calibri" panose="020F0502020204030204" pitchFamily="34" charset="0"/>
              </a:rPr>
              <a:t>$</a:t>
            </a:r>
            <a:r>
              <a:rPr lang="uk-UA" b="1" dirty="0">
                <a:effectLst/>
                <a:latin typeface="Times New Roman" panose="02020603050405020304" pitchFamily="18" charset="0"/>
                <a:ea typeface="Calibri" panose="020F0502020204030204" pitchFamily="34" charset="0"/>
              </a:rPr>
              <a:t>150 млрд., розміщених на рахунках в іноземних банках. </a:t>
            </a:r>
            <a:endParaRPr lang="en-US" b="1" dirty="0">
              <a:effectLst/>
              <a:latin typeface="Times New Roman" panose="02020603050405020304" pitchFamily="18" charset="0"/>
              <a:ea typeface="Calibri" panose="020F0502020204030204" pitchFamily="34" charset="0"/>
            </a:endParaRPr>
          </a:p>
          <a:p>
            <a:pPr marL="0" indent="0" algn="just">
              <a:buNone/>
            </a:pPr>
            <a:r>
              <a:rPr lang="uk-UA" b="1" dirty="0">
                <a:effectLst/>
                <a:latin typeface="Times New Roman" panose="02020603050405020304" pitchFamily="18" charset="0"/>
                <a:ea typeface="Calibri" panose="020F0502020204030204" pitchFamily="34" charset="0"/>
              </a:rPr>
              <a:t>Колосальні втрати понесла і нафтова галузь Лівії: якщо до початку іноземної інтервенції обсяги видобутку нафти в країні доходили до 1,6 млн. барелів на добу, то після розгрому військ М. </a:t>
            </a:r>
            <a:r>
              <a:rPr lang="uk-UA" b="1" dirty="0" err="1">
                <a:effectLst/>
                <a:latin typeface="Times New Roman" panose="02020603050405020304" pitchFamily="18" charset="0"/>
                <a:ea typeface="Calibri" panose="020F0502020204030204" pitchFamily="34" charset="0"/>
              </a:rPr>
              <a:t>Каддафі</a:t>
            </a:r>
            <a:r>
              <a:rPr lang="uk-UA" b="1" dirty="0">
                <a:effectLst/>
                <a:latin typeface="Times New Roman" panose="02020603050405020304" pitchFamily="18" charset="0"/>
                <a:ea typeface="Calibri" panose="020F0502020204030204" pitchFamily="34" charset="0"/>
              </a:rPr>
              <a:t> видобуток знизився в 8 разів і склав не більше 200 тис. барелів за той самий період.</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3685791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000" b="1" dirty="0">
                <a:effectLst/>
                <a:latin typeface="Times New Roman" panose="02020603050405020304" pitchFamily="18" charset="0"/>
                <a:ea typeface="Calibri" panose="020F0502020204030204" pitchFamily="34" charset="0"/>
              </a:rPr>
              <a:t>Серйозно постраждали системи життєзабезпечення, проблемою стала організація водопостачання населення, вирішити яку місцева влада поки не в змозі. З перебоями працює транспорт, переміщення з одного району країни в інший стають проблематичними; в цьому зацікавлені і самі протиборчі сторони, які намагаються таким чином чинити тиск на місцеве населення, так і на супротивника. Звідси і повсюдне блокування доріг та інших засобів комунікацій. </a:t>
            </a:r>
            <a:endParaRPr lang="en-US" sz="3000" b="1" dirty="0">
              <a:effectLst/>
              <a:latin typeface="Times New Roman" panose="02020603050405020304" pitchFamily="18" charset="0"/>
              <a:ea typeface="Calibri" panose="020F0502020204030204" pitchFamily="34" charset="0"/>
            </a:endParaRPr>
          </a:p>
          <a:p>
            <a:pPr marL="0" indent="0" algn="just">
              <a:buNone/>
            </a:pPr>
            <a:r>
              <a:rPr lang="uk-UA" sz="3000" b="1" dirty="0">
                <a:effectLst/>
                <a:latin typeface="Times New Roman" panose="02020603050405020304" pitchFamily="18" charset="0"/>
                <a:ea typeface="Calibri" panose="020F0502020204030204" pitchFamily="34" charset="0"/>
              </a:rPr>
              <a:t>Новою проблемою для Лівії стали біженці. Якщо раніше серед тих, хто втік до Європи, лівійців не спостерігалося, то зараз їх вже тисячі. Ще однією проблемою для Лівії є трайбалізм. У роки </a:t>
            </a:r>
            <a:r>
              <a:rPr lang="uk-UA" sz="3000" b="1" dirty="0" err="1">
                <a:effectLst/>
                <a:latin typeface="Times New Roman" panose="02020603050405020304" pitchFamily="18" charset="0"/>
                <a:ea typeface="Calibri" panose="020F0502020204030204" pitchFamily="34" charset="0"/>
              </a:rPr>
              <a:t>Джамахірії</a:t>
            </a:r>
            <a:r>
              <a:rPr lang="uk-UA" sz="3000" b="1" dirty="0">
                <a:effectLst/>
                <a:latin typeface="Times New Roman" panose="02020603050405020304" pitchFamily="18" charset="0"/>
                <a:ea typeface="Calibri" panose="020F0502020204030204" pitchFamily="34" charset="0"/>
              </a:rPr>
              <a:t> М. </a:t>
            </a:r>
            <a:r>
              <a:rPr lang="uk-UA" sz="3000" b="1" dirty="0" err="1">
                <a:effectLst/>
                <a:latin typeface="Times New Roman" panose="02020603050405020304" pitchFamily="18" charset="0"/>
                <a:ea typeface="Calibri" panose="020F0502020204030204" pitchFamily="34" charset="0"/>
              </a:rPr>
              <a:t>Каддафі</a:t>
            </a:r>
            <a:r>
              <a:rPr lang="uk-UA" sz="3000" b="1" dirty="0">
                <a:effectLst/>
                <a:latin typeface="Times New Roman" panose="02020603050405020304" pitchFamily="18" charset="0"/>
                <a:ea typeface="Calibri" panose="020F0502020204030204" pitchFamily="34" charset="0"/>
              </a:rPr>
              <a:t> всіма доступними йому засобами намагався тримати ситуацію під контролем. Всього в країні налічується близько 140 різних племен. 30 з них впливають на політичне життя в країні. У справжній момент спостерігається запекла боротьба за лідерство між племенами.</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2559339"/>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b="1" dirty="0">
                <a:effectLst/>
                <a:latin typeface="Times New Roman" panose="02020603050405020304" pitchFamily="18" charset="0"/>
                <a:ea typeface="Calibri" panose="020F0502020204030204" pitchFamily="34" charset="0"/>
              </a:rPr>
              <a:t>Деякі племена (до таких можна віднести вихідців з </a:t>
            </a:r>
            <a:r>
              <a:rPr lang="uk-UA" b="1" dirty="0" err="1">
                <a:effectLst/>
                <a:highlight>
                  <a:srgbClr val="00FFFF"/>
                </a:highlight>
                <a:latin typeface="Times New Roman" panose="02020603050405020304" pitchFamily="18" charset="0"/>
                <a:ea typeface="Calibri" panose="020F0502020204030204" pitchFamily="34" charset="0"/>
              </a:rPr>
              <a:t>Місурати</a:t>
            </a:r>
            <a:r>
              <a:rPr lang="uk-UA" b="1" dirty="0">
                <a:effectLst/>
                <a:highlight>
                  <a:srgbClr val="00FFFF"/>
                </a:highlight>
                <a:latin typeface="Times New Roman" panose="02020603050405020304" pitchFamily="18" charset="0"/>
                <a:ea typeface="Calibri" panose="020F0502020204030204" pitchFamily="34" charset="0"/>
              </a:rPr>
              <a:t> і гір </a:t>
            </a:r>
            <a:r>
              <a:rPr lang="uk-UA" b="1" dirty="0" err="1">
                <a:effectLst/>
                <a:highlight>
                  <a:srgbClr val="00FFFF"/>
                </a:highlight>
                <a:latin typeface="Times New Roman" panose="02020603050405020304" pitchFamily="18" charset="0"/>
                <a:ea typeface="Calibri" panose="020F0502020204030204" pitchFamily="34" charset="0"/>
              </a:rPr>
              <a:t>На</a:t>
            </a:r>
            <a:r>
              <a:rPr lang="uk-UA" b="1" dirty="0" err="1">
                <a:effectLst/>
                <a:latin typeface="Times New Roman" panose="02020603050405020304" pitchFamily="18" charset="0"/>
                <a:ea typeface="Calibri" panose="020F0502020204030204" pitchFamily="34" charset="0"/>
              </a:rPr>
              <a:t>фуса</a:t>
            </a:r>
            <a:r>
              <a:rPr lang="uk-UA" b="1" dirty="0">
                <a:effectLst/>
                <a:latin typeface="Times New Roman" panose="02020603050405020304" pitchFamily="18" charset="0"/>
                <a:ea typeface="Calibri" panose="020F0502020204030204" pitchFamily="34" charset="0"/>
              </a:rPr>
              <a:t>) переконані, що багато в чому завдяки їх коаліції вдалося повалити </a:t>
            </a:r>
            <a:r>
              <a:rPr lang="uk-UA" b="1" dirty="0" err="1">
                <a:effectLst/>
                <a:latin typeface="Times New Roman" panose="02020603050405020304" pitchFamily="18" charset="0"/>
                <a:ea typeface="Calibri" panose="020F0502020204030204" pitchFamily="34" charset="0"/>
              </a:rPr>
              <a:t>М.Каддафі</a:t>
            </a:r>
            <a:r>
              <a:rPr lang="uk-UA" b="1" dirty="0">
                <a:effectLst/>
                <a:latin typeface="Times New Roman" panose="02020603050405020304" pitchFamily="18" charset="0"/>
                <a:ea typeface="Calibri" panose="020F0502020204030204" pitchFamily="34" charset="0"/>
              </a:rPr>
              <a:t>. Отже, вони чекають для себе преференцій в постреволюційній Лівії. </a:t>
            </a:r>
            <a:endParaRPr lang="en-US" b="1" dirty="0">
              <a:effectLst/>
              <a:latin typeface="Times New Roman" panose="02020603050405020304" pitchFamily="18" charset="0"/>
              <a:ea typeface="Calibri" panose="020F0502020204030204" pitchFamily="34" charset="0"/>
            </a:endParaRPr>
          </a:p>
          <a:p>
            <a:pPr marL="0" indent="0" algn="just">
              <a:buNone/>
            </a:pPr>
            <a:r>
              <a:rPr lang="uk-UA" b="1" dirty="0">
                <a:effectLst/>
                <a:latin typeface="Times New Roman" panose="02020603050405020304" pitchFamily="18" charset="0"/>
                <a:ea typeface="Calibri" panose="020F0502020204030204" pitchFamily="34" charset="0"/>
              </a:rPr>
              <a:t>Не відрізняється стабільністю ситуація з племенами, які виступили в громадянській війні на стороні М. </a:t>
            </a:r>
            <a:r>
              <a:rPr lang="uk-UA" b="1" dirty="0" err="1">
                <a:effectLst/>
                <a:latin typeface="Times New Roman" panose="02020603050405020304" pitchFamily="18" charset="0"/>
                <a:ea typeface="Calibri" panose="020F0502020204030204" pitchFamily="34" charset="0"/>
              </a:rPr>
              <a:t>Каддафі</a:t>
            </a:r>
            <a:r>
              <a:rPr lang="uk-UA" b="1" dirty="0">
                <a:effectLst/>
                <a:latin typeface="Times New Roman" panose="02020603050405020304" pitchFamily="18" charset="0"/>
                <a:ea typeface="Calibri" panose="020F0502020204030204" pitchFamily="34" charset="0"/>
              </a:rPr>
              <a:t>. Після його загибелі багато з них – наприклад, </a:t>
            </a:r>
            <a:r>
              <a:rPr lang="uk-UA" b="1" dirty="0">
                <a:effectLst/>
                <a:highlight>
                  <a:srgbClr val="00FF00"/>
                </a:highlight>
                <a:latin typeface="Times New Roman" panose="02020603050405020304" pitchFamily="18" charset="0"/>
                <a:ea typeface="Calibri" panose="020F0502020204030204" pitchFamily="34" charset="0"/>
              </a:rPr>
              <a:t>туареги</a:t>
            </a:r>
            <a:r>
              <a:rPr lang="uk-UA" b="1" dirty="0">
                <a:effectLst/>
                <a:latin typeface="Times New Roman" panose="02020603050405020304" pitchFamily="18" charset="0"/>
                <a:ea typeface="Calibri" panose="020F0502020204030204" pitchFamily="34" charset="0"/>
              </a:rPr>
              <a:t> – піддаються переслідуванням. До 3 тис. осіб з племені </a:t>
            </a:r>
            <a:r>
              <a:rPr lang="uk-UA" b="1" dirty="0" err="1">
                <a:effectLst/>
                <a:highlight>
                  <a:srgbClr val="FFFF00"/>
                </a:highlight>
                <a:latin typeface="Times New Roman" panose="02020603050405020304" pitchFamily="18" charset="0"/>
                <a:ea typeface="Calibri" panose="020F0502020204030204" pitchFamily="34" charset="0"/>
              </a:rPr>
              <a:t>Варфалла</a:t>
            </a:r>
            <a:r>
              <a:rPr lang="uk-UA" b="1" dirty="0">
                <a:effectLst/>
                <a:latin typeface="Times New Roman" panose="02020603050405020304" pitchFamily="18" charset="0"/>
                <a:ea typeface="Calibri" panose="020F0502020204030204" pitchFamily="34" charset="0"/>
              </a:rPr>
              <a:t>, які проживали в регіоні Бені-</a:t>
            </a:r>
            <a:r>
              <a:rPr lang="uk-UA" b="1" dirty="0" err="1">
                <a:effectLst/>
                <a:latin typeface="Times New Roman" panose="02020603050405020304" pitchFamily="18" charset="0"/>
                <a:ea typeface="Calibri" panose="020F0502020204030204" pitchFamily="34" charset="0"/>
              </a:rPr>
              <a:t>Валід</a:t>
            </a:r>
            <a:r>
              <a:rPr lang="uk-UA" b="1" dirty="0">
                <a:effectLst/>
                <a:latin typeface="Times New Roman" panose="02020603050405020304" pitchFamily="18" charset="0"/>
                <a:ea typeface="Calibri" panose="020F0502020204030204" pitchFamily="34" charset="0"/>
              </a:rPr>
              <a:t> і підтримували режим </a:t>
            </a:r>
            <a:r>
              <a:rPr lang="uk-UA" b="1" dirty="0" err="1">
                <a:effectLst/>
                <a:latin typeface="Times New Roman" panose="02020603050405020304" pitchFamily="18" charset="0"/>
                <a:ea typeface="Calibri" panose="020F0502020204030204" pitchFamily="34" charset="0"/>
              </a:rPr>
              <a:t>Муаммара</a:t>
            </a:r>
            <a:r>
              <a:rPr lang="uk-UA" b="1" dirty="0">
                <a:effectLst/>
                <a:latin typeface="Times New Roman" panose="02020603050405020304" pitchFamily="18" charset="0"/>
                <a:ea typeface="Calibri" panose="020F0502020204030204" pitchFamily="34" charset="0"/>
              </a:rPr>
              <a:t> </a:t>
            </a:r>
            <a:r>
              <a:rPr lang="uk-UA" b="1" dirty="0" err="1">
                <a:effectLst/>
                <a:latin typeface="Times New Roman" panose="02020603050405020304" pitchFamily="18" charset="0"/>
                <a:ea typeface="Calibri" panose="020F0502020204030204" pitchFamily="34" charset="0"/>
              </a:rPr>
              <a:t>Каддафі</a:t>
            </a:r>
            <a:r>
              <a:rPr lang="uk-UA" b="1" dirty="0">
                <a:effectLst/>
                <a:latin typeface="Times New Roman" panose="02020603050405020304" pitchFamily="18" charset="0"/>
                <a:ea typeface="Calibri" panose="020F0502020204030204" pitchFamily="34" charset="0"/>
              </a:rPr>
              <a:t>, були вирізані або викрадені членами </a:t>
            </a:r>
            <a:r>
              <a:rPr lang="uk-UA" b="1" dirty="0" err="1">
                <a:effectLst/>
                <a:latin typeface="Times New Roman" panose="02020603050405020304" pitchFamily="18" charset="0"/>
                <a:ea typeface="Calibri" panose="020F0502020204030204" pitchFamily="34" charset="0"/>
              </a:rPr>
              <a:t>місуратського</a:t>
            </a:r>
            <a:r>
              <a:rPr lang="uk-UA" b="1" dirty="0">
                <a:effectLst/>
                <a:latin typeface="Times New Roman" panose="02020603050405020304" pitchFamily="18" charset="0"/>
                <a:ea typeface="Calibri" panose="020F0502020204030204" pitchFamily="34" charset="0"/>
              </a:rPr>
              <a:t> угруповання, які побоювалися впливу племені </a:t>
            </a:r>
            <a:r>
              <a:rPr lang="uk-UA" b="1" dirty="0" err="1">
                <a:effectLst/>
                <a:latin typeface="Times New Roman" panose="02020603050405020304" pitchFamily="18" charset="0"/>
                <a:ea typeface="Calibri" panose="020F0502020204030204" pitchFamily="34" charset="0"/>
              </a:rPr>
              <a:t>Варфалла</a:t>
            </a:r>
            <a:r>
              <a:rPr lang="uk-UA" b="1" dirty="0">
                <a:effectLst/>
                <a:latin typeface="Times New Roman" panose="02020603050405020304" pitchFamily="18" charset="0"/>
                <a:ea typeface="Calibri" panose="020F0502020204030204" pitchFamily="34" charset="0"/>
              </a:rPr>
              <a:t> на місцеві структури влади. </a:t>
            </a:r>
            <a:endParaRPr lang="en-US" b="1" dirty="0">
              <a:effectLst/>
              <a:latin typeface="Times New Roman" panose="02020603050405020304" pitchFamily="18" charset="0"/>
              <a:ea typeface="Calibri" panose="020F0502020204030204" pitchFamily="34" charset="0"/>
            </a:endParaRPr>
          </a:p>
          <a:p>
            <a:pPr marL="0" indent="0" algn="just">
              <a:buNone/>
            </a:pPr>
            <a:r>
              <a:rPr lang="uk-UA" b="1" dirty="0">
                <a:effectLst/>
                <a:highlight>
                  <a:srgbClr val="FFFF00"/>
                </a:highlight>
                <a:latin typeface="Times New Roman" panose="02020603050405020304" pitchFamily="18" charset="0"/>
                <a:ea typeface="Calibri" panose="020F0502020204030204" pitchFamily="34" charset="0"/>
              </a:rPr>
              <a:t>Перехідна національна рада</a:t>
            </a:r>
            <a:r>
              <a:rPr lang="uk-UA" b="1" dirty="0">
                <a:effectLst/>
                <a:latin typeface="Times New Roman" panose="02020603050405020304" pitchFamily="18" charset="0"/>
                <a:ea typeface="Calibri" panose="020F0502020204030204" pitchFamily="34" charset="0"/>
              </a:rPr>
              <a:t> (ПНР), що створювалася і позиціонувала себе як світський і демократичний уряд, активно підтримувана США і їх союзниками, виявилася не в змозі контролювати ситуацію в країні. Фактично ПНР контролювала тільки столицю і території, розташовані на захід від неї.</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5554021"/>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effectLst/>
                <a:latin typeface="Times New Roman" panose="02020603050405020304" pitchFamily="18" charset="0"/>
                <a:ea typeface="Calibri" panose="020F0502020204030204" pitchFamily="34" charset="0"/>
              </a:rPr>
              <a:t>Стрімкими темпами ситуація скотилася до уповільненої війни всіх проти всіх. Навіть коли в </a:t>
            </a:r>
            <a:r>
              <a:rPr lang="uk-UA" sz="3500" b="1" dirty="0">
                <a:solidFill>
                  <a:srgbClr val="FF0000"/>
                </a:solidFill>
                <a:effectLst/>
                <a:latin typeface="Times New Roman" panose="02020603050405020304" pitchFamily="18" charset="0"/>
                <a:ea typeface="Calibri" panose="020F0502020204030204" pitchFamily="34" charset="0"/>
              </a:rPr>
              <a:t>2012 р.</a:t>
            </a:r>
            <a:r>
              <a:rPr lang="uk-UA" sz="3500" b="1" dirty="0">
                <a:effectLst/>
                <a:latin typeface="Times New Roman" panose="02020603050405020304" pitchFamily="18" charset="0"/>
                <a:ea typeface="Calibri" panose="020F0502020204030204" pitchFamily="34" charset="0"/>
              </a:rPr>
              <a:t> Перехідна Національна рада в результаті проведених загальних виборів передала повноваження Національному Конгресу, реальна влада на місцях залишалася у керівників місцевих племен.</a:t>
            </a:r>
            <a:endParaRPr lang="en-US" sz="3500" b="1" dirty="0">
              <a:effectLst/>
              <a:latin typeface="Times New Roman" panose="02020603050405020304" pitchFamily="18" charset="0"/>
              <a:ea typeface="Calibri" panose="020F0502020204030204" pitchFamily="34" charset="0"/>
            </a:endParaRPr>
          </a:p>
          <a:p>
            <a:pPr marL="0" indent="0" algn="just">
              <a:buNone/>
            </a:pPr>
            <a:r>
              <a:rPr lang="uk-UA" sz="3500" b="1" dirty="0">
                <a:effectLst/>
                <a:latin typeface="Times New Roman" panose="02020603050405020304" pitchFamily="18" charset="0"/>
                <a:ea typeface="Calibri" panose="020F0502020204030204" pitchFamily="34" charset="0"/>
              </a:rPr>
              <a:t> Процес включення колишніх учасників збройної опозиції в систему офіційних силових структур Лівії йде повільно: незважаючи на те, що близько 90 тис. повстанців, які взяли участь у боях з армією М. </a:t>
            </a:r>
            <a:r>
              <a:rPr lang="uk-UA" sz="3500" b="1" dirty="0" err="1">
                <a:effectLst/>
                <a:latin typeface="Times New Roman" panose="02020603050405020304" pitchFamily="18" charset="0"/>
                <a:ea typeface="Calibri" panose="020F0502020204030204" pitchFamily="34" charset="0"/>
              </a:rPr>
              <a:t>Каддафі</a:t>
            </a:r>
            <a:r>
              <a:rPr lang="uk-UA" sz="3500" b="1" dirty="0">
                <a:effectLst/>
                <a:latin typeface="Times New Roman" panose="02020603050405020304" pitchFamily="18" charset="0"/>
                <a:ea typeface="Calibri" panose="020F0502020204030204" pitchFamily="34" charset="0"/>
              </a:rPr>
              <a:t>, вже приєдналися до силових відомств, вони продовжують активно співпрацювати зі своїми колишніми угрупованнями.</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44767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3000" b="1" dirty="0">
                <a:effectLst/>
                <a:latin typeface="Times New Roman" panose="02020603050405020304" pitchFamily="18" charset="0"/>
                <a:ea typeface="Calibri" panose="020F0502020204030204" pitchFamily="34" charset="0"/>
              </a:rPr>
              <a:t>Як свідчить історичний досвід, найчастіше головною рушійною силою революцій виступає </a:t>
            </a:r>
            <a:r>
              <a:rPr lang="uk-UA" sz="3000" b="1" i="1" dirty="0">
                <a:solidFill>
                  <a:srgbClr val="FF0000"/>
                </a:solidFill>
                <a:effectLst/>
                <a:latin typeface="Times New Roman" panose="02020603050405020304" pitchFamily="18" charset="0"/>
                <a:ea typeface="Calibri" panose="020F0502020204030204" pitchFamily="34" charset="0"/>
              </a:rPr>
              <a:t>молодь</a:t>
            </a:r>
            <a:r>
              <a:rPr lang="uk-UA" sz="3000" b="1" dirty="0">
                <a:effectLst/>
                <a:latin typeface="Times New Roman" panose="02020603050405020304" pitchFamily="18" charset="0"/>
                <a:ea typeface="Calibri" panose="020F0502020204030204" pitchFamily="34" charset="0"/>
              </a:rPr>
              <a:t>. Впродовж </a:t>
            </a:r>
            <a:r>
              <a:rPr lang="uk-UA" sz="3000" b="1" dirty="0" err="1">
                <a:effectLst/>
                <a:latin typeface="Times New Roman" panose="02020603050405020304" pitchFamily="18" charset="0"/>
                <a:ea typeface="Calibri" panose="020F0502020204030204" pitchFamily="34" charset="0"/>
              </a:rPr>
              <a:t>десятиріч</a:t>
            </a:r>
            <a:r>
              <a:rPr lang="uk-UA" sz="3000" b="1" dirty="0">
                <a:effectLst/>
                <a:latin typeface="Times New Roman" panose="02020603050405020304" pitchFamily="18" charset="0"/>
                <a:ea typeface="Calibri" panose="020F0502020204030204" pitchFamily="34" charset="0"/>
              </a:rPr>
              <a:t> в країні відбувалося швидке демографічне зростання, в результаті якого молодь склала від 40 до 50% населення. Як і в інших арабських країнах, у цьому середовищі – високий рівень безробіття, зростання невдоволених сподівань та амбіцій. Робочих місць вистачало, проте вони не вважалися престижними (для людей з університетськими дипломами зокрема), мало оплачуваними і тому займалися </a:t>
            </a:r>
            <a:r>
              <a:rPr lang="uk-UA" sz="3000" b="1" dirty="0" err="1">
                <a:effectLst/>
                <a:latin typeface="Times New Roman" panose="02020603050405020304" pitchFamily="18" charset="0"/>
                <a:ea typeface="Calibri" panose="020F0502020204030204" pitchFamily="34" charset="0"/>
              </a:rPr>
              <a:t>гастарбайтерами</a:t>
            </a:r>
            <a:r>
              <a:rPr lang="uk-UA" sz="3000" b="1" dirty="0">
                <a:effectLst/>
                <a:latin typeface="Times New Roman" panose="02020603050405020304" pitchFamily="18" charset="0"/>
                <a:ea typeface="Calibri" panose="020F0502020204030204" pitchFamily="34" charset="0"/>
              </a:rPr>
              <a:t>, яких нараховувалося до 1,5 млн. Місцеве ж населення томилося в очікуванні чергових субсидій.</a:t>
            </a:r>
          </a:p>
          <a:p>
            <a:pPr marL="0" indent="0" algn="just">
              <a:buNone/>
            </a:pPr>
            <a:r>
              <a:rPr lang="uk-UA" sz="3000" b="1" dirty="0">
                <a:effectLst/>
                <a:latin typeface="Times New Roman" panose="02020603050405020304" pitchFamily="18" charset="0"/>
                <a:ea typeface="Calibri" panose="020F0502020204030204" pitchFamily="34" charset="0"/>
              </a:rPr>
              <a:t>Саме на прикладі Лівії можна побачити дію теорії «</a:t>
            </a:r>
            <a:r>
              <a:rPr lang="uk-UA" sz="3000" b="1" i="1" dirty="0">
                <a:effectLst/>
                <a:highlight>
                  <a:srgbClr val="FFFF00"/>
                </a:highlight>
                <a:latin typeface="Times New Roman" panose="02020603050405020304" pitchFamily="18" charset="0"/>
                <a:ea typeface="Calibri" panose="020F0502020204030204" pitchFamily="34" charset="0"/>
              </a:rPr>
              <a:t>відносного погіршення становища соціальних груп</a:t>
            </a:r>
            <a:r>
              <a:rPr lang="uk-UA" sz="3000" b="1" dirty="0">
                <a:effectLst/>
                <a:highlight>
                  <a:srgbClr val="FFFF00"/>
                </a:highlight>
                <a:latin typeface="Times New Roman" panose="02020603050405020304" pitchFamily="18" charset="0"/>
                <a:ea typeface="Calibri" panose="020F0502020204030204" pitchFamily="34" charset="0"/>
              </a:rPr>
              <a:t>», яка вважає, що </a:t>
            </a:r>
            <a:r>
              <a:rPr lang="uk-UA" sz="3000" b="1" i="1" dirty="0">
                <a:effectLst/>
                <a:highlight>
                  <a:srgbClr val="FFFF00"/>
                </a:highlight>
                <a:latin typeface="Times New Roman" panose="02020603050405020304" pitchFamily="18" charset="0"/>
                <a:ea typeface="Calibri" panose="020F0502020204030204" pitchFamily="34" charset="0"/>
              </a:rPr>
              <a:t>революції та народні хвилювання відбуваються, як правило, не там, де люди живуть перманентно погано, а там, де вони розуміють, що можуть жити краще»</a:t>
            </a:r>
            <a:r>
              <a:rPr lang="uk-UA" sz="3000" b="1" dirty="0">
                <a:effectLst/>
                <a:latin typeface="Times New Roman" panose="02020603050405020304" pitchFamily="18" charset="0"/>
                <a:ea typeface="Calibri" panose="020F0502020204030204" pitchFamily="34" charset="0"/>
              </a:rPr>
              <a:t>.</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9084603"/>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effectLst/>
                <a:latin typeface="Times New Roman" panose="02020603050405020304" pitchFamily="18" charset="0"/>
                <a:ea typeface="Calibri" panose="020F0502020204030204" pitchFamily="34" charset="0"/>
              </a:rPr>
              <a:t>Так, угруповання «</a:t>
            </a:r>
            <a:r>
              <a:rPr lang="uk-UA" sz="3500" b="1" dirty="0" err="1">
                <a:effectLst/>
                <a:highlight>
                  <a:srgbClr val="00FF00"/>
                </a:highlight>
                <a:latin typeface="Times New Roman" panose="02020603050405020304" pitchFamily="18" charset="0"/>
                <a:ea typeface="Calibri" panose="020F0502020204030204" pitchFamily="34" charset="0"/>
              </a:rPr>
              <a:t>Катибат</a:t>
            </a:r>
            <a:r>
              <a:rPr lang="uk-UA" sz="3500" b="1" dirty="0">
                <a:effectLst/>
                <a:highlight>
                  <a:srgbClr val="00FF00"/>
                </a:highlight>
                <a:latin typeface="Times New Roman" panose="02020603050405020304" pitchFamily="18" charset="0"/>
                <a:ea typeface="Calibri" panose="020F0502020204030204" pitchFamily="34" charset="0"/>
              </a:rPr>
              <a:t> </a:t>
            </a:r>
            <a:r>
              <a:rPr lang="uk-UA" sz="3500" b="1" dirty="0" err="1">
                <a:effectLst/>
                <a:highlight>
                  <a:srgbClr val="00FF00"/>
                </a:highlight>
                <a:latin typeface="Times New Roman" panose="02020603050405020304" pitchFamily="18" charset="0"/>
                <a:ea typeface="Calibri" panose="020F0502020204030204" pitchFamily="34" charset="0"/>
              </a:rPr>
              <a:t>Раф</a:t>
            </a:r>
            <a:r>
              <a:rPr lang="uk-UA" sz="3500" b="1" dirty="0">
                <a:effectLst/>
                <a:highlight>
                  <a:srgbClr val="00FF00"/>
                </a:highlight>
                <a:latin typeface="Times New Roman" panose="02020603050405020304" pitchFamily="18" charset="0"/>
                <a:ea typeface="Calibri" panose="020F0502020204030204" pitchFamily="34" charset="0"/>
              </a:rPr>
              <a:t> Аллах </a:t>
            </a:r>
            <a:r>
              <a:rPr lang="uk-UA" sz="3500" b="1" dirty="0" err="1">
                <a:effectLst/>
                <a:highlight>
                  <a:srgbClr val="00FF00"/>
                </a:highlight>
                <a:latin typeface="Times New Roman" panose="02020603050405020304" pitchFamily="18" charset="0"/>
                <a:ea typeface="Calibri" panose="020F0502020204030204" pitchFamily="34" charset="0"/>
              </a:rPr>
              <a:t>Сахати</a:t>
            </a:r>
            <a:r>
              <a:rPr lang="uk-UA" sz="3500" b="1" dirty="0">
                <a:effectLst/>
                <a:latin typeface="Times New Roman" panose="02020603050405020304" pitchFamily="18" charset="0"/>
                <a:ea typeface="Calibri" panose="020F0502020204030204" pitchFamily="34" charset="0"/>
              </a:rPr>
              <a:t>», «</a:t>
            </a:r>
            <a:r>
              <a:rPr lang="uk-UA" sz="3500" b="1" dirty="0">
                <a:effectLst/>
                <a:highlight>
                  <a:srgbClr val="00FFFF"/>
                </a:highlight>
                <a:latin typeface="Times New Roman" panose="02020603050405020304" pitchFamily="18" charset="0"/>
                <a:ea typeface="Calibri" panose="020F0502020204030204" pitchFamily="34" charset="0"/>
              </a:rPr>
              <a:t>Щит Лівії 17 лютого</a:t>
            </a:r>
            <a:r>
              <a:rPr lang="uk-UA" sz="3500" b="1" dirty="0">
                <a:latin typeface="Times New Roman" panose="02020603050405020304" pitchFamily="18" charset="0"/>
                <a:ea typeface="Calibri" panose="020F0502020204030204" pitchFamily="34" charset="0"/>
              </a:rPr>
              <a:t>»</a:t>
            </a:r>
            <a:r>
              <a:rPr lang="uk-UA" sz="3500" b="1" dirty="0">
                <a:effectLst/>
                <a:latin typeface="Times New Roman" panose="02020603050405020304" pitchFamily="18" charset="0"/>
                <a:ea typeface="Calibri" panose="020F0502020204030204" pitchFamily="34" charset="0"/>
              </a:rPr>
              <a:t>, що формально підпорядковуються Міністерству внутрішніх справ, фактично фінансуються з незаконних джерел, тобто сучасна ситуація в Лівії - це постійна боротьба за переділ матеріальних благ. </a:t>
            </a:r>
          </a:p>
          <a:p>
            <a:pPr marL="0" indent="0" algn="just">
              <a:buNone/>
            </a:pPr>
            <a:r>
              <a:rPr lang="uk-UA" sz="3500" b="1" dirty="0">
                <a:effectLst/>
                <a:latin typeface="Times New Roman" panose="02020603050405020304" pitchFamily="18" charset="0"/>
                <a:ea typeface="Calibri" panose="020F0502020204030204" pitchFamily="34" charset="0"/>
              </a:rPr>
              <a:t>Близько 60 тис. опозиціонерів, як і раніше беруть участь у революційному процесі, переслідуючи етнічні меншини і буквально ведучи полювання на офіцерів колишньої армії М. </a:t>
            </a:r>
            <a:r>
              <a:rPr lang="uk-UA" sz="3500" b="1" dirty="0" err="1">
                <a:effectLst/>
                <a:latin typeface="Times New Roman" panose="02020603050405020304" pitchFamily="18" charset="0"/>
                <a:ea typeface="Calibri" panose="020F0502020204030204" pitchFamily="34" charset="0"/>
              </a:rPr>
              <a:t>Каддафі</a:t>
            </a:r>
            <a:r>
              <a:rPr lang="uk-UA" sz="3500" b="1" dirty="0">
                <a:effectLst/>
                <a:latin typeface="Times New Roman" panose="02020603050405020304" pitchFamily="18" charset="0"/>
                <a:ea typeface="Calibri" panose="020F0502020204030204" pitchFamily="34" charset="0"/>
              </a:rPr>
              <a:t>. Весь </a:t>
            </a:r>
            <a:r>
              <a:rPr lang="uk-UA" sz="3500" b="1" dirty="0">
                <a:solidFill>
                  <a:srgbClr val="FF0000"/>
                </a:solidFill>
                <a:effectLst/>
                <a:latin typeface="Times New Roman" panose="02020603050405020304" pitchFamily="18" charset="0"/>
                <a:ea typeface="Calibri" panose="020F0502020204030204" pitchFamily="34" charset="0"/>
              </a:rPr>
              <a:t>2012 р.</a:t>
            </a:r>
            <a:r>
              <a:rPr lang="uk-UA" sz="3500" b="1" dirty="0">
                <a:effectLst/>
                <a:latin typeface="Times New Roman" panose="02020603050405020304" pitchFamily="18" charset="0"/>
                <a:ea typeface="Calibri" panose="020F0502020204030204" pitchFamily="34" charset="0"/>
              </a:rPr>
              <a:t> прихильники М. </a:t>
            </a:r>
            <a:r>
              <a:rPr lang="uk-UA" sz="3500" b="1" dirty="0" err="1">
                <a:effectLst/>
                <a:latin typeface="Times New Roman" panose="02020603050405020304" pitchFamily="18" charset="0"/>
                <a:ea typeface="Calibri" panose="020F0502020204030204" pitchFamily="34" charset="0"/>
              </a:rPr>
              <a:t>Каддафі</a:t>
            </a:r>
            <a:r>
              <a:rPr lang="uk-UA" sz="3500" b="1" dirty="0">
                <a:effectLst/>
                <a:latin typeface="Times New Roman" panose="02020603050405020304" pitchFamily="18" charset="0"/>
                <a:ea typeface="Calibri" panose="020F0502020204030204" pitchFamily="34" charset="0"/>
              </a:rPr>
              <a:t> вели боротьбу з центральним урядом, і тільки в </a:t>
            </a:r>
            <a:r>
              <a:rPr lang="uk-UA" sz="3500" b="1" dirty="0">
                <a:solidFill>
                  <a:srgbClr val="FF0000"/>
                </a:solidFill>
                <a:effectLst/>
                <a:latin typeface="Times New Roman" panose="02020603050405020304" pitchFamily="18" charset="0"/>
                <a:ea typeface="Calibri" panose="020F0502020204030204" pitchFamily="34" charset="0"/>
              </a:rPr>
              <a:t>2013 р.</a:t>
            </a:r>
            <a:r>
              <a:rPr lang="uk-UA" sz="3500" b="1" dirty="0">
                <a:effectLst/>
                <a:latin typeface="Times New Roman" panose="02020603050405020304" pitchFamily="18" charset="0"/>
                <a:ea typeface="Calibri" panose="020F0502020204030204" pitchFamily="34" charset="0"/>
              </a:rPr>
              <a:t> ця боротьба поступово стала сходити нанівець. Але це не означало перемогу центру, так як війна остаточно набула міжплемінний характер.</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2151116"/>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b="1" dirty="0">
                <a:effectLst/>
                <a:latin typeface="Times New Roman" panose="02020603050405020304" pitchFamily="18" charset="0"/>
                <a:ea typeface="Calibri" panose="020F0502020204030204" pitchFamily="34" charset="0"/>
              </a:rPr>
              <a:t>Наприкінці </a:t>
            </a:r>
            <a:r>
              <a:rPr lang="uk-UA" b="1" dirty="0">
                <a:solidFill>
                  <a:srgbClr val="FF0000"/>
                </a:solidFill>
                <a:effectLst/>
                <a:latin typeface="Times New Roman" panose="02020603050405020304" pitchFamily="18" charset="0"/>
                <a:ea typeface="Calibri" panose="020F0502020204030204" pitchFamily="34" charset="0"/>
              </a:rPr>
              <a:t>2013 р.</a:t>
            </a:r>
            <a:r>
              <a:rPr lang="uk-UA" b="1" dirty="0">
                <a:effectLst/>
                <a:latin typeface="Times New Roman" panose="02020603050405020304" pitchFamily="18" charset="0"/>
                <a:ea typeface="Calibri" panose="020F0502020204030204" pitchFamily="34" charset="0"/>
              </a:rPr>
              <a:t> громадянська війна в Лівії отримала ще одне забарвлення - </a:t>
            </a:r>
            <a:r>
              <a:rPr lang="uk-UA" b="1" dirty="0">
                <a:effectLst/>
                <a:highlight>
                  <a:srgbClr val="00FFFF"/>
                </a:highlight>
                <a:latin typeface="Times New Roman" panose="02020603050405020304" pitchFamily="18" charset="0"/>
                <a:ea typeface="Calibri" panose="020F0502020204030204" pitchFamily="34" charset="0"/>
              </a:rPr>
              <a:t>релігійн</a:t>
            </a:r>
            <a:r>
              <a:rPr lang="uk-UA" b="1" dirty="0">
                <a:effectLst/>
                <a:latin typeface="Times New Roman" panose="02020603050405020304" pitchFamily="18" charset="0"/>
                <a:ea typeface="Calibri" panose="020F0502020204030204" pitchFamily="34" charset="0"/>
              </a:rPr>
              <a:t>е. В активні бойові дії включилися ісламісти. Центрами ісламського фундаменталізму в Лівії історично вважалися райони </a:t>
            </a:r>
            <a:r>
              <a:rPr lang="uk-UA" b="1" dirty="0">
                <a:effectLst/>
                <a:highlight>
                  <a:srgbClr val="00FF00"/>
                </a:highlight>
                <a:latin typeface="Times New Roman" panose="02020603050405020304" pitchFamily="18" charset="0"/>
                <a:ea typeface="Calibri" panose="020F0502020204030204" pitchFamily="34" charset="0"/>
              </a:rPr>
              <a:t>Дерну і аль-Байда</a:t>
            </a:r>
            <a:r>
              <a:rPr lang="uk-UA" b="1" dirty="0">
                <a:effectLst/>
                <a:latin typeface="Times New Roman" panose="02020603050405020304" pitchFamily="18" charset="0"/>
                <a:ea typeface="Calibri" panose="020F0502020204030204" pitchFamily="34" charset="0"/>
              </a:rPr>
              <a:t>. </a:t>
            </a:r>
          </a:p>
          <a:p>
            <a:pPr marL="0" indent="0" algn="just">
              <a:buNone/>
            </a:pPr>
            <a:r>
              <a:rPr lang="uk-UA" b="1" dirty="0">
                <a:effectLst/>
                <a:latin typeface="Times New Roman" panose="02020603050405020304" pitchFamily="18" charset="0"/>
                <a:ea typeface="Calibri" panose="020F0502020204030204" pitchFamily="34" charset="0"/>
              </a:rPr>
              <a:t>Підтримка опозиції західними державами, постачання ними зброї, допомогу грошима викликали активізацію низки ісламістських рухів екстремістської спрямованості. В одному тільки Бенгазі бригада «</a:t>
            </a:r>
            <a:r>
              <a:rPr lang="uk-UA" b="1" dirty="0" err="1">
                <a:effectLst/>
                <a:highlight>
                  <a:srgbClr val="FFFF00"/>
                </a:highlight>
                <a:latin typeface="Times New Roman" panose="02020603050405020304" pitchFamily="18" charset="0"/>
                <a:ea typeface="Calibri" panose="020F0502020204030204" pitchFamily="34" charset="0"/>
              </a:rPr>
              <a:t>Катибат</a:t>
            </a:r>
            <a:r>
              <a:rPr lang="uk-UA" b="1" dirty="0">
                <a:effectLst/>
                <a:highlight>
                  <a:srgbClr val="FFFF00"/>
                </a:highlight>
                <a:latin typeface="Times New Roman" panose="02020603050405020304" pitchFamily="18" charset="0"/>
                <a:ea typeface="Calibri" panose="020F0502020204030204" pitchFamily="34" charset="0"/>
              </a:rPr>
              <a:t> </a:t>
            </a:r>
            <a:r>
              <a:rPr lang="uk-UA" b="1" dirty="0" err="1">
                <a:effectLst/>
                <a:highlight>
                  <a:srgbClr val="FFFF00"/>
                </a:highlight>
                <a:latin typeface="Times New Roman" panose="02020603050405020304" pitchFamily="18" charset="0"/>
                <a:ea typeface="Calibri" panose="020F0502020204030204" pitchFamily="34" charset="0"/>
              </a:rPr>
              <a:t>Ансараш-Шаріа</a:t>
            </a:r>
            <a:r>
              <a:rPr lang="uk-UA" b="1" dirty="0">
                <a:effectLst/>
                <a:latin typeface="Times New Roman" panose="02020603050405020304" pitchFamily="18" charset="0"/>
                <a:ea typeface="Calibri" panose="020F0502020204030204" pitchFamily="34" charset="0"/>
              </a:rPr>
              <a:t>» налічує 5 тисяч озброєних екстремістів. Ця організація встановила контроль над цілою низкою адміністративних і військових об'єктів, включаючи центральну міську лікарню. Околиці </a:t>
            </a:r>
            <a:r>
              <a:rPr lang="uk-UA" b="1" dirty="0" err="1">
                <a:effectLst/>
                <a:latin typeface="Times New Roman" panose="02020603050405020304" pitchFamily="18" charset="0"/>
                <a:ea typeface="Calibri" panose="020F0502020204030204" pitchFamily="34" charset="0"/>
              </a:rPr>
              <a:t>Бенгаза</a:t>
            </a:r>
            <a:r>
              <a:rPr lang="uk-UA" b="1" dirty="0">
                <a:effectLst/>
                <a:latin typeface="Times New Roman" panose="02020603050405020304" pitchFamily="18" charset="0"/>
                <a:ea typeface="Calibri" panose="020F0502020204030204" pitchFamily="34" charset="0"/>
              </a:rPr>
              <a:t> знаходяться під контролем іншого </a:t>
            </a:r>
            <a:r>
              <a:rPr lang="uk-UA" b="1" dirty="0" err="1">
                <a:effectLst/>
                <a:latin typeface="Times New Roman" panose="02020603050405020304" pitchFamily="18" charset="0"/>
                <a:ea typeface="Calibri" panose="020F0502020204030204" pitchFamily="34" charset="0"/>
              </a:rPr>
              <a:t>салафітського</a:t>
            </a:r>
            <a:r>
              <a:rPr lang="uk-UA" b="1" dirty="0">
                <a:effectLst/>
                <a:latin typeface="Times New Roman" panose="02020603050405020304" pitchFamily="18" charset="0"/>
                <a:ea typeface="Calibri" panose="020F0502020204030204" pitchFamily="34" charset="0"/>
              </a:rPr>
              <a:t> угруповання – «</a:t>
            </a:r>
            <a:r>
              <a:rPr lang="uk-UA" b="1" dirty="0" err="1">
                <a:effectLst/>
                <a:highlight>
                  <a:srgbClr val="FFFF00"/>
                </a:highlight>
                <a:latin typeface="Times New Roman" panose="02020603050405020304" pitchFamily="18" charset="0"/>
                <a:ea typeface="Calibri" panose="020F0502020204030204" pitchFamily="34" charset="0"/>
              </a:rPr>
              <a:t>Катибат</a:t>
            </a:r>
            <a:r>
              <a:rPr lang="uk-UA" b="1" dirty="0">
                <a:effectLst/>
                <a:highlight>
                  <a:srgbClr val="FFFF00"/>
                </a:highlight>
                <a:latin typeface="Times New Roman" panose="02020603050405020304" pitchFamily="18" charset="0"/>
                <a:ea typeface="Calibri" panose="020F0502020204030204" pitchFamily="34" charset="0"/>
              </a:rPr>
              <a:t> </a:t>
            </a:r>
            <a:r>
              <a:rPr lang="uk-UA" b="1" dirty="0" err="1">
                <a:effectLst/>
                <a:highlight>
                  <a:srgbClr val="FFFF00"/>
                </a:highlight>
                <a:latin typeface="Times New Roman" panose="02020603050405020304" pitchFamily="18" charset="0"/>
                <a:ea typeface="Calibri" panose="020F0502020204030204" pitchFamily="34" charset="0"/>
              </a:rPr>
              <a:t>Раф</a:t>
            </a:r>
            <a:r>
              <a:rPr lang="uk-UA" b="1" dirty="0">
                <a:effectLst/>
                <a:highlight>
                  <a:srgbClr val="FFFF00"/>
                </a:highlight>
                <a:latin typeface="Times New Roman" panose="02020603050405020304" pitchFamily="18" charset="0"/>
                <a:ea typeface="Calibri" panose="020F0502020204030204" pitchFamily="34" charset="0"/>
              </a:rPr>
              <a:t> Аллах </a:t>
            </a:r>
            <a:r>
              <a:rPr lang="uk-UA" b="1" dirty="0" err="1">
                <a:effectLst/>
                <a:highlight>
                  <a:srgbClr val="FFFF00"/>
                </a:highlight>
                <a:latin typeface="Times New Roman" panose="02020603050405020304" pitchFamily="18" charset="0"/>
                <a:ea typeface="Calibri" panose="020F0502020204030204" pitchFamily="34" charset="0"/>
              </a:rPr>
              <a:t>Сахати</a:t>
            </a:r>
            <a:r>
              <a:rPr lang="uk-UA" b="1" dirty="0">
                <a:effectLst/>
                <a:latin typeface="Times New Roman" panose="02020603050405020304" pitchFamily="18" charset="0"/>
                <a:ea typeface="Calibri" panose="020F0502020204030204" pitchFamily="34" charset="0"/>
              </a:rPr>
              <a:t>». Ряд бойовиків, які прибули до Лівії з Афганістану, пройшовши там відповідну військову підготовку, після завершення активних бойових дій попрямували в інші країни для здійснення подальших революцій.</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5891578"/>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У </a:t>
            </a:r>
            <a:r>
              <a:rPr lang="uk-UA" sz="3200" b="1" dirty="0">
                <a:solidFill>
                  <a:srgbClr val="FF0000"/>
                </a:solidFill>
                <a:effectLst/>
                <a:latin typeface="Times New Roman" panose="02020603050405020304" pitchFamily="18" charset="0"/>
                <a:ea typeface="Calibri" panose="020F0502020204030204" pitchFamily="34" charset="0"/>
              </a:rPr>
              <a:t>2014 р.</a:t>
            </a:r>
            <a:r>
              <a:rPr lang="uk-UA" sz="3200" b="1" dirty="0">
                <a:effectLst/>
                <a:latin typeface="Times New Roman" panose="02020603050405020304" pitchFamily="18" charset="0"/>
                <a:ea typeface="Calibri" panose="020F0502020204030204" pitchFamily="34" charset="0"/>
              </a:rPr>
              <a:t> ситуація в Лівії загострилася ще сильніше. Окремі збройні сутички зросли до масштабів </a:t>
            </a:r>
            <a:r>
              <a:rPr lang="uk-UA" sz="3200" b="1" i="1" dirty="0">
                <a:solidFill>
                  <a:srgbClr val="FF0000"/>
                </a:solidFill>
                <a:effectLst/>
                <a:highlight>
                  <a:srgbClr val="FFFF00"/>
                </a:highlight>
                <a:latin typeface="Times New Roman" panose="02020603050405020304" pitchFamily="18" charset="0"/>
                <a:ea typeface="Calibri" panose="020F0502020204030204" pitchFamily="34" charset="0"/>
              </a:rPr>
              <a:t>другої громадянської війни</a:t>
            </a:r>
            <a:r>
              <a:rPr lang="uk-UA" sz="3200" b="1" dirty="0">
                <a:effectLst/>
                <a:latin typeface="Times New Roman" panose="02020603050405020304" pitchFamily="18" charset="0"/>
                <a:ea typeface="Calibri" panose="020F0502020204030204" pitchFamily="34" charset="0"/>
              </a:rPr>
              <a:t>. Другі вибори в Лівії після народного повстання були затьмарені насильством. Явка виборців була низькою. Замість того, щоб голосувати за партії, лівійці проголосували за членів парламенту в спробі послабити напруженість. </a:t>
            </a:r>
          </a:p>
          <a:p>
            <a:pPr marL="0" indent="0" algn="just">
              <a:buNone/>
            </a:pPr>
            <a:r>
              <a:rPr lang="uk-UA" sz="3200" b="1" dirty="0">
                <a:effectLst/>
                <a:latin typeface="Times New Roman" panose="02020603050405020304" pitchFamily="18" charset="0"/>
                <a:ea typeface="Calibri" panose="020F0502020204030204" pitchFamily="34" charset="0"/>
              </a:rPr>
              <a:t>В </a:t>
            </a:r>
            <a:r>
              <a:rPr lang="uk-UA" sz="3200" b="1" dirty="0">
                <a:solidFill>
                  <a:srgbClr val="FF0000"/>
                </a:solidFill>
                <a:effectLst/>
                <a:latin typeface="Times New Roman" panose="02020603050405020304" pitchFamily="18" charset="0"/>
                <a:ea typeface="Calibri" panose="020F0502020204030204" pitchFamily="34" charset="0"/>
              </a:rPr>
              <a:t>грудні 2015 р.</a:t>
            </a:r>
            <a:r>
              <a:rPr lang="uk-UA" sz="3200" b="1" dirty="0">
                <a:effectLst/>
                <a:latin typeface="Times New Roman" panose="02020603050405020304" pitchFamily="18" charset="0"/>
                <a:ea typeface="Calibri" panose="020F0502020204030204" pitchFamily="34" charset="0"/>
              </a:rPr>
              <a:t> була підписана мирна угода </a:t>
            </a:r>
            <a:r>
              <a:rPr lang="uk-UA" sz="3200" b="1" dirty="0">
                <a:effectLst/>
                <a:highlight>
                  <a:srgbClr val="00FF00"/>
                </a:highlight>
                <a:latin typeface="Times New Roman" panose="02020603050405020304" pitchFamily="18" charset="0"/>
                <a:ea typeface="Calibri" panose="020F0502020204030204" pitchFamily="34" charset="0"/>
              </a:rPr>
              <a:t>ООН – угода </a:t>
            </a:r>
            <a:r>
              <a:rPr lang="uk-UA" sz="3200" b="1" dirty="0" err="1">
                <a:effectLst/>
                <a:highlight>
                  <a:srgbClr val="00FF00"/>
                </a:highlight>
                <a:latin typeface="Times New Roman" panose="02020603050405020304" pitchFamily="18" charset="0"/>
                <a:ea typeface="Calibri" panose="020F0502020204030204" pitchFamily="34" charset="0"/>
              </a:rPr>
              <a:t>Скіре</a:t>
            </a:r>
            <a:r>
              <a:rPr lang="uk-UA" sz="3200" b="1" dirty="0">
                <a:effectLst/>
                <a:latin typeface="Times New Roman" panose="02020603050405020304" pitchFamily="18" charset="0"/>
                <a:ea typeface="Calibri" panose="020F0502020204030204" pitchFamily="34" charset="0"/>
              </a:rPr>
              <a:t>, яка спробувала домовитися про мир в країні, запропонувавши єдиний уряд. Угода склала план з шести пунктів, щоб покласти край конфлікту. Вона запропонувала встановити перехідний період тривалістю в один рік, протягом якого вони могли б приймати рішення з таких питань, як роззброєння, контроль над аеропортами країни і написання Конституції.</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094768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400" b="1" dirty="0">
                <a:effectLst/>
                <a:latin typeface="Times New Roman" panose="02020603050405020304" pitchFamily="18" charset="0"/>
                <a:ea typeface="Calibri" panose="020F0502020204030204" pitchFamily="34" charset="0"/>
              </a:rPr>
              <a:t>Під час її підписання передбачалося, що президентська рада очолюватиме перехідний період. Планований уряд складався з президентської ради у складі дев’яти членів під назвою «загальна національна згода» і Державної ради в якості консультативної палати. Протягом місяця президентська Рада повинна була призначити новий уряд, який обіцяла схвалити резолюція Ради Безпеки ООН. </a:t>
            </a:r>
          </a:p>
          <a:p>
            <a:pPr marL="0" indent="0" algn="just">
              <a:buNone/>
            </a:pPr>
            <a:r>
              <a:rPr lang="uk-UA" sz="3400" b="1" dirty="0">
                <a:effectLst/>
                <a:latin typeface="Times New Roman" panose="02020603050405020304" pitchFamily="18" charset="0"/>
                <a:ea typeface="Calibri" panose="020F0502020204030204" pitchFamily="34" charset="0"/>
              </a:rPr>
              <a:t>Єдиний уряд також розглядався як спосіб покласти край зростаючій загрозі угруповання «Ісламська держава» ІДІЛ в Лівії. Ситуація в галузі безпеки на півдні країни погіршується. «Аль-Каїда» має зв’язки з деякими місцевими лідерами бойовиків з різних сторін. </a:t>
            </a:r>
            <a:endParaRPr lang="ru-RU" sz="3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22572991"/>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700" b="1" dirty="0">
                <a:effectLst/>
                <a:latin typeface="Times New Roman" panose="02020603050405020304" pitchFamily="18" charset="0"/>
                <a:ea typeface="Calibri" panose="020F0502020204030204" pitchFamily="34" charset="0"/>
              </a:rPr>
              <a:t>Після поразки в Сирті </a:t>
            </a:r>
            <a:r>
              <a:rPr lang="uk-UA" sz="3700" b="1" dirty="0">
                <a:solidFill>
                  <a:srgbClr val="FF0000"/>
                </a:solidFill>
                <a:effectLst/>
                <a:latin typeface="Times New Roman" panose="02020603050405020304" pitchFamily="18" charset="0"/>
                <a:ea typeface="Calibri" panose="020F0502020204030204" pitchFamily="34" charset="0"/>
              </a:rPr>
              <a:t>Ісламська держава</a:t>
            </a:r>
            <a:r>
              <a:rPr lang="uk-UA" sz="3700" b="1" dirty="0">
                <a:effectLst/>
                <a:latin typeface="Times New Roman" panose="02020603050405020304" pitchFamily="18" charset="0"/>
                <a:ea typeface="Calibri" panose="020F0502020204030204" pitchFamily="34" charset="0"/>
              </a:rPr>
              <a:t> (ІДІЛ) використовує південь Лівії в якості безпечного притулку для відновлення сил, в якості тренувального полігону і в якості бази для операцій у ширшому регіоні, проводячи при цьому терористичну кампанію в Лівії з періодичними ефектними атаками.</a:t>
            </a:r>
          </a:p>
          <a:p>
            <a:pPr marL="0" indent="0" algn="just">
              <a:buNone/>
            </a:pPr>
            <a:r>
              <a:rPr lang="uk-UA" sz="3700" b="1" dirty="0">
                <a:effectLst/>
                <a:latin typeface="Times New Roman" panose="02020603050405020304" pitchFamily="18" charset="0"/>
                <a:ea typeface="Calibri" panose="020F0502020204030204" pitchFamily="34" charset="0"/>
              </a:rPr>
              <a:t>В кінці </a:t>
            </a:r>
            <a:r>
              <a:rPr lang="uk-UA" sz="3700" b="1" dirty="0">
                <a:solidFill>
                  <a:srgbClr val="FF0000"/>
                </a:solidFill>
                <a:effectLst/>
                <a:highlight>
                  <a:srgbClr val="FFFF00"/>
                </a:highlight>
                <a:latin typeface="Times New Roman" panose="02020603050405020304" pitchFamily="18" charset="0"/>
                <a:ea typeface="Calibri" panose="020F0502020204030204" pitchFamily="34" charset="0"/>
              </a:rPr>
              <a:t>грудня 2018 р.</a:t>
            </a:r>
            <a:r>
              <a:rPr lang="uk-UA" sz="3700" b="1" dirty="0">
                <a:effectLst/>
                <a:latin typeface="Times New Roman" panose="02020603050405020304" pitchFamily="18" charset="0"/>
                <a:ea typeface="Calibri" panose="020F0502020204030204" pitchFamily="34" charset="0"/>
              </a:rPr>
              <a:t> ІДІЛ атакували будівлю Міністерства закордонних справ в Тріполі, закінчивши рік кількома нападами на об’єкти інфраструктури, такі як штаб-квартира Національної нафтової корпорації і Вища Національна виборча комісія.</a:t>
            </a:r>
          </a:p>
          <a:p>
            <a:pPr marL="0" indent="0" algn="just">
              <a:buNone/>
            </a:pP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0578301"/>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indent="0" algn="just">
              <a:lnSpc>
                <a:spcPct val="100000"/>
              </a:lnSpc>
              <a:spcAft>
                <a:spcPts val="800"/>
              </a:spcAft>
              <a:buNone/>
            </a:pP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В </a:t>
            </a:r>
            <a:r>
              <a:rPr lang="uk-UA" sz="29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середині вересня 2016 р.</a:t>
            </a: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2900" b="1" dirty="0" err="1">
                <a:effectLst/>
                <a:latin typeface="Times New Roman" panose="02020603050405020304" pitchFamily="18" charset="0"/>
                <a:ea typeface="Calibri" panose="020F0502020204030204" pitchFamily="34" charset="0"/>
                <a:cs typeface="Times New Roman" panose="02020603050405020304" pitchFamily="18" charset="0"/>
              </a:rPr>
              <a:t>Хафтар</a:t>
            </a: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 і його збройні сили почали другий наступ і захопили ключові нафтові порти. Його війська відбилися від охоронців, щоб отримати контроль над нафтовими терміналами в </a:t>
            </a:r>
            <a:r>
              <a:rPr lang="uk-UA" sz="29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Рас-</a:t>
            </a:r>
            <a:r>
              <a:rPr lang="uk-UA" sz="29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Лануфі</a:t>
            </a:r>
            <a:r>
              <a:rPr lang="uk-UA" sz="29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Аль-Сидр і </a:t>
            </a:r>
            <a:r>
              <a:rPr lang="uk-UA" sz="29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Зувайтанії</a:t>
            </a: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 </a:t>
            </a:r>
          </a:p>
          <a:p>
            <a:pPr indent="0" algn="just">
              <a:lnSpc>
                <a:spcPct val="100000"/>
              </a:lnSpc>
              <a:spcAft>
                <a:spcPts val="800"/>
              </a:spcAft>
              <a:buNone/>
            </a:pP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Це був перший випадок, коли сили </a:t>
            </a:r>
            <a:r>
              <a:rPr lang="uk-UA" sz="2900" b="1" dirty="0" err="1">
                <a:effectLst/>
                <a:latin typeface="Times New Roman" panose="02020603050405020304" pitchFamily="18" charset="0"/>
                <a:ea typeface="Calibri" panose="020F0502020204030204" pitchFamily="34" charset="0"/>
                <a:cs typeface="Times New Roman" panose="02020603050405020304" pitchFamily="18" charset="0"/>
              </a:rPr>
              <a:t>Хафтара</a:t>
            </a: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 а також бійці, зіткнулися безпосередньо з тих пір, як уряд єдності почав працювати в Тріполі в березні. Контроль </a:t>
            </a:r>
            <a:r>
              <a:rPr lang="uk-UA" sz="2900" b="1" dirty="0" err="1">
                <a:effectLst/>
                <a:latin typeface="Times New Roman" panose="02020603050405020304" pitchFamily="18" charset="0"/>
                <a:ea typeface="Calibri" panose="020F0502020204030204" pitchFamily="34" charset="0"/>
                <a:cs typeface="Times New Roman" panose="02020603050405020304" pitchFamily="18" charset="0"/>
              </a:rPr>
              <a:t>Хафтара</a:t>
            </a: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 над нафтовими портами розглядається як козир в політичних переговорах. Раніше нафтові порти контролювалися охороною нафтових об’єктів – озброєною групою, очолюваною </a:t>
            </a:r>
            <a:r>
              <a:rPr lang="uk-UA" sz="29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Ібрагімом </a:t>
            </a:r>
            <a:r>
              <a:rPr lang="uk-UA" sz="29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Джатраном</a:t>
            </a: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 і лояльною уряду Тріполі. До </a:t>
            </a:r>
            <a:r>
              <a:rPr lang="uk-UA" sz="29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2016 р.</a:t>
            </a: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 було сформовано переглянутий уряд національної єдності. Переговори </a:t>
            </a:r>
            <a:r>
              <a:rPr lang="uk-UA" sz="29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2015 р.</a:t>
            </a:r>
            <a:r>
              <a:rPr lang="uk-UA" sz="2900" b="1" dirty="0">
                <a:effectLst/>
                <a:latin typeface="Times New Roman" panose="02020603050405020304" pitchFamily="18" charset="0"/>
                <a:ea typeface="Calibri" panose="020F0502020204030204" pitchFamily="34" charset="0"/>
                <a:cs typeface="Times New Roman" panose="02020603050405020304" pitchFamily="18" charset="0"/>
              </a:rPr>
              <a:t> були відкладені через протиборчі фракції, які як і раніше відмовлялися підписати запропонований уряд.</a:t>
            </a:r>
            <a:endParaRPr lang="ru-RU" sz="29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50757040"/>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indent="0" algn="just">
              <a:lnSpc>
                <a:spcPct val="107000"/>
              </a:lnSpc>
              <a:spcAft>
                <a:spcPts val="800"/>
              </a:spcAft>
              <a:buNone/>
            </a:pPr>
            <a:r>
              <a:rPr lang="uk-UA" sz="3800" b="1" dirty="0">
                <a:effectLst/>
                <a:latin typeface="Times New Roman" panose="02020603050405020304" pitchFamily="18" charset="0"/>
                <a:ea typeface="Calibri" panose="020F0502020204030204" pitchFamily="34" charset="0"/>
                <a:cs typeface="Times New Roman" panose="02020603050405020304" pitchFamily="18" charset="0"/>
              </a:rPr>
              <a:t>Після політичних перестановок ключовими гравцями Лівії в даний час є підтримуваний ООН уряд національної згоди (УНЗ), очолюваний </a:t>
            </a:r>
            <a:r>
              <a:rPr lang="uk-UA" sz="3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Сарраджем</a:t>
            </a:r>
            <a:r>
              <a:rPr lang="uk-UA" sz="3800" b="1" dirty="0">
                <a:effectLst/>
                <a:latin typeface="Times New Roman" panose="02020603050405020304" pitchFamily="18" charset="0"/>
                <a:ea typeface="Calibri" panose="020F0502020204030204" pitchFamily="34" charset="0"/>
                <a:cs typeface="Times New Roman" panose="02020603050405020304" pitchFamily="18" charset="0"/>
              </a:rPr>
              <a:t> і базується в Тріполі. </a:t>
            </a:r>
          </a:p>
          <a:p>
            <a:pPr indent="0" algn="just">
              <a:lnSpc>
                <a:spcPct val="107000"/>
              </a:lnSpc>
              <a:spcAft>
                <a:spcPts val="800"/>
              </a:spcAft>
              <a:buNone/>
            </a:pPr>
            <a:r>
              <a:rPr lang="uk-UA" sz="3800" b="1" dirty="0">
                <a:effectLst/>
                <a:latin typeface="Times New Roman" panose="02020603050405020304" pitchFamily="18" charset="0"/>
                <a:ea typeface="Calibri" panose="020F0502020204030204" pitchFamily="34" charset="0"/>
                <a:cs typeface="Times New Roman" panose="02020603050405020304" pitchFamily="18" charset="0"/>
              </a:rPr>
              <a:t>До складу УНЗ входить президентська рада, яка з </a:t>
            </a:r>
            <a:r>
              <a:rPr lang="uk-UA" sz="3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березня 2016 року</a:t>
            </a:r>
            <a:r>
              <a:rPr lang="uk-UA" sz="3800" b="1" dirty="0">
                <a:effectLst/>
                <a:latin typeface="Times New Roman" panose="02020603050405020304" pitchFamily="18" charset="0"/>
                <a:ea typeface="Calibri" panose="020F0502020204030204" pitchFamily="34" charset="0"/>
                <a:cs typeface="Times New Roman" panose="02020603050405020304" pitchFamily="18" charset="0"/>
              </a:rPr>
              <a:t> контролює Міністерства та державні об'єкти столиці. </a:t>
            </a:r>
            <a:r>
              <a:rPr lang="uk-UA" sz="3800" b="1" dirty="0" err="1">
                <a:effectLst/>
                <a:latin typeface="Times New Roman" panose="02020603050405020304" pitchFamily="18" charset="0"/>
                <a:ea typeface="Calibri" panose="020F0502020204030204" pitchFamily="34" charset="0"/>
                <a:cs typeface="Times New Roman" panose="02020603050405020304" pitchFamily="18" charset="0"/>
              </a:rPr>
              <a:t>Державноу</a:t>
            </a:r>
            <a:r>
              <a:rPr lang="uk-UA" sz="3800" b="1" dirty="0">
                <a:effectLst/>
                <a:latin typeface="Times New Roman" panose="02020603050405020304" pitchFamily="18" charset="0"/>
                <a:ea typeface="Calibri" panose="020F0502020204030204" pitchFamily="34" charset="0"/>
                <a:cs typeface="Times New Roman" panose="02020603050405020304" pitchFamily="18" charset="0"/>
              </a:rPr>
              <a:t> раду, консультативного органу УНЗ, очолює </a:t>
            </a:r>
            <a:r>
              <a:rPr lang="uk-UA" sz="3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Абдулрахман</a:t>
            </a:r>
            <a:r>
              <a:rPr lang="uk-UA" sz="38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38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Савехлі</a:t>
            </a:r>
            <a:r>
              <a:rPr lang="uk-UA" sz="38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3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36453394"/>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indent="0" algn="just">
              <a:lnSpc>
                <a:spcPct val="107000"/>
              </a:lnSpc>
              <a:spcAft>
                <a:spcPts val="800"/>
              </a:spcAft>
              <a:buNone/>
            </a:pPr>
            <a:r>
              <a:rPr lang="uk-UA" sz="3100" b="1" dirty="0">
                <a:effectLst/>
                <a:latin typeface="Times New Roman" panose="02020603050405020304" pitchFamily="18" charset="0"/>
                <a:ea typeface="Calibri" panose="020F0502020204030204" pitchFamily="34" charset="0"/>
                <a:cs typeface="Times New Roman" panose="02020603050405020304" pitchFamily="18" charset="0"/>
              </a:rPr>
              <a:t>Міністр закордонних справ Лівії заявив на прес-конференції, що </a:t>
            </a:r>
            <a:r>
              <a:rPr lang="uk-UA" sz="3100" b="1" dirty="0" err="1">
                <a:effectLst/>
                <a:latin typeface="Times New Roman" panose="02020603050405020304" pitchFamily="18" charset="0"/>
                <a:ea typeface="Calibri" panose="020F0502020204030204" pitchFamily="34" charset="0"/>
                <a:cs typeface="Times New Roman" panose="02020603050405020304" pitchFamily="18" charset="0"/>
              </a:rPr>
              <a:t>Хафтар</a:t>
            </a:r>
            <a:r>
              <a:rPr lang="uk-UA" sz="3100" b="1" dirty="0">
                <a:effectLst/>
                <a:latin typeface="Times New Roman" panose="02020603050405020304" pitchFamily="18" charset="0"/>
                <a:ea typeface="Calibri" panose="020F0502020204030204" pitchFamily="34" charset="0"/>
                <a:cs typeface="Times New Roman" panose="02020603050405020304" pitchFamily="18" charset="0"/>
              </a:rPr>
              <a:t> буде призначений головнокомандуючим лівійської армії, за умови, що він прийме УНЗ в якості керівного органу. Оголошення було зроблено через тиждень після зустрічі </a:t>
            </a:r>
            <a:r>
              <a:rPr lang="uk-UA" sz="31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Хафтара</a:t>
            </a:r>
            <a:r>
              <a:rPr lang="uk-UA" sz="31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і </a:t>
            </a:r>
            <a:r>
              <a:rPr lang="uk-UA" sz="31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Серраджа</a:t>
            </a:r>
            <a:r>
              <a:rPr lang="uk-UA" sz="3100" b="1" dirty="0">
                <a:effectLst/>
                <a:latin typeface="Times New Roman" panose="02020603050405020304" pitchFamily="18" charset="0"/>
                <a:ea typeface="Calibri" panose="020F0502020204030204" pitchFamily="34" charset="0"/>
                <a:cs typeface="Times New Roman" panose="02020603050405020304" pitchFamily="18" charset="0"/>
              </a:rPr>
              <a:t> в Абу-Дабі. Мета цієї зустрічі полягала в тому, щоб сприяти встановленню миру між владою, проте в ході очної конференції не було прийнято ніякого конкретного документа. </a:t>
            </a:r>
          </a:p>
          <a:p>
            <a:pPr indent="0" algn="just">
              <a:lnSpc>
                <a:spcPct val="107000"/>
              </a:lnSpc>
              <a:spcAft>
                <a:spcPts val="800"/>
              </a:spcAft>
              <a:buNone/>
            </a:pPr>
            <a:r>
              <a:rPr lang="uk-UA" sz="3100" b="1" dirty="0">
                <a:effectLst/>
                <a:latin typeface="Times New Roman" panose="02020603050405020304" pitchFamily="18" charset="0"/>
                <a:ea typeface="Calibri" panose="020F0502020204030204" pitchFamily="34" charset="0"/>
                <a:cs typeface="Times New Roman" panose="02020603050405020304" pitchFamily="18" charset="0"/>
              </a:rPr>
              <a:t>Однак і </a:t>
            </a:r>
            <a:r>
              <a:rPr lang="uk-UA" sz="31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Серрадж</a:t>
            </a:r>
            <a:r>
              <a:rPr lang="uk-UA" sz="3100" b="1" dirty="0">
                <a:effectLst/>
                <a:latin typeface="Times New Roman" panose="02020603050405020304" pitchFamily="18" charset="0"/>
                <a:ea typeface="Calibri" panose="020F0502020204030204" pitchFamily="34" charset="0"/>
                <a:cs typeface="Times New Roman" panose="02020603050405020304" pitchFamily="18" charset="0"/>
              </a:rPr>
              <a:t>, і </a:t>
            </a:r>
            <a:r>
              <a:rPr lang="uk-UA" sz="31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Хафтар</a:t>
            </a:r>
            <a:r>
              <a:rPr lang="uk-UA" sz="3100" b="1" dirty="0">
                <a:effectLst/>
                <a:latin typeface="Times New Roman" panose="02020603050405020304" pitchFamily="18" charset="0"/>
                <a:ea typeface="Calibri" panose="020F0502020204030204" pitchFamily="34" charset="0"/>
                <a:cs typeface="Times New Roman" panose="02020603050405020304" pitchFamily="18" charset="0"/>
              </a:rPr>
              <a:t> виступили з заявами після зустрічі, пообіцявши працювати разом, щоб покласти край конфлікту в Лівії. Асамблея, якій було доручено розробити конституцію, ще не завершила підготовку попереднього проекту з-за постійних невдач. </a:t>
            </a:r>
            <a:endParaRPr lang="ru-RU" sz="31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3560847"/>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800" b="1" dirty="0">
                <a:effectLst/>
                <a:latin typeface="Times New Roman" panose="02020603050405020304" pitchFamily="18" charset="0"/>
                <a:ea typeface="Calibri" panose="020F0502020204030204" pitchFamily="34" charset="0"/>
              </a:rPr>
              <a:t>Конференція по Лівії, яка відбулася в Палермо (Італія) в </a:t>
            </a:r>
            <a:r>
              <a:rPr lang="uk-UA" sz="3800" b="1" dirty="0">
                <a:solidFill>
                  <a:srgbClr val="FF0000"/>
                </a:solidFill>
                <a:effectLst/>
                <a:latin typeface="Times New Roman" panose="02020603050405020304" pitchFamily="18" charset="0"/>
                <a:ea typeface="Calibri" panose="020F0502020204030204" pitchFamily="34" charset="0"/>
              </a:rPr>
              <a:t>листопаді 2018 року</a:t>
            </a:r>
            <a:r>
              <a:rPr lang="uk-UA" sz="3800" b="1" dirty="0">
                <a:effectLst/>
                <a:latin typeface="Times New Roman" panose="02020603050405020304" pitchFamily="18" charset="0"/>
                <a:ea typeface="Calibri" panose="020F0502020204030204" pitchFamily="34" charset="0"/>
              </a:rPr>
              <a:t>, не ознаменувалася ні настанням нового світанку в плані безпеки і політичного консенсусу, ні розробкою міцної угоди навколо чітко визначеного плану.</a:t>
            </a:r>
          </a:p>
          <a:p>
            <a:pPr marL="0" indent="0" algn="just">
              <a:buNone/>
            </a:pPr>
            <a:r>
              <a:rPr lang="uk-UA" sz="3800" b="1" dirty="0">
                <a:effectLst/>
                <a:latin typeface="Times New Roman" panose="02020603050405020304" pitchFamily="18" charset="0"/>
                <a:ea typeface="Calibri" panose="020F0502020204030204" pitchFamily="34" charset="0"/>
              </a:rPr>
              <a:t> Замість цього всі лівійські та європейські делегації знову заявили про свою підтримку дій спеціальної місії Організації Об’єднаних Націй в Лівії  і дали розпливчасте визначення «дорожньої карти» врегулювання кризи в країні. Іншими словами, були мінімальні результати, але тим не менш результати.</a:t>
            </a:r>
            <a:endParaRPr lang="ru-RU" sz="3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768360"/>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latin typeface="Times New Roman" panose="02020603050405020304" pitchFamily="18" charset="0"/>
                <a:cs typeface="Times New Roman" panose="02020603050405020304" pitchFamily="18" charset="0"/>
              </a:rPr>
              <a:t>Основні пункти «дорожньої карти» полягають в організації Національної конференції в Лівії з метою досягнення примирення між різними лівійськими сторонами. </a:t>
            </a:r>
          </a:p>
          <a:p>
            <a:pPr marL="0" indent="0" algn="just">
              <a:buNone/>
            </a:pPr>
            <a:r>
              <a:rPr lang="uk-UA" sz="3500" b="1" dirty="0">
                <a:latin typeface="Times New Roman" panose="02020603050405020304" pitchFamily="18" charset="0"/>
                <a:cs typeface="Times New Roman" panose="02020603050405020304" pitchFamily="18" charset="0"/>
              </a:rPr>
              <a:t>Передбачається, що ряд делегатів, які представляють усі верстви лівійського суспільства, зберуться наприкінці березня для узгодження низки рішень, починаючи від національної ідентичності і закінчуючи рішеннями про структуру політичної системи (сильна децентралізація, федералізм), рішеннями про систему управління, мирне врегулювання скарг і, що більш важливо, новою конституцією і виборами.</a:t>
            </a:r>
          </a:p>
        </p:txBody>
      </p:sp>
    </p:spTree>
    <p:extLst>
      <p:ext uri="{BB962C8B-B14F-4D97-AF65-F5344CB8AC3E}">
        <p14:creationId xmlns:p14="http://schemas.microsoft.com/office/powerpoint/2010/main" val="6028779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3500" b="1" dirty="0">
                <a:effectLst/>
                <a:latin typeface="Times New Roman" panose="02020603050405020304" pitchFamily="18" charset="0"/>
                <a:ea typeface="Calibri" panose="020F0502020204030204" pitchFamily="34" charset="0"/>
              </a:rPr>
              <a:t>При тому, що світова фінансово-економічна криза </a:t>
            </a:r>
            <a:r>
              <a:rPr lang="uk-UA" sz="3500" b="1" dirty="0">
                <a:solidFill>
                  <a:srgbClr val="C00000"/>
                </a:solidFill>
                <a:effectLst/>
                <a:latin typeface="Times New Roman" panose="02020603050405020304" pitchFamily="18" charset="0"/>
                <a:ea typeface="Calibri" panose="020F0502020204030204" pitchFamily="34" charset="0"/>
              </a:rPr>
              <a:t>2008 р.</a:t>
            </a:r>
            <a:r>
              <a:rPr lang="uk-UA" sz="3500" b="1" dirty="0">
                <a:effectLst/>
                <a:latin typeface="Times New Roman" panose="02020603050405020304" pitchFamily="18" charset="0"/>
                <a:ea typeface="Calibri" panose="020F0502020204030204" pitchFamily="34" charset="0"/>
              </a:rPr>
              <a:t> не надто вразила економіку Лівії, вирішальну роль відіграв не абсолютний, а відносний рівень добробуту – </a:t>
            </a:r>
            <a:r>
              <a:rPr lang="uk-UA" sz="3500" b="1" i="1" dirty="0">
                <a:effectLst/>
                <a:highlight>
                  <a:srgbClr val="FFFF00"/>
                </a:highlight>
                <a:latin typeface="Times New Roman" panose="02020603050405020304" pitchFamily="18" charset="0"/>
                <a:ea typeface="Calibri" panose="020F0502020204030204" pitchFamily="34" charset="0"/>
              </a:rPr>
              <a:t>виник вибухонебезпечний розрив між очікуваннями зростання добробуту і реальністю</a:t>
            </a:r>
            <a:r>
              <a:rPr lang="uk-UA" sz="3500" b="1" dirty="0">
                <a:effectLst/>
                <a:latin typeface="Times New Roman" panose="02020603050405020304" pitchFamily="18" charset="0"/>
                <a:ea typeface="Calibri" panose="020F0502020204030204" pitchFamily="34" charset="0"/>
              </a:rPr>
              <a:t>. Особливо обурювало усвідомлення несправедливості розподілу прибутків від продажу національного багатства між громадянами. </a:t>
            </a:r>
          </a:p>
          <a:p>
            <a:pPr marL="0" indent="0" algn="just">
              <a:buNone/>
            </a:pPr>
            <a:r>
              <a:rPr lang="uk-UA" sz="3500" b="1" dirty="0">
                <a:effectLst/>
                <a:latin typeface="Times New Roman" panose="02020603050405020304" pitchFamily="18" charset="0"/>
                <a:ea typeface="Calibri" panose="020F0502020204030204" pitchFamily="34" charset="0"/>
              </a:rPr>
              <a:t>З одного боку – накопичення колосальних коштів на рахунках полковника та його оточення (</a:t>
            </a:r>
            <a:r>
              <a:rPr lang="uk-UA" sz="3500" b="1" dirty="0">
                <a:solidFill>
                  <a:srgbClr val="C00000"/>
                </a:solidFill>
                <a:effectLst/>
                <a:latin typeface="Times New Roman" panose="02020603050405020304" pitchFamily="18" charset="0"/>
                <a:ea typeface="Calibri" panose="020F0502020204030204" pitchFamily="34" charset="0"/>
              </a:rPr>
              <a:t>як з’ясувалося пізніше, ці багатства родини М. </a:t>
            </a:r>
            <a:r>
              <a:rPr lang="uk-UA" sz="3500" b="1" dirty="0" err="1">
                <a:solidFill>
                  <a:srgbClr val="C00000"/>
                </a:solidFill>
                <a:effectLst/>
                <a:latin typeface="Times New Roman" panose="02020603050405020304" pitchFamily="18" charset="0"/>
                <a:ea typeface="Calibri" panose="020F0502020204030204" pitchFamily="34" charset="0"/>
              </a:rPr>
              <a:t>Каддафі</a:t>
            </a:r>
            <a:r>
              <a:rPr lang="uk-UA" sz="3500" b="1" dirty="0">
                <a:solidFill>
                  <a:srgbClr val="C00000"/>
                </a:solidFill>
                <a:effectLst/>
                <a:latin typeface="Times New Roman" panose="02020603050405020304" pitchFamily="18" charset="0"/>
                <a:ea typeface="Calibri" panose="020F0502020204030204" pitchFamily="34" charset="0"/>
              </a:rPr>
              <a:t> оцінювалися у суму до 200 млрд. </a:t>
            </a:r>
            <a:r>
              <a:rPr lang="uk-UA" sz="3500" b="1" dirty="0" err="1">
                <a:solidFill>
                  <a:srgbClr val="C00000"/>
                </a:solidFill>
                <a:effectLst/>
                <a:latin typeface="Times New Roman" panose="02020603050405020304" pitchFamily="18" charset="0"/>
                <a:ea typeface="Calibri" panose="020F0502020204030204" pitchFamily="34" charset="0"/>
              </a:rPr>
              <a:t>дол</a:t>
            </a:r>
            <a:r>
              <a:rPr lang="uk-UA" sz="3500" b="1" dirty="0">
                <a:solidFill>
                  <a:srgbClr val="C00000"/>
                </a:solidFill>
                <a:effectLst/>
                <a:latin typeface="Times New Roman" panose="02020603050405020304" pitchFamily="18" charset="0"/>
                <a:ea typeface="Calibri" panose="020F0502020204030204" pitchFamily="34" charset="0"/>
              </a:rPr>
              <a:t>.</a:t>
            </a:r>
            <a:r>
              <a:rPr lang="uk-UA" sz="3500" b="1" dirty="0">
                <a:effectLst/>
                <a:latin typeface="Times New Roman" panose="02020603050405020304" pitchFamily="18" charset="0"/>
                <a:ea typeface="Calibri" panose="020F0502020204030204" pitchFamily="34" charset="0"/>
              </a:rPr>
              <a:t>), з іншого – вельми незначні надходження пересічним громадянам (по 1 тисячі доларів на родину на рік).</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1336655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effectLst/>
                <a:latin typeface="Times New Roman" panose="02020603050405020304" pitchFamily="18" charset="0"/>
                <a:ea typeface="Calibri" panose="020F0502020204030204" pitchFamily="34" charset="0"/>
              </a:rPr>
              <a:t>Ситуація в Лівії також стала джерелом нестабільності в усьому регіоні. Лівійська влада не тільки не вилучає зброю у повстанців, але й продовжує роздавати її населенню. </a:t>
            </a:r>
          </a:p>
          <a:p>
            <a:pPr marL="0" indent="0" algn="just">
              <a:buNone/>
            </a:pPr>
            <a:r>
              <a:rPr lang="uk-UA" sz="3500" b="1" dirty="0">
                <a:effectLst/>
                <a:latin typeface="Times New Roman" panose="02020603050405020304" pitchFamily="18" charset="0"/>
                <a:ea typeface="Calibri" panose="020F0502020204030204" pitchFamily="34" charset="0"/>
              </a:rPr>
              <a:t>Учасники революційних подій здавати зброю не збираються. А оскільки кордони держави зараз охороняються слабо, створюється додаткова загроза стабільності регіону, який і так характеризується напруженістю ситуації. Отже, Лівія в даний час являє собою міста і райони, контрольовані збройними групами ополченців, суперництво між племенами, польовими командирами та міськими радами. Злочинність знаходиться на рекордно високому рівні, і концепція закону і порядку тепер здається утопічною.</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9980610"/>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u="sng" dirty="0">
                <a:solidFill>
                  <a:srgbClr val="FF0000"/>
                </a:solidFill>
                <a:effectLst/>
                <a:latin typeface="Times New Roman" panose="02020603050405020304" pitchFamily="18" charset="0"/>
                <a:ea typeface="Calibri" panose="020F0502020204030204" pitchFamily="34" charset="0"/>
              </a:rPr>
              <a:t>ТУНІС</a:t>
            </a:r>
            <a:r>
              <a:rPr lang="uk-UA" sz="3600" b="1" dirty="0">
                <a:effectLst/>
                <a:latin typeface="Times New Roman" panose="02020603050405020304" pitchFamily="18" charset="0"/>
                <a:ea typeface="Calibri" panose="020F0502020204030204" pitchFamily="34" charset="0"/>
              </a:rPr>
              <a:t>. Відповідь туніського уряду на протести привернула міжнародну критику, коли десятки протестуючих були вбиті в сутичках з поліцією. На тлі звинувачень у використанні надмірної сили </a:t>
            </a:r>
            <a:r>
              <a:rPr lang="uk-UA" sz="3600" b="1" dirty="0">
                <a:solidFill>
                  <a:srgbClr val="FF0000"/>
                </a:solidFill>
                <a:effectLst/>
                <a:latin typeface="Times New Roman" panose="02020603050405020304" pitchFamily="18" charset="0"/>
                <a:ea typeface="Calibri" panose="020F0502020204030204" pitchFamily="34" charset="0"/>
              </a:rPr>
              <a:t>Бен Алі </a:t>
            </a:r>
            <a:r>
              <a:rPr lang="uk-UA" sz="3600" b="1" dirty="0">
                <a:effectLst/>
                <a:latin typeface="Times New Roman" panose="02020603050405020304" pitchFamily="18" charset="0"/>
                <a:ea typeface="Calibri" panose="020F0502020204030204" pitchFamily="34" charset="0"/>
              </a:rPr>
              <a:t>звільнив міністра внутрішніх справ, </a:t>
            </a:r>
            <a:r>
              <a:rPr lang="uk-UA" sz="3600" b="1" dirty="0">
                <a:solidFill>
                  <a:srgbClr val="FF0000"/>
                </a:solidFill>
                <a:effectLst/>
                <a:latin typeface="Times New Roman" panose="02020603050405020304" pitchFamily="18" charset="0"/>
                <a:ea typeface="Calibri" panose="020F0502020204030204" pitchFamily="34" charset="0"/>
              </a:rPr>
              <a:t>Рафіка </a:t>
            </a:r>
            <a:r>
              <a:rPr lang="uk-UA" sz="3600" b="1" dirty="0" err="1">
                <a:solidFill>
                  <a:srgbClr val="FF0000"/>
                </a:solidFill>
                <a:effectLst/>
                <a:latin typeface="Times New Roman" panose="02020603050405020304" pitchFamily="18" charset="0"/>
                <a:ea typeface="Calibri" panose="020F0502020204030204" pitchFamily="34" charset="0"/>
              </a:rPr>
              <a:t>Бальхая</a:t>
            </a:r>
            <a:r>
              <a:rPr lang="uk-UA" sz="3600" b="1" dirty="0">
                <a:solidFill>
                  <a:srgbClr val="FF0000"/>
                </a:solidFill>
                <a:effectLst/>
                <a:latin typeface="Times New Roman" panose="02020603050405020304" pitchFamily="18" charset="0"/>
                <a:ea typeface="Calibri" panose="020F0502020204030204" pitchFamily="34" charset="0"/>
              </a:rPr>
              <a:t> </a:t>
            </a:r>
            <a:r>
              <a:rPr lang="uk-UA" sz="3600" b="1" dirty="0" err="1">
                <a:solidFill>
                  <a:srgbClr val="FF0000"/>
                </a:solidFill>
                <a:effectLst/>
                <a:latin typeface="Times New Roman" panose="02020603050405020304" pitchFamily="18" charset="0"/>
                <a:ea typeface="Calibri" panose="020F0502020204030204" pitchFamily="34" charset="0"/>
              </a:rPr>
              <a:t>Кацема</a:t>
            </a:r>
            <a:r>
              <a:rPr lang="uk-UA" sz="3600" b="1" dirty="0">
                <a:effectLst/>
                <a:latin typeface="Times New Roman" panose="02020603050405020304" pitchFamily="18" charset="0"/>
                <a:ea typeface="Calibri" panose="020F0502020204030204" pitchFamily="34" charset="0"/>
              </a:rPr>
              <a:t>, і пообіцяв створити слідчий комітет для вивчення реакції уряду на кризу. </a:t>
            </a:r>
          </a:p>
          <a:p>
            <a:pPr marL="0" indent="0" algn="just">
              <a:buNone/>
            </a:pPr>
            <a:r>
              <a:rPr lang="uk-UA" sz="3600" b="1" dirty="0">
                <a:effectLst/>
                <a:latin typeface="Times New Roman" panose="02020603050405020304" pitchFamily="18" charset="0"/>
                <a:ea typeface="Calibri" panose="020F0502020204030204" pitchFamily="34" charset="0"/>
              </a:rPr>
              <a:t>Проте зіткнення між поліцією і мітингувальниками продовжувалися і поширилися до столиці, де уряд розгорнув війська для контролю над заворушеннями. </a:t>
            </a:r>
            <a:r>
              <a:rPr lang="uk-UA" sz="3600" b="1" dirty="0">
                <a:solidFill>
                  <a:srgbClr val="FF0000"/>
                </a:solidFill>
                <a:effectLst/>
                <a:latin typeface="Times New Roman" panose="02020603050405020304" pitchFamily="18" charset="0"/>
                <a:ea typeface="Calibri" panose="020F0502020204030204" pitchFamily="34" charset="0"/>
              </a:rPr>
              <a:t>13 січня 2011 р.</a:t>
            </a:r>
            <a:r>
              <a:rPr lang="uk-UA" sz="3600" b="1" dirty="0">
                <a:effectLst/>
                <a:latin typeface="Times New Roman" panose="02020603050405020304" pitchFamily="18" charset="0"/>
                <a:ea typeface="Calibri" panose="020F0502020204030204" pitchFamily="34" charset="0"/>
              </a:rPr>
              <a:t> Бен Алі з’явився на національному телебаченні і зробив більш широкі поступки опозиції. </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6966876"/>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800" b="1" dirty="0">
                <a:effectLst/>
                <a:latin typeface="Times New Roman" panose="02020603050405020304" pitchFamily="18" charset="0"/>
                <a:ea typeface="Calibri" panose="020F0502020204030204" pitchFamily="34" charset="0"/>
              </a:rPr>
              <a:t>Він висловив жаль з приводу смерті демонстрантів і пообіцяв наказати поліції, щоб вони припинили користуватися живим вогнем, крім випадків самооборони. Звертаючи увагу на скарги протестуючих, він сказав, що створить 300 тисяч робочих місць для молоді, знизить ціни на продукти харчування та послабить обмеження на використання Інтернету. </a:t>
            </a:r>
          </a:p>
          <a:p>
            <a:pPr marL="0" indent="0" algn="just">
              <a:buNone/>
            </a:pPr>
            <a:r>
              <a:rPr lang="uk-UA" sz="3800" b="1" dirty="0">
                <a:effectLst/>
                <a:latin typeface="Times New Roman" panose="02020603050405020304" pitchFamily="18" charset="0"/>
                <a:ea typeface="Calibri" panose="020F0502020204030204" pitchFamily="34" charset="0"/>
              </a:rPr>
              <a:t>Але президент Тунісу зробив більш непередбачуваний крок. </a:t>
            </a:r>
            <a:r>
              <a:rPr lang="uk-UA" sz="3800" b="1" dirty="0">
                <a:solidFill>
                  <a:srgbClr val="FF0000"/>
                </a:solidFill>
                <a:effectLst/>
                <a:latin typeface="Times New Roman" panose="02020603050405020304" pitchFamily="18" charset="0"/>
                <a:ea typeface="Calibri" panose="020F0502020204030204" pitchFamily="34" charset="0"/>
              </a:rPr>
              <a:t>14 січня 2011 року</a:t>
            </a:r>
            <a:r>
              <a:rPr lang="uk-UA" sz="3800" b="1" dirty="0">
                <a:effectLst/>
                <a:latin typeface="Times New Roman" panose="02020603050405020304" pitchFamily="18" charset="0"/>
                <a:ea typeface="Calibri" panose="020F0502020204030204" pitchFamily="34" charset="0"/>
              </a:rPr>
              <a:t> Бен Алі разом із сім’єю втік з країни до Саудівської Аравії.</a:t>
            </a:r>
            <a:endParaRPr lang="ru-RU" sz="3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7900602"/>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latin typeface="Times New Roman" panose="02020603050405020304" pitchFamily="18" charset="0"/>
                <a:cs typeface="Times New Roman" panose="02020603050405020304" pitchFamily="18" charset="0"/>
              </a:rPr>
              <a:t>До влади прийшов прем’єр-міністр </a:t>
            </a:r>
            <a:r>
              <a:rPr lang="uk-UA" sz="3500" b="1" dirty="0">
                <a:solidFill>
                  <a:srgbClr val="FF0000"/>
                </a:solidFill>
                <a:latin typeface="Times New Roman" panose="02020603050405020304" pitchFamily="18" charset="0"/>
                <a:cs typeface="Times New Roman" panose="02020603050405020304" pitchFamily="18" charset="0"/>
              </a:rPr>
              <a:t>Мохаммед </a:t>
            </a:r>
            <a:r>
              <a:rPr lang="uk-UA" sz="3500" b="1" dirty="0" err="1">
                <a:solidFill>
                  <a:srgbClr val="FF0000"/>
                </a:solidFill>
                <a:latin typeface="Times New Roman" panose="02020603050405020304" pitchFamily="18" charset="0"/>
                <a:cs typeface="Times New Roman" panose="02020603050405020304" pitchFamily="18" charset="0"/>
              </a:rPr>
              <a:t>Ганнуші</a:t>
            </a:r>
            <a:r>
              <a:rPr lang="uk-UA" sz="3500" b="1" dirty="0">
                <a:latin typeface="Times New Roman" panose="02020603050405020304" pitchFamily="18" charset="0"/>
                <a:cs typeface="Times New Roman" panose="02020603050405020304" pitchFamily="18" charset="0"/>
              </a:rPr>
              <a:t>. На наступний день </a:t>
            </a:r>
            <a:r>
              <a:rPr lang="uk-UA" sz="3500" b="1" dirty="0" err="1">
                <a:latin typeface="Times New Roman" panose="02020603050405020304" pitchFamily="18" charset="0"/>
                <a:cs typeface="Times New Roman" panose="02020603050405020304" pitchFamily="18" charset="0"/>
              </a:rPr>
              <a:t>Ганнуші</a:t>
            </a:r>
            <a:r>
              <a:rPr lang="uk-UA" sz="3500" b="1" dirty="0">
                <a:latin typeface="Times New Roman" panose="02020603050405020304" pitchFamily="18" charset="0"/>
                <a:cs typeface="Times New Roman" panose="02020603050405020304" pitchFamily="18" charset="0"/>
              </a:rPr>
              <a:t> був замінений на посаді тимчасового президента </a:t>
            </a:r>
            <a:r>
              <a:rPr lang="uk-UA" sz="3500" b="1" dirty="0" err="1">
                <a:solidFill>
                  <a:srgbClr val="FF0000"/>
                </a:solidFill>
                <a:latin typeface="Times New Roman" panose="02020603050405020304" pitchFamily="18" charset="0"/>
                <a:cs typeface="Times New Roman" panose="02020603050405020304" pitchFamily="18" charset="0"/>
              </a:rPr>
              <a:t>Фуадом</a:t>
            </a:r>
            <a:r>
              <a:rPr lang="uk-UA" sz="3500" b="1" dirty="0">
                <a:solidFill>
                  <a:srgbClr val="FF0000"/>
                </a:solidFill>
                <a:latin typeface="Times New Roman" panose="02020603050405020304" pitchFamily="18" charset="0"/>
                <a:cs typeface="Times New Roman" panose="02020603050405020304" pitchFamily="18" charset="0"/>
              </a:rPr>
              <a:t> </a:t>
            </a:r>
            <a:r>
              <a:rPr lang="uk-UA" sz="3500" b="1" dirty="0" err="1">
                <a:solidFill>
                  <a:srgbClr val="FF0000"/>
                </a:solidFill>
                <a:latin typeface="Times New Roman" panose="02020603050405020304" pitchFamily="18" charset="0"/>
                <a:cs typeface="Times New Roman" panose="02020603050405020304" pitchFamily="18" charset="0"/>
              </a:rPr>
              <a:t>Мебазаа</a:t>
            </a:r>
            <a:r>
              <a:rPr lang="uk-UA" sz="3500" b="1" dirty="0">
                <a:latin typeface="Times New Roman" panose="02020603050405020304" pitchFamily="18" charset="0"/>
                <a:cs typeface="Times New Roman" panose="02020603050405020304" pitchFamily="18" charset="0"/>
              </a:rPr>
              <a:t>, колишнім спікером нижньої палати парламенту Тунісу. </a:t>
            </a:r>
          </a:p>
          <a:p>
            <a:pPr marL="0" indent="0" algn="just">
              <a:buNone/>
            </a:pPr>
            <a:r>
              <a:rPr lang="uk-UA" sz="3500" b="1" dirty="0">
                <a:latin typeface="Times New Roman" panose="02020603050405020304" pitchFamily="18" charset="0"/>
                <a:cs typeface="Times New Roman" panose="02020603050405020304" pitchFamily="18" charset="0"/>
              </a:rPr>
              <a:t>Заворушення тривали в Тунісі протягом декількох днів після від’їзду Бен Алі. Протести тривали, і багато виступали проти участі колишніх політиків у Тимчасовому уряді. </a:t>
            </a:r>
          </a:p>
          <a:p>
            <a:pPr marL="0" indent="0" algn="just">
              <a:buNone/>
            </a:pPr>
            <a:r>
              <a:rPr lang="uk-UA" sz="3500" b="1" dirty="0">
                <a:latin typeface="Times New Roman" panose="02020603050405020304" pitchFamily="18" charset="0"/>
                <a:cs typeface="Times New Roman" panose="02020603050405020304" pitchFamily="18" charset="0"/>
              </a:rPr>
              <a:t>17 січня Мохаммед </a:t>
            </a:r>
            <a:r>
              <a:rPr lang="uk-UA" sz="3500" b="1" dirty="0" err="1">
                <a:latin typeface="Times New Roman" panose="02020603050405020304" pitchFamily="18" charset="0"/>
                <a:cs typeface="Times New Roman" panose="02020603050405020304" pitchFamily="18" charset="0"/>
              </a:rPr>
              <a:t>Ганнуші</a:t>
            </a:r>
            <a:r>
              <a:rPr lang="uk-UA" sz="3500" b="1" dirty="0">
                <a:latin typeface="Times New Roman" panose="02020603050405020304" pitchFamily="18" charset="0"/>
                <a:cs typeface="Times New Roman" panose="02020603050405020304" pitchFamily="18" charset="0"/>
              </a:rPr>
              <a:t>, знову виконуючий обов’язки прем’єр-міністра, оголосив про формування нового уряду єдності, до складу якого увійшли кілька опозиційних діячів з діючими міністрами з режиму Бен Алі. </a:t>
            </a:r>
          </a:p>
        </p:txBody>
      </p:sp>
    </p:spTree>
    <p:extLst>
      <p:ext uri="{BB962C8B-B14F-4D97-AF65-F5344CB8AC3E}">
        <p14:creationId xmlns:p14="http://schemas.microsoft.com/office/powerpoint/2010/main" val="63430165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effectLst/>
                <a:latin typeface="Times New Roman" panose="02020603050405020304" pitchFamily="18" charset="0"/>
                <a:ea typeface="Calibri" panose="020F0502020204030204" pitchFamily="34" charset="0"/>
              </a:rPr>
              <a:t>Мохаммед </a:t>
            </a:r>
            <a:r>
              <a:rPr lang="uk-UA" sz="3500" b="1" dirty="0" err="1">
                <a:effectLst/>
                <a:latin typeface="Times New Roman" panose="02020603050405020304" pitchFamily="18" charset="0"/>
                <a:ea typeface="Calibri" panose="020F0502020204030204" pitchFamily="34" charset="0"/>
              </a:rPr>
              <a:t>Ганнуші</a:t>
            </a:r>
            <a:r>
              <a:rPr lang="uk-UA" sz="3500" b="1" dirty="0">
                <a:effectLst/>
                <a:latin typeface="Times New Roman" panose="02020603050405020304" pitchFamily="18" charset="0"/>
                <a:ea typeface="Calibri" panose="020F0502020204030204" pitchFamily="34" charset="0"/>
              </a:rPr>
              <a:t> захищав присутність міністрів від попереднього режиму в новому уряді, заявляючи, що міністри не брали участь у спробах Бен Алі насильно придушити протести. Він також оголосив, що Тимчасовий уряд прийме оперативні заходи для збереження економічної стабільності та забезпечення політичної свободи в Тунісі, звільнення політичних ув'язнених і ліквідації цензури у засобах масової інформації. </a:t>
            </a:r>
          </a:p>
          <a:p>
            <a:pPr marL="0" indent="0" algn="just">
              <a:buNone/>
            </a:pPr>
            <a:r>
              <a:rPr lang="uk-UA" sz="3500" b="1" dirty="0">
                <a:effectLst/>
                <a:latin typeface="Times New Roman" panose="02020603050405020304" pitchFamily="18" charset="0"/>
                <a:ea typeface="Calibri" panose="020F0502020204030204" pitchFamily="34" charset="0"/>
              </a:rPr>
              <a:t>Однак наступного дня майбутнє Тимчасового уряду опинилося під загрозою, коли низка нових міністрів кабінету від опозиційних партій подали у відставку у відповідь на нові вуличні протести з приводу включення Міністрів від попереднього режиму.</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1165326"/>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100" b="1" dirty="0">
                <a:latin typeface="Times New Roman" panose="02020603050405020304" pitchFamily="18" charset="0"/>
                <a:cs typeface="Times New Roman" panose="02020603050405020304" pitchFamily="18" charset="0"/>
              </a:rPr>
              <a:t>Тимчасовий уряд оголосив ще про один пакет реформ, знявши заборону Бен Алі на опозиційні політичні партії і надавши амністію всім політичним в’язням. Однак демонстранти продовжували проводити мітинги на знак протесту проти тісних зв’язків Тимчасового уряду з режимом Бен Алі. </a:t>
            </a:r>
            <a:r>
              <a:rPr lang="uk-UA" sz="3100" b="1" dirty="0">
                <a:solidFill>
                  <a:srgbClr val="FF0000"/>
                </a:solidFill>
                <a:latin typeface="Times New Roman" panose="02020603050405020304" pitchFamily="18" charset="0"/>
                <a:cs typeface="Times New Roman" panose="02020603050405020304" pitchFamily="18" charset="0"/>
              </a:rPr>
              <a:t>27 лютого</a:t>
            </a:r>
            <a:r>
              <a:rPr lang="uk-UA" sz="3100" b="1" dirty="0">
                <a:latin typeface="Times New Roman" panose="02020603050405020304" pitchFamily="18" charset="0"/>
                <a:cs typeface="Times New Roman" panose="02020603050405020304" pitchFamily="18" charset="0"/>
              </a:rPr>
              <a:t> </a:t>
            </a:r>
            <a:r>
              <a:rPr lang="uk-UA" sz="3100" b="1" dirty="0" err="1">
                <a:latin typeface="Times New Roman" panose="02020603050405020304" pitchFamily="18" charset="0"/>
                <a:cs typeface="Times New Roman" panose="02020603050405020304" pitchFamily="18" charset="0"/>
              </a:rPr>
              <a:t>Ганнуші</a:t>
            </a:r>
            <a:r>
              <a:rPr lang="uk-UA" sz="3100" b="1" dirty="0">
                <a:latin typeface="Times New Roman" panose="02020603050405020304" pitchFamily="18" charset="0"/>
                <a:cs typeface="Times New Roman" panose="02020603050405020304" pitchFamily="18" charset="0"/>
              </a:rPr>
              <a:t> пішов з поста прем’єр-міністра. Його замінив </a:t>
            </a:r>
            <a:r>
              <a:rPr lang="uk-UA" sz="3100" b="1" dirty="0">
                <a:solidFill>
                  <a:srgbClr val="FF0000"/>
                </a:solidFill>
                <a:latin typeface="Times New Roman" panose="02020603050405020304" pitchFamily="18" charset="0"/>
                <a:cs typeface="Times New Roman" panose="02020603050405020304" pitchFamily="18" charset="0"/>
              </a:rPr>
              <a:t>Беджі </a:t>
            </a:r>
            <a:r>
              <a:rPr lang="uk-UA" sz="3100" b="1" dirty="0" err="1">
                <a:solidFill>
                  <a:srgbClr val="FF0000"/>
                </a:solidFill>
                <a:latin typeface="Times New Roman" panose="02020603050405020304" pitchFamily="18" charset="0"/>
                <a:cs typeface="Times New Roman" panose="02020603050405020304" pitchFamily="18" charset="0"/>
              </a:rPr>
              <a:t>Каїд</a:t>
            </a:r>
            <a:r>
              <a:rPr lang="uk-UA" sz="3100" b="1" dirty="0">
                <a:solidFill>
                  <a:srgbClr val="FF0000"/>
                </a:solidFill>
                <a:latin typeface="Times New Roman" panose="02020603050405020304" pitchFamily="18" charset="0"/>
                <a:cs typeface="Times New Roman" panose="02020603050405020304" pitchFamily="18" charset="0"/>
              </a:rPr>
              <a:t> </a:t>
            </a:r>
            <a:r>
              <a:rPr lang="uk-UA" sz="3100" b="1" dirty="0" err="1">
                <a:solidFill>
                  <a:srgbClr val="FF0000"/>
                </a:solidFill>
                <a:latin typeface="Times New Roman" panose="02020603050405020304" pitchFamily="18" charset="0"/>
                <a:cs typeface="Times New Roman" panose="02020603050405020304" pitchFamily="18" charset="0"/>
              </a:rPr>
              <a:t>Себсі</a:t>
            </a:r>
            <a:r>
              <a:rPr lang="uk-UA" sz="3100" b="1" dirty="0">
                <a:latin typeface="Times New Roman" panose="02020603050405020304" pitchFamily="18" charset="0"/>
                <a:cs typeface="Times New Roman" panose="02020603050405020304" pitchFamily="18" charset="0"/>
              </a:rPr>
              <a:t>, який обіймав посаду міністра закордонних справ при </a:t>
            </a:r>
            <a:r>
              <a:rPr lang="uk-UA" sz="3100" b="1" dirty="0" err="1">
                <a:latin typeface="Times New Roman" panose="02020603050405020304" pitchFamily="18" charset="0"/>
                <a:cs typeface="Times New Roman" panose="02020603050405020304" pitchFamily="18" charset="0"/>
              </a:rPr>
              <a:t>Бургібі</a:t>
            </a:r>
            <a:r>
              <a:rPr lang="uk-UA" sz="3100" b="1" dirty="0">
                <a:latin typeface="Times New Roman" panose="02020603050405020304" pitchFamily="18" charset="0"/>
                <a:cs typeface="Times New Roman" panose="02020603050405020304" pitchFamily="18" charset="0"/>
              </a:rPr>
              <a:t>.</a:t>
            </a:r>
          </a:p>
          <a:p>
            <a:pPr marL="0" indent="0" algn="just">
              <a:buNone/>
            </a:pPr>
            <a:r>
              <a:rPr lang="uk-UA" sz="3100" b="1" dirty="0">
                <a:solidFill>
                  <a:srgbClr val="FF0000"/>
                </a:solidFill>
                <a:latin typeface="Times New Roman" panose="02020603050405020304" pitchFamily="18" charset="0"/>
                <a:cs typeface="Times New Roman" panose="02020603050405020304" pitchFamily="18" charset="0"/>
              </a:rPr>
              <a:t>7 березня 2011 р.</a:t>
            </a:r>
            <a:r>
              <a:rPr lang="uk-UA" sz="3100" b="1" dirty="0">
                <a:latin typeface="Times New Roman" panose="02020603050405020304" pitchFamily="18" charset="0"/>
                <a:cs typeface="Times New Roman" panose="02020603050405020304" pitchFamily="18" charset="0"/>
              </a:rPr>
              <a:t> Тимчасовий уряд на чолі з </a:t>
            </a:r>
            <a:r>
              <a:rPr lang="uk-UA" sz="3100" b="1" dirty="0" err="1">
                <a:latin typeface="Times New Roman" panose="02020603050405020304" pitchFamily="18" charset="0"/>
                <a:cs typeface="Times New Roman" panose="02020603050405020304" pitchFamily="18" charset="0"/>
              </a:rPr>
              <a:t>Себсі</a:t>
            </a:r>
            <a:r>
              <a:rPr lang="uk-UA" sz="3100" b="1" dirty="0">
                <a:latin typeface="Times New Roman" panose="02020603050405020304" pitchFamily="18" charset="0"/>
                <a:cs typeface="Times New Roman" panose="02020603050405020304" pitchFamily="18" charset="0"/>
              </a:rPr>
              <a:t> приєднався до одного з головного </a:t>
            </a:r>
            <a:r>
              <a:rPr lang="uk-UA" sz="3100" b="1" dirty="0" err="1">
                <a:latin typeface="Times New Roman" panose="02020603050405020304" pitchFamily="18" charset="0"/>
                <a:cs typeface="Times New Roman" panose="02020603050405020304" pitchFamily="18" charset="0"/>
              </a:rPr>
              <a:t>продемократичного</a:t>
            </a:r>
            <a:r>
              <a:rPr lang="uk-UA" sz="3100" b="1" dirty="0">
                <a:latin typeface="Times New Roman" panose="02020603050405020304" pitchFamily="18" charset="0"/>
                <a:cs typeface="Times New Roman" panose="02020603050405020304" pitchFamily="18" charset="0"/>
              </a:rPr>
              <a:t> руху, розпустивши таємну поліцію Тунісу, яка зіграла важливу роль у придушенні політичного інакомислення при режимі Бен Алі. Тимчасовий уряд опублікував заяву, в якій підтвердив свій намір поважати права і свободу тунісців і відмовитися від використання силовиків у політичних цілях.</a:t>
            </a:r>
          </a:p>
        </p:txBody>
      </p:sp>
    </p:spTree>
    <p:extLst>
      <p:ext uri="{BB962C8B-B14F-4D97-AF65-F5344CB8AC3E}">
        <p14:creationId xmlns:p14="http://schemas.microsoft.com/office/powerpoint/2010/main" val="242786770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000" b="1" dirty="0">
                <a:solidFill>
                  <a:srgbClr val="FF0000"/>
                </a:solidFill>
                <a:effectLst/>
                <a:latin typeface="Times New Roman" panose="02020603050405020304" pitchFamily="18" charset="0"/>
                <a:ea typeface="Calibri" panose="020F0502020204030204" pitchFamily="34" charset="0"/>
              </a:rPr>
              <a:t>23 жовтня 2011 р.</a:t>
            </a:r>
            <a:r>
              <a:rPr lang="uk-UA" sz="3000" b="1" dirty="0">
                <a:effectLst/>
                <a:latin typeface="Times New Roman" panose="02020603050405020304" pitchFamily="18" charset="0"/>
                <a:ea typeface="Calibri" panose="020F0502020204030204" pitchFamily="34" charset="0"/>
              </a:rPr>
              <a:t> тунісці проголосували за визначення складу Установчих зборів у складі 217 членів – нового органу з мандатом на призначення тимчасового кабінету та розробку проекту нової конституції. З явкою виборців майже 70% ісламістська Партія «</a:t>
            </a:r>
            <a:r>
              <a:rPr lang="uk-UA" sz="3000" b="1" dirty="0" err="1">
                <a:effectLst/>
                <a:latin typeface="Times New Roman" panose="02020603050405020304" pitchFamily="18" charset="0"/>
                <a:ea typeface="Calibri" panose="020F0502020204030204" pitchFamily="34" charset="0"/>
              </a:rPr>
              <a:t>Нахда</a:t>
            </a:r>
            <a:r>
              <a:rPr lang="uk-UA" sz="3000" b="1" dirty="0">
                <a:effectLst/>
                <a:latin typeface="Times New Roman" panose="02020603050405020304" pitchFamily="18" charset="0"/>
                <a:ea typeface="Calibri" panose="020F0502020204030204" pitchFamily="34" charset="0"/>
              </a:rPr>
              <a:t>» стала явним переможцем, вигравши 90 місць з більш ніж 40% голосів. </a:t>
            </a:r>
          </a:p>
          <a:p>
            <a:pPr marL="0" indent="0" algn="just">
              <a:buNone/>
            </a:pPr>
            <a:r>
              <a:rPr lang="uk-UA" sz="3000" b="1" dirty="0">
                <a:effectLst/>
                <a:latin typeface="Times New Roman" panose="02020603050405020304" pitchFamily="18" charset="0"/>
                <a:ea typeface="Calibri" panose="020F0502020204030204" pitchFamily="34" charset="0"/>
              </a:rPr>
              <a:t>Вибори, перші з часу повалення Бен Алі, спостерігачі охарактеризували як вільні і справедливі. Установчі збори вперше зібрались наприкінці листопада і затвердили тимчасову Конституцію на початку грудня. Новий документ отримав високу оцінку туніських лідерів і міжнародних спостерігачів як приклад успішного компромісу між ісламістськими і світськими партіями. Асамблея також обрала президентом Тунісу </a:t>
            </a:r>
            <a:r>
              <a:rPr lang="uk-UA" sz="3000" b="1" dirty="0" err="1">
                <a:solidFill>
                  <a:srgbClr val="FF0000"/>
                </a:solidFill>
                <a:effectLst/>
                <a:latin typeface="Times New Roman" panose="02020603050405020304" pitchFamily="18" charset="0"/>
                <a:ea typeface="Calibri" panose="020F0502020204030204" pitchFamily="34" charset="0"/>
              </a:rPr>
              <a:t>Монсефа</a:t>
            </a:r>
            <a:r>
              <a:rPr lang="uk-UA" sz="3000" b="1" dirty="0">
                <a:solidFill>
                  <a:srgbClr val="FF0000"/>
                </a:solidFill>
                <a:effectLst/>
                <a:latin typeface="Times New Roman" panose="02020603050405020304" pitchFamily="18" charset="0"/>
                <a:ea typeface="Calibri" panose="020F0502020204030204" pitchFamily="34" charset="0"/>
              </a:rPr>
              <a:t> </a:t>
            </a:r>
            <a:r>
              <a:rPr lang="uk-UA" sz="3000" b="1" dirty="0" err="1">
                <a:solidFill>
                  <a:srgbClr val="FF0000"/>
                </a:solidFill>
                <a:effectLst/>
                <a:latin typeface="Times New Roman" panose="02020603050405020304" pitchFamily="18" charset="0"/>
                <a:ea typeface="Calibri" panose="020F0502020204030204" pitchFamily="34" charset="0"/>
              </a:rPr>
              <a:t>Марзукі</a:t>
            </a:r>
            <a:r>
              <a:rPr lang="uk-UA" sz="3000" b="1" dirty="0">
                <a:effectLst/>
                <a:latin typeface="Times New Roman" panose="02020603050405020304" pitchFamily="18" charset="0"/>
                <a:ea typeface="Calibri" panose="020F0502020204030204" pitchFamily="34" charset="0"/>
              </a:rPr>
              <a:t>, правозахисника і колишнього опонента режиму Бен Алі.</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62013613"/>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4000" b="1" dirty="0">
                <a:effectLst/>
                <a:latin typeface="Times New Roman" panose="02020603050405020304" pitchFamily="18" charset="0"/>
                <a:ea typeface="Calibri" panose="020F0502020204030204" pitchFamily="34" charset="0"/>
              </a:rPr>
              <a:t>Після усунення Бен Алі, режим якого придушував будь-яку форму ісламістської діяльності, </a:t>
            </a:r>
            <a:r>
              <a:rPr lang="uk-UA" sz="4000" b="1" dirty="0">
                <a:effectLst/>
                <a:highlight>
                  <a:srgbClr val="00FF00"/>
                </a:highlight>
                <a:latin typeface="Times New Roman" panose="02020603050405020304" pitchFamily="18" charset="0"/>
                <a:ea typeface="Calibri" panose="020F0502020204030204" pitchFamily="34" charset="0"/>
              </a:rPr>
              <a:t>поляризація між світськими і релігійними угрупованнями стала домінуючою рисою політичного життя Тунісу</a:t>
            </a:r>
            <a:r>
              <a:rPr lang="uk-UA" sz="4000" b="1" dirty="0">
                <a:effectLst/>
                <a:latin typeface="Times New Roman" panose="02020603050405020304" pitchFamily="18" charset="0"/>
                <a:ea typeface="Calibri" panose="020F0502020204030204" pitchFamily="34" charset="0"/>
              </a:rPr>
              <a:t>. </a:t>
            </a:r>
          </a:p>
          <a:p>
            <a:pPr marL="0" indent="0" algn="just">
              <a:buNone/>
            </a:pPr>
            <a:r>
              <a:rPr lang="uk-UA" sz="4000" b="1" dirty="0">
                <a:effectLst/>
                <a:latin typeface="Times New Roman" panose="02020603050405020304" pitchFamily="18" charset="0"/>
                <a:ea typeface="Calibri" panose="020F0502020204030204" pitchFamily="34" charset="0"/>
              </a:rPr>
              <a:t>Поява жорсткого </a:t>
            </a:r>
            <a:r>
              <a:rPr lang="uk-UA" sz="4000" b="1" dirty="0" err="1">
                <a:effectLst/>
                <a:latin typeface="Times New Roman" panose="02020603050405020304" pitchFamily="18" charset="0"/>
                <a:ea typeface="Calibri" panose="020F0502020204030204" pitchFamily="34" charset="0"/>
              </a:rPr>
              <a:t>салафітського</a:t>
            </a:r>
            <a:r>
              <a:rPr lang="uk-UA" sz="4000" b="1" dirty="0">
                <a:effectLst/>
                <a:latin typeface="Times New Roman" panose="02020603050405020304" pitchFamily="18" charset="0"/>
                <a:ea typeface="Calibri" panose="020F0502020204030204" pitchFamily="34" charset="0"/>
              </a:rPr>
              <a:t> руху чинила тиск на ісламістську партію «</a:t>
            </a:r>
            <a:r>
              <a:rPr lang="uk-UA" sz="4000" b="1" dirty="0" err="1">
                <a:effectLst/>
                <a:latin typeface="Times New Roman" panose="02020603050405020304" pitchFamily="18" charset="0"/>
                <a:ea typeface="Calibri" panose="020F0502020204030204" pitchFamily="34" charset="0"/>
              </a:rPr>
              <a:t>Нахда</a:t>
            </a:r>
            <a:r>
              <a:rPr lang="uk-UA" sz="4000" b="1" dirty="0">
                <a:effectLst/>
                <a:latin typeface="Times New Roman" panose="02020603050405020304" pitchFamily="18" charset="0"/>
                <a:ea typeface="Calibri" panose="020F0502020204030204" pitchFamily="34" charset="0"/>
              </a:rPr>
              <a:t>», яка зазвичай вважалася помірною і прагматичною, з тим щоб гарантувати значну роль ісламського права в новій конституції.</a:t>
            </a:r>
            <a:endParaRPr lang="ru-RU"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42751454"/>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800" b="1" dirty="0">
                <a:effectLst/>
                <a:latin typeface="Times New Roman" panose="02020603050405020304" pitchFamily="18" charset="0"/>
                <a:ea typeface="Calibri" panose="020F0502020204030204" pitchFamily="34" charset="0"/>
              </a:rPr>
              <a:t>Відхід від ісламістів продовжився на парламентських і президентських виборах, що відбулися в </a:t>
            </a:r>
            <a:r>
              <a:rPr lang="uk-UA" sz="3800" b="1" dirty="0">
                <a:solidFill>
                  <a:srgbClr val="FF0000"/>
                </a:solidFill>
                <a:effectLst/>
                <a:latin typeface="Times New Roman" panose="02020603050405020304" pitchFamily="18" charset="0"/>
                <a:ea typeface="Calibri" panose="020F0502020204030204" pitchFamily="34" charset="0"/>
              </a:rPr>
              <a:t>кінці 2014 р</a:t>
            </a:r>
            <a:r>
              <a:rPr lang="uk-UA" sz="3800" b="1" dirty="0">
                <a:effectLst/>
                <a:latin typeface="Times New Roman" panose="02020603050405020304" pitchFamily="18" charset="0"/>
                <a:ea typeface="Calibri" panose="020F0502020204030204" pitchFamily="34" charset="0"/>
              </a:rPr>
              <a:t>. </a:t>
            </a:r>
          </a:p>
          <a:p>
            <a:pPr marL="0" indent="0" algn="just">
              <a:buNone/>
            </a:pPr>
            <a:r>
              <a:rPr lang="uk-UA" sz="3800" b="1" dirty="0">
                <a:effectLst/>
                <a:latin typeface="Times New Roman" panose="02020603050405020304" pitchFamily="18" charset="0"/>
                <a:ea typeface="Calibri" panose="020F0502020204030204" pitchFamily="34" charset="0"/>
              </a:rPr>
              <a:t>У грудні 2014 р. сам </a:t>
            </a:r>
            <a:r>
              <a:rPr lang="uk-UA" sz="3800" b="1" dirty="0" err="1">
                <a:effectLst/>
                <a:latin typeface="Times New Roman" panose="02020603050405020304" pitchFamily="18" charset="0"/>
                <a:ea typeface="Calibri" panose="020F0502020204030204" pitchFamily="34" charset="0"/>
              </a:rPr>
              <a:t>Себсі</a:t>
            </a:r>
            <a:r>
              <a:rPr lang="uk-UA" sz="3800" b="1" dirty="0">
                <a:effectLst/>
                <a:latin typeface="Times New Roman" panose="02020603050405020304" pitchFamily="18" charset="0"/>
                <a:ea typeface="Calibri" panose="020F0502020204030204" pitchFamily="34" charset="0"/>
              </a:rPr>
              <a:t> був обраний президентом, набравши понад 55% голосів у другому турі проти чинного тимчасового президента </a:t>
            </a:r>
            <a:r>
              <a:rPr lang="uk-UA" sz="3800" b="1" dirty="0" err="1">
                <a:solidFill>
                  <a:srgbClr val="FF0000"/>
                </a:solidFill>
                <a:effectLst/>
                <a:latin typeface="Times New Roman" panose="02020603050405020304" pitchFamily="18" charset="0"/>
                <a:ea typeface="Calibri" panose="020F0502020204030204" pitchFamily="34" charset="0"/>
              </a:rPr>
              <a:t>Марзукі</a:t>
            </a:r>
            <a:r>
              <a:rPr lang="uk-UA" sz="3800" b="1" dirty="0">
                <a:effectLst/>
                <a:latin typeface="Times New Roman" panose="02020603050405020304" pitchFamily="18" charset="0"/>
                <a:ea typeface="Calibri" panose="020F0502020204030204" pitchFamily="34" charset="0"/>
              </a:rPr>
              <a:t>. </a:t>
            </a:r>
          </a:p>
          <a:p>
            <a:pPr marL="0" indent="0" algn="just">
              <a:buNone/>
            </a:pPr>
            <a:r>
              <a:rPr lang="uk-UA" sz="3800" b="1" dirty="0">
                <a:effectLst/>
                <a:latin typeface="Times New Roman" panose="02020603050405020304" pitchFamily="18" charset="0"/>
                <a:ea typeface="Calibri" panose="020F0502020204030204" pitchFamily="34" charset="0"/>
              </a:rPr>
              <a:t>Оскільки ні одна з партій не в змозі сформувати парламентську більшість, «</a:t>
            </a:r>
            <a:r>
              <a:rPr lang="uk-UA" sz="3800" b="1" dirty="0" err="1">
                <a:effectLst/>
                <a:latin typeface="Times New Roman" panose="02020603050405020304" pitchFamily="18" charset="0"/>
                <a:ea typeface="Calibri" panose="020F0502020204030204" pitchFamily="34" charset="0"/>
              </a:rPr>
              <a:t>Ніда</a:t>
            </a:r>
            <a:r>
              <a:rPr lang="uk-UA" sz="3800" b="1" dirty="0">
                <a:effectLst/>
                <a:latin typeface="Times New Roman" panose="02020603050405020304" pitchFamily="18" charset="0"/>
                <a:ea typeface="Calibri" panose="020F0502020204030204" pitchFamily="34" charset="0"/>
              </a:rPr>
              <a:t> Туніс» і Партія «</a:t>
            </a:r>
            <a:r>
              <a:rPr lang="uk-UA" sz="3800" b="1" dirty="0" err="1">
                <a:effectLst/>
                <a:latin typeface="Times New Roman" panose="02020603050405020304" pitchFamily="18" charset="0"/>
                <a:ea typeface="Calibri" panose="020F0502020204030204" pitchFamily="34" charset="0"/>
              </a:rPr>
              <a:t>Нахда</a:t>
            </a:r>
            <a:r>
              <a:rPr lang="uk-UA" sz="3800" b="1" dirty="0">
                <a:effectLst/>
                <a:latin typeface="Times New Roman" panose="02020603050405020304" pitchFamily="18" charset="0"/>
                <a:ea typeface="Calibri" panose="020F0502020204030204" pitchFamily="34" charset="0"/>
              </a:rPr>
              <a:t>» погодилися сформувати уряд єдності. Обидві сторони спільно працювали над формуванням стабільного уряду з метою відновлення економіки.</a:t>
            </a:r>
            <a:endParaRPr lang="ru-RU" sz="3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0315256"/>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Рушійними силами туніської революції були поєднання політичної корупції та кумівства диктатора Зіна ель-</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Абідіна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err="1">
                <a:effectLst/>
                <a:latin typeface="Times New Roman" panose="02020603050405020304" pitchFamily="18" charset="0"/>
                <a:ea typeface="Calibri" panose="020F0502020204030204" pitchFamily="34" charset="0"/>
                <a:cs typeface="Times New Roman" panose="02020603050405020304" pitchFamily="18" charset="0"/>
              </a:rPr>
              <a:t>бен</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Алі, продовольча інфляція, високий рівень безробіття і в цілому погані умови життя. Через сім років після того, як автократ </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Зін аль-</a:t>
            </a:r>
            <a:r>
              <a:rPr lang="uk-UA"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Абідін</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uk-UA" sz="3200" b="1" dirty="0" err="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бен</a:t>
            </a:r>
            <a:r>
              <a:rPr lang="uk-UA"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-Алі</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втік, громадянське суспільство Тунісу сьогодні найкраще характеризується своєю мужністю. </a:t>
            </a:r>
          </a:p>
          <a:p>
            <a:pPr indent="0" algn="just">
              <a:lnSpc>
                <a:spcPct val="107000"/>
              </a:lnSpc>
              <a:spcAft>
                <a:spcPts val="800"/>
              </a:spcAft>
              <a:buNone/>
            </a:pP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Після революції 2011 р. було сформовано близько 11 400 організацій громадянського суспільства. Ці організації працюють по всіх напрямах: від управління і підзвітності в державному секторі, такому, як </a:t>
            </a:r>
            <a:r>
              <a:rPr lang="uk-UA" sz="3200" b="1" dirty="0">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Аль-</a:t>
            </a:r>
            <a:r>
              <a:rPr lang="uk-UA" sz="3200" b="1" dirty="0" err="1">
                <a:effectLst/>
                <a:highlight>
                  <a:srgbClr val="00FF00"/>
                </a:highlight>
                <a:latin typeface="Times New Roman" panose="02020603050405020304" pitchFamily="18" charset="0"/>
                <a:ea typeface="Calibri" panose="020F0502020204030204" pitchFamily="34" charset="0"/>
                <a:cs typeface="Times New Roman" panose="02020603050405020304" pitchFamily="18" charset="0"/>
              </a:rPr>
              <a:t>Баусала</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до захисту прав меншин, таких, як </a:t>
            </a:r>
            <a:r>
              <a:rPr lang="uk-UA" sz="3200" b="1" dirty="0" err="1">
                <a:effectLst/>
                <a:highlight>
                  <a:srgbClr val="00FFFF"/>
                </a:highlight>
                <a:latin typeface="Times New Roman" panose="02020603050405020304" pitchFamily="18" charset="0"/>
                <a:ea typeface="Calibri" panose="020F0502020204030204" pitchFamily="34" charset="0"/>
                <a:cs typeface="Times New Roman" panose="02020603050405020304" pitchFamily="18" charset="0"/>
              </a:rPr>
              <a:t>Мнемти</a:t>
            </a:r>
            <a:r>
              <a:rPr lang="uk-UA" sz="3200" b="1" dirty="0">
                <a:effectLst/>
                <a:latin typeface="Times New Roman" panose="02020603050405020304" pitchFamily="18" charset="0"/>
                <a:ea typeface="Calibri" panose="020F0502020204030204" pitchFamily="34" charset="0"/>
                <a:cs typeface="Times New Roman" panose="02020603050405020304" pitchFamily="18" charset="0"/>
              </a:rPr>
              <a:t>. </a:t>
            </a:r>
            <a:endParaRPr lang="ru-RU" sz="32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92989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3600" b="1" dirty="0">
                <a:effectLst/>
                <a:latin typeface="Times New Roman" panose="02020603050405020304" pitchFamily="18" charset="0"/>
                <a:ea typeface="Calibri" panose="020F0502020204030204" pitchFamily="34" charset="0"/>
              </a:rPr>
              <a:t>На народження дитини в Лівії виплачувалося 7 тис. </a:t>
            </a:r>
            <a:r>
              <a:rPr lang="uk-UA" sz="3600" b="1" dirty="0" err="1">
                <a:effectLst/>
                <a:latin typeface="Times New Roman" panose="02020603050405020304" pitchFamily="18" charset="0"/>
                <a:ea typeface="Calibri" panose="020F0502020204030204" pitchFamily="34" charset="0"/>
              </a:rPr>
              <a:t>дол</a:t>
            </a:r>
            <a:r>
              <a:rPr lang="uk-UA" sz="3600" b="1" dirty="0">
                <a:effectLst/>
                <a:latin typeface="Times New Roman" panose="02020603050405020304" pitchFamily="18" charset="0"/>
                <a:ea typeface="Calibri" panose="020F0502020204030204" pitchFamily="34" charset="0"/>
              </a:rPr>
              <a:t>. В той же час проходила інформація про шикування розбещених синів М. </a:t>
            </a:r>
            <a:r>
              <a:rPr lang="uk-UA" sz="3600" b="1" dirty="0" err="1">
                <a:effectLst/>
                <a:latin typeface="Times New Roman" panose="02020603050405020304" pitchFamily="18" charset="0"/>
                <a:ea typeface="Calibri" panose="020F0502020204030204" pitchFamily="34" charset="0"/>
              </a:rPr>
              <a:t>Каддафі</a:t>
            </a:r>
            <a:r>
              <a:rPr lang="uk-UA" sz="3600" b="1" dirty="0">
                <a:effectLst/>
                <a:latin typeface="Times New Roman" panose="02020603050405020304" pitchFamily="18" charset="0"/>
                <a:ea typeface="Calibri" panose="020F0502020204030204" pitchFamily="34" charset="0"/>
              </a:rPr>
              <a:t>. Так один з них сплатив 1 млн. доларів американській співачці </a:t>
            </a:r>
            <a:r>
              <a:rPr lang="uk-UA" sz="3600" b="1" dirty="0" err="1">
                <a:effectLst/>
                <a:latin typeface="Times New Roman" panose="02020603050405020304" pitchFamily="18" charset="0"/>
                <a:ea typeface="Calibri" panose="020F0502020204030204" pitchFamily="34" charset="0"/>
              </a:rPr>
              <a:t>Мерайї</a:t>
            </a:r>
            <a:r>
              <a:rPr lang="uk-UA" sz="3600" b="1" dirty="0">
                <a:effectLst/>
                <a:latin typeface="Times New Roman" panose="02020603050405020304" pitchFamily="18" charset="0"/>
                <a:ea typeface="Calibri" panose="020F0502020204030204" pitchFamily="34" charset="0"/>
              </a:rPr>
              <a:t> Керрі за виконання на приватній вечірці чотирьох пісень. </a:t>
            </a:r>
          </a:p>
          <a:p>
            <a:pPr marL="0" indent="0" algn="just">
              <a:buNone/>
            </a:pPr>
            <a:r>
              <a:rPr lang="uk-UA" sz="3600" b="1" dirty="0">
                <a:effectLst/>
                <a:latin typeface="Times New Roman" panose="02020603050405020304" pitchFamily="18" charset="0"/>
                <a:ea typeface="Calibri" panose="020F0502020204030204" pitchFamily="34" charset="0"/>
              </a:rPr>
              <a:t>Тобто </a:t>
            </a:r>
            <a:r>
              <a:rPr lang="uk-UA" sz="3600" b="1" i="1" dirty="0">
                <a:effectLst/>
                <a:highlight>
                  <a:srgbClr val="FFFF00"/>
                </a:highlight>
                <a:latin typeface="Times New Roman" panose="02020603050405020304" pitchFamily="18" charset="0"/>
                <a:ea typeface="Calibri" panose="020F0502020204030204" pitchFamily="34" charset="0"/>
              </a:rPr>
              <a:t>утворився колосальний розрив між кланом керівника країни, який фактично приватизував національні багатства, і всім народом</a:t>
            </a:r>
            <a:r>
              <a:rPr lang="uk-UA" sz="3600" b="1" dirty="0">
                <a:effectLst/>
                <a:latin typeface="Times New Roman" panose="02020603050405020304" pitchFamily="18" charset="0"/>
                <a:ea typeface="Calibri" panose="020F0502020204030204" pitchFamily="34" charset="0"/>
              </a:rPr>
              <a:t>, якого вже даремно було закликати будувати «</a:t>
            </a:r>
            <a:r>
              <a:rPr lang="uk-UA" sz="3600" b="1" i="1" dirty="0">
                <a:solidFill>
                  <a:srgbClr val="C00000"/>
                </a:solidFill>
                <a:effectLst/>
                <a:latin typeface="Times New Roman" panose="02020603050405020304" pitchFamily="18" charset="0"/>
                <a:ea typeface="Calibri" panose="020F0502020204030204" pitchFamily="34" charset="0"/>
              </a:rPr>
              <a:t>ісламський соціалізм</a:t>
            </a:r>
            <a:r>
              <a:rPr lang="uk-UA" sz="3600" b="1" dirty="0">
                <a:effectLst/>
                <a:latin typeface="Times New Roman" panose="02020603050405020304" pitchFamily="18" charset="0"/>
                <a:ea typeface="Calibri" panose="020F0502020204030204" pitchFamily="34" charset="0"/>
              </a:rPr>
              <a:t>». Головною вимогою </a:t>
            </a:r>
            <a:r>
              <a:rPr lang="uk-UA" sz="3600" b="1" dirty="0" err="1">
                <a:effectLst/>
                <a:latin typeface="Times New Roman" panose="02020603050405020304" pitchFamily="18" charset="0"/>
                <a:ea typeface="Calibri" panose="020F0502020204030204" pitchFamily="34" charset="0"/>
              </a:rPr>
              <a:t>протестного</a:t>
            </a:r>
            <a:r>
              <a:rPr lang="uk-UA" sz="3600" b="1" dirty="0">
                <a:effectLst/>
                <a:latin typeface="Times New Roman" panose="02020603050405020304" pitchFamily="18" charset="0"/>
                <a:ea typeface="Calibri" panose="020F0502020204030204" pitchFamily="34" charset="0"/>
              </a:rPr>
              <a:t> руху в Лівії стала вимога повернути до державної скарбниці відібрані у народу мільярди.</a:t>
            </a:r>
            <a:endParaRPr lang="ru-RU"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3634097"/>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4100" b="1" dirty="0">
                <a:solidFill>
                  <a:srgbClr val="FF0000"/>
                </a:solidFill>
                <a:effectLst/>
                <a:latin typeface="Times New Roman" panose="02020603050405020304" pitchFamily="18" charset="0"/>
                <a:ea typeface="Calibri" panose="020F0502020204030204" pitchFamily="34" charset="0"/>
              </a:rPr>
              <a:t>16 липня 2014 р.</a:t>
            </a:r>
            <a:r>
              <a:rPr lang="uk-UA" sz="4100" b="1" dirty="0">
                <a:effectLst/>
                <a:latin typeface="Times New Roman" panose="02020603050405020304" pitchFamily="18" charset="0"/>
                <a:ea typeface="Calibri" panose="020F0502020204030204" pitchFamily="34" charset="0"/>
              </a:rPr>
              <a:t> влада заморозила більше 157 організацій громадянського суспільства за звинуваченням у фінансуванні тероризму. </a:t>
            </a:r>
          </a:p>
          <a:p>
            <a:pPr marL="0" indent="0" algn="just">
              <a:buNone/>
            </a:pPr>
            <a:r>
              <a:rPr lang="uk-UA" sz="4100" b="1" dirty="0">
                <a:effectLst/>
                <a:latin typeface="Times New Roman" panose="02020603050405020304" pitchFamily="18" charset="0"/>
                <a:ea typeface="Calibri" panose="020F0502020204030204" pitchFamily="34" charset="0"/>
              </a:rPr>
              <a:t>У </a:t>
            </a:r>
            <a:r>
              <a:rPr lang="uk-UA" sz="4100" b="1" dirty="0">
                <a:solidFill>
                  <a:srgbClr val="FF0000"/>
                </a:solidFill>
                <a:effectLst/>
                <a:latin typeface="Times New Roman" panose="02020603050405020304" pitchFamily="18" charset="0"/>
                <a:ea typeface="Calibri" panose="020F0502020204030204" pitchFamily="34" charset="0"/>
              </a:rPr>
              <a:t>листопаді 2017 р.</a:t>
            </a:r>
            <a:r>
              <a:rPr lang="uk-UA" sz="4100" b="1" dirty="0">
                <a:effectLst/>
                <a:latin typeface="Times New Roman" panose="02020603050405020304" pitchFamily="18" charset="0"/>
                <a:ea typeface="Calibri" panose="020F0502020204030204" pitchFamily="34" charset="0"/>
              </a:rPr>
              <a:t> уряд розпустив понад 198 організацій і направив 947 повідомлень іншим, направивши їх до судів за звинуваченням у «</a:t>
            </a:r>
            <a:r>
              <a:rPr lang="uk-UA" sz="4100" b="1" dirty="0">
                <a:effectLst/>
                <a:highlight>
                  <a:srgbClr val="00FFFF"/>
                </a:highlight>
                <a:latin typeface="Times New Roman" panose="02020603050405020304" pitchFamily="18" charset="0"/>
                <a:ea typeface="Calibri" panose="020F0502020204030204" pitchFamily="34" charset="0"/>
              </a:rPr>
              <a:t>фінансових порушеннях або отриманні іноземних коштів для підтримки тероризму</a:t>
            </a:r>
            <a:r>
              <a:rPr lang="uk-UA" sz="4100" b="1" dirty="0">
                <a:effectLst/>
                <a:latin typeface="Times New Roman" panose="02020603050405020304" pitchFamily="18" charset="0"/>
                <a:ea typeface="Calibri" panose="020F0502020204030204" pitchFamily="34" charset="0"/>
              </a:rPr>
              <a:t>». Основна функція більшості організацій, які були закриті, полягала в наданні допомоги сиротам та інвалідам.</a:t>
            </a:r>
            <a:endParaRPr lang="ru-RU" sz="4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219913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i="1" dirty="0">
                <a:effectLst/>
                <a:highlight>
                  <a:srgbClr val="00FFFF"/>
                </a:highlight>
                <a:latin typeface="Times New Roman" panose="02020603050405020304" pitchFamily="18" charset="0"/>
                <a:ea typeface="Calibri" panose="020F0502020204030204" pitchFamily="34" charset="0"/>
              </a:rPr>
              <a:t>Нова конституція</a:t>
            </a:r>
            <a:r>
              <a:rPr lang="uk-UA" sz="3200" b="1" dirty="0">
                <a:effectLst/>
                <a:latin typeface="Times New Roman" panose="02020603050405020304" pitchFamily="18" charset="0"/>
                <a:ea typeface="Calibri" panose="020F0502020204030204" pitchFamily="34" charset="0"/>
              </a:rPr>
              <a:t> Тунісу </a:t>
            </a:r>
            <a:r>
              <a:rPr lang="uk-UA" sz="3200" b="1" dirty="0">
                <a:solidFill>
                  <a:srgbClr val="FF0000"/>
                </a:solidFill>
                <a:effectLst/>
                <a:latin typeface="Times New Roman" panose="02020603050405020304" pitchFamily="18" charset="0"/>
                <a:ea typeface="Calibri" panose="020F0502020204030204" pitchFamily="34" charset="0"/>
              </a:rPr>
              <a:t>2014 р.</a:t>
            </a:r>
            <a:r>
              <a:rPr lang="uk-UA" sz="3200" b="1" dirty="0">
                <a:effectLst/>
                <a:latin typeface="Times New Roman" panose="02020603050405020304" pitchFamily="18" charset="0"/>
                <a:ea typeface="Calibri" panose="020F0502020204030204" pitchFamily="34" charset="0"/>
              </a:rPr>
              <a:t> підкреслює цивільний характер країни і створює більш збалансовану політичну систему. Хоча іслам є державною релігією, як це було в конституції Тунісу з моменту її першого прийняття в 1959 р., нова передбачає, що країна є «</a:t>
            </a:r>
            <a:r>
              <a:rPr lang="uk-UA" sz="3200" b="1" dirty="0">
                <a:effectLst/>
                <a:highlight>
                  <a:srgbClr val="00FF00"/>
                </a:highlight>
                <a:latin typeface="Times New Roman" panose="02020603050405020304" pitchFamily="18" charset="0"/>
                <a:ea typeface="Calibri" panose="020F0502020204030204" pitchFamily="34" charset="0"/>
              </a:rPr>
              <a:t>цивільною державою, заснованою на громадянстві, волі народу і верховенстві закону</a:t>
            </a:r>
            <a:r>
              <a:rPr lang="uk-UA" sz="3200" b="1" dirty="0">
                <a:effectLst/>
                <a:latin typeface="Times New Roman" panose="02020603050405020304" pitchFamily="18" charset="0"/>
                <a:ea typeface="Calibri" panose="020F0502020204030204" pitchFamily="34" charset="0"/>
              </a:rPr>
              <a:t>». </a:t>
            </a:r>
          </a:p>
          <a:p>
            <a:pPr marL="0" indent="0" algn="just">
              <a:buNone/>
            </a:pPr>
            <a:r>
              <a:rPr lang="uk-UA" sz="3200" b="1" dirty="0">
                <a:effectLst/>
                <a:highlight>
                  <a:srgbClr val="FFFF00"/>
                </a:highlight>
                <a:latin typeface="Times New Roman" panose="02020603050405020304" pitchFamily="18" charset="0"/>
                <a:ea typeface="Calibri" panose="020F0502020204030204" pitchFamily="34" charset="0"/>
              </a:rPr>
              <a:t>Проект конституції відмовився від ісламського права (шаріату), яке може служити прецедентом в сунітському арабському світі.</a:t>
            </a:r>
            <a:r>
              <a:rPr lang="uk-UA" sz="3200" b="1" dirty="0">
                <a:effectLst/>
                <a:latin typeface="Times New Roman" panose="02020603050405020304" pitchFamily="18" charset="0"/>
                <a:ea typeface="Calibri" panose="020F0502020204030204" pitchFamily="34" charset="0"/>
              </a:rPr>
              <a:t> Однак найбільш важливою подією в новій конституції Тунісу є захист свобод і прав людини. Він гарантує особисту і суспільну волю, свободу вираження думок; свободу зібрань; право на страйк, хоча вона також </a:t>
            </a:r>
            <a:r>
              <a:rPr lang="uk-UA" sz="3200" b="1" dirty="0" err="1">
                <a:effectLst/>
                <a:latin typeface="Times New Roman" panose="02020603050405020304" pitchFamily="18" charset="0"/>
                <a:ea typeface="Calibri" panose="020F0502020204030204" pitchFamily="34" charset="0"/>
              </a:rPr>
              <a:t>криміналізує</a:t>
            </a:r>
            <a:r>
              <a:rPr lang="uk-UA" sz="3200" b="1" dirty="0">
                <a:effectLst/>
                <a:latin typeface="Times New Roman" panose="02020603050405020304" pitchFamily="18" charset="0"/>
                <a:ea typeface="Calibri" panose="020F0502020204030204" pitchFamily="34" charset="0"/>
              </a:rPr>
              <a:t> насильницьке підбурювання і віровідступництво.</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8602156"/>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000" b="1" dirty="0">
                <a:effectLst/>
                <a:latin typeface="Times New Roman" panose="02020603050405020304" pitchFamily="18" charset="0"/>
                <a:ea typeface="Calibri" panose="020F0502020204030204" pitchFamily="34" charset="0"/>
              </a:rPr>
              <a:t>Ще одним яскравим елементом нової Конституції є її </a:t>
            </a:r>
            <a:r>
              <a:rPr lang="uk-UA" sz="3000" b="1" i="1" dirty="0">
                <a:effectLst/>
                <a:highlight>
                  <a:srgbClr val="FFFF00"/>
                </a:highlight>
                <a:latin typeface="Times New Roman" panose="02020603050405020304" pitchFamily="18" charset="0"/>
                <a:ea typeface="Calibri" panose="020F0502020204030204" pitchFamily="34" charset="0"/>
              </a:rPr>
              <a:t>прихильність гендерній рівності</a:t>
            </a:r>
            <a:r>
              <a:rPr lang="uk-UA" sz="3000" b="1" dirty="0">
                <a:effectLst/>
                <a:latin typeface="Times New Roman" panose="02020603050405020304" pitchFamily="18" charset="0"/>
                <a:ea typeface="Calibri" panose="020F0502020204030204" pitchFamily="34" charset="0"/>
              </a:rPr>
              <a:t>. У ній підкреслюється рівність між чоловіками і жінками і забороняється дискримінація за ознакою статі. </a:t>
            </a:r>
          </a:p>
          <a:p>
            <a:pPr marL="0" indent="0" algn="just">
              <a:buNone/>
            </a:pPr>
            <a:r>
              <a:rPr lang="uk-UA" sz="3000" b="1" dirty="0">
                <a:effectLst/>
                <a:latin typeface="Times New Roman" panose="02020603050405020304" pitchFamily="18" charset="0"/>
                <a:ea typeface="Calibri" panose="020F0502020204030204" pitchFamily="34" charset="0"/>
              </a:rPr>
              <a:t>Стаття 20 говорить: «всі громадяни чоловічої і жіночої статі мають однакові права і обов’язки. Вони рівні перед законом без дискримінації». Ця стаття була предметом інтенсивних дебатів між «</a:t>
            </a:r>
            <a:r>
              <a:rPr lang="uk-UA" sz="3000" b="1" dirty="0" err="1">
                <a:effectLst/>
                <a:latin typeface="Times New Roman" panose="02020603050405020304" pitchFamily="18" charset="0"/>
                <a:ea typeface="Calibri" panose="020F0502020204030204" pitchFamily="34" charset="0"/>
              </a:rPr>
              <a:t>Ан-Нахдой</a:t>
            </a:r>
            <a:r>
              <a:rPr lang="uk-UA" sz="3000" b="1" dirty="0">
                <a:effectLst/>
                <a:latin typeface="Times New Roman" panose="02020603050405020304" pitchFamily="18" charset="0"/>
                <a:ea typeface="Calibri" panose="020F0502020204030204" pitchFamily="34" charset="0"/>
              </a:rPr>
              <a:t>» і жіночими групами та активістами, перш ніж вона була прийнята.</a:t>
            </a:r>
          </a:p>
          <a:p>
            <a:pPr marL="0" indent="0" algn="just">
              <a:buNone/>
            </a:pPr>
            <a:r>
              <a:rPr lang="uk-UA" sz="3000" b="1" dirty="0">
                <a:effectLst/>
                <a:latin typeface="Times New Roman" panose="02020603050405020304" pitchFamily="18" charset="0"/>
                <a:ea typeface="Calibri" panose="020F0502020204030204" pitchFamily="34" charset="0"/>
              </a:rPr>
              <a:t>Крім того конституція Тунісу нейтралізує політичну роль військових і поліції. У ній прямо говориться, що «військові захищають країну, повинні залишатися нейтральними і підтримувати громадянську владу». Конституція також нейтралізує партійну і політичну роль мечетей і місць відправлення культу, забороняючи політичну діяльність всередині мечетей.</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532150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400" b="1" dirty="0">
                <a:solidFill>
                  <a:srgbClr val="FF0000"/>
                </a:solidFill>
                <a:effectLst/>
                <a:highlight>
                  <a:srgbClr val="00FFFF"/>
                </a:highlight>
                <a:latin typeface="Times New Roman" panose="02020603050405020304" pitchFamily="18" charset="0"/>
                <a:ea typeface="Calibri" panose="020F0502020204030204" pitchFamily="34" charset="0"/>
              </a:rPr>
              <a:t>Три ключові чинники проклали шлях до успішної розробки Конституції Тунісу</a:t>
            </a:r>
            <a:r>
              <a:rPr lang="uk-UA" sz="3400" b="1" dirty="0">
                <a:effectLst/>
                <a:latin typeface="Times New Roman" panose="02020603050405020304" pitchFamily="18" charset="0"/>
                <a:ea typeface="Calibri" panose="020F0502020204030204" pitchFamily="34" charset="0"/>
              </a:rPr>
              <a:t>. </a:t>
            </a:r>
            <a:r>
              <a:rPr lang="uk-UA" sz="3400" b="1" dirty="0">
                <a:effectLst/>
                <a:highlight>
                  <a:srgbClr val="00FF00"/>
                </a:highlight>
                <a:latin typeface="Times New Roman" panose="02020603050405020304" pitchFamily="18" charset="0"/>
                <a:ea typeface="Calibri" panose="020F0502020204030204" pitchFamily="34" charset="0"/>
              </a:rPr>
              <a:t>По-перше</a:t>
            </a:r>
            <a:r>
              <a:rPr lang="uk-UA" sz="3400" b="1" dirty="0">
                <a:effectLst/>
                <a:latin typeface="Times New Roman" panose="02020603050405020304" pitchFamily="18" charset="0"/>
                <a:ea typeface="Calibri" panose="020F0502020204030204" pitchFamily="34" charset="0"/>
              </a:rPr>
              <a:t>, той факт, що туніські законодавці ведуть переговори, йдуть на компроміси і поступки. Незважаючи на політичні суперечки і глибокі ідеологічні розбіжності, затьмарили політику країни після падіння старого режиму, політичні гравці зрозуміли, що поступки – це єдиний спосіб рухатися вперед і уникнути долі інших країн «арабської весни», таких як </a:t>
            </a:r>
            <a:r>
              <a:rPr lang="uk-UA" sz="3400" b="1" dirty="0">
                <a:effectLst/>
                <a:highlight>
                  <a:srgbClr val="FFFF00"/>
                </a:highlight>
                <a:latin typeface="Times New Roman" panose="02020603050405020304" pitchFamily="18" charset="0"/>
                <a:ea typeface="Calibri" panose="020F0502020204030204" pitchFamily="34" charset="0"/>
              </a:rPr>
              <a:t>Лівія, Єгипет і Сирія</a:t>
            </a:r>
            <a:r>
              <a:rPr lang="uk-UA" sz="3400" b="1" dirty="0">
                <a:effectLst/>
                <a:latin typeface="Times New Roman" panose="02020603050405020304" pitchFamily="18" charset="0"/>
                <a:ea typeface="Calibri" panose="020F0502020204030204" pitchFamily="34" charset="0"/>
              </a:rPr>
              <a:t>.</a:t>
            </a:r>
          </a:p>
          <a:p>
            <a:pPr marL="0" indent="0" algn="just">
              <a:buNone/>
            </a:pPr>
            <a:r>
              <a:rPr lang="uk-UA" sz="3400" b="1" dirty="0">
                <a:effectLst/>
                <a:latin typeface="Times New Roman" panose="02020603050405020304" pitchFamily="18" charset="0"/>
                <a:ea typeface="Calibri" panose="020F0502020204030204" pitchFamily="34" charset="0"/>
              </a:rPr>
              <a:t> В Тунісі було створено «консенсусний комітет», якому було доручено згладити розбіжності між членами щодо Конституції. Комітет відіграє вирішальну роль у зміні пропозицій членів та укладанні угод між фракціями.</a:t>
            </a:r>
            <a:endParaRPr lang="ru-RU" sz="3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73633574"/>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solidFill>
                  <a:srgbClr val="FF0000"/>
                </a:solidFill>
                <a:effectLst/>
                <a:latin typeface="Times New Roman" panose="02020603050405020304" pitchFamily="18" charset="0"/>
                <a:ea typeface="Calibri" panose="020F0502020204030204" pitchFamily="34" charset="0"/>
              </a:rPr>
              <a:t>По-друге</a:t>
            </a:r>
            <a:r>
              <a:rPr lang="uk-UA" sz="3200" b="1" dirty="0">
                <a:effectLst/>
                <a:latin typeface="Times New Roman" panose="02020603050405020304" pitchFamily="18" charset="0"/>
                <a:ea typeface="Calibri" panose="020F0502020204030204" pitchFamily="34" charset="0"/>
              </a:rPr>
              <a:t>, це активна роль громадянського суспільства, особливо жіночих груп. Такі як Туніська загальна профспілка і Туніський Союз промисловості, торгівлі і </a:t>
            </a:r>
            <a:r>
              <a:rPr lang="uk-UA" sz="3200" b="1" dirty="0" err="1">
                <a:effectLst/>
                <a:latin typeface="Times New Roman" panose="02020603050405020304" pitchFamily="18" charset="0"/>
                <a:ea typeface="Calibri" panose="020F0502020204030204" pitchFamily="34" charset="0"/>
              </a:rPr>
              <a:t>ремесел</a:t>
            </a:r>
            <a:r>
              <a:rPr lang="uk-UA" sz="3200" b="1" dirty="0">
                <a:effectLst/>
                <a:latin typeface="Times New Roman" panose="02020603050405020304" pitchFamily="18" charset="0"/>
                <a:ea typeface="Calibri" panose="020F0502020204030204" pitchFamily="34" charset="0"/>
              </a:rPr>
              <a:t>, об'єдналися з активістками-жінками з метою пропаганди прогресивної і представницької хартії. Шляхом постійних демонстрацій і протестів вони підштовхували політичні сили, зокрема, «</a:t>
            </a:r>
            <a:r>
              <a:rPr lang="uk-UA" sz="3200" b="1" dirty="0" err="1">
                <a:effectLst/>
                <a:latin typeface="Times New Roman" panose="02020603050405020304" pitchFamily="18" charset="0"/>
                <a:ea typeface="Calibri" panose="020F0502020204030204" pitchFamily="34" charset="0"/>
              </a:rPr>
              <a:t>Ан-Нахда</a:t>
            </a:r>
            <a:r>
              <a:rPr lang="uk-UA" sz="3200" b="1" dirty="0">
                <a:effectLst/>
                <a:latin typeface="Times New Roman" panose="02020603050405020304" pitchFamily="18" charset="0"/>
                <a:ea typeface="Calibri" panose="020F0502020204030204" pitchFamily="34" charset="0"/>
              </a:rPr>
              <a:t>», на численні ідеологічні поступки. </a:t>
            </a:r>
          </a:p>
          <a:p>
            <a:pPr marL="0" indent="0" algn="just">
              <a:buNone/>
            </a:pPr>
            <a:r>
              <a:rPr lang="uk-UA" sz="3200" b="1" dirty="0">
                <a:effectLst/>
                <a:latin typeface="Times New Roman" panose="02020603050405020304" pitchFamily="18" charset="0"/>
                <a:ea typeface="Calibri" panose="020F0502020204030204" pitchFamily="34" charset="0"/>
              </a:rPr>
              <a:t>Наприклад, жіночі групи виступали за закріплення гендерної рівності в новій конституції. Коли «</a:t>
            </a:r>
            <a:r>
              <a:rPr lang="uk-UA" sz="3200" b="1" dirty="0" err="1">
                <a:effectLst/>
                <a:latin typeface="Times New Roman" panose="02020603050405020304" pitchFamily="18" charset="0"/>
                <a:ea typeface="Calibri" panose="020F0502020204030204" pitchFamily="34" charset="0"/>
              </a:rPr>
              <a:t>Ан-Нахда</a:t>
            </a:r>
            <a:r>
              <a:rPr lang="uk-UA" sz="3200" b="1" dirty="0">
                <a:effectLst/>
                <a:latin typeface="Times New Roman" panose="02020603050405020304" pitchFamily="18" charset="0"/>
                <a:ea typeface="Calibri" panose="020F0502020204030204" pitchFamily="34" charset="0"/>
              </a:rPr>
              <a:t>» запропонувала розпливчасту статтю, в якій не підкреслюється повна рівність між чоловіками і жінками, ці групи виступили проти цієї пропозиції до тих пір, поки «</a:t>
            </a:r>
            <a:r>
              <a:rPr lang="uk-UA" sz="3200" b="1" dirty="0" err="1">
                <a:effectLst/>
                <a:latin typeface="Times New Roman" panose="02020603050405020304" pitchFamily="18" charset="0"/>
                <a:ea typeface="Calibri" panose="020F0502020204030204" pitchFamily="34" charset="0"/>
              </a:rPr>
              <a:t>Ан-нахда</a:t>
            </a:r>
            <a:r>
              <a:rPr lang="uk-UA" sz="3200" b="1" dirty="0">
                <a:effectLst/>
                <a:latin typeface="Times New Roman" panose="02020603050405020304" pitchFamily="18" charset="0"/>
                <a:ea typeface="Calibri" panose="020F0502020204030204" pitchFamily="34" charset="0"/>
              </a:rPr>
              <a:t>» не прийняла нову статтю, чітко гарантує права жінок.</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0923208"/>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683491"/>
            <a:ext cx="12191999" cy="6174508"/>
          </a:xfrm>
        </p:spPr>
        <p:txBody>
          <a:bodyPr>
            <a:noAutofit/>
          </a:bodyPr>
          <a:lstStyle/>
          <a:p>
            <a:pPr marL="0" indent="0" algn="just">
              <a:buNone/>
            </a:pPr>
            <a:r>
              <a:rPr lang="uk-UA" sz="4300" b="1" dirty="0">
                <a:solidFill>
                  <a:srgbClr val="FF0000"/>
                </a:solidFill>
                <a:effectLst/>
                <a:latin typeface="Times New Roman" panose="02020603050405020304" pitchFamily="18" charset="0"/>
                <a:ea typeface="Calibri" panose="020F0502020204030204" pitchFamily="34" charset="0"/>
              </a:rPr>
              <a:t>По-третє</a:t>
            </a:r>
            <a:r>
              <a:rPr lang="uk-UA" sz="4300" b="1" dirty="0">
                <a:effectLst/>
                <a:latin typeface="Times New Roman" panose="02020603050405020304" pitchFamily="18" charset="0"/>
                <a:ea typeface="Calibri" panose="020F0502020204030204" pitchFamily="34" charset="0"/>
              </a:rPr>
              <a:t>, гнучкість і готовність «</a:t>
            </a:r>
            <a:r>
              <a:rPr lang="uk-UA" sz="4300" b="1" dirty="0" err="1">
                <a:effectLst/>
                <a:latin typeface="Times New Roman" panose="02020603050405020304" pitchFamily="18" charset="0"/>
                <a:ea typeface="Calibri" panose="020F0502020204030204" pitchFamily="34" charset="0"/>
              </a:rPr>
              <a:t>Ан-Нахди</a:t>
            </a:r>
            <a:r>
              <a:rPr lang="uk-UA" sz="4300" b="1" dirty="0">
                <a:effectLst/>
                <a:latin typeface="Times New Roman" panose="02020603050405020304" pitchFamily="18" charset="0"/>
                <a:ea typeface="Calibri" panose="020F0502020204030204" pitchFamily="34" charset="0"/>
              </a:rPr>
              <a:t>» йти на компроміс і домовлятися з іншими політичними силами. </a:t>
            </a:r>
          </a:p>
          <a:p>
            <a:pPr marL="0" indent="0" algn="just">
              <a:buNone/>
            </a:pPr>
            <a:r>
              <a:rPr lang="uk-UA" sz="4300" b="1" dirty="0">
                <a:effectLst/>
                <a:latin typeface="Times New Roman" panose="02020603050405020304" pitchFamily="18" charset="0"/>
                <a:ea typeface="Calibri" panose="020F0502020204030204" pitchFamily="34" charset="0"/>
              </a:rPr>
              <a:t>Партія прагнула уникнути звинувачень в провалі Конституції. Законодавці «</a:t>
            </a:r>
            <a:r>
              <a:rPr lang="uk-UA" sz="4300" b="1" dirty="0" err="1">
                <a:effectLst/>
                <a:latin typeface="Times New Roman" panose="02020603050405020304" pitchFamily="18" charset="0"/>
                <a:ea typeface="Calibri" panose="020F0502020204030204" pitchFamily="34" charset="0"/>
              </a:rPr>
              <a:t>Ан-Нахди</a:t>
            </a:r>
            <a:r>
              <a:rPr lang="uk-UA" sz="4300" b="1" dirty="0">
                <a:effectLst/>
                <a:latin typeface="Times New Roman" panose="02020603050405020304" pitchFamily="18" charset="0"/>
                <a:ea typeface="Calibri" panose="020F0502020204030204" pitchFamily="34" charset="0"/>
              </a:rPr>
              <a:t>» були зацікавлені в обговоренні спірних конституційних питань зі своїми опонентами, таких як взаємини між державою і релігією, роль шаріату і права жінок.</a:t>
            </a:r>
            <a:endParaRPr lang="ru-RU" sz="4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20369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З </a:t>
            </a:r>
            <a:r>
              <a:rPr lang="uk-UA" sz="3600" b="1" dirty="0">
                <a:solidFill>
                  <a:srgbClr val="FF0000"/>
                </a:solidFill>
                <a:effectLst/>
                <a:latin typeface="Times New Roman" panose="02020603050405020304" pitchFamily="18" charset="0"/>
                <a:ea typeface="Calibri" panose="020F0502020204030204" pitchFamily="34" charset="0"/>
              </a:rPr>
              <a:t>початку 2016 р.</a:t>
            </a:r>
            <a:r>
              <a:rPr lang="uk-UA" sz="3600" b="1" dirty="0">
                <a:effectLst/>
                <a:latin typeface="Times New Roman" panose="02020603050405020304" pitchFamily="18" charset="0"/>
                <a:ea typeface="Calibri" panose="020F0502020204030204" pitchFamily="34" charset="0"/>
              </a:rPr>
              <a:t> в країні не відбулося жодного великого інциденту в сфері безпеки, що свідчить про вдосконалення державного прикордонного контролю та боротьби з тероризмом. </a:t>
            </a:r>
          </a:p>
          <a:p>
            <a:pPr marL="0" indent="0" algn="just">
              <a:buNone/>
            </a:pPr>
            <a:r>
              <a:rPr lang="uk-UA" sz="3600" b="1" dirty="0">
                <a:effectLst/>
                <a:latin typeface="Times New Roman" panose="02020603050405020304" pitchFamily="18" charset="0"/>
                <a:ea typeface="Calibri" panose="020F0502020204030204" pitchFamily="34" charset="0"/>
              </a:rPr>
              <a:t>У той час як державі вдалося зменшити загрози безпеки і створити функціонуючу політичну систему, нинішні протести показують, що туніські лідери не змогли вирішити економічні проблеми країни. Якщо в попередні роки тунісці відносили безробіття до числа провідних економічних проблем, то сьогодні багато хто вважає економічну і фінансову кризу найбільшою проблемою, що стоїть перед їхньою країною.</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789311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400" b="1" dirty="0">
                <a:effectLst/>
                <a:latin typeface="Times New Roman" panose="02020603050405020304" pitchFamily="18" charset="0"/>
                <a:ea typeface="Calibri" panose="020F0502020204030204" pitchFamily="34" charset="0"/>
              </a:rPr>
              <a:t>У 2016 р. МВФ схвалив чотирирічний кредит Тунісу в розмірі 2,9 мільярда доларів, в обмін на який уряд погодився скоротити витрати шляхом скорочення державного сектору (на який припадає 50% державних витрат), скорочення зростання заробітної плати, підвищення податків і здійснення реформ субсидій. Останнє з них призвело до зростання цін, що підживлює недавні протести.</a:t>
            </a:r>
          </a:p>
          <a:p>
            <a:pPr marL="0" indent="0" algn="just">
              <a:buNone/>
            </a:pPr>
            <a:r>
              <a:rPr lang="uk-UA" sz="3400" b="1" dirty="0">
                <a:effectLst/>
                <a:highlight>
                  <a:srgbClr val="FFFF00"/>
                </a:highlight>
                <a:latin typeface="Times New Roman" panose="02020603050405020304" pitchFamily="18" charset="0"/>
                <a:ea typeface="Calibri" panose="020F0502020204030204" pitchFamily="34" charset="0"/>
              </a:rPr>
              <a:t>Головною перешкодою на шляху до успіху Туніської демократії є не політична, а економічна</a:t>
            </a:r>
            <a:r>
              <a:rPr lang="uk-UA" sz="3400" b="1" dirty="0">
                <a:effectLst/>
                <a:latin typeface="Times New Roman" panose="02020603050405020304" pitchFamily="18" charset="0"/>
                <a:ea typeface="Calibri" panose="020F0502020204030204" pitchFamily="34" charset="0"/>
              </a:rPr>
              <a:t>. Безробіття, особливо серед молоді, знаходиться на високому рівні. У країні, яка вже давно робить упор на освіту, в число безробітних входять багато чоловіків і жінки, які мають вищу освіту і просунуту технічну підготовку.</a:t>
            </a:r>
            <a:endParaRPr lang="ru-RU" sz="3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5307188"/>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000" b="1" dirty="0">
                <a:effectLst/>
                <a:latin typeface="Times New Roman" panose="02020603050405020304" pitchFamily="18" charset="0"/>
                <a:ea typeface="Calibri" panose="020F0502020204030204" pitchFamily="34" charset="0"/>
              </a:rPr>
              <a:t>Отже, з часів «арабської весни» Туніс провів кілька вільних, чесних і конкурентних виборів, включаючи перші в історії країни демократичні місцеві вибори у травні 2018 р.</a:t>
            </a:r>
          </a:p>
          <a:p>
            <a:pPr marL="0" indent="0" algn="just">
              <a:buNone/>
            </a:pPr>
            <a:r>
              <a:rPr lang="uk-UA" sz="3000" b="1" dirty="0">
                <a:solidFill>
                  <a:srgbClr val="FF0000"/>
                </a:solidFill>
                <a:effectLst/>
                <a:highlight>
                  <a:srgbClr val="FFFF00"/>
                </a:highlight>
                <a:latin typeface="Times New Roman" panose="02020603050405020304" pitchFamily="18" charset="0"/>
                <a:ea typeface="Calibri" panose="020F0502020204030204" pitchFamily="34" charset="0"/>
              </a:rPr>
              <a:t>Конституція 2014 р., яка замінила Конституцію 1959 р., є найпрогресивнішою в арабському світі</a:t>
            </a:r>
            <a:r>
              <a:rPr lang="uk-UA" sz="3000" b="1" dirty="0">
                <a:effectLst/>
                <a:latin typeface="Times New Roman" panose="02020603050405020304" pitchFamily="18" charset="0"/>
                <a:ea typeface="Calibri" panose="020F0502020204030204" pitchFamily="34" charset="0"/>
              </a:rPr>
              <a:t>. Вона закріплює свободу вираження думок; захищає право на доступ до інформації; і говорить, що чоловіки і жінки «рівні перед законом». Нова конституція визнає </a:t>
            </a:r>
            <a:r>
              <a:rPr lang="uk-UA" sz="3000" b="1" dirty="0" err="1">
                <a:solidFill>
                  <a:srgbClr val="FF0000"/>
                </a:solidFill>
                <a:effectLst/>
                <a:latin typeface="Times New Roman" panose="02020603050405020304" pitchFamily="18" charset="0"/>
                <a:ea typeface="Calibri" panose="020F0502020204030204" pitchFamily="34" charset="0"/>
              </a:rPr>
              <a:t>тамазит</a:t>
            </a:r>
            <a:r>
              <a:rPr lang="uk-UA" sz="3000" b="1" dirty="0">
                <a:effectLst/>
                <a:latin typeface="Times New Roman" panose="02020603050405020304" pitchFamily="18" charset="0"/>
                <a:ea typeface="Calibri" panose="020F0502020204030204" pitchFamily="34" charset="0"/>
              </a:rPr>
              <a:t> - </a:t>
            </a:r>
            <a:r>
              <a:rPr lang="uk-UA" sz="3000" b="1" dirty="0">
                <a:effectLst/>
                <a:highlight>
                  <a:srgbClr val="FFFF00"/>
                </a:highlight>
                <a:latin typeface="Times New Roman" panose="02020603050405020304" pitchFamily="18" charset="0"/>
                <a:ea typeface="Calibri" panose="020F0502020204030204" pitchFamily="34" charset="0"/>
              </a:rPr>
              <a:t>берберську мову</a:t>
            </a:r>
            <a:r>
              <a:rPr lang="uk-UA" sz="3000" b="1" dirty="0">
                <a:effectLst/>
                <a:latin typeface="Times New Roman" panose="02020603050405020304" pitchFamily="18" charset="0"/>
                <a:ea typeface="Calibri" panose="020F0502020204030204" pitchFamily="34" charset="0"/>
              </a:rPr>
              <a:t>, як національну і офіційну мову після арабської. Це дійсно істотний крок вперед у визнанні прав берберської меншини. </a:t>
            </a:r>
          </a:p>
          <a:p>
            <a:pPr marL="0" indent="0" algn="just">
              <a:buNone/>
            </a:pPr>
            <a:r>
              <a:rPr lang="uk-UA" sz="3000" b="1" dirty="0">
                <a:effectLst/>
                <a:highlight>
                  <a:srgbClr val="00FFFF"/>
                </a:highlight>
                <a:latin typeface="Times New Roman" panose="02020603050405020304" pitchFamily="18" charset="0"/>
                <a:ea typeface="Calibri" panose="020F0502020204030204" pitchFamily="34" charset="0"/>
              </a:rPr>
              <a:t>Але саме в політичній сфері передбачаються більш значущі змі</a:t>
            </a:r>
            <a:r>
              <a:rPr lang="uk-UA" sz="3000" b="1" dirty="0">
                <a:effectLst/>
                <a:latin typeface="Times New Roman" panose="02020603050405020304" pitchFamily="18" charset="0"/>
                <a:ea typeface="Calibri" panose="020F0502020204030204" pitchFamily="34" charset="0"/>
              </a:rPr>
              <a:t>ни. Новий текст знову вводить принцип обмеження двох термінів повноважень президента республіки і робить ще один крок вперед, виключаючи це положення з будь-якого можливого майбутнього перегляду Конституції.</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6299582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4000" b="1" dirty="0">
                <a:effectLst/>
                <a:latin typeface="Times New Roman" panose="02020603050405020304" pitchFamily="18" charset="0"/>
                <a:ea typeface="Calibri" panose="020F0502020204030204" pitchFamily="34" charset="0"/>
              </a:rPr>
              <a:t>Крім того, майбутні зміни не можуть зачіпати інші принципи, такі, як </a:t>
            </a:r>
            <a:r>
              <a:rPr lang="uk-UA" sz="4000" b="1" i="1" dirty="0">
                <a:effectLst/>
                <a:latin typeface="Times New Roman" panose="02020603050405020304" pitchFamily="18" charset="0"/>
                <a:ea typeface="Calibri" panose="020F0502020204030204" pitchFamily="34" charset="0"/>
              </a:rPr>
              <a:t>республіканський характер держави</a:t>
            </a:r>
            <a:r>
              <a:rPr lang="uk-UA" sz="4000" b="1" dirty="0">
                <a:effectLst/>
                <a:latin typeface="Times New Roman" panose="02020603050405020304" pitchFamily="18" charset="0"/>
                <a:ea typeface="Calibri" panose="020F0502020204030204" pitchFamily="34" charset="0"/>
              </a:rPr>
              <a:t>, </a:t>
            </a:r>
            <a:r>
              <a:rPr lang="uk-UA" sz="4000" b="1" i="1" dirty="0">
                <a:effectLst/>
                <a:latin typeface="Times New Roman" panose="02020603050405020304" pitchFamily="18" charset="0"/>
                <a:ea typeface="Calibri" panose="020F0502020204030204" pitchFamily="34" charset="0"/>
              </a:rPr>
              <a:t>багатопартійність, іслам як релігія держави і арабська мова як національна і офіційна мова</a:t>
            </a:r>
            <a:r>
              <a:rPr lang="uk-UA" sz="4000" b="1" dirty="0">
                <a:effectLst/>
                <a:latin typeface="Times New Roman" panose="02020603050405020304" pitchFamily="18" charset="0"/>
                <a:ea typeface="Calibri" panose="020F0502020204030204" pitchFamily="34" charset="0"/>
              </a:rPr>
              <a:t>.</a:t>
            </a:r>
          </a:p>
          <a:p>
            <a:pPr marL="0" indent="0" algn="just">
              <a:buNone/>
            </a:pPr>
            <a:r>
              <a:rPr lang="uk-UA" sz="4000" b="1" dirty="0">
                <a:effectLst/>
                <a:latin typeface="Times New Roman" panose="02020603050405020304" pitchFamily="18" charset="0"/>
                <a:ea typeface="Calibri" panose="020F0502020204030204" pitchFamily="34" charset="0"/>
              </a:rPr>
              <a:t>Інші статті, захищені від можливих змін, що захищають права людини і громадянина, територіальну цілісність і національну єдність. Багато змін і доповнення присвячені поліпшенню функціонування та ефективності парламенту, а також ефективності представлених партійних груп.</a:t>
            </a:r>
            <a:endParaRPr lang="ru-RU"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90057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526472"/>
          </a:xfrm>
        </p:spPr>
        <p:txBody>
          <a:bodyPr>
            <a:normAutofit/>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pic>
        <p:nvPicPr>
          <p:cNvPr id="2" name="Объект 1">
            <a:extLst>
              <a:ext uri="{FF2B5EF4-FFF2-40B4-BE49-F238E27FC236}">
                <a16:creationId xmlns:a16="http://schemas.microsoft.com/office/drawing/2014/main" id="{8D17BF4F-B8E0-2A72-0331-DE0BE581321E}"/>
              </a:ext>
            </a:extLst>
          </p:cNvPr>
          <p:cNvPicPr>
            <a:picLocks noGrp="1" noChangeAspect="1"/>
          </p:cNvPicPr>
          <p:nvPr>
            <p:ph idx="1"/>
          </p:nvPr>
        </p:nvPicPr>
        <p:blipFill>
          <a:blip r:embed="rId2"/>
          <a:stretch>
            <a:fillRect/>
          </a:stretch>
        </p:blipFill>
        <p:spPr>
          <a:xfrm>
            <a:off x="0" y="526474"/>
            <a:ext cx="5139460" cy="3034009"/>
          </a:xfrm>
          <a:prstGeom prst="rect">
            <a:avLst/>
          </a:prstGeom>
        </p:spPr>
      </p:pic>
      <p:pic>
        <p:nvPicPr>
          <p:cNvPr id="3" name="Рисунок 2">
            <a:extLst>
              <a:ext uri="{FF2B5EF4-FFF2-40B4-BE49-F238E27FC236}">
                <a16:creationId xmlns:a16="http://schemas.microsoft.com/office/drawing/2014/main" id="{82304CAC-4E44-8A99-D5FC-7F57FBAAEC29}"/>
              </a:ext>
            </a:extLst>
          </p:cNvPr>
          <p:cNvPicPr>
            <a:picLocks noChangeAspect="1"/>
          </p:cNvPicPr>
          <p:nvPr/>
        </p:nvPicPr>
        <p:blipFill>
          <a:blip r:embed="rId3"/>
          <a:stretch>
            <a:fillRect/>
          </a:stretch>
        </p:blipFill>
        <p:spPr>
          <a:xfrm>
            <a:off x="248806" y="3599602"/>
            <a:ext cx="4890654" cy="3258398"/>
          </a:xfrm>
          <a:prstGeom prst="rect">
            <a:avLst/>
          </a:prstGeom>
        </p:spPr>
      </p:pic>
      <p:pic>
        <p:nvPicPr>
          <p:cNvPr id="6" name="Рисунок 5">
            <a:extLst>
              <a:ext uri="{FF2B5EF4-FFF2-40B4-BE49-F238E27FC236}">
                <a16:creationId xmlns:a16="http://schemas.microsoft.com/office/drawing/2014/main" id="{685050D3-1D26-1468-CE8E-37318B5C9D66}"/>
              </a:ext>
            </a:extLst>
          </p:cNvPr>
          <p:cNvPicPr>
            <a:picLocks noChangeAspect="1"/>
          </p:cNvPicPr>
          <p:nvPr/>
        </p:nvPicPr>
        <p:blipFill>
          <a:blip r:embed="rId4"/>
          <a:stretch>
            <a:fillRect/>
          </a:stretch>
        </p:blipFill>
        <p:spPr>
          <a:xfrm>
            <a:off x="5139460" y="1068166"/>
            <a:ext cx="6997370" cy="5023753"/>
          </a:xfrm>
          <a:prstGeom prst="rect">
            <a:avLst/>
          </a:prstGeom>
        </p:spPr>
      </p:pic>
    </p:spTree>
    <p:extLst>
      <p:ext uri="{BB962C8B-B14F-4D97-AF65-F5344CB8AC3E}">
        <p14:creationId xmlns:p14="http://schemas.microsoft.com/office/powerpoint/2010/main" val="42552423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lnSpcReduction="10000"/>
          </a:bodyPr>
          <a:lstStyle/>
          <a:p>
            <a:pPr marL="0" indent="0" algn="just">
              <a:buNone/>
            </a:pPr>
            <a:r>
              <a:rPr lang="uk-UA" sz="3600" b="1" dirty="0">
                <a:effectLst/>
                <a:latin typeface="Times New Roman" panose="02020603050405020304" pitchFamily="18" charset="0"/>
                <a:ea typeface="Calibri" panose="020F0502020204030204" pitchFamily="34" charset="0"/>
              </a:rPr>
              <a:t>До багаторічної втоми від диктатора додалися проблеми, зумовлені </a:t>
            </a:r>
            <a:r>
              <a:rPr lang="uk-UA" sz="3600" b="1" dirty="0" err="1">
                <a:effectLst/>
                <a:highlight>
                  <a:srgbClr val="FFFF00"/>
                </a:highlight>
                <a:latin typeface="Times New Roman" panose="02020603050405020304" pitchFamily="18" charset="0"/>
                <a:ea typeface="Calibri" panose="020F0502020204030204" pitchFamily="34" charset="0"/>
              </a:rPr>
              <a:t>кланово</a:t>
            </a:r>
            <a:r>
              <a:rPr lang="uk-UA" sz="3600" b="1" dirty="0">
                <a:effectLst/>
                <a:highlight>
                  <a:srgbClr val="FFFF00"/>
                </a:highlight>
                <a:latin typeface="Times New Roman" panose="02020603050405020304" pitchFamily="18" charset="0"/>
                <a:ea typeface="Calibri" panose="020F0502020204030204" pitchFamily="34" charset="0"/>
              </a:rPr>
              <a:t>-племінною специфікою країни</a:t>
            </a:r>
            <a:r>
              <a:rPr lang="uk-UA" sz="3600" b="1" dirty="0">
                <a:effectLst/>
                <a:latin typeface="Times New Roman" panose="02020603050405020304" pitchFamily="18" charset="0"/>
                <a:ea typeface="Calibri" panose="020F0502020204030204" pitchFamily="34" charset="0"/>
              </a:rPr>
              <a:t>. Саме вона слугувала визначальним фактором формування лівійського суспільства, яке застигло у такій структурі і було просякнутим корупцією у всіх своїх порах ще до </a:t>
            </a:r>
            <a:r>
              <a:rPr lang="uk-UA" sz="3600" b="1" dirty="0" err="1">
                <a:effectLst/>
                <a:latin typeface="Times New Roman" panose="02020603050405020304" pitchFamily="18" charset="0"/>
                <a:ea typeface="Calibri" panose="020F0502020204030204" pitchFamily="34" charset="0"/>
              </a:rPr>
              <a:t>М.Каддафі</a:t>
            </a:r>
            <a:r>
              <a:rPr lang="uk-UA" sz="3600" b="1" dirty="0">
                <a:effectLst/>
                <a:latin typeface="Times New Roman" panose="02020603050405020304" pitchFamily="18" charset="0"/>
                <a:ea typeface="Calibri" panose="020F0502020204030204" pitchFamily="34" charset="0"/>
              </a:rPr>
              <a:t>. </a:t>
            </a:r>
          </a:p>
          <a:p>
            <a:pPr marL="0" indent="0" algn="just">
              <a:buNone/>
            </a:pPr>
            <a:r>
              <a:rPr lang="uk-UA" sz="3600" b="1" dirty="0">
                <a:effectLst/>
                <a:latin typeface="Times New Roman" panose="02020603050405020304" pitchFamily="18" charset="0"/>
                <a:ea typeface="Calibri" panose="020F0502020204030204" pitchFamily="34" charset="0"/>
              </a:rPr>
              <a:t>Попри певні спроби її подолання, особливо на ранньому етапі існування </a:t>
            </a:r>
            <a:r>
              <a:rPr lang="uk-UA" sz="3600" b="1" dirty="0" err="1">
                <a:effectLst/>
                <a:latin typeface="Times New Roman" panose="02020603050405020304" pitchFamily="18" charset="0"/>
                <a:ea typeface="Calibri" panose="020F0502020204030204" pitchFamily="34" charset="0"/>
              </a:rPr>
              <a:t>Джамахірії</a:t>
            </a:r>
            <a:r>
              <a:rPr lang="uk-UA" sz="3600" b="1" dirty="0">
                <a:effectLst/>
                <a:latin typeface="Times New Roman" panose="02020603050405020304" pitchFamily="18" charset="0"/>
                <a:ea typeface="Calibri" panose="020F0502020204030204" pitchFamily="34" charset="0"/>
              </a:rPr>
              <a:t>, </a:t>
            </a:r>
            <a:r>
              <a:rPr lang="uk-UA" sz="3600" b="1" i="1" dirty="0">
                <a:effectLst/>
                <a:highlight>
                  <a:srgbClr val="00FFFF"/>
                </a:highlight>
                <a:latin typeface="Times New Roman" panose="02020603050405020304" pitchFamily="18" charset="0"/>
                <a:ea typeface="Calibri" panose="020F0502020204030204" pitchFamily="34" charset="0"/>
              </a:rPr>
              <a:t>Лівія стала північно-африканським рекордсменом за показником корумпованості</a:t>
            </a:r>
            <a:r>
              <a:rPr lang="uk-UA" sz="3600" b="1" dirty="0">
                <a:effectLst/>
                <a:latin typeface="Times New Roman" panose="02020603050405020304" pitchFamily="18" charset="0"/>
                <a:ea typeface="Calibri" panose="020F0502020204030204" pitchFamily="34" charset="0"/>
              </a:rPr>
              <a:t>. Лівійське суспільство – це значною мірою конгломерат племен та кланів, в якому стійкі пережитки кровно-родинних відносин на всіх рівнях та у більшості сфер соціальної організації суспільства.</a:t>
            </a:r>
            <a:endParaRPr lang="ru-RU"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9029335"/>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800" b="1" dirty="0">
                <a:effectLst/>
                <a:latin typeface="Times New Roman" panose="02020603050405020304" pitchFamily="18" charset="0"/>
                <a:ea typeface="Calibri" panose="020F0502020204030204" pitchFamily="34" charset="0"/>
              </a:rPr>
              <a:t>Зміни також спрямовані на пом’якшення переважної більшості повноважень президента республіки. </a:t>
            </a:r>
            <a:r>
              <a:rPr lang="uk-UA" sz="3800" b="1" dirty="0">
                <a:effectLst/>
                <a:highlight>
                  <a:srgbClr val="00FFFF"/>
                </a:highlight>
                <a:latin typeface="Times New Roman" panose="02020603050405020304" pitchFamily="18" charset="0"/>
                <a:ea typeface="Calibri" panose="020F0502020204030204" pitchFamily="34" charset="0"/>
              </a:rPr>
              <a:t>Попередня Конституція</a:t>
            </a:r>
            <a:r>
              <a:rPr lang="uk-UA" sz="3800" b="1" dirty="0">
                <a:effectLst/>
                <a:latin typeface="Times New Roman" panose="02020603050405020304" pitchFamily="18" charset="0"/>
                <a:ea typeface="Calibri" panose="020F0502020204030204" pitchFamily="34" charset="0"/>
              </a:rPr>
              <a:t> з поправками </a:t>
            </a:r>
            <a:r>
              <a:rPr lang="uk-UA" sz="3800" b="1" dirty="0">
                <a:solidFill>
                  <a:srgbClr val="FF0000"/>
                </a:solidFill>
                <a:effectLst/>
                <a:latin typeface="Times New Roman" panose="02020603050405020304" pitchFamily="18" charset="0"/>
                <a:ea typeface="Calibri" panose="020F0502020204030204" pitchFamily="34" charset="0"/>
              </a:rPr>
              <a:t>2008 р.</a:t>
            </a:r>
            <a:r>
              <a:rPr lang="uk-UA" sz="3800" b="1" dirty="0">
                <a:effectLst/>
                <a:latin typeface="Times New Roman" panose="02020603050405020304" pitchFamily="18" charset="0"/>
                <a:ea typeface="Calibri" panose="020F0502020204030204" pitchFamily="34" charset="0"/>
              </a:rPr>
              <a:t> наділила президента повноваженнями призначати прем’єр-міністра, перетворивши останнього в простого координатора та виконавця політичної програми президента. </a:t>
            </a:r>
          </a:p>
          <a:p>
            <a:pPr marL="0" indent="0" algn="just">
              <a:buNone/>
            </a:pPr>
            <a:r>
              <a:rPr lang="uk-UA" sz="3800" b="1" dirty="0">
                <a:effectLst/>
                <a:latin typeface="Times New Roman" panose="02020603050405020304" pitchFamily="18" charset="0"/>
                <a:ea typeface="Calibri" panose="020F0502020204030204" pitchFamily="34" charset="0"/>
              </a:rPr>
              <a:t>Нова редакція пом’якшує ці повноваження, змушуючи президента консультуватися з парламентською більшістю перед призначенням нового прем’єр-міністра. Посада віце-президента не передбачена.</a:t>
            </a:r>
            <a:endParaRPr lang="ru-RU" sz="3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00540131"/>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ru-RU" sz="3300" b="1" u="sng" dirty="0">
                <a:solidFill>
                  <a:srgbClr val="FF0000"/>
                </a:solidFill>
                <a:latin typeface="Times New Roman" panose="02020603050405020304" pitchFamily="18" charset="0"/>
                <a:cs typeface="Times New Roman" panose="02020603050405020304" pitchFamily="18" charset="0"/>
              </a:rPr>
              <a:t>МАВРИТАНІЯ</a:t>
            </a:r>
            <a:r>
              <a:rPr lang="ru-RU" sz="3300" b="1" dirty="0">
                <a:latin typeface="Times New Roman" panose="02020603050405020304" pitchFamily="18" charset="0"/>
                <a:cs typeface="Times New Roman" panose="02020603050405020304" pitchFamily="18" charset="0"/>
              </a:rPr>
              <a:t>. </a:t>
            </a:r>
            <a:r>
              <a:rPr lang="uk-UA" sz="3300" b="1" dirty="0">
                <a:effectLst/>
                <a:latin typeface="Times New Roman" panose="02020603050405020304" pitchFamily="18" charset="0"/>
                <a:ea typeface="Calibri" panose="020F0502020204030204" pitchFamily="34" charset="0"/>
              </a:rPr>
              <a:t>В Мавританії протягом </a:t>
            </a:r>
            <a:r>
              <a:rPr lang="uk-UA" sz="3300" b="1" dirty="0">
                <a:solidFill>
                  <a:srgbClr val="FF0000"/>
                </a:solidFill>
                <a:effectLst/>
                <a:latin typeface="Times New Roman" panose="02020603050405020304" pitchFamily="18" charset="0"/>
                <a:ea typeface="Calibri" panose="020F0502020204030204" pitchFamily="34" charset="0"/>
              </a:rPr>
              <a:t>2011 та в 2012 році </a:t>
            </a:r>
            <a:r>
              <a:rPr lang="uk-UA" sz="3300" b="1" dirty="0">
                <a:effectLst/>
                <a:latin typeface="Times New Roman" panose="02020603050405020304" pitchFamily="18" charset="0"/>
                <a:ea typeface="Calibri" panose="020F0502020204030204" pitchFamily="34" charset="0"/>
              </a:rPr>
              <a:t>стали відомі інші соціальні рухи – які пов’язані з «арабською весною», які були не менш важливими з точки зору соціальних перетворень. </a:t>
            </a:r>
          </a:p>
          <a:p>
            <a:pPr marL="0" indent="0" algn="just">
              <a:buNone/>
            </a:pPr>
            <a:r>
              <a:rPr lang="uk-UA" sz="3300" b="1" dirty="0">
                <a:effectLst/>
                <a:latin typeface="Times New Roman" panose="02020603050405020304" pitchFamily="18" charset="0"/>
                <a:ea typeface="Calibri" panose="020F0502020204030204" pitchFamily="34" charset="0"/>
              </a:rPr>
              <a:t>Деякі з найбільш відомих і гучних з них були: «</a:t>
            </a:r>
            <a:r>
              <a:rPr lang="uk-UA" sz="3300" b="1" dirty="0" err="1">
                <a:solidFill>
                  <a:srgbClr val="FF0000"/>
                </a:solidFill>
                <a:effectLst/>
                <a:latin typeface="Times New Roman" panose="02020603050405020304" pitchFamily="18" charset="0"/>
                <a:ea typeface="Calibri" panose="020F0502020204030204" pitchFamily="34" charset="0"/>
              </a:rPr>
              <a:t>Touche</a:t>
            </a:r>
            <a:r>
              <a:rPr lang="uk-UA" sz="3300" b="1" dirty="0">
                <a:solidFill>
                  <a:srgbClr val="FF0000"/>
                </a:solidFill>
                <a:effectLst/>
                <a:latin typeface="Times New Roman" panose="02020603050405020304" pitchFamily="18" charset="0"/>
                <a:ea typeface="Calibri" panose="020F0502020204030204" pitchFamily="34" charset="0"/>
              </a:rPr>
              <a:t> </a:t>
            </a:r>
            <a:r>
              <a:rPr lang="uk-UA" sz="3300" b="1" dirty="0" err="1">
                <a:solidFill>
                  <a:srgbClr val="FF0000"/>
                </a:solidFill>
                <a:effectLst/>
                <a:latin typeface="Times New Roman" panose="02020603050405020304" pitchFamily="18" charset="0"/>
                <a:ea typeface="Calibri" panose="020F0502020204030204" pitchFamily="34" charset="0"/>
              </a:rPr>
              <a:t>pas</a:t>
            </a:r>
            <a:r>
              <a:rPr lang="uk-UA" sz="3300" b="1" dirty="0">
                <a:solidFill>
                  <a:srgbClr val="FF0000"/>
                </a:solidFill>
                <a:effectLst/>
                <a:latin typeface="Times New Roman" panose="02020603050405020304" pitchFamily="18" charset="0"/>
                <a:ea typeface="Calibri" panose="020F0502020204030204" pitchFamily="34" charset="0"/>
              </a:rPr>
              <a:t> à </a:t>
            </a:r>
            <a:r>
              <a:rPr lang="uk-UA" sz="3300" b="1" dirty="0" err="1">
                <a:solidFill>
                  <a:srgbClr val="FF0000"/>
                </a:solidFill>
                <a:effectLst/>
                <a:latin typeface="Times New Roman" panose="02020603050405020304" pitchFamily="18" charset="0"/>
                <a:ea typeface="Calibri" panose="020F0502020204030204" pitchFamily="34" charset="0"/>
              </a:rPr>
              <a:t>ma</a:t>
            </a:r>
            <a:r>
              <a:rPr lang="uk-UA" sz="3300" b="1" dirty="0">
                <a:solidFill>
                  <a:srgbClr val="FF0000"/>
                </a:solidFill>
                <a:effectLst/>
                <a:latin typeface="Times New Roman" panose="02020603050405020304" pitchFamily="18" charset="0"/>
                <a:ea typeface="Calibri" panose="020F0502020204030204" pitchFamily="34" charset="0"/>
              </a:rPr>
              <a:t> </a:t>
            </a:r>
            <a:r>
              <a:rPr lang="uk-UA" sz="3300" b="1" dirty="0" err="1">
                <a:solidFill>
                  <a:srgbClr val="FF0000"/>
                </a:solidFill>
                <a:effectLst/>
                <a:latin typeface="Times New Roman" panose="02020603050405020304" pitchFamily="18" charset="0"/>
                <a:ea typeface="Calibri" panose="020F0502020204030204" pitchFamily="34" charset="0"/>
              </a:rPr>
              <a:t>nationalité</a:t>
            </a:r>
            <a:r>
              <a:rPr lang="uk-UA" sz="3300" b="1" dirty="0">
                <a:effectLst/>
                <a:latin typeface="Times New Roman" panose="02020603050405020304" pitchFamily="18" charset="0"/>
                <a:ea typeface="Calibri" panose="020F0502020204030204" pitchFamily="34" charset="0"/>
              </a:rPr>
              <a:t>», група з прав чорношкірих африканців, яка виступає проти передбачуваної расової дискримінації, втіленої в перепис населення в травні 2011 р., і статус, наданий чорношкірим африканським Мавританцям в цілому. Рух «</a:t>
            </a:r>
            <a:r>
              <a:rPr lang="uk-UA" sz="3300" b="1" dirty="0" err="1">
                <a:solidFill>
                  <a:srgbClr val="FF0000"/>
                </a:solidFill>
                <a:effectLst/>
                <a:latin typeface="Times New Roman" panose="02020603050405020304" pitchFamily="18" charset="0"/>
                <a:ea typeface="Calibri" panose="020F0502020204030204" pitchFamily="34" charset="0"/>
              </a:rPr>
              <a:t>Abolitionniste</a:t>
            </a:r>
            <a:r>
              <a:rPr lang="uk-UA" sz="3300" b="1" dirty="0">
                <a:effectLst/>
                <a:latin typeface="Times New Roman" panose="02020603050405020304" pitchFamily="18" charset="0"/>
                <a:ea typeface="Calibri" panose="020F0502020204030204" pitchFamily="34" charset="0"/>
              </a:rPr>
              <a:t>» в Мавританії застосовує організація, яка виступає проти, і підвищує поінформованість про, поневолення і соціальну ізоляцію значної частини тих, хто відноситься до </a:t>
            </a:r>
            <a:r>
              <a:rPr lang="uk-UA" sz="3300" b="1" dirty="0" err="1">
                <a:effectLst/>
                <a:highlight>
                  <a:srgbClr val="00FFFF"/>
                </a:highlight>
                <a:latin typeface="Times New Roman" panose="02020603050405020304" pitchFamily="18" charset="0"/>
                <a:ea typeface="Calibri" panose="020F0502020204030204" pitchFamily="34" charset="0"/>
              </a:rPr>
              <a:t>Харатинського</a:t>
            </a:r>
            <a:r>
              <a:rPr lang="uk-UA" sz="3300" b="1" dirty="0">
                <a:effectLst/>
                <a:highlight>
                  <a:srgbClr val="00FFFF"/>
                </a:highlight>
                <a:latin typeface="Times New Roman" panose="02020603050405020304" pitchFamily="18" charset="0"/>
                <a:ea typeface="Calibri" panose="020F0502020204030204" pitchFamily="34" charset="0"/>
              </a:rPr>
              <a:t> етносу</a:t>
            </a:r>
            <a:r>
              <a:rPr lang="uk-UA" sz="3300" b="1" dirty="0">
                <a:effectLst/>
                <a:latin typeface="Times New Roman" panose="02020603050405020304" pitchFamily="18" charset="0"/>
                <a:ea typeface="Calibri" panose="020F0502020204030204" pitchFamily="34" charset="0"/>
              </a:rPr>
              <a:t> у Мавританії.</a:t>
            </a:r>
            <a:endParaRPr lang="ru-RU" sz="3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50376253"/>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2900" b="1" dirty="0">
                <a:effectLst/>
                <a:latin typeface="Times New Roman" panose="02020603050405020304" pitchFamily="18" charset="0"/>
                <a:ea typeface="Calibri" panose="020F0502020204030204" pitchFamily="34" charset="0"/>
              </a:rPr>
              <a:t>На початку </a:t>
            </a:r>
            <a:r>
              <a:rPr lang="uk-UA" sz="2900" b="1" dirty="0">
                <a:solidFill>
                  <a:srgbClr val="FF0000"/>
                </a:solidFill>
                <a:effectLst/>
                <a:latin typeface="Times New Roman" panose="02020603050405020304" pitchFamily="18" charset="0"/>
                <a:ea typeface="Calibri" panose="020F0502020204030204" pitchFamily="34" charset="0"/>
              </a:rPr>
              <a:t>березня 2012 р.</a:t>
            </a:r>
            <a:r>
              <a:rPr lang="uk-UA" sz="2900" b="1" dirty="0">
                <a:effectLst/>
                <a:latin typeface="Times New Roman" panose="02020603050405020304" pitchFamily="18" charset="0"/>
                <a:ea typeface="Calibri" panose="020F0502020204030204" pitchFamily="34" charset="0"/>
              </a:rPr>
              <a:t> «</a:t>
            </a:r>
            <a:r>
              <a:rPr lang="uk-UA" sz="2900" b="1" dirty="0">
                <a:effectLst/>
                <a:highlight>
                  <a:srgbClr val="00FFFF"/>
                </a:highlight>
                <a:latin typeface="Times New Roman" panose="02020603050405020304" pitchFamily="18" charset="0"/>
                <a:ea typeface="Calibri" panose="020F0502020204030204" pitchFamily="34" charset="0"/>
              </a:rPr>
              <a:t>Рух 25 лютого</a:t>
            </a:r>
            <a:r>
              <a:rPr lang="uk-UA" sz="2900" b="1" dirty="0">
                <a:effectLst/>
                <a:latin typeface="Times New Roman" panose="02020603050405020304" pitchFamily="18" charset="0"/>
                <a:ea typeface="Calibri" panose="020F0502020204030204" pitchFamily="34" charset="0"/>
              </a:rPr>
              <a:t>», який відзначив свою першу річницю демонстрацією в столиці, організував конференцію для обговорення політичного глухого кута, в якому опинилася країна з конституційної і правової точок зору. </a:t>
            </a:r>
          </a:p>
          <a:p>
            <a:pPr marL="0" indent="0" algn="just">
              <a:buNone/>
            </a:pPr>
            <a:r>
              <a:rPr lang="uk-UA" sz="2900" b="1" dirty="0">
                <a:effectLst/>
                <a:latin typeface="Times New Roman" panose="02020603050405020304" pitchFamily="18" charset="0"/>
                <a:ea typeface="Calibri" panose="020F0502020204030204" pitchFamily="34" charset="0"/>
              </a:rPr>
              <a:t>Був представлений широкий круг представників громадянського суспільства і профспілкових груп, а також велика коаліція опозиційних партій, яка отримала назву «координація дій демократичної опозиції». Висновки конференції ставлять під серйозне питання основоположну легітимність режиму.</a:t>
            </a:r>
          </a:p>
          <a:p>
            <a:pPr marL="0" indent="0" algn="just">
              <a:buNone/>
            </a:pPr>
            <a:r>
              <a:rPr lang="uk-UA" sz="2900" b="1" dirty="0">
                <a:latin typeface="Times New Roman" panose="02020603050405020304" pitchFamily="18" charset="0"/>
                <a:cs typeface="Times New Roman" panose="02020603050405020304" pitchFamily="18" charset="0"/>
              </a:rPr>
              <a:t>У </a:t>
            </a:r>
            <a:r>
              <a:rPr lang="uk-UA" sz="2900" b="1" dirty="0">
                <a:solidFill>
                  <a:srgbClr val="FF0000"/>
                </a:solidFill>
                <a:latin typeface="Times New Roman" panose="02020603050405020304" pitchFamily="18" charset="0"/>
                <a:cs typeface="Times New Roman" panose="02020603050405020304" pitchFamily="18" charset="0"/>
              </a:rPr>
              <a:t>червні 2013 р.</a:t>
            </a:r>
            <a:r>
              <a:rPr lang="uk-UA" sz="2900" b="1" dirty="0">
                <a:latin typeface="Times New Roman" panose="02020603050405020304" pitchFamily="18" charset="0"/>
                <a:cs typeface="Times New Roman" panose="02020603050405020304" pitchFamily="18" charset="0"/>
              </a:rPr>
              <a:t> активісти «</a:t>
            </a:r>
            <a:r>
              <a:rPr lang="uk-UA" sz="2900" b="1" dirty="0" err="1">
                <a:highlight>
                  <a:srgbClr val="00FFFF"/>
                </a:highlight>
                <a:latin typeface="Times New Roman" panose="02020603050405020304" pitchFamily="18" charset="0"/>
                <a:cs typeface="Times New Roman" panose="02020603050405020304" pitchFamily="18" charset="0"/>
              </a:rPr>
              <a:t>Ат-Тавассуль</a:t>
            </a:r>
            <a:r>
              <a:rPr lang="uk-UA" sz="2900" b="1" dirty="0">
                <a:latin typeface="Times New Roman" panose="02020603050405020304" pitchFamily="18" charset="0"/>
                <a:cs typeface="Times New Roman" panose="02020603050405020304" pitchFamily="18" charset="0"/>
              </a:rPr>
              <a:t>» організували в Нуакшоті масову демонстрацію, в якій з вимогою відставки правлячого режиму брали участь тисячі мавританців. У свою чергу керівництво партії зажадало від влади відставки уряду, погрожуючи в разі відмови здійснити на практиці цю вимогу шляхом організації всенародного повстання.</a:t>
            </a:r>
          </a:p>
        </p:txBody>
      </p:sp>
    </p:spTree>
    <p:extLst>
      <p:ext uri="{BB962C8B-B14F-4D97-AF65-F5344CB8AC3E}">
        <p14:creationId xmlns:p14="http://schemas.microsoft.com/office/powerpoint/2010/main" val="629896206"/>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700" b="1" dirty="0">
                <a:effectLst/>
                <a:latin typeface="Times New Roman" panose="02020603050405020304" pitchFamily="18" charset="0"/>
                <a:ea typeface="Calibri" panose="020F0502020204030204" pitchFamily="34" charset="0"/>
              </a:rPr>
              <a:t>В опозиції правлячому режиму перебували й інші політичні партії, які вимагали відставки голови держави і проведення в країні широких демократичних реформ. Серед них було коаліційне об’єднання, або альянс «</a:t>
            </a:r>
            <a:r>
              <a:rPr lang="uk-UA" sz="3700" b="1" dirty="0">
                <a:solidFill>
                  <a:srgbClr val="FF0000"/>
                </a:solidFill>
                <a:effectLst/>
                <a:latin typeface="Times New Roman" panose="02020603050405020304" pitchFamily="18" charset="0"/>
                <a:ea typeface="Calibri" panose="020F0502020204030204" pitchFamily="34" charset="0"/>
              </a:rPr>
              <a:t>Координація демократичної опозиції</a:t>
            </a:r>
            <a:r>
              <a:rPr lang="uk-UA" sz="3700" b="1" dirty="0">
                <a:effectLst/>
                <a:latin typeface="Times New Roman" panose="02020603050405020304" pitchFamily="18" charset="0"/>
                <a:ea typeface="Calibri" panose="020F0502020204030204" pitchFamily="34" charset="0"/>
              </a:rPr>
              <a:t>» (</a:t>
            </a:r>
            <a:r>
              <a:rPr lang="uk-UA" sz="3700" b="1" dirty="0">
                <a:effectLst/>
                <a:highlight>
                  <a:srgbClr val="00FFFF"/>
                </a:highlight>
                <a:latin typeface="Times New Roman" panose="02020603050405020304" pitchFamily="18" charset="0"/>
                <a:ea typeface="Calibri" panose="020F0502020204030204" pitchFamily="34" charset="0"/>
              </a:rPr>
              <a:t>КДО, створена 2011 р.</a:t>
            </a:r>
            <a:r>
              <a:rPr lang="uk-UA" sz="3700" b="1" dirty="0">
                <a:effectLst/>
                <a:latin typeface="Times New Roman" panose="02020603050405020304" pitchFamily="18" charset="0"/>
                <a:ea typeface="Calibri" panose="020F0502020204030204" pitchFamily="34" charset="0"/>
              </a:rPr>
              <a:t>) в складі 12 політичних партій. </a:t>
            </a:r>
          </a:p>
          <a:p>
            <a:pPr marL="0" indent="0" algn="just">
              <a:buNone/>
            </a:pPr>
            <a:r>
              <a:rPr lang="uk-UA" sz="3700" b="1" dirty="0">
                <a:effectLst/>
                <a:latin typeface="Times New Roman" panose="02020603050405020304" pitchFamily="18" charset="0"/>
                <a:ea typeface="Calibri" panose="020F0502020204030204" pitchFamily="34" charset="0"/>
              </a:rPr>
              <a:t>В </a:t>
            </a:r>
            <a:r>
              <a:rPr lang="uk-UA" sz="3700" b="1" dirty="0">
                <a:solidFill>
                  <a:srgbClr val="FF0000"/>
                </a:solidFill>
                <a:effectLst/>
                <a:latin typeface="Times New Roman" panose="02020603050405020304" pitchFamily="18" charset="0"/>
                <a:ea typeface="Calibri" panose="020F0502020204030204" pitchFamily="34" charset="0"/>
              </a:rPr>
              <a:t>травні 2012 р.</a:t>
            </a:r>
            <a:r>
              <a:rPr lang="uk-UA" sz="3700" b="1" dirty="0">
                <a:effectLst/>
                <a:latin typeface="Times New Roman" panose="02020603050405020304" pitchFamily="18" charset="0"/>
                <a:ea typeface="Calibri" panose="020F0502020204030204" pitchFamily="34" charset="0"/>
              </a:rPr>
              <a:t> лідери КДО провели в Нуакшоті сидячу акцію протесту, супроводжуючи вимогу відставки глави держави вигуками: «</a:t>
            </a:r>
            <a:r>
              <a:rPr lang="uk-UA" sz="3700" b="1" dirty="0">
                <a:effectLst/>
                <a:highlight>
                  <a:srgbClr val="FF00FF"/>
                </a:highlight>
                <a:latin typeface="Times New Roman" panose="02020603050405020304" pitchFamily="18" charset="0"/>
                <a:ea typeface="Calibri" panose="020F0502020204030204" pitchFamily="34" charset="0"/>
              </a:rPr>
              <a:t>Абдель Азіз, вистачить. Йди!</a:t>
            </a:r>
            <a:r>
              <a:rPr lang="uk-UA" sz="3700" b="1" dirty="0">
                <a:effectLst/>
                <a:latin typeface="Times New Roman" panose="02020603050405020304" pitchFamily="18" charset="0"/>
                <a:ea typeface="Calibri" panose="020F0502020204030204" pitchFamily="34" charset="0"/>
              </a:rPr>
              <a:t>». Вони звинуватили президента у «</a:t>
            </a:r>
            <a:r>
              <a:rPr lang="uk-UA" sz="3700" b="1" dirty="0">
                <a:effectLst/>
                <a:highlight>
                  <a:srgbClr val="00FF00"/>
                </a:highlight>
                <a:latin typeface="Times New Roman" panose="02020603050405020304" pitchFamily="18" charset="0"/>
                <a:ea typeface="Calibri" panose="020F0502020204030204" pitchFamily="34" charset="0"/>
              </a:rPr>
              <a:t>встановленні в країні обстановки деспотизму і розрухи</a:t>
            </a:r>
            <a:r>
              <a:rPr lang="uk-UA" sz="3700" b="1" dirty="0">
                <a:effectLst/>
                <a:latin typeface="Times New Roman" panose="02020603050405020304" pitchFamily="18" charset="0"/>
                <a:ea typeface="Calibri" panose="020F0502020204030204" pitchFamily="34" charset="0"/>
              </a:rPr>
              <a:t>».</a:t>
            </a:r>
            <a:endParaRPr lang="ru-RU" sz="37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4197404"/>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dirty="0">
                <a:effectLst/>
                <a:latin typeface="Times New Roman" panose="02020603050405020304" pitchFamily="18" charset="0"/>
                <a:ea typeface="Calibri" panose="020F0502020204030204" pitchFamily="34" charset="0"/>
              </a:rPr>
              <a:t>В цілому затвердивши «</a:t>
            </a:r>
            <a:r>
              <a:rPr lang="uk-UA" sz="3500" b="1" dirty="0">
                <a:effectLst/>
                <a:highlight>
                  <a:srgbClr val="FFFF00"/>
                </a:highlight>
                <a:latin typeface="Times New Roman" panose="02020603050405020304" pitchFamily="18" charset="0"/>
                <a:ea typeface="Calibri" panose="020F0502020204030204" pitchFamily="34" charset="0"/>
              </a:rPr>
              <a:t>інтенсивний план практичного здійснення протестів і народної боротьби за повалення президента Мавританії </a:t>
            </a:r>
            <a:r>
              <a:rPr lang="uk-UA" sz="3500" b="1" dirty="0">
                <a:solidFill>
                  <a:srgbClr val="FF0000"/>
                </a:solidFill>
                <a:effectLst/>
                <a:highlight>
                  <a:srgbClr val="FFFF00"/>
                </a:highlight>
                <a:latin typeface="Times New Roman" panose="02020603050405020304" pitchFamily="18" charset="0"/>
                <a:ea typeface="Calibri" panose="020F0502020204030204" pitchFamily="34" charset="0"/>
              </a:rPr>
              <a:t>М. </a:t>
            </a:r>
            <a:r>
              <a:rPr lang="uk-UA" sz="3500" b="1" dirty="0" err="1">
                <a:solidFill>
                  <a:srgbClr val="FF0000"/>
                </a:solidFill>
                <a:effectLst/>
                <a:highlight>
                  <a:srgbClr val="FFFF00"/>
                </a:highlight>
                <a:latin typeface="Times New Roman" panose="02020603050405020304" pitchFamily="18" charset="0"/>
                <a:ea typeface="Calibri" panose="020F0502020204030204" pitchFamily="34" charset="0"/>
              </a:rPr>
              <a:t>ульд</a:t>
            </a:r>
            <a:r>
              <a:rPr lang="uk-UA" sz="3500" b="1" dirty="0">
                <a:solidFill>
                  <a:srgbClr val="FF0000"/>
                </a:solidFill>
                <a:effectLst/>
                <a:highlight>
                  <a:srgbClr val="FFFF00"/>
                </a:highlight>
                <a:latin typeface="Times New Roman" panose="02020603050405020304" pitchFamily="18" charset="0"/>
                <a:ea typeface="Calibri" panose="020F0502020204030204" pitchFamily="34" charset="0"/>
              </a:rPr>
              <a:t> Абдель Азіза</a:t>
            </a:r>
            <a:r>
              <a:rPr lang="uk-UA" sz="3500" b="1" dirty="0">
                <a:effectLst/>
                <a:highlight>
                  <a:srgbClr val="FFFF00"/>
                </a:highlight>
                <a:latin typeface="Times New Roman" panose="02020603050405020304" pitchFamily="18" charset="0"/>
                <a:ea typeface="Calibri" panose="020F0502020204030204" pitchFamily="34" charset="0"/>
              </a:rPr>
              <a:t> і установлення того, що вони назвали справедливою демократичною системою</a:t>
            </a:r>
            <a:r>
              <a:rPr lang="uk-UA" sz="3500" b="1" dirty="0">
                <a:effectLst/>
                <a:latin typeface="Times New Roman" panose="02020603050405020304" pitchFamily="18" charset="0"/>
                <a:ea typeface="Calibri" panose="020F0502020204030204" pitchFamily="34" charset="0"/>
              </a:rPr>
              <a:t>», лідери опозиційних партій і рухів пообіцяли «продовжити мирний опір» і зробити свої антипрезидентські мітинги регулярними. </a:t>
            </a:r>
          </a:p>
          <a:p>
            <a:pPr marL="0" indent="0" algn="just">
              <a:buNone/>
            </a:pPr>
            <a:r>
              <a:rPr lang="uk-UA" sz="3500" b="1" dirty="0">
                <a:effectLst/>
                <a:latin typeface="Times New Roman" panose="02020603050405020304" pitchFamily="18" charset="0"/>
                <a:ea typeface="Calibri" panose="020F0502020204030204" pitchFamily="34" charset="0"/>
              </a:rPr>
              <a:t>Визнавши тупик, в якому опинилося керівництво країни, глава держави (</a:t>
            </a:r>
            <a:r>
              <a:rPr lang="uk-UA" sz="3500" b="1" dirty="0">
                <a:effectLst/>
                <a:highlight>
                  <a:srgbClr val="00FF00"/>
                </a:highlight>
                <a:latin typeface="Times New Roman" panose="02020603050405020304" pitchFamily="18" charset="0"/>
                <a:ea typeface="Calibri" panose="020F0502020204030204" pitchFamily="34" charset="0"/>
              </a:rPr>
              <a:t>вперше після липневих 2009 р. президентських виборів</a:t>
            </a:r>
            <a:r>
              <a:rPr lang="uk-UA" sz="3500" b="1" dirty="0">
                <a:effectLst/>
                <a:latin typeface="Times New Roman" panose="02020603050405020304" pitchFamily="18" charset="0"/>
                <a:ea typeface="Calibri" panose="020F0502020204030204" pitchFamily="34" charset="0"/>
              </a:rPr>
              <a:t>) вирішив провести (</a:t>
            </a:r>
            <a:r>
              <a:rPr lang="uk-UA" sz="3500" b="1" dirty="0">
                <a:effectLst/>
                <a:highlight>
                  <a:srgbClr val="00FFFF"/>
                </a:highlight>
                <a:latin typeface="Times New Roman" panose="02020603050405020304" pitchFamily="18" charset="0"/>
                <a:ea typeface="Calibri" panose="020F0502020204030204" pitchFamily="34" charset="0"/>
              </a:rPr>
              <a:t>жовтень 2013р.</a:t>
            </a:r>
            <a:r>
              <a:rPr lang="uk-UA" sz="3500" b="1" dirty="0">
                <a:effectLst/>
                <a:latin typeface="Times New Roman" panose="02020603050405020304" pitchFamily="18" charset="0"/>
                <a:ea typeface="Calibri" panose="020F0502020204030204" pitchFamily="34" charset="0"/>
              </a:rPr>
              <a:t>) парламентські і муніципальні вибори з метою зміцнити свій вплив перемогою на виборах в Національну асамблею.</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1632134"/>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000" b="1" dirty="0">
                <a:effectLst/>
                <a:latin typeface="Times New Roman" panose="02020603050405020304" pitchFamily="18" charset="0"/>
                <a:ea typeface="Calibri" panose="020F0502020204030204" pitchFamily="34" charset="0"/>
              </a:rPr>
              <a:t>Ставши президентом за підсумками виборів (</a:t>
            </a:r>
            <a:r>
              <a:rPr lang="uk-UA" sz="3000" b="1" dirty="0">
                <a:solidFill>
                  <a:srgbClr val="FF0000"/>
                </a:solidFill>
                <a:effectLst/>
                <a:latin typeface="Times New Roman" panose="02020603050405020304" pitchFamily="18" charset="0"/>
                <a:ea typeface="Calibri" panose="020F0502020204030204" pitchFamily="34" charset="0"/>
              </a:rPr>
              <a:t>липень 2009 р.</a:t>
            </a:r>
            <a:r>
              <a:rPr lang="uk-UA" sz="3000" b="1" dirty="0">
                <a:effectLst/>
                <a:latin typeface="Times New Roman" panose="02020603050405020304" pitchFamily="18" charset="0"/>
                <a:ea typeface="Calibri" panose="020F0502020204030204" pitchFamily="34" charset="0"/>
              </a:rPr>
              <a:t>) </a:t>
            </a:r>
            <a:r>
              <a:rPr lang="uk-UA" sz="3000" b="1" dirty="0" err="1">
                <a:solidFill>
                  <a:srgbClr val="C00000"/>
                </a:solidFill>
                <a:effectLst/>
                <a:latin typeface="Times New Roman" panose="02020603050405020304" pitchFamily="18" charset="0"/>
                <a:ea typeface="Calibri" panose="020F0502020204030204" pitchFamily="34" charset="0"/>
              </a:rPr>
              <a:t>Мухаммед</a:t>
            </a:r>
            <a:r>
              <a:rPr lang="uk-UA" sz="3000" b="1" dirty="0">
                <a:solidFill>
                  <a:srgbClr val="C00000"/>
                </a:solidFill>
                <a:effectLst/>
                <a:latin typeface="Times New Roman" panose="02020603050405020304" pitchFamily="18" charset="0"/>
                <a:ea typeface="Calibri" panose="020F0502020204030204" pitchFamily="34" charset="0"/>
              </a:rPr>
              <a:t> </a:t>
            </a:r>
            <a:r>
              <a:rPr lang="uk-UA" sz="3000" b="1" dirty="0" err="1">
                <a:solidFill>
                  <a:srgbClr val="C00000"/>
                </a:solidFill>
                <a:effectLst/>
                <a:latin typeface="Times New Roman" panose="02020603050405020304" pitchFamily="18" charset="0"/>
                <a:ea typeface="Calibri" panose="020F0502020204030204" pitchFamily="34" charset="0"/>
              </a:rPr>
              <a:t>ульд</a:t>
            </a:r>
            <a:r>
              <a:rPr lang="uk-UA" sz="3000" b="1" dirty="0">
                <a:solidFill>
                  <a:srgbClr val="C00000"/>
                </a:solidFill>
                <a:effectLst/>
                <a:latin typeface="Times New Roman" panose="02020603050405020304" pitchFamily="18" charset="0"/>
                <a:ea typeface="Calibri" panose="020F0502020204030204" pitchFamily="34" charset="0"/>
              </a:rPr>
              <a:t> Абдель Азіз</a:t>
            </a:r>
            <a:r>
              <a:rPr lang="uk-UA" sz="3000" b="1" dirty="0">
                <a:effectLst/>
                <a:latin typeface="Times New Roman" panose="02020603050405020304" pitchFamily="18" charset="0"/>
                <a:ea typeface="Calibri" panose="020F0502020204030204" pitchFamily="34" charset="0"/>
              </a:rPr>
              <a:t> спочатку займав жорстку позицію щодо радикальних ісламістів-фундаменталістів і терористів. Пізніше, усвідомивши, що мета радикалів – розкол суспільства за релігійною ознакою, пішов по шляху об’єднання нації. </a:t>
            </a:r>
          </a:p>
          <a:p>
            <a:pPr marL="0" indent="0" algn="just">
              <a:buNone/>
            </a:pPr>
            <a:r>
              <a:rPr lang="uk-UA" sz="3000" b="1" dirty="0">
                <a:effectLst/>
                <a:latin typeface="Times New Roman" panose="02020603050405020304" pitchFamily="18" charset="0"/>
                <a:ea typeface="Calibri" panose="020F0502020204030204" pitchFamily="34" charset="0"/>
              </a:rPr>
              <a:t>Багато мавританців віднеслось до такої діяльності президента скептично, особливо жінки. «</a:t>
            </a:r>
            <a:r>
              <a:rPr lang="uk-UA" sz="3000" b="1" dirty="0">
                <a:effectLst/>
                <a:highlight>
                  <a:srgbClr val="00FFFF"/>
                </a:highlight>
                <a:latin typeface="Times New Roman" panose="02020603050405020304" pitchFamily="18" charset="0"/>
                <a:ea typeface="Calibri" panose="020F0502020204030204" pitchFamily="34" charset="0"/>
              </a:rPr>
              <a:t>Чоловіки і жінки в Мавританії завжди жили в мирі. Іслам, який зв’язує нам руки, лякає нас</a:t>
            </a:r>
            <a:r>
              <a:rPr lang="uk-UA" sz="3000" b="1" dirty="0">
                <a:effectLst/>
                <a:latin typeface="Times New Roman" panose="02020603050405020304" pitchFamily="18" charset="0"/>
                <a:ea typeface="Calibri" panose="020F0502020204030204" pitchFamily="34" charset="0"/>
              </a:rPr>
              <a:t>», – говорили вони. І з тривогою сприймали зростання чисельності радикальних ісламістів, через надзвичайно суворо інтерпретуючий іслам і іноді відкидавши державу і владу. На нинішньому етапі президент допустив можливість легального існування (забороненої до 2007 р.) головної помірної ісламістської партії «</a:t>
            </a:r>
            <a:r>
              <a:rPr lang="uk-UA" sz="3000" b="1" dirty="0" err="1">
                <a:solidFill>
                  <a:srgbClr val="C00000"/>
                </a:solidFill>
                <a:effectLst/>
                <a:latin typeface="Times New Roman" panose="02020603050405020304" pitchFamily="18" charset="0"/>
                <a:ea typeface="Calibri" panose="020F0502020204030204" pitchFamily="34" charset="0"/>
              </a:rPr>
              <a:t>Ат</a:t>
            </a:r>
            <a:r>
              <a:rPr lang="uk-UA" sz="3000" b="1" dirty="0">
                <a:solidFill>
                  <a:srgbClr val="C00000"/>
                </a:solidFill>
                <a:effectLst/>
                <a:latin typeface="Times New Roman" panose="02020603050405020304" pitchFamily="18" charset="0"/>
                <a:ea typeface="Calibri" panose="020F0502020204030204" pitchFamily="34" charset="0"/>
              </a:rPr>
              <a:t> </a:t>
            </a:r>
            <a:r>
              <a:rPr lang="uk-UA" sz="3000" b="1" dirty="0" err="1">
                <a:solidFill>
                  <a:srgbClr val="C00000"/>
                </a:solidFill>
                <a:effectLst/>
                <a:latin typeface="Times New Roman" panose="02020603050405020304" pitchFamily="18" charset="0"/>
                <a:ea typeface="Calibri" panose="020F0502020204030204" pitchFamily="34" charset="0"/>
              </a:rPr>
              <a:t>Тавассуль</a:t>
            </a:r>
            <a:r>
              <a:rPr lang="uk-UA" sz="3000" b="1" dirty="0">
                <a:effectLst/>
                <a:latin typeface="Times New Roman" panose="02020603050405020304" pitchFamily="18" charset="0"/>
                <a:ea typeface="Calibri" panose="020F0502020204030204" pitchFamily="34" charset="0"/>
              </a:rPr>
              <a:t>», хоча вона і є прихильницею шаріату і відмови від усього, що його порушує.</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1706135"/>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500" b="1" u="sng" dirty="0">
                <a:solidFill>
                  <a:srgbClr val="FF0000"/>
                </a:solidFill>
                <a:latin typeface="Times New Roman" panose="02020603050405020304" pitchFamily="18" charset="0"/>
                <a:cs typeface="Times New Roman" panose="02020603050405020304" pitchFamily="18" charset="0"/>
              </a:rPr>
              <a:t>МАРОККО</a:t>
            </a:r>
            <a:r>
              <a:rPr lang="uk-UA" sz="3500" b="1" dirty="0">
                <a:latin typeface="Times New Roman" panose="02020603050405020304" pitchFamily="18" charset="0"/>
                <a:cs typeface="Times New Roman" panose="02020603050405020304" pitchFamily="18" charset="0"/>
              </a:rPr>
              <a:t>. </a:t>
            </a:r>
            <a:r>
              <a:rPr lang="uk-UA" sz="3500" b="1" dirty="0">
                <a:solidFill>
                  <a:srgbClr val="C00000"/>
                </a:solidFill>
                <a:highlight>
                  <a:srgbClr val="00FF00"/>
                </a:highlight>
                <a:latin typeface="Times New Roman" panose="02020603050405020304" pitchFamily="18" charset="0"/>
                <a:cs typeface="Times New Roman" panose="02020603050405020304" pitchFamily="18" charset="0"/>
              </a:rPr>
              <a:t>9 березня 2011 р.</a:t>
            </a:r>
            <a:r>
              <a:rPr lang="uk-UA" sz="3500" b="1" dirty="0">
                <a:latin typeface="Times New Roman" panose="02020603050405020304" pitchFamily="18" charset="0"/>
                <a:cs typeface="Times New Roman" panose="02020603050405020304" pitchFamily="18" charset="0"/>
              </a:rPr>
              <a:t> король Марокко виступив у зверненні до нації з ініціативою перегляду попередньої (діючої останні 15 років) Конституції шляхом внесення в неї змін. </a:t>
            </a:r>
            <a:r>
              <a:rPr lang="uk-UA" sz="3500" b="1" dirty="0">
                <a:highlight>
                  <a:srgbClr val="00FFFF"/>
                </a:highlight>
                <a:latin typeface="Times New Roman" panose="02020603050405020304" pitchFamily="18" charset="0"/>
                <a:cs typeface="Times New Roman" panose="02020603050405020304" pitchFamily="18" charset="0"/>
              </a:rPr>
              <a:t>Призначив комісію для вироблення рекомендацій по конституційним змінам</a:t>
            </a:r>
            <a:r>
              <a:rPr lang="uk-UA" sz="3500" b="1" dirty="0">
                <a:latin typeface="Times New Roman" panose="02020603050405020304" pitchFamily="18" charset="0"/>
                <a:cs typeface="Times New Roman" panose="02020603050405020304" pitchFamily="18" charset="0"/>
              </a:rPr>
              <a:t>. </a:t>
            </a:r>
          </a:p>
          <a:p>
            <a:pPr marL="0" indent="0" algn="just">
              <a:buNone/>
            </a:pPr>
            <a:r>
              <a:rPr lang="uk-UA" sz="3500" b="1" dirty="0">
                <a:latin typeface="Times New Roman" panose="02020603050405020304" pitchFamily="18" charset="0"/>
                <a:cs typeface="Times New Roman" panose="02020603050405020304" pitchFamily="18" charset="0"/>
              </a:rPr>
              <a:t>Обіцяв винести на референдум будь-який підготовлений з цією метою план. Прийняв ряд конкретних заходів (квітень-травень) по демократизації суспільно-політичного життя в країні. Наприклад, помилував декілька відомих політв’язнів, надав визначену свободу засобам масової інформації, в результаті чого журналісти стали більше писати, а газети набагато вільніше публікувати.</a:t>
            </a:r>
          </a:p>
        </p:txBody>
      </p:sp>
    </p:spTree>
    <p:extLst>
      <p:ext uri="{BB962C8B-B14F-4D97-AF65-F5344CB8AC3E}">
        <p14:creationId xmlns:p14="http://schemas.microsoft.com/office/powerpoint/2010/main" val="1327729125"/>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4000" b="1" dirty="0">
                <a:effectLst/>
                <a:latin typeface="Times New Roman" panose="02020603050405020304" pitchFamily="18" charset="0"/>
                <a:ea typeface="Calibri" panose="020F0502020204030204" pitchFamily="34" charset="0"/>
              </a:rPr>
              <a:t>У відкритому ефірі стали виступати загальновідомі опозиціонери. У травні був виведений з найближчого оточення короля </a:t>
            </a:r>
            <a:r>
              <a:rPr lang="uk-UA" sz="4000" b="1" dirty="0" err="1">
                <a:solidFill>
                  <a:srgbClr val="FF0000"/>
                </a:solidFill>
                <a:effectLst/>
                <a:latin typeface="Times New Roman" panose="02020603050405020304" pitchFamily="18" charset="0"/>
                <a:ea typeface="Calibri" panose="020F0502020204030204" pitchFamily="34" charset="0"/>
              </a:rPr>
              <a:t>Фуад</a:t>
            </a:r>
            <a:r>
              <a:rPr lang="uk-UA" sz="4000" b="1" dirty="0">
                <a:solidFill>
                  <a:srgbClr val="FF0000"/>
                </a:solidFill>
                <a:effectLst/>
                <a:latin typeface="Times New Roman" panose="02020603050405020304" pitchFamily="18" charset="0"/>
                <a:ea typeface="Calibri" panose="020F0502020204030204" pitchFamily="34" charset="0"/>
              </a:rPr>
              <a:t> Алі аль-</a:t>
            </a:r>
            <a:r>
              <a:rPr lang="uk-UA" sz="4000" b="1" dirty="0" err="1">
                <a:solidFill>
                  <a:srgbClr val="FF0000"/>
                </a:solidFill>
                <a:effectLst/>
                <a:latin typeface="Times New Roman" panose="02020603050405020304" pitchFamily="18" charset="0"/>
                <a:ea typeface="Calibri" panose="020F0502020204030204" pitchFamily="34" charset="0"/>
              </a:rPr>
              <a:t>Хімма</a:t>
            </a:r>
            <a:r>
              <a:rPr lang="uk-UA" sz="4000" b="1" dirty="0">
                <a:effectLst/>
                <a:latin typeface="Times New Roman" panose="02020603050405020304" pitchFamily="18" charset="0"/>
                <a:ea typeface="Calibri" panose="020F0502020204030204" pitchFamily="34" charset="0"/>
              </a:rPr>
              <a:t> – друг </a:t>
            </a:r>
            <a:r>
              <a:rPr lang="uk-UA" sz="4000" b="1" dirty="0" err="1">
                <a:effectLst/>
                <a:latin typeface="Times New Roman" panose="02020603050405020304" pitchFamily="18" charset="0"/>
                <a:ea typeface="Calibri" panose="020F0502020204030204" pitchFamily="34" charset="0"/>
              </a:rPr>
              <a:t>Мухаммеда</a:t>
            </a:r>
            <a:r>
              <a:rPr lang="uk-UA" sz="4000" b="1" dirty="0">
                <a:effectLst/>
                <a:latin typeface="Times New Roman" panose="02020603050405020304" pitchFamily="18" charset="0"/>
                <a:ea typeface="Calibri" panose="020F0502020204030204" pitchFamily="34" charset="0"/>
              </a:rPr>
              <a:t> VI, який вважався в суспільстві головним корупціонером країни.</a:t>
            </a:r>
          </a:p>
          <a:p>
            <a:pPr marL="0" indent="0" algn="just">
              <a:buNone/>
            </a:pPr>
            <a:r>
              <a:rPr lang="uk-UA" sz="4000" b="1" dirty="0">
                <a:effectLst/>
                <a:latin typeface="Times New Roman" panose="02020603050405020304" pitchFamily="18" charset="0"/>
                <a:ea typeface="Calibri" panose="020F0502020204030204" pitchFamily="34" charset="0"/>
              </a:rPr>
              <a:t> Для здійснення задуманого в червні король </a:t>
            </a:r>
            <a:r>
              <a:rPr lang="uk-UA" sz="4000" b="1" dirty="0" err="1">
                <a:solidFill>
                  <a:srgbClr val="FF0000"/>
                </a:solidFill>
                <a:effectLst/>
                <a:latin typeface="Times New Roman" panose="02020603050405020304" pitchFamily="18" charset="0"/>
                <a:ea typeface="Calibri" panose="020F0502020204030204" pitchFamily="34" charset="0"/>
              </a:rPr>
              <a:t>Мухаммед</a:t>
            </a:r>
            <a:r>
              <a:rPr lang="uk-UA" sz="4000" b="1" dirty="0">
                <a:solidFill>
                  <a:srgbClr val="FF0000"/>
                </a:solidFill>
                <a:effectLst/>
                <a:latin typeface="Times New Roman" panose="02020603050405020304" pitchFamily="18" charset="0"/>
                <a:ea typeface="Calibri" panose="020F0502020204030204" pitchFamily="34" charset="0"/>
              </a:rPr>
              <a:t> VI</a:t>
            </a:r>
            <a:r>
              <a:rPr lang="uk-UA" sz="4000" b="1" dirty="0">
                <a:effectLst/>
                <a:latin typeface="Times New Roman" panose="02020603050405020304" pitchFamily="18" charset="0"/>
                <a:ea typeface="Calibri" panose="020F0502020204030204" pitchFamily="34" charset="0"/>
              </a:rPr>
              <a:t> представив громадськості проект «глобальної конституційної реформи», що передбачала консолідацію основ конституційної, демократичної, парламентської і соціальної монархії.</a:t>
            </a:r>
            <a:endParaRPr lang="ru-RU"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0256855"/>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solidFill>
                  <a:srgbClr val="FF0000"/>
                </a:solidFill>
                <a:effectLst/>
                <a:latin typeface="Times New Roman" panose="02020603050405020304" pitchFamily="18" charset="0"/>
                <a:ea typeface="Calibri" panose="020F0502020204030204" pitchFamily="34" charset="0"/>
              </a:rPr>
              <a:t>2 липня 2011 року</a:t>
            </a:r>
            <a:r>
              <a:rPr lang="uk-UA" sz="3200" b="1" dirty="0">
                <a:effectLst/>
                <a:latin typeface="Times New Roman" panose="02020603050405020304" pitchFamily="18" charset="0"/>
                <a:ea typeface="Calibri" panose="020F0502020204030204" pitchFamily="34" charset="0"/>
              </a:rPr>
              <a:t> проект нової конституції був винесений на загальний референдум. В ньому взяли участь 73,46% виборців, причому 98,94% тих, хто голосував марокканців схвалили проект нової конституції. </a:t>
            </a:r>
          </a:p>
          <a:p>
            <a:pPr marL="0" indent="0" algn="just">
              <a:buNone/>
            </a:pPr>
            <a:r>
              <a:rPr lang="uk-UA" sz="3200" b="1" dirty="0">
                <a:effectLst/>
                <a:latin typeface="Times New Roman" panose="02020603050405020304" pitchFamily="18" charset="0"/>
                <a:ea typeface="Calibri" panose="020F0502020204030204" pitchFamily="34" charset="0"/>
              </a:rPr>
              <a:t>Відтепер йшлося про здійснення реформи в політичної, соціально-економічної, культурній сферах, продовження зміцнення судової реформи та захисту прав людини в усіх сферах життєдіяльності держави.</a:t>
            </a:r>
          </a:p>
          <a:p>
            <a:pPr marL="0" indent="0" algn="just">
              <a:buNone/>
            </a:pPr>
            <a:r>
              <a:rPr lang="uk-UA" sz="3200" b="1" dirty="0">
                <a:effectLst/>
                <a:latin typeface="Times New Roman" panose="02020603050405020304" pitchFamily="18" charset="0"/>
                <a:ea typeface="Calibri" panose="020F0502020204030204" pitchFamily="34" charset="0"/>
              </a:rPr>
              <a:t>Передбачалося призначити главою виконавчої влади голову уряду, повністю відповідального за всі свої дії. Визнати (поряд з арабським) другою державною </a:t>
            </a:r>
            <a:r>
              <a:rPr lang="uk-UA" sz="3200" b="1" dirty="0">
                <a:effectLst/>
                <a:highlight>
                  <a:srgbClr val="00FFFF"/>
                </a:highlight>
                <a:latin typeface="Times New Roman" panose="02020603050405020304" pitchFamily="18" charset="0"/>
                <a:ea typeface="Calibri" panose="020F0502020204030204" pitchFamily="34" charset="0"/>
              </a:rPr>
              <a:t>берберський мову </a:t>
            </a:r>
            <a:r>
              <a:rPr lang="uk-UA" sz="3200" b="1" dirty="0">
                <a:effectLst/>
                <a:latin typeface="Times New Roman" panose="02020603050405020304" pitchFamily="18" charset="0"/>
                <a:ea typeface="Calibri" panose="020F0502020204030204" pitchFamily="34" charset="0"/>
              </a:rPr>
              <a:t>– рідну майже для 40% населення. Розширити повноваження парламенту і уряду, права регіонів. Забезпечити незалежність судової системи, гарантувати основні права і свободи громадян.</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6349027"/>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800" b="1" dirty="0">
                <a:effectLst/>
                <a:latin typeface="Times New Roman" panose="02020603050405020304" pitchFamily="18" charset="0"/>
                <a:ea typeface="Calibri" panose="020F0502020204030204" pitchFamily="34" charset="0"/>
              </a:rPr>
              <a:t>За монархом зберігалися права розпуску парламенту, оголошення надзвичайного стану, володіння вирішальним словом при призначенні ключових членів уряду, послів, керівників армії і служб безпеки, винесення думки за директивами, які стосуються народного господарства країни і навчальних програм. </a:t>
            </a:r>
          </a:p>
          <a:p>
            <a:pPr marL="0" indent="0" algn="just">
              <a:buNone/>
            </a:pPr>
            <a:r>
              <a:rPr lang="uk-UA" sz="3800" b="1" dirty="0">
                <a:effectLst/>
                <a:latin typeface="Times New Roman" panose="02020603050405020304" pitchFamily="18" charset="0"/>
                <a:ea typeface="Calibri" panose="020F0502020204030204" pitchFamily="34" charset="0"/>
              </a:rPr>
              <a:t>Король залишався головнокомандуючим збройними силами. Конституція вперше закріпила «свободу віросповідання» в Марокко, а монарх вперше офіційно був проголошений «вищим релігійним авторитетом» країни.</a:t>
            </a:r>
            <a:endParaRPr lang="ru-RU" sz="3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4062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3000" b="1" i="1" dirty="0">
                <a:effectLst/>
                <a:latin typeface="Times New Roman" panose="02020603050405020304" pitchFamily="18" charset="0"/>
                <a:ea typeface="Calibri" panose="020F0502020204030204" pitchFamily="34" charset="0"/>
              </a:rPr>
              <a:t>Виходець із малочисельного племені </a:t>
            </a:r>
            <a:r>
              <a:rPr lang="uk-UA" sz="3000" b="1" i="1" dirty="0" err="1">
                <a:latin typeface="Times New Roman" panose="02020603050405020304" pitchFamily="18" charset="0"/>
                <a:ea typeface="Calibri" panose="020F0502020204030204" pitchFamily="34" charset="0"/>
              </a:rPr>
              <a:t>а</a:t>
            </a:r>
            <a:r>
              <a:rPr lang="uk-UA" sz="3000" b="1" i="1" dirty="0" err="1">
                <a:effectLst/>
                <a:latin typeface="Times New Roman" panose="02020603050405020304" pitchFamily="18" charset="0"/>
                <a:ea typeface="Calibri" panose="020F0502020204030204" pitchFamily="34" charset="0"/>
              </a:rPr>
              <a:t>уляд</a:t>
            </a:r>
            <a:r>
              <a:rPr lang="uk-UA" sz="3000" b="1" i="1" dirty="0">
                <a:effectLst/>
                <a:latin typeface="Times New Roman" panose="02020603050405020304" pitchFamily="18" charset="0"/>
                <a:ea typeface="Calibri" panose="020F0502020204030204" pitchFamily="34" charset="0"/>
              </a:rPr>
              <a:t> </a:t>
            </a:r>
            <a:r>
              <a:rPr lang="uk-UA" sz="3000" b="1" i="1" dirty="0" err="1">
                <a:effectLst/>
                <a:latin typeface="Times New Roman" panose="02020603050405020304" pitchFamily="18" charset="0"/>
                <a:ea typeface="Calibri" panose="020F0502020204030204" pitchFamily="34" charset="0"/>
              </a:rPr>
              <a:t>Каддафа</a:t>
            </a:r>
            <a:r>
              <a:rPr lang="uk-UA" sz="3000" b="1" i="1" dirty="0">
                <a:effectLst/>
                <a:latin typeface="Times New Roman" panose="02020603050405020304" pitchFamily="18" charset="0"/>
                <a:ea typeface="Calibri" panose="020F0502020204030204" pitchFamily="34" charset="0"/>
              </a:rPr>
              <a:t>, полковник впродовж деякого часу бачився більшим племенам, таким як </a:t>
            </a:r>
            <a:r>
              <a:rPr lang="uk-UA" sz="3000" b="1" i="1" dirty="0" err="1">
                <a:effectLst/>
                <a:latin typeface="Times New Roman" panose="02020603050405020304" pitchFamily="18" charset="0"/>
                <a:ea typeface="Calibri" panose="020F0502020204030204" pitchFamily="34" charset="0"/>
              </a:rPr>
              <a:t>Магарха</a:t>
            </a:r>
            <a:r>
              <a:rPr lang="uk-UA" sz="3000" b="1" i="1" dirty="0">
                <a:effectLst/>
                <a:latin typeface="Times New Roman" panose="02020603050405020304" pitchFamily="18" charset="0"/>
                <a:ea typeface="Calibri" panose="020F0502020204030204" pitchFamily="34" charset="0"/>
              </a:rPr>
              <a:t> і </a:t>
            </a:r>
            <a:r>
              <a:rPr lang="uk-UA" sz="3000" b="1" i="1" dirty="0" err="1">
                <a:effectLst/>
                <a:latin typeface="Times New Roman" panose="02020603050405020304" pitchFamily="18" charset="0"/>
                <a:ea typeface="Calibri" panose="020F0502020204030204" pitchFamily="34" charset="0"/>
              </a:rPr>
              <a:t>Варфалла</a:t>
            </a:r>
            <a:r>
              <a:rPr lang="uk-UA" sz="3000" b="1" i="1" dirty="0">
                <a:effectLst/>
                <a:latin typeface="Times New Roman" panose="02020603050405020304" pitchFamily="18" charset="0"/>
                <a:ea typeface="Calibri" panose="020F0502020204030204" pitchFamily="34" charset="0"/>
              </a:rPr>
              <a:t>, </a:t>
            </a:r>
            <a:r>
              <a:rPr lang="uk-UA" sz="3000" b="1" i="1" dirty="0">
                <a:effectLst/>
                <a:highlight>
                  <a:srgbClr val="FFFF00"/>
                </a:highlight>
                <a:latin typeface="Times New Roman" panose="02020603050405020304" pitchFamily="18" charset="0"/>
                <a:ea typeface="Calibri" panose="020F0502020204030204" pitchFamily="34" charset="0"/>
              </a:rPr>
              <a:t>буферною фігурою</a:t>
            </a:r>
            <a:r>
              <a:rPr lang="uk-UA" sz="3000" b="1" i="1" dirty="0">
                <a:effectLst/>
                <a:latin typeface="Times New Roman" panose="02020603050405020304" pitchFamily="18" charset="0"/>
                <a:ea typeface="Calibri" panose="020F0502020204030204" pitchFamily="34" charset="0"/>
              </a:rPr>
              <a:t>, здатною підтримувати міжплемінний баланс в країні, допоки він не став приділяти більшу увагу своїм банківським рахункам</a:t>
            </a:r>
            <a:r>
              <a:rPr lang="uk-UA" sz="3000" b="1" dirty="0">
                <a:effectLst/>
                <a:latin typeface="Times New Roman" panose="02020603050405020304" pitchFamily="18" charset="0"/>
                <a:ea typeface="Calibri" panose="020F0502020204030204" pitchFamily="34" charset="0"/>
              </a:rPr>
              <a:t>. </a:t>
            </a:r>
            <a:r>
              <a:rPr lang="uk-UA" sz="3000" b="1" dirty="0">
                <a:effectLst/>
                <a:highlight>
                  <a:srgbClr val="00FFFF"/>
                </a:highlight>
                <a:latin typeface="Times New Roman" panose="02020603050405020304" pitchFamily="18" charset="0"/>
                <a:ea typeface="Calibri" panose="020F0502020204030204" pitchFamily="34" charset="0"/>
              </a:rPr>
              <a:t>У племінному середовищі зростало невдоволення з приводу перерозподілу нафтової ренти, що суперечило ісламському уявленню про справедливість.</a:t>
            </a:r>
          </a:p>
          <a:p>
            <a:pPr marL="0" indent="0" algn="just">
              <a:buNone/>
            </a:pPr>
            <a:r>
              <a:rPr lang="uk-UA" sz="3000" b="1" dirty="0">
                <a:effectLst/>
                <a:latin typeface="Times New Roman" panose="02020603050405020304" pitchFamily="18" charset="0"/>
                <a:ea typeface="Calibri" panose="020F0502020204030204" pitchFamily="34" charset="0"/>
              </a:rPr>
              <a:t>Особливо обурювалися суфійські ордени, зокрема, орден </a:t>
            </a:r>
            <a:r>
              <a:rPr lang="uk-UA" sz="3000" b="1" dirty="0" err="1">
                <a:effectLst/>
                <a:latin typeface="Times New Roman" panose="02020603050405020304" pitchFamily="18" charset="0"/>
                <a:ea typeface="Calibri" panose="020F0502020204030204" pitchFamily="34" charset="0"/>
              </a:rPr>
              <a:t>сенусітів</a:t>
            </a:r>
            <a:r>
              <a:rPr lang="uk-UA" sz="3000" b="1" dirty="0">
                <a:effectLst/>
                <a:latin typeface="Times New Roman" panose="02020603050405020304" pitchFamily="18" charset="0"/>
                <a:ea typeface="Calibri" panose="020F0502020204030204" pitchFamily="34" charset="0"/>
              </a:rPr>
              <a:t>, до якого належав скинутий монарх. Цей орден сповідує ортодоксальний іслам і не приймає офіційну ідеологію Зеленої книги. Його вплив найбільше поширений на сході Лівії, у </a:t>
            </a:r>
            <a:r>
              <a:rPr lang="uk-UA" sz="3000" b="1" dirty="0">
                <a:effectLst/>
                <a:highlight>
                  <a:srgbClr val="FF00FF"/>
                </a:highlight>
                <a:latin typeface="Times New Roman" panose="02020603050405020304" pitchFamily="18" charset="0"/>
                <a:ea typeface="Calibri" panose="020F0502020204030204" pitchFamily="34" charset="0"/>
              </a:rPr>
              <a:t>Кіренаїці</a:t>
            </a:r>
            <a:r>
              <a:rPr lang="uk-UA" sz="3000" b="1" dirty="0">
                <a:effectLst/>
                <a:latin typeface="Times New Roman" panose="02020603050405020304" pitchFamily="18" charset="0"/>
                <a:ea typeface="Calibri" panose="020F0502020204030204" pitchFamily="34" charset="0"/>
              </a:rPr>
              <a:t>, звідки </a:t>
            </a:r>
            <a:r>
              <a:rPr lang="uk-UA" sz="3000" b="1" dirty="0">
                <a:effectLst/>
                <a:highlight>
                  <a:srgbClr val="FFFF00"/>
                </a:highlight>
                <a:latin typeface="Times New Roman" panose="02020603050405020304" pitchFamily="18" charset="0"/>
                <a:ea typeface="Calibri" panose="020F0502020204030204" pitchFamily="34" charset="0"/>
              </a:rPr>
              <a:t>походив </a:t>
            </a:r>
            <a:r>
              <a:rPr lang="uk-UA" sz="3000" b="1" dirty="0" err="1">
                <a:effectLst/>
                <a:highlight>
                  <a:srgbClr val="FFFF00"/>
                </a:highlight>
                <a:latin typeface="Times New Roman" panose="02020603050405020304" pitchFamily="18" charset="0"/>
                <a:ea typeface="Calibri" panose="020F0502020204030204" pitchFamily="34" charset="0"/>
              </a:rPr>
              <a:t>ІдрісІ</a:t>
            </a:r>
            <a:r>
              <a:rPr lang="uk-UA" sz="3000" b="1" dirty="0">
                <a:effectLst/>
                <a:highlight>
                  <a:srgbClr val="FFFF00"/>
                </a:highlight>
                <a:latin typeface="Times New Roman" panose="02020603050405020304" pitchFamily="18" charset="0"/>
                <a:ea typeface="Calibri" panose="020F0502020204030204" pitchFamily="34" charset="0"/>
              </a:rPr>
              <a:t>, і де, власне розпочався </a:t>
            </a:r>
            <a:r>
              <a:rPr lang="uk-UA" sz="3000" b="1" dirty="0" err="1">
                <a:effectLst/>
                <a:highlight>
                  <a:srgbClr val="FFFF00"/>
                </a:highlight>
                <a:latin typeface="Times New Roman" panose="02020603050405020304" pitchFamily="18" charset="0"/>
                <a:ea typeface="Calibri" panose="020F0502020204030204" pitchFamily="34" charset="0"/>
              </a:rPr>
              <a:t>протестний</a:t>
            </a:r>
            <a:r>
              <a:rPr lang="uk-UA" sz="3000" b="1" dirty="0">
                <a:effectLst/>
                <a:highlight>
                  <a:srgbClr val="FFFF00"/>
                </a:highlight>
                <a:latin typeface="Times New Roman" panose="02020603050405020304" pitchFamily="18" charset="0"/>
                <a:ea typeface="Calibri" panose="020F0502020204030204" pitchFamily="34" charset="0"/>
              </a:rPr>
              <a:t> рух проти режиму </a:t>
            </a:r>
            <a:r>
              <a:rPr lang="uk-UA" sz="3000" b="1" dirty="0" err="1">
                <a:effectLst/>
                <a:highlight>
                  <a:srgbClr val="FFFF00"/>
                </a:highlight>
                <a:latin typeface="Times New Roman" panose="02020603050405020304" pitchFamily="18" charset="0"/>
                <a:ea typeface="Calibri" panose="020F0502020204030204" pitchFamily="34" charset="0"/>
              </a:rPr>
              <a:t>М.Каддафі</a:t>
            </a:r>
            <a:r>
              <a:rPr lang="uk-UA" sz="3000" b="1" dirty="0">
                <a:effectLst/>
                <a:highlight>
                  <a:srgbClr val="FFFF00"/>
                </a:highlight>
                <a:latin typeface="Times New Roman" panose="02020603050405020304" pitchFamily="18" charset="0"/>
                <a:ea typeface="Calibri" panose="020F0502020204030204" pitchFamily="34" charset="0"/>
              </a:rPr>
              <a:t> (тамтешні повстанці підняли державні прапори Лівії часів короля). </a:t>
            </a:r>
            <a:r>
              <a:rPr lang="uk-UA" sz="3000" b="1" dirty="0">
                <a:solidFill>
                  <a:srgbClr val="C00000"/>
                </a:solidFill>
                <a:effectLst/>
                <a:latin typeface="Times New Roman" panose="02020603050405020304" pitchFamily="18" charset="0"/>
                <a:ea typeface="Calibri" panose="020F0502020204030204" pitchFamily="34" charset="0"/>
              </a:rPr>
              <a:t>Епіцентром стало місто Бенгазі – батьківщина колишнього монарха.</a:t>
            </a:r>
            <a:endParaRPr lang="ru-RU" sz="30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9076181"/>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4000" b="1" dirty="0">
                <a:effectLst/>
                <a:latin typeface="Times New Roman" panose="02020603050405020304" pitchFamily="18" charset="0"/>
                <a:ea typeface="Calibri" panose="020F0502020204030204" pitchFamily="34" charset="0"/>
              </a:rPr>
              <a:t>Відповідно до нової Конституції на </a:t>
            </a:r>
            <a:r>
              <a:rPr lang="uk-UA" sz="4000" b="1" dirty="0">
                <a:solidFill>
                  <a:srgbClr val="FF0000"/>
                </a:solidFill>
                <a:effectLst/>
                <a:latin typeface="Times New Roman" panose="02020603050405020304" pitchFamily="18" charset="0"/>
                <a:ea typeface="Calibri" panose="020F0502020204030204" pitchFamily="34" charset="0"/>
              </a:rPr>
              <a:t>25 листопада 2011 р. </a:t>
            </a:r>
            <a:r>
              <a:rPr lang="uk-UA" sz="4000" b="1" dirty="0">
                <a:effectLst/>
                <a:latin typeface="Times New Roman" panose="02020603050405020304" pitchFamily="18" charset="0"/>
                <a:ea typeface="Calibri" panose="020F0502020204030204" pitchFamily="34" charset="0"/>
              </a:rPr>
              <a:t>були призначені дострокові (</a:t>
            </a:r>
            <a:r>
              <a:rPr lang="uk-UA" sz="4000" b="1" dirty="0">
                <a:effectLst/>
                <a:highlight>
                  <a:srgbClr val="00FFFF"/>
                </a:highlight>
                <a:latin typeface="Times New Roman" panose="02020603050405020304" pitchFamily="18" charset="0"/>
                <a:ea typeface="Calibri" panose="020F0502020204030204" pitchFamily="34" charset="0"/>
              </a:rPr>
              <a:t>замість осені 2012 р.</a:t>
            </a:r>
            <a:r>
              <a:rPr lang="uk-UA" sz="4000" b="1" dirty="0">
                <a:effectLst/>
                <a:latin typeface="Times New Roman" panose="02020603050405020304" pitchFamily="18" charset="0"/>
                <a:ea typeface="Calibri" panose="020F0502020204030204" pitchFamily="34" charset="0"/>
              </a:rPr>
              <a:t>) парламентські вибори для того, щоб партії, які отримали найбільшу кількість депутатських місць, могли сформувати новий уряд.</a:t>
            </a:r>
          </a:p>
          <a:p>
            <a:pPr marL="0" indent="0" algn="just">
              <a:buNone/>
            </a:pPr>
            <a:r>
              <a:rPr lang="uk-UA" sz="4000" b="1" dirty="0">
                <a:effectLst/>
                <a:latin typeface="Times New Roman" panose="02020603050405020304" pitchFamily="18" charset="0"/>
                <a:ea typeface="Calibri" panose="020F0502020204030204" pitchFamily="34" charset="0"/>
              </a:rPr>
              <a:t>Напередодні виборів (жовтень 2011 р.) були скасовані так звані «посвідчення виборців». Відтепер виборці могли голосувати за посвідченнями особистості.</a:t>
            </a:r>
          </a:p>
          <a:p>
            <a:pPr marL="0" indent="0" algn="just">
              <a:buNone/>
            </a:pPr>
            <a:r>
              <a:rPr lang="uk-UA" sz="4000" b="1" dirty="0">
                <a:latin typeface="Times New Roman" panose="02020603050405020304" pitchFamily="18" charset="0"/>
                <a:cs typeface="Times New Roman" panose="02020603050405020304" pitchFamily="18" charset="0"/>
              </a:rPr>
              <a:t>Явка виборців склала 45,4%.</a:t>
            </a:r>
          </a:p>
        </p:txBody>
      </p:sp>
    </p:spTree>
    <p:extLst>
      <p:ext uri="{BB962C8B-B14F-4D97-AF65-F5344CB8AC3E}">
        <p14:creationId xmlns:p14="http://schemas.microsoft.com/office/powerpoint/2010/main" val="2693174090"/>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Серед партійних об’єднань найбільшу кількість депутатських місць набрали «</a:t>
            </a:r>
            <a:r>
              <a:rPr lang="uk-UA" sz="3200" b="1" dirty="0">
                <a:solidFill>
                  <a:srgbClr val="FF0000"/>
                </a:solidFill>
                <a:effectLst/>
                <a:latin typeface="Times New Roman" panose="02020603050405020304" pitchFamily="18" charset="0"/>
                <a:ea typeface="Calibri" panose="020F0502020204030204" pitchFamily="34" charset="0"/>
              </a:rPr>
              <a:t>Коаліція за демократизацію»</a:t>
            </a:r>
            <a:r>
              <a:rPr lang="uk-UA" sz="3200" b="1" dirty="0">
                <a:effectLst/>
                <a:latin typeface="Times New Roman" panose="02020603050405020304" pitchFamily="18" charset="0"/>
                <a:ea typeface="Calibri" panose="020F0502020204030204" pitchFamily="34" charset="0"/>
              </a:rPr>
              <a:t> (157) і лів</a:t>
            </a:r>
            <a:r>
              <a:rPr lang="uk-UA" sz="3200" b="1" dirty="0">
                <a:latin typeface="Times New Roman" panose="02020603050405020304" pitchFamily="18" charset="0"/>
                <a:ea typeface="Calibri" panose="020F0502020204030204" pitchFamily="34" charset="0"/>
              </a:rPr>
              <a:t>а партія </a:t>
            </a:r>
            <a:r>
              <a:rPr lang="uk-UA" sz="3200" b="1" dirty="0">
                <a:effectLst/>
                <a:latin typeface="Times New Roman" panose="02020603050405020304" pitchFamily="18" charset="0"/>
                <a:ea typeface="Calibri" panose="020F0502020204030204" pitchFamily="34" charset="0"/>
              </a:rPr>
              <a:t>«</a:t>
            </a:r>
            <a:r>
              <a:rPr lang="uk-UA" sz="3200" b="1" dirty="0">
                <a:solidFill>
                  <a:srgbClr val="FF0000"/>
                </a:solidFill>
                <a:effectLst/>
                <a:latin typeface="Times New Roman" panose="02020603050405020304" pitchFamily="18" charset="0"/>
                <a:ea typeface="Calibri" panose="020F0502020204030204" pitchFamily="34" charset="0"/>
              </a:rPr>
              <a:t>Аль-</a:t>
            </a:r>
            <a:r>
              <a:rPr lang="uk-UA" sz="3200" b="1" dirty="0" err="1">
                <a:solidFill>
                  <a:srgbClr val="FF0000"/>
                </a:solidFill>
                <a:effectLst/>
                <a:latin typeface="Times New Roman" panose="02020603050405020304" pitchFamily="18" charset="0"/>
                <a:ea typeface="Calibri" panose="020F0502020204030204" pitchFamily="34" charset="0"/>
              </a:rPr>
              <a:t>Кутля</a:t>
            </a:r>
            <a:r>
              <a:rPr lang="uk-UA" sz="3200" b="1" dirty="0">
                <a:solidFill>
                  <a:srgbClr val="FF0000"/>
                </a:solidFill>
                <a:effectLst/>
                <a:latin typeface="Times New Roman" panose="02020603050405020304" pitchFamily="18" charset="0"/>
                <a:ea typeface="Calibri" panose="020F0502020204030204" pitchFamily="34" charset="0"/>
              </a:rPr>
              <a:t> аль-</a:t>
            </a:r>
            <a:r>
              <a:rPr lang="uk-UA" sz="3200" b="1" dirty="0" err="1">
                <a:solidFill>
                  <a:srgbClr val="FF0000"/>
                </a:solidFill>
                <a:effectLst/>
                <a:latin typeface="Times New Roman" panose="02020603050405020304" pitchFamily="18" charset="0"/>
                <a:ea typeface="Calibri" panose="020F0502020204030204" pitchFamily="34" charset="0"/>
              </a:rPr>
              <a:t>масрійя</a:t>
            </a:r>
            <a:r>
              <a:rPr lang="uk-UA" sz="3200" b="1" dirty="0">
                <a:effectLst/>
                <a:latin typeface="Times New Roman" panose="02020603050405020304" pitchFamily="18" charset="0"/>
                <a:ea typeface="Calibri" panose="020F0502020204030204" pitchFamily="34" charset="0"/>
              </a:rPr>
              <a:t>» (117). Серед партій «чисту перемогу» здобула </a:t>
            </a:r>
            <a:r>
              <a:rPr lang="uk-UA" sz="3200" b="1" dirty="0">
                <a:solidFill>
                  <a:srgbClr val="FF0000"/>
                </a:solidFill>
                <a:effectLst/>
                <a:latin typeface="Times New Roman" panose="02020603050405020304" pitchFamily="18" charset="0"/>
                <a:ea typeface="Calibri" panose="020F0502020204030204" pitchFamily="34" charset="0"/>
              </a:rPr>
              <a:t>Партія справедливості і розвитку</a:t>
            </a:r>
            <a:r>
              <a:rPr lang="uk-UA" sz="3200" b="1" dirty="0">
                <a:effectLst/>
                <a:latin typeface="Times New Roman" panose="02020603050405020304" pitchFamily="18" charset="0"/>
                <a:ea typeface="Calibri" panose="020F0502020204030204" pitchFamily="34" charset="0"/>
              </a:rPr>
              <a:t> (107 депутатських  місць в 395-місцевій Палаті представників, або 40% загальної їх кількості). </a:t>
            </a:r>
          </a:p>
          <a:p>
            <a:pPr marL="0" indent="0" algn="just">
              <a:buNone/>
            </a:pPr>
            <a:r>
              <a:rPr lang="uk-UA" sz="3200" b="1" dirty="0">
                <a:effectLst/>
                <a:latin typeface="Times New Roman" panose="02020603050405020304" pitchFamily="18" charset="0"/>
                <a:ea typeface="Calibri" panose="020F0502020204030204" pitchFamily="34" charset="0"/>
              </a:rPr>
              <a:t>Друге місце зайняла партія «</a:t>
            </a:r>
            <a:r>
              <a:rPr lang="uk-UA" sz="3200" b="1" dirty="0" err="1">
                <a:effectLst/>
                <a:latin typeface="Times New Roman" panose="02020603050405020304" pitchFamily="18" charset="0"/>
                <a:ea typeface="Calibri" panose="020F0502020204030204" pitchFamily="34" charset="0"/>
              </a:rPr>
              <a:t>І</a:t>
            </a:r>
            <a:r>
              <a:rPr lang="uk-UA" sz="3200" b="1" dirty="0" err="1">
                <a:solidFill>
                  <a:srgbClr val="FF0000"/>
                </a:solidFill>
                <a:effectLst/>
                <a:latin typeface="Times New Roman" panose="02020603050405020304" pitchFamily="18" charset="0"/>
                <a:ea typeface="Calibri" panose="020F0502020204030204" pitchFamily="34" charset="0"/>
              </a:rPr>
              <a:t>стікляль</a:t>
            </a:r>
            <a:r>
              <a:rPr lang="uk-UA" sz="3200" b="1" dirty="0">
                <a:effectLst/>
                <a:latin typeface="Times New Roman" panose="02020603050405020304" pitchFamily="18" charset="0"/>
                <a:ea typeface="Calibri" panose="020F0502020204030204" pitchFamily="34" charset="0"/>
              </a:rPr>
              <a:t>» (60 місць). Третє – </a:t>
            </a:r>
            <a:r>
              <a:rPr lang="uk-UA" sz="3200" b="1" dirty="0">
                <a:solidFill>
                  <a:srgbClr val="FF0000"/>
                </a:solidFill>
                <a:effectLst/>
                <a:latin typeface="Times New Roman" panose="02020603050405020304" pitchFamily="18" charset="0"/>
                <a:ea typeface="Calibri" panose="020F0502020204030204" pitchFamily="34" charset="0"/>
              </a:rPr>
              <a:t>Національне об’єднання незалежних</a:t>
            </a:r>
            <a:r>
              <a:rPr lang="uk-UA" sz="3200" b="1" dirty="0">
                <a:effectLst/>
                <a:latin typeface="Times New Roman" panose="02020603050405020304" pitchFamily="18" charset="0"/>
                <a:ea typeface="Calibri" panose="020F0502020204030204" pitchFamily="34" charset="0"/>
              </a:rPr>
              <a:t> (52 місця). Близько 10 партій отримали по 1-2 місця в нижній палаті парламенту. Всього ж в парламент пройшло 18 партій різного політико-ідеологічного спрямування. Консерватори в особі партії «</a:t>
            </a:r>
            <a:r>
              <a:rPr lang="uk-UA" sz="3200" b="1" dirty="0" err="1">
                <a:effectLst/>
                <a:latin typeface="Times New Roman" panose="02020603050405020304" pitchFamily="18" charset="0"/>
                <a:ea typeface="Calibri" panose="020F0502020204030204" pitchFamily="34" charset="0"/>
              </a:rPr>
              <a:t>Істікляль</a:t>
            </a:r>
            <a:r>
              <a:rPr lang="uk-UA" sz="3200" b="1" dirty="0">
                <a:effectLst/>
                <a:latin typeface="Times New Roman" panose="02020603050405020304" pitchFamily="18" charset="0"/>
                <a:ea typeface="Calibri" panose="020F0502020204030204" pitchFamily="34" charset="0"/>
              </a:rPr>
              <a:t>» і ще трьох партій набрали 162 місця. Ліві (11 партії) – 69 місць.</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4255233"/>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400" b="1" dirty="0">
                <a:effectLst/>
                <a:latin typeface="Times New Roman" panose="02020603050405020304" pitchFamily="18" charset="0"/>
                <a:ea typeface="Calibri" panose="020F0502020204030204" pitchFamily="34" charset="0"/>
              </a:rPr>
              <a:t>По завершенні виборчої кампанії відповідно до нової Конституції король призначив прем’єр-міністром главу перемігшої на парламентських виборах Партії справедливості і розвитку А. </a:t>
            </a:r>
            <a:r>
              <a:rPr lang="uk-UA" sz="3400" b="1" dirty="0" err="1">
                <a:effectLst/>
                <a:latin typeface="Times New Roman" panose="02020603050405020304" pitchFamily="18" charset="0"/>
                <a:ea typeface="Calibri" panose="020F0502020204030204" pitchFamily="34" charset="0"/>
              </a:rPr>
              <a:t>Бенкірана</a:t>
            </a:r>
            <a:r>
              <a:rPr lang="uk-UA" sz="3400" b="1" dirty="0">
                <a:effectLst/>
                <a:latin typeface="Times New Roman" panose="02020603050405020304" pitchFamily="18" charset="0"/>
                <a:ea typeface="Calibri" panose="020F0502020204030204" pitchFamily="34" charset="0"/>
              </a:rPr>
              <a:t>. У свою чергу парламентська більшість приступила до формування уряду.</a:t>
            </a:r>
          </a:p>
          <a:p>
            <a:pPr marL="0" indent="0" algn="just">
              <a:buNone/>
            </a:pPr>
            <a:r>
              <a:rPr lang="uk-UA" sz="3400" b="1" dirty="0">
                <a:effectLst/>
                <a:latin typeface="Times New Roman" panose="02020603050405020304" pitchFamily="18" charset="0"/>
                <a:ea typeface="Calibri" panose="020F0502020204030204" pitchFamily="34" charset="0"/>
              </a:rPr>
              <a:t>Минулі вибори довели можливість чесного проведення голосування та чесного підрахунку голосів, що підтверджено місцевими засобами масової інформації і міжнародними спостерігачами. </a:t>
            </a:r>
            <a:r>
              <a:rPr lang="uk-UA" sz="3400" b="1" dirty="0">
                <a:effectLst/>
                <a:highlight>
                  <a:srgbClr val="00FFFF"/>
                </a:highlight>
                <a:latin typeface="Times New Roman" panose="02020603050405020304" pitchFamily="18" charset="0"/>
                <a:ea typeface="Calibri" panose="020F0502020204030204" pitchFamily="34" charset="0"/>
              </a:rPr>
              <a:t>Завдяки всьому цьому виборча кампанія, яка завершилася, висунула Марокко на передній план серед магрибських держав як зразок помірного проведення керівництвом країни важливого заходу, що визначило подальший її успішний розвиток.</a:t>
            </a:r>
            <a:endParaRPr lang="ru-RU" sz="3400" b="1" dirty="0">
              <a:highlight>
                <a:srgbClr val="00FFFF"/>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7120672"/>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000" b="1" dirty="0">
                <a:effectLst/>
                <a:latin typeface="Times New Roman" panose="02020603050405020304" pitchFamily="18" charset="0"/>
                <a:ea typeface="Calibri" panose="020F0502020204030204" pitchFamily="34" charset="0"/>
              </a:rPr>
              <a:t>Отже, арабські повстання зустрілися з певним політичним полем, що визначило результат і майбутні перспективи реформ в Марокко. </a:t>
            </a:r>
            <a:r>
              <a:rPr lang="uk-UA" sz="3000" b="1" dirty="0">
                <a:solidFill>
                  <a:srgbClr val="FF0000"/>
                </a:solidFill>
                <a:effectLst/>
                <a:latin typeface="Times New Roman" panose="02020603050405020304" pitchFamily="18" charset="0"/>
                <a:ea typeface="Calibri" panose="020F0502020204030204" pitchFamily="34" charset="0"/>
              </a:rPr>
              <a:t>По-перше</a:t>
            </a:r>
            <a:r>
              <a:rPr lang="uk-UA" sz="3000" b="1" dirty="0">
                <a:effectLst/>
                <a:latin typeface="Times New Roman" panose="02020603050405020304" pitchFamily="18" charset="0"/>
                <a:ea typeface="Calibri" panose="020F0502020204030204" pitchFamily="34" charset="0"/>
              </a:rPr>
              <a:t>, </a:t>
            </a:r>
            <a:r>
              <a:rPr lang="uk-UA" sz="3000" b="1" dirty="0">
                <a:effectLst/>
                <a:highlight>
                  <a:srgbClr val="FFFF00"/>
                </a:highlight>
                <a:latin typeface="Times New Roman" panose="02020603050405020304" pitchFamily="18" charset="0"/>
                <a:ea typeface="Calibri" panose="020F0502020204030204" pitchFamily="34" charset="0"/>
              </a:rPr>
              <a:t>Марокко можна вважати одним з найбільш ліберальних з усіх авторитарних систем Північної Африки та Близького Сходу</a:t>
            </a:r>
            <a:r>
              <a:rPr lang="uk-UA" sz="3000" b="1" dirty="0">
                <a:effectLst/>
                <a:latin typeface="Times New Roman" panose="02020603050405020304" pitchFamily="18" charset="0"/>
                <a:ea typeface="Calibri" panose="020F0502020204030204" pitchFamily="34" charset="0"/>
              </a:rPr>
              <a:t>. Марокканська монархія не реагувала на протистояння руху 20 лютого навіть часткою насильства, яке використовували його сусіди. Навіть найсильніші репресії 13 березня в Касабланці не призвели до загибелі, і лише один демонстрант помер від жорстокості поліції в червні. </a:t>
            </a:r>
          </a:p>
          <a:p>
            <a:pPr marL="0" indent="0" algn="just">
              <a:buNone/>
            </a:pPr>
            <a:r>
              <a:rPr lang="uk-UA" sz="3000" b="1" dirty="0">
                <a:effectLst/>
                <a:latin typeface="Times New Roman" panose="02020603050405020304" pitchFamily="18" charset="0"/>
                <a:ea typeface="Calibri" panose="020F0502020204030204" pitchFamily="34" charset="0"/>
              </a:rPr>
              <a:t>У свою чергу, відносно ліберальні реакції держави, які включали нову конституцію і референдум 1 липня, не сприяли популяризації населення. </a:t>
            </a:r>
            <a:r>
              <a:rPr lang="uk-UA" sz="3000" b="1" dirty="0">
                <a:effectLst/>
                <a:highlight>
                  <a:srgbClr val="00FFFF"/>
                </a:highlight>
                <a:latin typeface="Times New Roman" panose="02020603050405020304" pitchFamily="18" charset="0"/>
                <a:ea typeface="Calibri" panose="020F0502020204030204" pitchFamily="34" charset="0"/>
              </a:rPr>
              <a:t>Насправді, влітку державі вдалося уникнути конфронтації, оскільки марокканці були охоплені інформацією про нещастя їхніх лівійських сусідів, невизначеність туніських експериментів.</a:t>
            </a:r>
            <a:endParaRPr lang="ru-RU" sz="3000" b="1" dirty="0">
              <a:highlight>
                <a:srgbClr val="00FFFF"/>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4142901"/>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4000" b="1" dirty="0">
                <a:solidFill>
                  <a:srgbClr val="FF0000"/>
                </a:solidFill>
                <a:effectLst/>
                <a:latin typeface="Times New Roman" panose="02020603050405020304" pitchFamily="18" charset="0"/>
                <a:ea typeface="Calibri" panose="020F0502020204030204" pitchFamily="34" charset="0"/>
              </a:rPr>
              <a:t>По-друге</a:t>
            </a:r>
            <a:r>
              <a:rPr lang="uk-UA" sz="4000" b="1" dirty="0">
                <a:effectLst/>
                <a:latin typeface="Times New Roman" panose="02020603050405020304" pitchFamily="18" charset="0"/>
                <a:ea typeface="Calibri" panose="020F0502020204030204" pitchFamily="34" charset="0"/>
              </a:rPr>
              <a:t>, особливо за Мохамеда VI, монархія брала участь у ряді політичних, економічних і соціальних проектів реформ, що зробило короля одним з найпопулярніших сучасних арабських правителів.</a:t>
            </a:r>
          </a:p>
          <a:p>
            <a:pPr marL="0" indent="0" algn="just">
              <a:buNone/>
            </a:pPr>
            <a:r>
              <a:rPr lang="uk-UA" sz="4000" b="1" dirty="0">
                <a:effectLst/>
                <a:latin typeface="Times New Roman" panose="02020603050405020304" pitchFamily="18" charset="0"/>
                <a:ea typeface="Calibri" panose="020F0502020204030204" pitchFamily="34" charset="0"/>
              </a:rPr>
              <a:t> Одним з його знакових проектів реформ стала </a:t>
            </a:r>
            <a:r>
              <a:rPr lang="uk-UA" sz="4000" b="1" dirty="0">
                <a:effectLst/>
                <a:highlight>
                  <a:srgbClr val="FFFF00"/>
                </a:highlight>
                <a:latin typeface="Times New Roman" panose="02020603050405020304" pitchFamily="18" charset="0"/>
                <a:ea typeface="Calibri" panose="020F0502020204030204" pitchFamily="34" charset="0"/>
              </a:rPr>
              <a:t>Комісія з правди і примирення</a:t>
            </a:r>
            <a:r>
              <a:rPr lang="uk-UA" sz="4000" b="1" dirty="0">
                <a:effectLst/>
                <a:latin typeface="Times New Roman" panose="02020603050405020304" pitchFamily="18" charset="0"/>
                <a:ea typeface="Calibri" panose="020F0502020204030204" pitchFamily="34" charset="0"/>
              </a:rPr>
              <a:t>. Безпрецедентна і неперевершена в арабському світі Комісія з правди та примирення дозволила жертвам минулих порушень прав людини говорити про катування та інші злочини, які держава вчинила під час батька Мохамеда VI – </a:t>
            </a:r>
            <a:r>
              <a:rPr lang="uk-UA" sz="4000" b="1" dirty="0" err="1">
                <a:effectLst/>
                <a:latin typeface="Times New Roman" panose="02020603050405020304" pitchFamily="18" charset="0"/>
                <a:ea typeface="Calibri" panose="020F0502020204030204" pitchFamily="34" charset="0"/>
              </a:rPr>
              <a:t>Хасана</a:t>
            </a:r>
            <a:r>
              <a:rPr lang="uk-UA" sz="4000" b="1" dirty="0">
                <a:effectLst/>
                <a:latin typeface="Times New Roman" panose="02020603050405020304" pitchFamily="18" charset="0"/>
                <a:ea typeface="Calibri" panose="020F0502020204030204" pitchFamily="34" charset="0"/>
              </a:rPr>
              <a:t> II. </a:t>
            </a:r>
            <a:endParaRPr lang="ru-RU"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04093893"/>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solidFill>
                  <a:srgbClr val="FF0000"/>
                </a:solidFill>
                <a:effectLst/>
                <a:latin typeface="Times New Roman" panose="02020603050405020304" pitchFamily="18" charset="0"/>
                <a:ea typeface="Calibri" panose="020F0502020204030204" pitchFamily="34" charset="0"/>
              </a:rPr>
              <a:t>По-третє</a:t>
            </a:r>
            <a:r>
              <a:rPr lang="uk-UA" sz="3200" b="1" dirty="0">
                <a:effectLst/>
                <a:latin typeface="Times New Roman" panose="02020603050405020304" pitchFamily="18" charset="0"/>
                <a:ea typeface="Calibri" panose="020F0502020204030204" pitchFamily="34" charset="0"/>
              </a:rPr>
              <a:t>, частково відображаючи готовність реформувати і приєднатися до демократії «марокканського стилю», король зміг швидко засвоїти дух реформ. </a:t>
            </a:r>
            <a:r>
              <a:rPr lang="uk-UA" sz="3200" b="1" dirty="0">
                <a:solidFill>
                  <a:srgbClr val="FF0000"/>
                </a:solidFill>
                <a:effectLst/>
                <a:latin typeface="Times New Roman" panose="02020603050405020304" pitchFamily="18" charset="0"/>
                <a:ea typeface="Calibri" panose="020F0502020204030204" pitchFamily="34" charset="0"/>
              </a:rPr>
              <a:t>9 березня 2011 р.</a:t>
            </a:r>
            <a:r>
              <a:rPr lang="uk-UA" sz="3200" b="1" dirty="0">
                <a:effectLst/>
                <a:latin typeface="Times New Roman" panose="02020603050405020304" pitchFamily="18" charset="0"/>
                <a:ea typeface="Calibri" panose="020F0502020204030204" pitchFamily="34" charset="0"/>
              </a:rPr>
              <a:t> він оголосив про створення комітету, який би переглянув конституцію Марокко і призначив довірених реформаторів і експертів для розробки п’ятої конституції Марокко.</a:t>
            </a:r>
          </a:p>
          <a:p>
            <a:pPr marL="0" indent="0" algn="just">
              <a:buNone/>
            </a:pPr>
            <a:r>
              <a:rPr lang="uk-UA" sz="3200" b="1" dirty="0">
                <a:effectLst/>
                <a:latin typeface="Times New Roman" panose="02020603050405020304" pitchFamily="18" charset="0"/>
                <a:ea typeface="Calibri" panose="020F0502020204030204" pitchFamily="34" charset="0"/>
              </a:rPr>
              <a:t>Марокко відрізняється від багатьох інших країн Близького Сходу і Північної Африки тим, що </a:t>
            </a:r>
            <a:r>
              <a:rPr lang="uk-UA" sz="3200" b="1" dirty="0">
                <a:effectLst/>
                <a:highlight>
                  <a:srgbClr val="FFFF00"/>
                </a:highlight>
                <a:latin typeface="Times New Roman" panose="02020603050405020304" pitchFamily="18" charset="0"/>
                <a:ea typeface="Calibri" panose="020F0502020204030204" pitchFamily="34" charset="0"/>
              </a:rPr>
              <a:t>марокканці закликали до реформ, а не до революції</a:t>
            </a:r>
            <a:r>
              <a:rPr lang="uk-UA" sz="3200" b="1" dirty="0">
                <a:effectLst/>
                <a:latin typeface="Times New Roman" panose="02020603050405020304" pitchFamily="18" charset="0"/>
                <a:ea typeface="Calibri" panose="020F0502020204030204" pitchFamily="34" charset="0"/>
              </a:rPr>
              <a:t>. Вони не просили короля Мохаммеда VI покинути свій пост, але хотіли, щоб вибори прем’єр-міністра проводилися парламентом, а не королем. Сім’я короля Мохаммеда VI править Марокко як стабільна монархія більше 300 років. Люди шанують королівську сім’ю, але також хотіли деяких змін.</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31675592"/>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Без сумніву, нова конституція є найбільш ліберальною конституцією, яку Марокко знає з часів незалежності. Вона закріплює ліберальні принципи і дає більше незалежності виборним посадовцям і судовій системі. Вона сприяє гендерній рівності і навіть створює інституцію, яка призначена для нагляду за фактичною реалізацією гендерної рівності. Вона також підвищує важливість </a:t>
            </a:r>
            <a:r>
              <a:rPr lang="uk-UA" sz="3200" b="1" dirty="0" err="1">
                <a:effectLst/>
                <a:latin typeface="Times New Roman" panose="02020603050405020304" pitchFamily="18" charset="0"/>
                <a:ea typeface="Calibri" panose="020F0502020204030204" pitchFamily="34" charset="0"/>
              </a:rPr>
              <a:t>тамазитту</a:t>
            </a:r>
            <a:r>
              <a:rPr lang="uk-UA" sz="3200" b="1" dirty="0">
                <a:effectLst/>
                <a:latin typeface="Times New Roman" panose="02020603050405020304" pitchFamily="18" charset="0"/>
                <a:ea typeface="Calibri" panose="020F0502020204030204" pitchFamily="34" charset="0"/>
              </a:rPr>
              <a:t>, мови берберів, щоб стати другою «офіційною» мовою Марокко поряд з арабською. </a:t>
            </a:r>
          </a:p>
          <a:p>
            <a:pPr marL="0" indent="0" algn="just">
              <a:buNone/>
            </a:pPr>
            <a:r>
              <a:rPr lang="uk-UA" sz="3200" b="1" dirty="0">
                <a:effectLst/>
                <a:latin typeface="Times New Roman" panose="02020603050405020304" pitchFamily="18" charset="0"/>
                <a:ea typeface="Calibri" panose="020F0502020204030204" pitchFamily="34" charset="0"/>
              </a:rPr>
              <a:t>Отже, виступи короля залишаються, як і в минулому, публічними. Крім того, він повинен затверджувати всі законодавчі та урядові призначення, що дає йому ефективне право вето. Хоча він більше не є головою Ради уряду, що, передбачає більшу незалежність уряду, він все ще очолює паралельну організацію, яка називається Радою міністрів.</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6758229"/>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Ще один цікавий фактор полягає в тому, що </a:t>
            </a:r>
            <a:r>
              <a:rPr lang="uk-UA" sz="3200" b="1" i="1" dirty="0">
                <a:effectLst/>
                <a:highlight>
                  <a:srgbClr val="FFFF00"/>
                </a:highlight>
                <a:latin typeface="Times New Roman" panose="02020603050405020304" pitchFamily="18" charset="0"/>
                <a:ea typeface="Calibri" panose="020F0502020204030204" pitchFamily="34" charset="0"/>
              </a:rPr>
              <a:t>дві основні партії </a:t>
            </a:r>
            <a:r>
              <a:rPr lang="uk-UA" sz="3200" b="1" dirty="0">
                <a:effectLst/>
                <a:latin typeface="Times New Roman" panose="02020603050405020304" pitchFamily="18" charset="0"/>
                <a:ea typeface="Calibri" panose="020F0502020204030204" pitchFamily="34" charset="0"/>
              </a:rPr>
              <a:t>– ісламістська </a:t>
            </a:r>
            <a:r>
              <a:rPr lang="uk-UA" sz="3200" b="1" dirty="0">
                <a:effectLst/>
                <a:highlight>
                  <a:srgbClr val="00FFFF"/>
                </a:highlight>
                <a:latin typeface="Times New Roman" panose="02020603050405020304" pitchFamily="18" charset="0"/>
                <a:ea typeface="Calibri" panose="020F0502020204030204" pitchFamily="34" charset="0"/>
              </a:rPr>
              <a:t>партія справедливості і розвитку</a:t>
            </a:r>
            <a:r>
              <a:rPr lang="uk-UA" sz="3200" b="1" dirty="0">
                <a:effectLst/>
                <a:latin typeface="Times New Roman" panose="02020603050405020304" pitchFamily="18" charset="0"/>
                <a:ea typeface="Calibri" panose="020F0502020204030204" pitchFamily="34" charset="0"/>
              </a:rPr>
              <a:t> і </a:t>
            </a:r>
            <a:r>
              <a:rPr lang="uk-UA" sz="3200" b="1" dirty="0">
                <a:effectLst/>
                <a:highlight>
                  <a:srgbClr val="00FF00"/>
                </a:highlight>
                <a:latin typeface="Times New Roman" panose="02020603050405020304" pitchFamily="18" charset="0"/>
                <a:ea typeface="Calibri" panose="020F0502020204030204" pitchFamily="34" charset="0"/>
              </a:rPr>
              <a:t>Соціалістичний Союз народних сил</a:t>
            </a:r>
            <a:r>
              <a:rPr lang="uk-UA" sz="3200" b="1" dirty="0">
                <a:effectLst/>
                <a:latin typeface="Times New Roman" panose="02020603050405020304" pitchFamily="18" charset="0"/>
                <a:ea typeface="Calibri" panose="020F0502020204030204" pitchFamily="34" charset="0"/>
              </a:rPr>
              <a:t> зберігали спокій і дистанціювалися від молоді в центрі руху за реформи. Це створило розкол в країні і поставило політичний істеблішмент на бік монархії. </a:t>
            </a:r>
          </a:p>
          <a:p>
            <a:pPr marL="0" indent="0" algn="just">
              <a:buNone/>
            </a:pPr>
            <a:r>
              <a:rPr lang="uk-UA" sz="3200" b="1" dirty="0">
                <a:effectLst/>
                <a:latin typeface="Times New Roman" panose="02020603050405020304" pitchFamily="18" charset="0"/>
                <a:ea typeface="Calibri" panose="020F0502020204030204" pitchFamily="34" charset="0"/>
              </a:rPr>
              <a:t>Це було названо «</a:t>
            </a:r>
            <a:r>
              <a:rPr lang="uk-UA" sz="3200" b="1" dirty="0">
                <a:effectLst/>
                <a:highlight>
                  <a:srgbClr val="FFFF00"/>
                </a:highlight>
                <a:latin typeface="Times New Roman" panose="02020603050405020304" pitchFamily="18" charset="0"/>
                <a:ea typeface="Calibri" panose="020F0502020204030204" pitchFamily="34" charset="0"/>
              </a:rPr>
              <a:t>марокканським винятком</a:t>
            </a:r>
            <a:r>
              <a:rPr lang="uk-UA" sz="3200" b="1" dirty="0">
                <a:effectLst/>
                <a:latin typeface="Times New Roman" panose="02020603050405020304" pitchFamily="18" charset="0"/>
                <a:ea typeface="Calibri" panose="020F0502020204030204" pitchFamily="34" charset="0"/>
              </a:rPr>
              <a:t>» в тому сенсі, що, хоча люди, особливо молодь, хотіли змін, у них не було політичних партій, які б долучилися до їх порядку денного, щоб домогтися повної зміни режиму. Тому уряд не був змушений жорстоко розправлятися з протестувальниками (як це відбулося в більшості інших країн), а радше шукати шляхи їх умиротворення і здійснення деяких базових, а не революційних змін.</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0756468"/>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3200" b="1" dirty="0">
                <a:effectLst/>
                <a:highlight>
                  <a:srgbClr val="00FF00"/>
                </a:highlight>
                <a:latin typeface="Times New Roman" panose="02020603050405020304" pitchFamily="18" charset="0"/>
                <a:ea typeface="Calibri" panose="020F0502020204030204" pitchFamily="34" charset="0"/>
              </a:rPr>
              <a:t>Політична відкритість</a:t>
            </a:r>
            <a:r>
              <a:rPr lang="uk-UA" sz="3200" b="1" dirty="0">
                <a:effectLst/>
                <a:latin typeface="Times New Roman" panose="02020603050405020304" pitchFamily="18" charset="0"/>
                <a:ea typeface="Calibri" panose="020F0502020204030204" pitchFamily="34" charset="0"/>
              </a:rPr>
              <a:t> є ще одним фактором у пом’якшенні протестів в Марокко. Ця відкритість призвела до створення багатьох політично орієнтованих груп. Ці групи приділяють основну увагу правам дітей і жінок, правам людини в цілому та поліпшення стану руху корінних народів Марокко. </a:t>
            </a:r>
          </a:p>
          <a:p>
            <a:pPr marL="0" indent="0" algn="just">
              <a:buNone/>
            </a:pPr>
            <a:r>
              <a:rPr lang="uk-UA" sz="3200" b="1" dirty="0">
                <a:effectLst/>
                <a:highlight>
                  <a:srgbClr val="00FFFF"/>
                </a:highlight>
                <a:latin typeface="Times New Roman" panose="02020603050405020304" pitchFamily="18" charset="0"/>
                <a:ea typeface="Calibri" panose="020F0502020204030204" pitchFamily="34" charset="0"/>
              </a:rPr>
              <a:t>Мохаммад VI створив інститут, покликаний контролювати фактичне здійснення гендерної рівності</a:t>
            </a:r>
            <a:r>
              <a:rPr lang="uk-UA" sz="3200" b="1" dirty="0">
                <a:effectLst/>
                <a:latin typeface="Times New Roman" panose="02020603050405020304" pitchFamily="18" charset="0"/>
                <a:ea typeface="Calibri" panose="020F0502020204030204" pitchFamily="34" charset="0"/>
              </a:rPr>
              <a:t>. Хоча ці права здаються очевидними для більшості західних країн, вони не були поширені на більшій частині Ближнього Сходу і Північної Африки, особливо в сфері покращення становища жінок. Ці успіхи і зміни утримали країну від абсолютних потрясінь і допомогли прийти до мирних результатів, про які сусіди Марокко могли тільки мріяти.</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8590581"/>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C00000"/>
                </a:solidFill>
                <a:highlight>
                  <a:srgbClr val="FFFF00"/>
                </a:highlight>
                <a:latin typeface="Times New Roman" panose="02020603050405020304" pitchFamily="18" charset="0"/>
                <a:cs typeface="Times New Roman" panose="02020603050405020304" pitchFamily="18" charset="0"/>
              </a:rPr>
              <a:t>8. Соціально-економічні зміни для країн Магрибу в умовах «Арабської весни»</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4"/>
            <a:ext cx="12191999" cy="6414655"/>
          </a:xfrm>
        </p:spPr>
        <p:txBody>
          <a:bodyPr>
            <a:noAutofit/>
          </a:bodyPr>
          <a:lstStyle/>
          <a:p>
            <a:pPr marL="0" indent="0" algn="just">
              <a:buNone/>
            </a:pPr>
            <a:r>
              <a:rPr lang="uk-UA" sz="4000" b="1" dirty="0">
                <a:effectLst/>
                <a:latin typeface="Times New Roman" panose="02020603050405020304" pitchFamily="18" charset="0"/>
                <a:ea typeface="Calibri" panose="020F0502020204030204" pitchFamily="34" charset="0"/>
              </a:rPr>
              <a:t>Отже, реформістський рух в Марокко був успішним, оскільки Мохамед VI та інші члени уряду враховували потреби народу і відповідним чином змінили Конституцію. </a:t>
            </a:r>
          </a:p>
          <a:p>
            <a:pPr marL="0" indent="0" algn="just">
              <a:buNone/>
            </a:pPr>
            <a:r>
              <a:rPr lang="uk-UA" sz="4000" b="1" dirty="0">
                <a:effectLst/>
                <a:latin typeface="Times New Roman" panose="02020603050405020304" pitchFamily="18" charset="0"/>
                <a:ea typeface="Calibri" panose="020F0502020204030204" pitchFamily="34" charset="0"/>
              </a:rPr>
              <a:t>З огляду на зазначене вище, можна сказати, що на сьогоднішній день і в </a:t>
            </a:r>
            <a:r>
              <a:rPr lang="uk-UA" sz="4000" b="1" dirty="0">
                <a:solidFill>
                  <a:srgbClr val="FF0000"/>
                </a:solidFill>
                <a:effectLst/>
                <a:latin typeface="Times New Roman" panose="02020603050405020304" pitchFamily="18" charset="0"/>
                <a:ea typeface="Calibri" panose="020F0502020204030204" pitchFamily="34" charset="0"/>
              </a:rPr>
              <a:t>Тунісі, і в Алжирі, і в Марокко прийняті нові конституції</a:t>
            </a:r>
            <a:r>
              <a:rPr lang="uk-UA" sz="4000" b="1" dirty="0">
                <a:effectLst/>
                <a:latin typeface="Times New Roman" panose="02020603050405020304" pitchFamily="18" charset="0"/>
                <a:ea typeface="Calibri" panose="020F0502020204030204" pitchFamily="34" charset="0"/>
              </a:rPr>
              <a:t>. </a:t>
            </a:r>
          </a:p>
          <a:p>
            <a:pPr marL="0" indent="0" algn="just">
              <a:buNone/>
            </a:pPr>
            <a:r>
              <a:rPr lang="uk-UA" sz="4000" b="1" dirty="0">
                <a:effectLst/>
                <a:latin typeface="Times New Roman" panose="02020603050405020304" pitchFamily="18" charset="0"/>
                <a:ea typeface="Calibri" panose="020F0502020204030204" pitchFamily="34" charset="0"/>
              </a:rPr>
              <a:t>Найбільш складна ситуація залишається в Лівії, де бойові дії ще не закінчені, а влада не контролює повністю територію держави.</a:t>
            </a:r>
            <a:endParaRPr lang="ru-RU"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28764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pic>
        <p:nvPicPr>
          <p:cNvPr id="2" name="Объект 1">
            <a:extLst>
              <a:ext uri="{FF2B5EF4-FFF2-40B4-BE49-F238E27FC236}">
                <a16:creationId xmlns:a16="http://schemas.microsoft.com/office/drawing/2014/main" id="{59477901-1B85-A59F-5FED-7D16A1849FDA}"/>
              </a:ext>
            </a:extLst>
          </p:cNvPr>
          <p:cNvPicPr>
            <a:picLocks noGrp="1" noChangeAspect="1"/>
          </p:cNvPicPr>
          <p:nvPr>
            <p:ph idx="1"/>
          </p:nvPr>
        </p:nvPicPr>
        <p:blipFill>
          <a:blip r:embed="rId2"/>
          <a:stretch>
            <a:fillRect/>
          </a:stretch>
        </p:blipFill>
        <p:spPr>
          <a:xfrm>
            <a:off x="7841671" y="1266878"/>
            <a:ext cx="4264115" cy="4555278"/>
          </a:xfrm>
          <a:prstGeom prst="rect">
            <a:avLst/>
          </a:prstGeom>
        </p:spPr>
      </p:pic>
      <p:pic>
        <p:nvPicPr>
          <p:cNvPr id="3" name="Рисунок 2">
            <a:extLst>
              <a:ext uri="{FF2B5EF4-FFF2-40B4-BE49-F238E27FC236}">
                <a16:creationId xmlns:a16="http://schemas.microsoft.com/office/drawing/2014/main" id="{51E361BB-9544-64D1-B7B0-E0D29CE06768}"/>
              </a:ext>
            </a:extLst>
          </p:cNvPr>
          <p:cNvPicPr>
            <a:picLocks noChangeAspect="1"/>
          </p:cNvPicPr>
          <p:nvPr/>
        </p:nvPicPr>
        <p:blipFill>
          <a:blip r:embed="rId3"/>
          <a:stretch>
            <a:fillRect/>
          </a:stretch>
        </p:blipFill>
        <p:spPr>
          <a:xfrm>
            <a:off x="86214" y="1035843"/>
            <a:ext cx="7537501" cy="4786313"/>
          </a:xfrm>
          <a:prstGeom prst="rect">
            <a:avLst/>
          </a:prstGeom>
        </p:spPr>
      </p:pic>
    </p:spTree>
    <p:extLst>
      <p:ext uri="{BB962C8B-B14F-4D97-AF65-F5344CB8AC3E}">
        <p14:creationId xmlns:p14="http://schemas.microsoft.com/office/powerpoint/2010/main" val="2764328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3600" b="1" dirty="0">
                <a:effectLst/>
                <a:latin typeface="Times New Roman" panose="02020603050405020304" pitchFamily="18" charset="0"/>
                <a:ea typeface="Calibri" panose="020F0502020204030204" pitchFamily="34" charset="0"/>
              </a:rPr>
              <a:t>Населення цього регіону вважало, що центральною владою їм приділяється значно менше уваги, ніж іншим, зокрема, західній Тріполітанії. Глави племен саме Тріполітанії більше підтримували Лідера революції. </a:t>
            </a:r>
          </a:p>
          <a:p>
            <a:pPr marL="0" indent="0" algn="just">
              <a:buNone/>
            </a:pPr>
            <a:r>
              <a:rPr lang="uk-UA" sz="3600" b="1" dirty="0">
                <a:effectLst/>
                <a:latin typeface="Times New Roman" panose="02020603050405020304" pitchFamily="18" charset="0"/>
                <a:ea typeface="Calibri" panose="020F0502020204030204" pitchFamily="34" charset="0"/>
              </a:rPr>
              <a:t>Треба зазначити, що центральну роль в структурі влади – у тому числі в силах безпеки – відігравали члени </a:t>
            </a:r>
            <a:r>
              <a:rPr lang="uk-UA" sz="3600" b="1" dirty="0" err="1">
                <a:effectLst/>
                <a:latin typeface="Times New Roman" panose="02020603050405020304" pitchFamily="18" charset="0"/>
                <a:ea typeface="Calibri" panose="020F0502020204030204" pitchFamily="34" charset="0"/>
              </a:rPr>
              <a:t>кланово</a:t>
            </a:r>
            <a:r>
              <a:rPr lang="uk-UA" sz="3600" b="1" dirty="0">
                <a:effectLst/>
                <a:latin typeface="Times New Roman" panose="02020603050405020304" pitchFamily="18" charset="0"/>
                <a:ea typeface="Calibri" panose="020F0502020204030204" pitchFamily="34" charset="0"/>
              </a:rPr>
              <a:t>-племінної групи самого полковника і близькі до неї племена, а регулярні збройні сили були відносно слабкими. Вимоги з боку руху протесту також спрямовувалися проти того державно-політичного устрою і </a:t>
            </a:r>
            <a:r>
              <a:rPr lang="uk-UA" sz="3600" b="1" dirty="0" err="1">
                <a:effectLst/>
                <a:latin typeface="Times New Roman" panose="02020603050405020304" pitchFamily="18" charset="0"/>
                <a:ea typeface="Calibri" panose="020F0502020204030204" pitchFamily="34" charset="0"/>
              </a:rPr>
              <a:t>кланово</a:t>
            </a:r>
            <a:r>
              <a:rPr lang="uk-UA" sz="3600" b="1" dirty="0">
                <a:effectLst/>
                <a:latin typeface="Times New Roman" panose="02020603050405020304" pitchFamily="18" charset="0"/>
                <a:ea typeface="Calibri" panose="020F0502020204030204" pitchFamily="34" charset="0"/>
              </a:rPr>
              <a:t>-племінного балансу, які цілковито зав’язувалися на особі М. </a:t>
            </a:r>
            <a:r>
              <a:rPr lang="uk-UA" sz="3600" b="1" dirty="0" err="1">
                <a:effectLst/>
                <a:latin typeface="Times New Roman" panose="02020603050405020304" pitchFamily="18" charset="0"/>
                <a:ea typeface="Calibri" panose="020F0502020204030204" pitchFamily="34" charset="0"/>
              </a:rPr>
              <a:t>Каддафі</a:t>
            </a:r>
            <a:r>
              <a:rPr lang="uk-UA" sz="3600" b="1" dirty="0">
                <a:effectLst/>
                <a:latin typeface="Times New Roman" panose="02020603050405020304" pitchFamily="18" charset="0"/>
                <a:ea typeface="Calibri" panose="020F0502020204030204" pitchFamily="34" charset="0"/>
              </a:rPr>
              <a:t>.</a:t>
            </a:r>
            <a:endParaRPr lang="ru-RU"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07763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4000" b="1" dirty="0">
                <a:effectLst/>
                <a:latin typeface="Times New Roman" panose="02020603050405020304" pitchFamily="18" charset="0"/>
                <a:ea typeface="Calibri" panose="020F0502020204030204" pitchFamily="34" charset="0"/>
              </a:rPr>
              <a:t>Все почалося із арешту адвоката </a:t>
            </a:r>
            <a:r>
              <a:rPr lang="uk-UA" sz="4000" b="1" i="1" dirty="0" err="1">
                <a:solidFill>
                  <a:srgbClr val="C00000"/>
                </a:solidFill>
                <a:effectLst/>
                <a:latin typeface="Times New Roman" panose="02020603050405020304" pitchFamily="18" charset="0"/>
                <a:ea typeface="Calibri" panose="020F0502020204030204" pitchFamily="34" charset="0"/>
              </a:rPr>
              <a:t>Фетхі</a:t>
            </a:r>
            <a:r>
              <a:rPr lang="uk-UA" sz="4000" b="1" i="1" dirty="0">
                <a:solidFill>
                  <a:srgbClr val="C00000"/>
                </a:solidFill>
                <a:effectLst/>
                <a:latin typeface="Times New Roman" panose="02020603050405020304" pitchFamily="18" charset="0"/>
                <a:ea typeface="Calibri" panose="020F0502020204030204" pitchFamily="34" charset="0"/>
              </a:rPr>
              <a:t> </a:t>
            </a:r>
            <a:r>
              <a:rPr lang="uk-UA" sz="4000" b="1" i="1" dirty="0" err="1">
                <a:solidFill>
                  <a:srgbClr val="C00000"/>
                </a:solidFill>
                <a:effectLst/>
                <a:latin typeface="Times New Roman" panose="02020603050405020304" pitchFamily="18" charset="0"/>
                <a:ea typeface="Calibri" panose="020F0502020204030204" pitchFamily="34" charset="0"/>
              </a:rPr>
              <a:t>Тарбела</a:t>
            </a:r>
            <a:r>
              <a:rPr lang="uk-UA" sz="4000" b="1" dirty="0">
                <a:effectLst/>
                <a:latin typeface="Times New Roman" panose="02020603050405020304" pitchFamily="18" charset="0"/>
                <a:ea typeface="Calibri" panose="020F0502020204030204" pitchFamily="34" charset="0"/>
              </a:rPr>
              <a:t>, який безкоштовно захищав політичних в’язнів у Лівії. Відповіддю на це стала масова демонстрація </a:t>
            </a:r>
            <a:r>
              <a:rPr lang="uk-UA" sz="4000" b="1" i="1" dirty="0">
                <a:effectLst/>
                <a:highlight>
                  <a:srgbClr val="FFFF00"/>
                </a:highlight>
                <a:latin typeface="Times New Roman" panose="02020603050405020304" pitchFamily="18" charset="0"/>
                <a:ea typeface="Calibri" panose="020F0502020204030204" pitchFamily="34" charset="0"/>
              </a:rPr>
              <a:t>15 лютого 2011 р.</a:t>
            </a:r>
            <a:r>
              <a:rPr lang="uk-UA" sz="4000" b="1" dirty="0">
                <a:effectLst/>
                <a:latin typeface="Times New Roman" panose="02020603050405020304" pitchFamily="18" charset="0"/>
                <a:ea typeface="Calibri" panose="020F0502020204030204" pitchFamily="34" charset="0"/>
              </a:rPr>
              <a:t> </a:t>
            </a:r>
          </a:p>
          <a:p>
            <a:pPr marL="0" indent="0" algn="just">
              <a:buNone/>
            </a:pPr>
            <a:r>
              <a:rPr lang="uk-UA" sz="4000" b="1" i="1" dirty="0">
                <a:effectLst/>
                <a:highlight>
                  <a:srgbClr val="FFFF00"/>
                </a:highlight>
                <a:latin typeface="Times New Roman" panose="02020603050405020304" pitchFamily="18" charset="0"/>
                <a:ea typeface="Calibri" panose="020F0502020204030204" pitchFamily="34" charset="0"/>
              </a:rPr>
              <a:t>17 лютого</a:t>
            </a:r>
            <a:r>
              <a:rPr lang="uk-UA" sz="4000" b="1" dirty="0">
                <a:effectLst/>
                <a:latin typeface="Times New Roman" panose="02020603050405020304" pitchFamily="18" charset="0"/>
                <a:ea typeface="Calibri" panose="020F0502020204030204" pitchFamily="34" charset="0"/>
              </a:rPr>
              <a:t> група лівійської інтелігенції звернулася до полковника з вимогою піти у відставку. </a:t>
            </a:r>
            <a:r>
              <a:rPr lang="uk-UA" sz="4000" b="1" i="1" dirty="0">
                <a:effectLst/>
                <a:highlight>
                  <a:srgbClr val="FFFF00"/>
                </a:highlight>
                <a:latin typeface="Times New Roman" panose="02020603050405020304" pitchFamily="18" charset="0"/>
                <a:ea typeface="Calibri" panose="020F0502020204030204" pitchFamily="34" charset="0"/>
              </a:rPr>
              <a:t>20 лютого</a:t>
            </a:r>
            <a:r>
              <a:rPr lang="uk-UA" sz="4000" b="1" dirty="0">
                <a:effectLst/>
                <a:latin typeface="Times New Roman" panose="02020603050405020304" pitchFamily="18" charset="0"/>
                <a:ea typeface="Calibri" panose="020F0502020204030204" pitchFamily="34" charset="0"/>
              </a:rPr>
              <a:t> проти режиму виступили військові, розквартировані в Бенгазі. На чолі став генерал </a:t>
            </a:r>
            <a:r>
              <a:rPr lang="uk-UA" sz="4000" b="1" i="1" dirty="0">
                <a:effectLst/>
                <a:highlight>
                  <a:srgbClr val="00FF00"/>
                </a:highlight>
                <a:latin typeface="Times New Roman" panose="02020603050405020304" pitchFamily="18" charset="0"/>
                <a:ea typeface="Calibri" panose="020F0502020204030204" pitchFamily="34" charset="0"/>
              </a:rPr>
              <a:t>Абдель </a:t>
            </a:r>
            <a:r>
              <a:rPr lang="uk-UA" sz="4000" b="1" i="1" dirty="0" err="1">
                <a:effectLst/>
                <a:highlight>
                  <a:srgbClr val="00FF00"/>
                </a:highlight>
                <a:latin typeface="Times New Roman" panose="02020603050405020304" pitchFamily="18" charset="0"/>
                <a:ea typeface="Calibri" panose="020F0502020204030204" pitchFamily="34" charset="0"/>
              </a:rPr>
              <a:t>Фаттах</a:t>
            </a:r>
            <a:r>
              <a:rPr lang="uk-UA" sz="4000" b="1" i="1" dirty="0">
                <a:effectLst/>
                <a:highlight>
                  <a:srgbClr val="00FF00"/>
                </a:highlight>
                <a:latin typeface="Times New Roman" panose="02020603050405020304" pitchFamily="18" charset="0"/>
                <a:ea typeface="Calibri" panose="020F0502020204030204" pitchFamily="34" charset="0"/>
              </a:rPr>
              <a:t> </a:t>
            </a:r>
            <a:r>
              <a:rPr lang="uk-UA" sz="4000" b="1" i="1" dirty="0" err="1">
                <a:effectLst/>
                <a:highlight>
                  <a:srgbClr val="00FF00"/>
                </a:highlight>
                <a:latin typeface="Times New Roman" panose="02020603050405020304" pitchFamily="18" charset="0"/>
                <a:ea typeface="Calibri" panose="020F0502020204030204" pitchFamily="34" charset="0"/>
              </a:rPr>
              <a:t>Юніс</a:t>
            </a:r>
            <a:r>
              <a:rPr lang="uk-UA" sz="4000" b="1" dirty="0">
                <a:effectLst/>
                <a:latin typeface="Times New Roman" panose="02020603050405020304" pitchFamily="18" charset="0"/>
                <a:ea typeface="Calibri" panose="020F0502020204030204" pitchFamily="34" charset="0"/>
              </a:rPr>
              <a:t>, який до загадкового вбивства </a:t>
            </a:r>
            <a:r>
              <a:rPr lang="uk-UA" sz="4000" b="1" dirty="0">
                <a:effectLst/>
                <a:highlight>
                  <a:srgbClr val="FFFF00"/>
                </a:highlight>
                <a:latin typeface="Times New Roman" panose="02020603050405020304" pitchFamily="18" charset="0"/>
                <a:ea typeface="Calibri" panose="020F0502020204030204" pitchFamily="34" charset="0"/>
              </a:rPr>
              <a:t>28 липня</a:t>
            </a:r>
            <a:r>
              <a:rPr lang="uk-UA" sz="4000" b="1" dirty="0">
                <a:effectLst/>
                <a:latin typeface="Times New Roman" panose="02020603050405020304" pitchFamily="18" charset="0"/>
                <a:ea typeface="Calibri" panose="020F0502020204030204" pitchFamily="34" charset="0"/>
              </a:rPr>
              <a:t> виступав фактичним воєнним лідером опозиції.</a:t>
            </a:r>
            <a:endParaRPr lang="ru-RU"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041753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4000" b="1" dirty="0">
                <a:effectLst/>
                <a:latin typeface="Times New Roman" panose="02020603050405020304" pitchFamily="18" charset="0"/>
                <a:ea typeface="Calibri" panose="020F0502020204030204" pitchFamily="34" charset="0"/>
              </a:rPr>
              <a:t>На відміну від очільників Тунісу та Єгипту </a:t>
            </a:r>
            <a:r>
              <a:rPr lang="uk-UA" sz="4000" b="1" dirty="0" err="1">
                <a:effectLst/>
                <a:latin typeface="Times New Roman" panose="02020603050405020304" pitchFamily="18" charset="0"/>
                <a:ea typeface="Calibri" panose="020F0502020204030204" pitchFamily="34" charset="0"/>
              </a:rPr>
              <a:t>М.Каддафі</a:t>
            </a:r>
            <a:r>
              <a:rPr lang="uk-UA" sz="4000" b="1" dirty="0">
                <a:effectLst/>
                <a:latin typeface="Times New Roman" panose="02020603050405020304" pitchFamily="18" charset="0"/>
                <a:ea typeface="Calibri" panose="020F0502020204030204" pitchFamily="34" charset="0"/>
              </a:rPr>
              <a:t> не збирався здаватися. Він мобілізував своїх прибічників – з армії, поліції, вірних племен, найманців, загонів «своїх» ополченців. </a:t>
            </a:r>
          </a:p>
          <a:p>
            <a:pPr marL="0" indent="0" algn="just">
              <a:buNone/>
            </a:pPr>
            <a:r>
              <a:rPr lang="uk-UA" sz="4000" b="1" dirty="0">
                <a:effectLst/>
                <a:latin typeface="Times New Roman" panose="02020603050405020304" pitchFamily="18" charset="0"/>
                <a:ea typeface="Calibri" panose="020F0502020204030204" pitchFamily="34" charset="0"/>
              </a:rPr>
              <a:t>З’явилися перші  вбиті, потім повсталі захопили зброю із розтрощених поліцейських дільниць і військових баз. Дуже швидко протистояння переросло у громадянську війну, чому сприяла така риса вельми жорсткого лівійського національного характеру, як готовність битися. У сутичках гинули десятки і сотні людей.</a:t>
            </a:r>
            <a:endParaRPr lang="ru-RU"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80939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4000" b="1" i="1" dirty="0">
                <a:effectLst/>
                <a:highlight>
                  <a:srgbClr val="FFFF00"/>
                </a:highlight>
                <a:latin typeface="Times New Roman" panose="02020603050405020304" pitchFamily="18" charset="0"/>
                <a:ea typeface="Calibri" panose="020F0502020204030204" pitchFamily="34" charset="0"/>
              </a:rPr>
              <a:t>22 лютого 2011 р.</a:t>
            </a:r>
            <a:r>
              <a:rPr lang="uk-UA" sz="4000" b="1" dirty="0">
                <a:effectLst/>
                <a:latin typeface="Times New Roman" panose="02020603050405020304" pitchFamily="18" charset="0"/>
                <a:ea typeface="Calibri" panose="020F0502020204030204" pitchFamily="34" charset="0"/>
              </a:rPr>
              <a:t> полковник зібрав вірну йому молодь на Зеленому майдані у Тріполі і заявив, що він як Лідер революції залишиться у Лівії і готовий військовою силою розчавити повсталих. </a:t>
            </a:r>
          </a:p>
          <a:p>
            <a:pPr marL="0" indent="0" algn="just">
              <a:buNone/>
            </a:pPr>
            <a:r>
              <a:rPr lang="uk-UA" sz="4000" b="1" dirty="0">
                <a:effectLst/>
                <a:latin typeface="Times New Roman" panose="02020603050405020304" pitchFamily="18" charset="0"/>
                <a:ea typeface="Calibri" panose="020F0502020204030204" pitchFamily="34" charset="0"/>
              </a:rPr>
              <a:t>Пізніше у декількох телезверненнях та інтерв’ю він охарактеризував дії повсталих як «</a:t>
            </a:r>
            <a:r>
              <a:rPr lang="uk-UA" sz="4000" b="1" i="1" dirty="0">
                <a:effectLst/>
                <a:highlight>
                  <a:srgbClr val="00FF00"/>
                </a:highlight>
                <a:latin typeface="Times New Roman" panose="02020603050405020304" pitchFamily="18" charset="0"/>
                <a:ea typeface="Calibri" panose="020F0502020204030204" pitchFamily="34" charset="0"/>
              </a:rPr>
              <a:t>заколот, організований терористами Аль-Каїди та зовнішніми силами</a:t>
            </a:r>
            <a:r>
              <a:rPr lang="uk-UA" sz="4000" b="1" dirty="0">
                <a:effectLst/>
                <a:latin typeface="Times New Roman" panose="02020603050405020304" pitchFamily="18" charset="0"/>
                <a:ea typeface="Calibri" panose="020F0502020204030204" pitchFamily="34" charset="0"/>
              </a:rPr>
              <a:t>». Про готовність придушити заколот також заявляв </a:t>
            </a:r>
            <a:r>
              <a:rPr lang="uk-UA" sz="4000" b="1" i="1" dirty="0">
                <a:solidFill>
                  <a:srgbClr val="C00000"/>
                </a:solidFill>
                <a:effectLst/>
                <a:latin typeface="Times New Roman" panose="02020603050405020304" pitchFamily="18" charset="0"/>
                <a:ea typeface="Calibri" panose="020F0502020204030204" pitchFamily="34" charset="0"/>
              </a:rPr>
              <a:t>Сейф аль-Іслам</a:t>
            </a:r>
            <a:r>
              <a:rPr lang="uk-UA" sz="4000" b="1" dirty="0">
                <a:effectLst/>
                <a:latin typeface="Times New Roman" panose="02020603050405020304" pitchFamily="18" charset="0"/>
                <a:ea typeface="Calibri" panose="020F0502020204030204" pitchFamily="34" charset="0"/>
              </a:rPr>
              <a:t>, син </a:t>
            </a:r>
            <a:r>
              <a:rPr lang="uk-UA" sz="4000" b="1" dirty="0" err="1">
                <a:effectLst/>
                <a:latin typeface="Times New Roman" panose="02020603050405020304" pitchFamily="18" charset="0"/>
                <a:ea typeface="Calibri" panose="020F0502020204030204" pitchFamily="34" charset="0"/>
              </a:rPr>
              <a:t>Муаммара</a:t>
            </a:r>
            <a:r>
              <a:rPr lang="uk-UA" sz="4000" b="1" dirty="0">
                <a:effectLst/>
                <a:latin typeface="Times New Roman" panose="02020603050405020304" pitchFamily="18" charset="0"/>
                <a:ea typeface="Calibri" panose="020F0502020204030204" pitchFamily="34" charset="0"/>
              </a:rPr>
              <a:t>, який виступав в ролі його найближчого помічника.</a:t>
            </a:r>
            <a:endParaRPr lang="ru-RU"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14061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lnSpcReduction="10000"/>
          </a:bodyPr>
          <a:lstStyle/>
          <a:p>
            <a:pPr marL="0" indent="0" algn="just">
              <a:buNone/>
            </a:pPr>
            <a:r>
              <a:rPr lang="uk-UA" sz="2800" b="1" dirty="0">
                <a:effectLst/>
                <a:latin typeface="Times New Roman" panose="02020603050405020304" pitchFamily="18" charset="0"/>
                <a:ea typeface="Calibri" panose="020F0502020204030204" pitchFamily="34" charset="0"/>
              </a:rPr>
              <a:t>Повсталі захопили декілька міст на узбережжі Середземного моря, на їх бік перейшли окремі підрозділи лівійської армії, а також кілька послів Лівії за кордоном. </a:t>
            </a:r>
            <a:r>
              <a:rPr lang="uk-UA" sz="2800" b="1" i="1" dirty="0">
                <a:effectLst/>
                <a:highlight>
                  <a:srgbClr val="FFFF00"/>
                </a:highlight>
                <a:latin typeface="Times New Roman" panose="02020603050405020304" pitchFamily="18" charset="0"/>
                <a:ea typeface="Calibri" panose="020F0502020204030204" pitchFamily="34" charset="0"/>
              </a:rPr>
              <a:t>5 березня</a:t>
            </a:r>
            <a:r>
              <a:rPr lang="uk-UA" sz="2800" b="1" dirty="0">
                <a:effectLst/>
                <a:latin typeface="Times New Roman" panose="02020603050405020304" pitchFamily="18" charset="0"/>
                <a:ea typeface="Calibri" panose="020F0502020204030204" pitchFamily="34" charset="0"/>
              </a:rPr>
              <a:t> в Бенгазі створено </a:t>
            </a:r>
            <a:r>
              <a:rPr lang="uk-UA" sz="2800" b="1" i="1" dirty="0">
                <a:solidFill>
                  <a:srgbClr val="C00000"/>
                </a:solidFill>
                <a:effectLst/>
                <a:latin typeface="Times New Roman" panose="02020603050405020304" pitchFamily="18" charset="0"/>
                <a:ea typeface="Calibri" panose="020F0502020204030204" pitchFamily="34" charset="0"/>
              </a:rPr>
              <a:t>Національну перехідну раду</a:t>
            </a:r>
            <a:r>
              <a:rPr lang="uk-UA" sz="2800" b="1" dirty="0">
                <a:effectLst/>
                <a:latin typeface="Times New Roman" panose="02020603050405020304" pitchFamily="18" charset="0"/>
                <a:ea typeface="Calibri" panose="020F0502020204030204" pitchFamily="34" charset="0"/>
              </a:rPr>
              <a:t>, до якої увійшли лідери опозиції. Рада оприлюднила політичний маніфест нової вільної держави, яка має прийти на зміну режиму полковника М. </a:t>
            </a:r>
            <a:r>
              <a:rPr lang="uk-UA" sz="2800" b="1" dirty="0" err="1">
                <a:effectLst/>
                <a:latin typeface="Times New Roman" panose="02020603050405020304" pitchFamily="18" charset="0"/>
                <a:ea typeface="Calibri" panose="020F0502020204030204" pitchFamily="34" charset="0"/>
              </a:rPr>
              <a:t>Каддафі</a:t>
            </a:r>
            <a:r>
              <a:rPr lang="uk-UA" sz="2800" b="1" dirty="0">
                <a:effectLst/>
                <a:latin typeface="Times New Roman" panose="02020603050405020304" pitchFamily="18" charset="0"/>
                <a:ea typeface="Calibri" panose="020F0502020204030204" pitchFamily="34" charset="0"/>
              </a:rPr>
              <a:t>. В ньому, зокрема, говорилося: «</a:t>
            </a:r>
            <a:r>
              <a:rPr lang="uk-UA" sz="2800" b="1" i="1" dirty="0">
                <a:effectLst/>
                <a:highlight>
                  <a:srgbClr val="FFFF00"/>
                </a:highlight>
                <a:latin typeface="Times New Roman" panose="02020603050405020304" pitchFamily="18" charset="0"/>
                <a:ea typeface="Calibri" panose="020F0502020204030204" pitchFamily="34" charset="0"/>
              </a:rPr>
              <a:t>Боротьба з темними днями диктатури навчила нас тому, що не може бути альтернативи побудові вільного і демократичного суспільства і забезпеченню верховенства міжнародного гуманітарного права і Декларації прав людини. Досягти цього можна тільки через діалог, терпимість, співробітництво, народну згуртованість і активну участь всіх громадян</a:t>
            </a:r>
            <a:r>
              <a:rPr lang="uk-UA" sz="2800" b="1" dirty="0">
                <a:effectLst/>
                <a:latin typeface="Times New Roman" panose="02020603050405020304" pitchFamily="18" charset="0"/>
                <a:ea typeface="Calibri" panose="020F0502020204030204" pitchFamily="34" charset="0"/>
              </a:rPr>
              <a:t>». </a:t>
            </a:r>
          </a:p>
          <a:p>
            <a:pPr marL="0" indent="0" algn="just">
              <a:buNone/>
            </a:pPr>
            <a:r>
              <a:rPr lang="uk-UA" sz="2800" b="1" dirty="0">
                <a:effectLst/>
                <a:latin typeface="Times New Roman" panose="02020603050405020304" pitchFamily="18" charset="0"/>
                <a:ea typeface="Calibri" panose="020F0502020204030204" pitchFamily="34" charset="0"/>
              </a:rPr>
              <a:t>В документі містилися обіцянки Ради після повалення диктаторського режиму скласти проект національної конституції, яка встановить юридичні, політичні, громадянські, законодавчі, виконавчі і судові інститути і роз’яснить права і обов’язки громадян Лівії; сформувати політичні організації, зокрема політичні партії, народні організації, профспілки.</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87314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2900" b="1" dirty="0">
                <a:effectLst/>
                <a:latin typeface="Times New Roman" panose="02020603050405020304" pitchFamily="18" charset="0"/>
                <a:ea typeface="Calibri" panose="020F0502020204030204" pitchFamily="34" charset="0"/>
              </a:rPr>
              <a:t>Національна рада гарантувала, що кожний повнолітній громадянин зможе реалізувати своє право на участь у вільних та чесних парламентських та президентських виборах. Також обіцяна свобода висловлення думок – через ЗМІ, мирні мітинги та інші канали комунікації між народом та владою. </a:t>
            </a:r>
          </a:p>
          <a:p>
            <a:pPr marL="0" indent="0" algn="just">
              <a:buNone/>
            </a:pPr>
            <a:r>
              <a:rPr lang="uk-UA" sz="2900" b="1" dirty="0">
                <a:effectLst/>
                <a:latin typeface="Times New Roman" panose="02020603050405020304" pitchFamily="18" charset="0"/>
                <a:ea typeface="Calibri" panose="020F0502020204030204" pitchFamily="34" charset="0"/>
              </a:rPr>
              <a:t>Щодо економічного життя, так воно має будуватися на ринкових принципах. При чому «</a:t>
            </a:r>
            <a:r>
              <a:rPr lang="uk-UA" sz="2900" b="1" i="1" dirty="0">
                <a:effectLst/>
                <a:latin typeface="Times New Roman" panose="02020603050405020304" pitchFamily="18" charset="0"/>
                <a:ea typeface="Calibri" panose="020F0502020204030204" pitchFamily="34" charset="0"/>
              </a:rPr>
              <a:t>національна економіка розвиватиметься на благо лівійського народу шляхом створення ефективних економічних інститутів, які мають боротися із бідністю та безробіттям</a:t>
            </a:r>
            <a:r>
              <a:rPr lang="uk-UA" sz="2900" b="1" dirty="0">
                <a:effectLst/>
                <a:latin typeface="Times New Roman" panose="02020603050405020304" pitchFamily="18" charset="0"/>
                <a:ea typeface="Calibri" panose="020F0502020204030204" pitchFamily="34" charset="0"/>
              </a:rPr>
              <a:t>», а між сильним та продуктивним державним сектором та вільним приватним сектором має розвиватися насправді економічне партнерство. </a:t>
            </a:r>
            <a:r>
              <a:rPr lang="uk-UA" sz="2900" b="1" dirty="0">
                <a:effectLst/>
                <a:highlight>
                  <a:srgbClr val="FFFF00"/>
                </a:highlight>
                <a:latin typeface="Times New Roman" panose="02020603050405020304" pitchFamily="18" charset="0"/>
                <a:ea typeface="Calibri" panose="020F0502020204030204" pitchFamily="34" charset="0"/>
              </a:rPr>
              <a:t>Позачергова сесія Європейської ради, керівництво США та деякі інші країни (усього понад 30) вітали створення Національної перехідної ради, заявили про її визнання в якості єдиної законного представника народу Лівії і невизнання як такого підконтрольного М. </a:t>
            </a:r>
            <a:r>
              <a:rPr lang="uk-UA" sz="2900" b="1" dirty="0" err="1">
                <a:effectLst/>
                <a:highlight>
                  <a:srgbClr val="FFFF00"/>
                </a:highlight>
                <a:latin typeface="Times New Roman" panose="02020603050405020304" pitchFamily="18" charset="0"/>
                <a:ea typeface="Calibri" panose="020F0502020204030204" pitchFamily="34" charset="0"/>
              </a:rPr>
              <a:t>Каддафі</a:t>
            </a:r>
            <a:r>
              <a:rPr lang="uk-UA" sz="2900" b="1" dirty="0">
                <a:effectLst/>
                <a:highlight>
                  <a:srgbClr val="FFFF00"/>
                </a:highlight>
                <a:latin typeface="Times New Roman" panose="02020603050405020304" pitchFamily="18" charset="0"/>
                <a:ea typeface="Calibri" panose="020F0502020204030204" pitchFamily="34" charset="0"/>
              </a:rPr>
              <a:t> уряду.</a:t>
            </a:r>
            <a:endParaRPr lang="ru-RU" sz="2900"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7126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3300" b="1" dirty="0">
                <a:effectLst/>
                <a:highlight>
                  <a:srgbClr val="00FF00"/>
                </a:highlight>
                <a:latin typeface="Times New Roman" panose="02020603050405020304" pitchFamily="18" charset="0"/>
                <a:ea typeface="Calibri" panose="020F0502020204030204" pitchFamily="34" charset="0"/>
              </a:rPr>
              <a:t>На початку березня військова ініціатива перейшла до </a:t>
            </a:r>
            <a:r>
              <a:rPr lang="uk-UA" sz="3300" b="1" dirty="0" err="1">
                <a:effectLst/>
                <a:highlight>
                  <a:srgbClr val="00FF00"/>
                </a:highlight>
                <a:latin typeface="Times New Roman" panose="02020603050405020304" pitchFamily="18" charset="0"/>
                <a:ea typeface="Calibri" panose="020F0502020204030204" pitchFamily="34" charset="0"/>
              </a:rPr>
              <a:t>каддафістів</a:t>
            </a:r>
            <a:r>
              <a:rPr lang="uk-UA" sz="3300" b="1" dirty="0">
                <a:effectLst/>
                <a:latin typeface="Times New Roman" panose="02020603050405020304" pitchFamily="18" charset="0"/>
                <a:ea typeface="Calibri" panose="020F0502020204030204" pitchFamily="34" charset="0"/>
              </a:rPr>
              <a:t>. Використовуючи військову авіацію і важке озброєння, вірні полковнику сили витіснили повсталих практично з усіх раніш взятих ними міст на узбережжі і продовжували рухатися в бік Бенгазі. Захист повсталих став приводом для втручання міжнародних сил. </a:t>
            </a:r>
          </a:p>
          <a:p>
            <a:pPr marL="0" indent="0" algn="just">
              <a:buNone/>
            </a:pPr>
            <a:r>
              <a:rPr lang="uk-UA" sz="3300" b="1" i="1" dirty="0">
                <a:effectLst/>
                <a:highlight>
                  <a:srgbClr val="FFFF00"/>
                </a:highlight>
                <a:latin typeface="Times New Roman" panose="02020603050405020304" pitchFamily="18" charset="0"/>
                <a:ea typeface="Calibri" panose="020F0502020204030204" pitchFamily="34" charset="0"/>
              </a:rPr>
              <a:t>17 березня 2011 р.</a:t>
            </a:r>
            <a:r>
              <a:rPr lang="uk-UA" sz="3300" b="1" dirty="0">
                <a:effectLst/>
                <a:latin typeface="Times New Roman" panose="02020603050405020304" pitchFamily="18" charset="0"/>
                <a:ea typeface="Calibri" panose="020F0502020204030204" pitchFamily="34" charset="0"/>
              </a:rPr>
              <a:t> Рада Безпеки ООН прийняла резолюцію </a:t>
            </a:r>
            <a:r>
              <a:rPr lang="uk-UA" sz="3300" b="1" i="1" dirty="0">
                <a:effectLst/>
                <a:highlight>
                  <a:srgbClr val="FFFF00"/>
                </a:highlight>
                <a:latin typeface="Times New Roman" panose="02020603050405020304" pitchFamily="18" charset="0"/>
                <a:ea typeface="Calibri" panose="020F0502020204030204" pitchFamily="34" charset="0"/>
              </a:rPr>
              <a:t>№1973</a:t>
            </a:r>
            <a:r>
              <a:rPr lang="uk-UA" sz="3300" b="1" dirty="0">
                <a:effectLst/>
                <a:latin typeface="Times New Roman" panose="02020603050405020304" pitchFamily="18" charset="0"/>
                <a:ea typeface="Calibri" panose="020F0502020204030204" pitchFamily="34" charset="0"/>
              </a:rPr>
              <a:t>, яка вводила </a:t>
            </a:r>
            <a:r>
              <a:rPr lang="uk-UA" sz="3300" b="1" dirty="0" err="1">
                <a:effectLst/>
                <a:latin typeface="Times New Roman" panose="02020603050405020304" pitchFamily="18" charset="0"/>
                <a:ea typeface="Calibri" panose="020F0502020204030204" pitchFamily="34" charset="0"/>
              </a:rPr>
              <a:t>безпольотну</a:t>
            </a:r>
            <a:r>
              <a:rPr lang="uk-UA" sz="3300" b="1" dirty="0">
                <a:effectLst/>
                <a:latin typeface="Times New Roman" panose="02020603050405020304" pitchFamily="18" charset="0"/>
                <a:ea typeface="Calibri" panose="020F0502020204030204" pitchFamily="34" charset="0"/>
              </a:rPr>
              <a:t> зону над Лівією. Це означало заборону польотів для літаків і гелікоптерів лівійських військово-повітряних сил. Захід обурювався через те, що лівійська авіація наносить удари по повстанцям, які намагалися захопити військові об’єкти, в тому числі склади із зброєю, авіабази тощо.</a:t>
            </a:r>
            <a:endParaRPr lang="ru-RU" sz="3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3573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526472"/>
          </a:xfrm>
        </p:spPr>
        <p:txBody>
          <a:bodyPr>
            <a:normAutofit/>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526474"/>
            <a:ext cx="12191999" cy="6331525"/>
          </a:xfrm>
        </p:spPr>
        <p:txBody>
          <a:bodyPr>
            <a:normAutofit/>
          </a:bodyPr>
          <a:lstStyle/>
          <a:p>
            <a:pPr marL="0" indent="0" algn="just">
              <a:buNone/>
            </a:pPr>
            <a:r>
              <a:rPr lang="uk-UA" sz="4000" b="1" dirty="0">
                <a:effectLst/>
                <a:latin typeface="Times New Roman" panose="02020603050405020304" pitchFamily="18" charset="0"/>
                <a:ea typeface="Calibri" panose="020F0502020204030204" pitchFamily="34" charset="0"/>
              </a:rPr>
              <a:t>У ході Паризьких мирних переговорів було вирішено, що доля італійських колоніальних володінь в Африці буде розв’язана не пізніше, як упродовж року після введення в дію мирного договору країн-переможниць над Італією. </a:t>
            </a:r>
          </a:p>
          <a:p>
            <a:pPr marL="0" indent="0" algn="just">
              <a:buNone/>
            </a:pPr>
            <a:r>
              <a:rPr lang="uk-UA" sz="4000" b="1" dirty="0">
                <a:effectLst/>
                <a:latin typeface="Times New Roman" panose="02020603050405020304" pitchFamily="18" charset="0"/>
                <a:ea typeface="Calibri" panose="020F0502020204030204" pitchFamily="34" charset="0"/>
              </a:rPr>
              <a:t>Після того, як </a:t>
            </a:r>
            <a:r>
              <a:rPr lang="uk-UA" sz="4000" b="1" i="1" dirty="0">
                <a:solidFill>
                  <a:srgbClr val="FF0000"/>
                </a:solidFill>
                <a:effectLst/>
                <a:highlight>
                  <a:srgbClr val="FFFF00"/>
                </a:highlight>
                <a:latin typeface="Times New Roman" panose="02020603050405020304" pitchFamily="18" charset="0"/>
                <a:ea typeface="Calibri" panose="020F0502020204030204" pitchFamily="34" charset="0"/>
              </a:rPr>
              <a:t>15 вересня 1947 р.</a:t>
            </a:r>
            <a:r>
              <a:rPr lang="uk-UA" sz="4000" b="1" dirty="0">
                <a:effectLst/>
                <a:latin typeface="Times New Roman" panose="02020603050405020304" pitchFamily="18" charset="0"/>
                <a:ea typeface="Calibri" panose="020F0502020204030204" pitchFamily="34" charset="0"/>
              </a:rPr>
              <a:t> мирна угода з Італією набрала чинності, було створено спеціальну комісію в складі заступників міністрів закордонних справ США, Британії, Франції та СРСР, що мала вивчити питання подальшого устрою італійських колоній.</a:t>
            </a:r>
            <a:endParaRPr lang="ru-RU" sz="4000" b="1" dirty="0"/>
          </a:p>
        </p:txBody>
      </p:sp>
    </p:spTree>
    <p:extLst>
      <p:ext uri="{BB962C8B-B14F-4D97-AF65-F5344CB8AC3E}">
        <p14:creationId xmlns:p14="http://schemas.microsoft.com/office/powerpoint/2010/main" val="3963952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3600" b="1" dirty="0">
                <a:effectLst/>
                <a:latin typeface="Times New Roman" panose="02020603050405020304" pitchFamily="18" charset="0"/>
                <a:ea typeface="Calibri" panose="020F0502020204030204" pitchFamily="34" charset="0"/>
              </a:rPr>
              <a:t>У резолюції містилася вимога «</a:t>
            </a:r>
            <a:r>
              <a:rPr lang="uk-UA" sz="3600" b="1" i="1" dirty="0">
                <a:effectLst/>
                <a:highlight>
                  <a:srgbClr val="FFFF00"/>
                </a:highlight>
                <a:latin typeface="Times New Roman" panose="02020603050405020304" pitchFamily="18" charset="0"/>
                <a:ea typeface="Calibri" panose="020F0502020204030204" pitchFamily="34" charset="0"/>
              </a:rPr>
              <a:t>прийняти всі необхідні заходи… щоби захистити громадян і населенні громадянами райони, які перебувають під загрозою нападу у Лівійській Арабській </a:t>
            </a:r>
            <a:r>
              <a:rPr lang="uk-UA" sz="3600" b="1" i="1" dirty="0" err="1">
                <a:effectLst/>
                <a:highlight>
                  <a:srgbClr val="FFFF00"/>
                </a:highlight>
                <a:latin typeface="Times New Roman" panose="02020603050405020304" pitchFamily="18" charset="0"/>
                <a:ea typeface="Calibri" panose="020F0502020204030204" pitchFamily="34" charset="0"/>
              </a:rPr>
              <a:t>Джамахірії</a:t>
            </a:r>
            <a:r>
              <a:rPr lang="uk-UA" sz="3600" b="1" i="1" dirty="0">
                <a:effectLst/>
                <a:highlight>
                  <a:srgbClr val="FFFF00"/>
                </a:highlight>
                <a:latin typeface="Times New Roman" panose="02020603050405020304" pitchFamily="18" charset="0"/>
                <a:ea typeface="Calibri" panose="020F0502020204030204" pitchFamily="34" charset="0"/>
              </a:rPr>
              <a:t>, включаючи Бенгазі</a:t>
            </a:r>
            <a:r>
              <a:rPr lang="uk-UA" sz="3600" b="1" dirty="0">
                <a:effectLst/>
                <a:latin typeface="Times New Roman" panose="02020603050405020304" pitchFamily="18" charset="0"/>
                <a:ea typeface="Calibri" panose="020F0502020204030204" pitchFamily="34" charset="0"/>
              </a:rPr>
              <a:t>». Суть документу – захист цивільного населення від насильства, що коїв власний уряд, однак формулювання відкривали можливості широкої військової операції проти військ Тріполі. </a:t>
            </a:r>
          </a:p>
          <a:p>
            <a:pPr marL="0" indent="0" algn="just">
              <a:buNone/>
            </a:pPr>
            <a:r>
              <a:rPr lang="uk-UA" sz="3600" b="1" dirty="0">
                <a:solidFill>
                  <a:srgbClr val="C00000"/>
                </a:solidFill>
                <a:effectLst/>
                <a:latin typeface="Times New Roman" panose="02020603050405020304" pitchFamily="18" charset="0"/>
                <a:ea typeface="Calibri" panose="020F0502020204030204" pitchFamily="34" charset="0"/>
              </a:rPr>
              <a:t>Таким чином, цей документ дозволив військове втручання у внутрішні справи суверенної держави під гаслом захисту мирного населення від жорстокості диктатора</a:t>
            </a:r>
            <a:r>
              <a:rPr lang="uk-UA" sz="3600" b="1" dirty="0">
                <a:effectLst/>
                <a:latin typeface="Times New Roman" panose="02020603050405020304" pitchFamily="18" charset="0"/>
                <a:ea typeface="Calibri" panose="020F0502020204030204" pitchFamily="34" charset="0"/>
              </a:rPr>
              <a:t>.</a:t>
            </a:r>
            <a:endParaRPr lang="ru-RU"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237722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3100" b="1" dirty="0">
                <a:effectLst/>
                <a:latin typeface="Times New Roman" panose="02020603050405020304" pitchFamily="18" charset="0"/>
                <a:ea typeface="Calibri" panose="020F0502020204030204" pitchFamily="34" charset="0"/>
              </a:rPr>
              <a:t>Якщо ж подивитися на глибші причини, то всі держави, що взяли участь у військовій операції «</a:t>
            </a:r>
            <a:r>
              <a:rPr lang="uk-UA" sz="3100" b="1" i="1" dirty="0">
                <a:solidFill>
                  <a:srgbClr val="C00000"/>
                </a:solidFill>
                <a:effectLst/>
                <a:highlight>
                  <a:srgbClr val="FFFF00"/>
                </a:highlight>
                <a:latin typeface="Times New Roman" panose="02020603050405020304" pitchFamily="18" charset="0"/>
                <a:ea typeface="Calibri" panose="020F0502020204030204" pitchFamily="34" charset="0"/>
              </a:rPr>
              <a:t>Світанок Одисеї</a:t>
            </a:r>
            <a:r>
              <a:rPr lang="uk-UA" sz="3100" b="1" dirty="0">
                <a:effectLst/>
                <a:latin typeface="Times New Roman" panose="02020603050405020304" pitchFamily="18" charset="0"/>
                <a:ea typeface="Calibri" panose="020F0502020204030204" pitchFamily="34" charset="0"/>
              </a:rPr>
              <a:t>», об’єднували економічні інтереси, насамперед, стосовно енергоносіїв. За рік до того М. </a:t>
            </a:r>
            <a:r>
              <a:rPr lang="uk-UA" sz="3100" b="1" dirty="0" err="1">
                <a:effectLst/>
                <a:latin typeface="Times New Roman" panose="02020603050405020304" pitchFamily="18" charset="0"/>
                <a:ea typeface="Calibri" panose="020F0502020204030204" pitchFamily="34" charset="0"/>
              </a:rPr>
              <a:t>Каддафі</a:t>
            </a:r>
            <a:r>
              <a:rPr lang="uk-UA" sz="3100" b="1" dirty="0">
                <a:effectLst/>
                <a:latin typeface="Times New Roman" panose="02020603050405020304" pitchFamily="18" charset="0"/>
                <a:ea typeface="Calibri" panose="020F0502020204030204" pitchFamily="34" charset="0"/>
              </a:rPr>
              <a:t> погрожував позбавити нафти ті країни, які помічені у негативному ставленні до ісламу.</a:t>
            </a:r>
          </a:p>
          <a:p>
            <a:pPr marL="0" indent="0" algn="just">
              <a:buNone/>
            </a:pPr>
            <a:r>
              <a:rPr lang="uk-UA" sz="3100" b="1" dirty="0">
                <a:effectLst/>
                <a:latin typeface="Times New Roman" panose="02020603050405020304" pitchFamily="18" charset="0"/>
                <a:ea typeface="Calibri" panose="020F0502020204030204" pitchFamily="34" charset="0"/>
              </a:rPr>
              <a:t> Напередодні подій він заявив про намір переглянути умови нафтових контрактів з іноземними партнерами «</a:t>
            </a:r>
            <a:r>
              <a:rPr lang="uk-UA" sz="3100" b="1" i="1" dirty="0">
                <a:effectLst/>
                <a:latin typeface="Times New Roman" panose="02020603050405020304" pitchFamily="18" charset="0"/>
                <a:ea typeface="Calibri" panose="020F0502020204030204" pitchFamily="34" charset="0"/>
              </a:rPr>
              <a:t>на більш справедливих принципах</a:t>
            </a:r>
            <a:r>
              <a:rPr lang="uk-UA" sz="3100" b="1" dirty="0">
                <a:effectLst/>
                <a:latin typeface="Times New Roman" panose="02020603050405020304" pitchFamily="18" charset="0"/>
                <a:ea typeface="Calibri" panose="020F0502020204030204" pitchFamily="34" charset="0"/>
              </a:rPr>
              <a:t>». Добре відомо, що лівійський лідер укладав лише ті угоди з іноземцями, які були вигідні йому. </a:t>
            </a:r>
          </a:p>
          <a:p>
            <a:pPr marL="0" indent="0" algn="just">
              <a:buNone/>
            </a:pPr>
            <a:r>
              <a:rPr lang="uk-UA" sz="3100" b="1" dirty="0">
                <a:effectLst/>
                <a:latin typeface="Times New Roman" panose="02020603050405020304" pitchFamily="18" charset="0"/>
                <a:ea typeface="Calibri" panose="020F0502020204030204" pitchFamily="34" charset="0"/>
              </a:rPr>
              <a:t>Однак Захід потребував гарантій безперебійних постачань нафти і газу на вигідніших умовах, ніж пропонував М. </a:t>
            </a:r>
            <a:r>
              <a:rPr lang="uk-UA" sz="3100" b="1" dirty="0" err="1">
                <a:effectLst/>
                <a:latin typeface="Times New Roman" panose="02020603050405020304" pitchFamily="18" charset="0"/>
                <a:ea typeface="Calibri" panose="020F0502020204030204" pitchFamily="34" charset="0"/>
              </a:rPr>
              <a:t>Каддафі</a:t>
            </a:r>
            <a:r>
              <a:rPr lang="uk-UA" sz="3100" b="1" dirty="0">
                <a:effectLst/>
                <a:latin typeface="Times New Roman" panose="02020603050405020304" pitchFamily="18" charset="0"/>
                <a:ea typeface="Calibri" panose="020F0502020204030204" pitchFamily="34" charset="0"/>
              </a:rPr>
              <a:t>. При тому, що Лівія не найбагатша країна за запасами нафти і газу, вона є головним постачальником їх до країн Західної Європи, особливо до </a:t>
            </a:r>
            <a:r>
              <a:rPr lang="uk-UA" sz="3100" b="1" i="1" dirty="0">
                <a:solidFill>
                  <a:srgbClr val="C00000"/>
                </a:solidFill>
                <a:effectLst/>
                <a:highlight>
                  <a:srgbClr val="FFFF00"/>
                </a:highlight>
                <a:latin typeface="Times New Roman" panose="02020603050405020304" pitchFamily="18" charset="0"/>
                <a:ea typeface="Calibri" panose="020F0502020204030204" pitchFamily="34" charset="0"/>
              </a:rPr>
              <a:t>Франції, Італії та Великої Британії</a:t>
            </a:r>
            <a:r>
              <a:rPr lang="uk-UA" sz="3100" b="1" dirty="0">
                <a:solidFill>
                  <a:srgbClr val="C00000"/>
                </a:solidFill>
                <a:effectLst/>
                <a:highlight>
                  <a:srgbClr val="FFFF00"/>
                </a:highlight>
                <a:latin typeface="Times New Roman" panose="02020603050405020304" pitchFamily="18" charset="0"/>
                <a:ea typeface="Calibri" panose="020F0502020204030204" pitchFamily="34" charset="0"/>
              </a:rPr>
              <a:t>.</a:t>
            </a:r>
            <a:endParaRPr lang="ru-RU" sz="3100" b="1" dirty="0">
              <a:solidFill>
                <a:srgbClr val="C0000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46493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3200" b="1" dirty="0">
                <a:effectLst/>
                <a:latin typeface="Times New Roman" panose="02020603050405020304" pitchFamily="18" charset="0"/>
                <a:ea typeface="Calibri" panose="020F0502020204030204" pitchFamily="34" charset="0"/>
              </a:rPr>
              <a:t>Підвищення цін за умов важкого становища, спричиненого світовою фінансово-економічною кризою, для цих країн створювало особливу небезпеку. Тому постала необхідність взяти контроль над важливим джерелом енергоресурсів до своїх рук. </a:t>
            </a:r>
            <a:r>
              <a:rPr lang="uk-UA" sz="3200" b="1" dirty="0">
                <a:effectLst/>
                <a:highlight>
                  <a:srgbClr val="FFFF00"/>
                </a:highlight>
                <a:latin typeface="Times New Roman" panose="02020603050405020304" pitchFamily="18" charset="0"/>
                <a:ea typeface="Calibri" panose="020F0502020204030204" pitchFamily="34" charset="0"/>
              </a:rPr>
              <a:t>Шлях до цього вбачався в усуненні М. </a:t>
            </a:r>
            <a:r>
              <a:rPr lang="uk-UA" sz="3200" b="1" dirty="0" err="1">
                <a:effectLst/>
                <a:highlight>
                  <a:srgbClr val="FFFF00"/>
                </a:highlight>
                <a:latin typeface="Times New Roman" panose="02020603050405020304" pitchFamily="18" charset="0"/>
                <a:ea typeface="Calibri" panose="020F0502020204030204" pitchFamily="34" charset="0"/>
              </a:rPr>
              <a:t>Каддафі</a:t>
            </a:r>
            <a:r>
              <a:rPr lang="uk-UA" sz="3200" b="1" dirty="0">
                <a:effectLst/>
                <a:highlight>
                  <a:srgbClr val="FFFF00"/>
                </a:highlight>
                <a:latin typeface="Times New Roman" panose="02020603050405020304" pitchFamily="18" charset="0"/>
                <a:ea typeface="Calibri" panose="020F0502020204030204" pitchFamily="34" charset="0"/>
              </a:rPr>
              <a:t> від влади і сприянні встановленню тієї влади, яка б віддавала бажане за безцінь</a:t>
            </a:r>
            <a:r>
              <a:rPr lang="uk-UA" sz="3200" b="1" dirty="0">
                <a:effectLst/>
                <a:latin typeface="Times New Roman" panose="02020603050405020304" pitchFamily="18" charset="0"/>
                <a:ea typeface="Calibri" panose="020F0502020204030204" pitchFamily="34" charset="0"/>
              </a:rPr>
              <a:t>.</a:t>
            </a:r>
          </a:p>
          <a:p>
            <a:pPr marL="0" indent="0" algn="just">
              <a:buNone/>
            </a:pPr>
            <a:r>
              <a:rPr lang="uk-UA" sz="3200" b="1" dirty="0">
                <a:latin typeface="Times New Roman" panose="02020603050405020304" pitchFamily="18" charset="0"/>
                <a:cs typeface="Times New Roman" panose="02020603050405020304" pitchFamily="18" charset="0"/>
              </a:rPr>
              <a:t>Щодо Сполучених Штатів Америки, то лівійські ресурси для них не суттєві, важливіше те, що </a:t>
            </a:r>
            <a:r>
              <a:rPr lang="uk-UA" sz="3200" b="1" dirty="0">
                <a:highlight>
                  <a:srgbClr val="00FF00"/>
                </a:highlight>
                <a:latin typeface="Times New Roman" panose="02020603050405020304" pitchFamily="18" charset="0"/>
                <a:cs typeface="Times New Roman" panose="02020603050405020304" pitchFamily="18" charset="0"/>
              </a:rPr>
              <a:t>лівійський плацдарм необхідний Америці</a:t>
            </a:r>
            <a:r>
              <a:rPr lang="uk-UA" sz="3200" b="1" dirty="0">
                <a:latin typeface="Times New Roman" panose="02020603050405020304" pitchFamily="18" charset="0"/>
                <a:cs typeface="Times New Roman" panose="02020603050405020304" pitchFamily="18" charset="0"/>
              </a:rPr>
              <a:t>, щоб протидіяти активному просуванню Китаю до ресурсів усієї Африки. Адже М. </a:t>
            </a:r>
            <a:r>
              <a:rPr lang="uk-UA" sz="3200" b="1" dirty="0" err="1">
                <a:latin typeface="Times New Roman" panose="02020603050405020304" pitchFamily="18" charset="0"/>
                <a:cs typeface="Times New Roman" panose="02020603050405020304" pitchFamily="18" charset="0"/>
              </a:rPr>
              <a:t>Каддафі</a:t>
            </a:r>
            <a:r>
              <a:rPr lang="uk-UA" sz="3200" b="1" dirty="0">
                <a:latin typeface="Times New Roman" panose="02020603050405020304" pitchFamily="18" charset="0"/>
                <a:cs typeface="Times New Roman" panose="02020603050405020304" pitchFamily="18" charset="0"/>
              </a:rPr>
              <a:t> чітко дав зрозуміти, що бачив майбутній економічний розвиток Африки взагалі і Лівії зокрема більш пов’язаними із Китаєм та Росією, ніж із Заходом.</a:t>
            </a:r>
          </a:p>
        </p:txBody>
      </p:sp>
    </p:spTree>
    <p:extLst>
      <p:ext uri="{BB962C8B-B14F-4D97-AF65-F5344CB8AC3E}">
        <p14:creationId xmlns:p14="http://schemas.microsoft.com/office/powerpoint/2010/main" val="25507403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3600" b="1" dirty="0">
                <a:effectLst/>
                <a:latin typeface="Times New Roman" panose="02020603050405020304" pitchFamily="18" charset="0"/>
                <a:ea typeface="Calibri" panose="020F0502020204030204" pitchFamily="34" charset="0"/>
              </a:rPr>
              <a:t>Крім того лівійський лідер був надто незручний із своєю позицією як у внутрішній політиці (його модель держави кидала виклик американській моделі), так і у непередбачуваній зовнішній. </a:t>
            </a:r>
          </a:p>
          <a:p>
            <a:pPr marL="0" indent="0" algn="just">
              <a:buNone/>
            </a:pPr>
            <a:r>
              <a:rPr lang="uk-UA" sz="3600" b="1" dirty="0">
                <a:effectLst/>
                <a:latin typeface="Times New Roman" panose="02020603050405020304" pitchFamily="18" charset="0"/>
                <a:ea typeface="Calibri" panose="020F0502020204030204" pitchFamily="34" charset="0"/>
              </a:rPr>
              <a:t>Для європейських політиків він також створював незручності. Яскравий приклад – позиція французького президента </a:t>
            </a:r>
            <a:r>
              <a:rPr lang="uk-UA" sz="3600" b="1" dirty="0">
                <a:solidFill>
                  <a:srgbClr val="C00000"/>
                </a:solidFill>
                <a:effectLst/>
                <a:latin typeface="Times New Roman" panose="02020603050405020304" pitchFamily="18" charset="0"/>
                <a:ea typeface="Calibri" panose="020F0502020204030204" pitchFamily="34" charset="0"/>
              </a:rPr>
              <a:t>Ніколя Саркозі</a:t>
            </a:r>
            <a:r>
              <a:rPr lang="uk-UA" sz="3600" b="1" dirty="0">
                <a:effectLst/>
                <a:latin typeface="Times New Roman" panose="02020603050405020304" pitchFamily="18" charset="0"/>
                <a:ea typeface="Calibri" panose="020F0502020204030204" pitchFamily="34" charset="0"/>
              </a:rPr>
              <a:t>, на адресу якого з Тріполі лунали звинувачення у використанні лівійських грошей у власній президентській кампанії. Напередодні наступної виборчої кампанії він намагався посилити свої позиції, позиціонуючи себе в якості політичного лідера світового масштабу.</a:t>
            </a:r>
            <a:endParaRPr lang="ru-RU"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13080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4000" b="1" dirty="0">
                <a:effectLst/>
                <a:latin typeface="Times New Roman" panose="02020603050405020304" pitchFamily="18" charset="0"/>
                <a:ea typeface="Calibri" panose="020F0502020204030204" pitchFamily="34" charset="0"/>
              </a:rPr>
              <a:t>Саме Франція, яка спочатку помірковано реагувала на ситуацію в Лівії, раптом визнала керівництво в Бенгазі єдино законним в країні і відрядила до столиці повстанців свого посла. </a:t>
            </a:r>
          </a:p>
          <a:p>
            <a:pPr marL="0" indent="0" algn="just">
              <a:buNone/>
            </a:pPr>
            <a:r>
              <a:rPr lang="uk-UA" sz="4000" b="1" dirty="0">
                <a:effectLst/>
                <a:latin typeface="Times New Roman" panose="02020603050405020304" pitchFamily="18" charset="0"/>
                <a:ea typeface="Calibri" panose="020F0502020204030204" pitchFamily="34" charset="0"/>
              </a:rPr>
              <a:t>Саме Ніколя Саркозі наполегливо вмовляв європейських союзників нанести удар по урядових лівійських військах. Його підтримував італійський прем’єр Сільвіо Берлусконі, який також раніше активно співробітничав із диктатором, а пізніше волів відвернути увагу від скандалів навколо власної персони.</a:t>
            </a:r>
            <a:endParaRPr lang="ru-RU"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6137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lnSpcReduction="10000"/>
          </a:bodyPr>
          <a:lstStyle/>
          <a:p>
            <a:pPr marL="0" indent="0" algn="just">
              <a:buNone/>
            </a:pPr>
            <a:r>
              <a:rPr lang="uk-UA" sz="3600" b="1" i="1" dirty="0">
                <a:solidFill>
                  <a:srgbClr val="C00000"/>
                </a:solidFill>
                <a:effectLst/>
                <a:highlight>
                  <a:srgbClr val="00FF00"/>
                </a:highlight>
                <a:latin typeface="Times New Roman" panose="02020603050405020304" pitchFamily="18" charset="0"/>
                <a:ea typeface="Calibri" panose="020F0502020204030204" pitchFamily="34" charset="0"/>
              </a:rPr>
              <a:t>19 березня 2011 р.</a:t>
            </a:r>
            <a:r>
              <a:rPr lang="uk-UA" sz="3600" b="1" dirty="0">
                <a:effectLst/>
                <a:latin typeface="Times New Roman" panose="02020603050405020304" pitchFamily="18" charset="0"/>
                <a:ea typeface="Calibri" panose="020F0502020204030204" pitchFamily="34" charset="0"/>
              </a:rPr>
              <a:t> авіація </a:t>
            </a:r>
            <a:r>
              <a:rPr lang="uk-UA" sz="3600" b="1" i="1" dirty="0">
                <a:effectLst/>
                <a:highlight>
                  <a:srgbClr val="FFFF00"/>
                </a:highlight>
                <a:latin typeface="Times New Roman" panose="02020603050405020304" pitchFamily="18" charset="0"/>
                <a:ea typeface="Calibri" panose="020F0502020204030204" pitchFamily="34" charset="0"/>
              </a:rPr>
              <a:t>Франції, Італії, Великої Британії та США</a:t>
            </a:r>
            <a:r>
              <a:rPr lang="uk-UA" sz="3600" b="1" dirty="0">
                <a:effectLst/>
                <a:latin typeface="Times New Roman" panose="02020603050405020304" pitchFamily="18" charset="0"/>
                <a:ea typeface="Calibri" panose="020F0502020204030204" pitchFamily="34" charset="0"/>
              </a:rPr>
              <a:t> почала наносити удари по військових та промислових об’єктах, контрольованих силами </a:t>
            </a:r>
            <a:r>
              <a:rPr lang="uk-UA" sz="3600" b="1" dirty="0" err="1">
                <a:effectLst/>
                <a:latin typeface="Times New Roman" panose="02020603050405020304" pitchFamily="18" charset="0"/>
                <a:ea typeface="Calibri" panose="020F0502020204030204" pitchFamily="34" charset="0"/>
              </a:rPr>
              <a:t>М.Каддафі</a:t>
            </a:r>
            <a:r>
              <a:rPr lang="uk-UA" sz="3600" b="1" dirty="0">
                <a:effectLst/>
                <a:latin typeface="Times New Roman" panose="02020603050405020304" pitchFamily="18" charset="0"/>
                <a:ea typeface="Calibri" panose="020F0502020204030204" pitchFamily="34" charset="0"/>
              </a:rPr>
              <a:t>. Американські та британські військові кораблі випустили 110 ракетних ударів по 20 військових об’єктів в країні з метою припинення наступу військ полковника. </a:t>
            </a:r>
          </a:p>
          <a:p>
            <a:pPr marL="0" indent="0" algn="just">
              <a:buNone/>
            </a:pPr>
            <a:r>
              <a:rPr lang="uk-UA" sz="3600" b="1" i="1" dirty="0">
                <a:solidFill>
                  <a:srgbClr val="C00000"/>
                </a:solidFill>
                <a:effectLst/>
                <a:highlight>
                  <a:srgbClr val="00FF00"/>
                </a:highlight>
                <a:latin typeface="Times New Roman" panose="02020603050405020304" pitchFamily="18" charset="0"/>
                <a:ea typeface="Calibri" panose="020F0502020204030204" pitchFamily="34" charset="0"/>
              </a:rPr>
              <a:t>31 березня 2011 р.</a:t>
            </a:r>
            <a:r>
              <a:rPr lang="uk-UA" sz="3600" b="1" i="1" dirty="0">
                <a:effectLst/>
                <a:latin typeface="Times New Roman" panose="02020603050405020304" pitchFamily="18" charset="0"/>
                <a:ea typeface="Calibri" panose="020F0502020204030204" pitchFamily="34" charset="0"/>
              </a:rPr>
              <a:t> </a:t>
            </a:r>
            <a:r>
              <a:rPr lang="uk-UA" sz="3600" b="1" dirty="0">
                <a:effectLst/>
                <a:latin typeface="Times New Roman" panose="02020603050405020304" pitchFamily="18" charset="0"/>
                <a:ea typeface="Calibri" panose="020F0502020204030204" pitchFamily="34" charset="0"/>
              </a:rPr>
              <a:t>командування бойовими діями перейшло до штабу НАТО, відповідно розширився склад учасників операції. Операція одержала назву «</a:t>
            </a:r>
            <a:r>
              <a:rPr lang="uk-UA" sz="3600" b="1" i="1" dirty="0">
                <a:solidFill>
                  <a:srgbClr val="C00000"/>
                </a:solidFill>
                <a:effectLst/>
                <a:latin typeface="Times New Roman" panose="02020603050405020304" pitchFamily="18" charset="0"/>
                <a:ea typeface="Calibri" panose="020F0502020204030204" pitchFamily="34" charset="0"/>
              </a:rPr>
              <a:t>Об’єднаний захисник</a:t>
            </a:r>
            <a:r>
              <a:rPr lang="uk-UA" sz="3600" b="1" dirty="0">
                <a:effectLst/>
                <a:latin typeface="Times New Roman" panose="02020603050405020304" pitchFamily="18" charset="0"/>
                <a:ea typeface="Calibri" panose="020F0502020204030204" pitchFamily="34" charset="0"/>
              </a:rPr>
              <a:t>». </a:t>
            </a:r>
          </a:p>
          <a:p>
            <a:pPr marL="0" indent="0" algn="just">
              <a:buNone/>
            </a:pPr>
            <a:r>
              <a:rPr lang="uk-UA" sz="3600" b="1" dirty="0">
                <a:effectLst/>
                <a:latin typeface="Times New Roman" panose="02020603050405020304" pitchFamily="18" charset="0"/>
                <a:ea typeface="Calibri" panose="020F0502020204030204" pitchFamily="34" charset="0"/>
              </a:rPr>
              <a:t>У </a:t>
            </a:r>
            <a:r>
              <a:rPr lang="uk-UA" sz="3600" b="1" i="1" dirty="0">
                <a:solidFill>
                  <a:srgbClr val="C00000"/>
                </a:solidFill>
                <a:effectLst/>
                <a:highlight>
                  <a:srgbClr val="00FF00"/>
                </a:highlight>
                <a:latin typeface="Times New Roman" panose="02020603050405020304" pitchFamily="18" charset="0"/>
                <a:ea typeface="Calibri" panose="020F0502020204030204" pitchFamily="34" charset="0"/>
              </a:rPr>
              <a:t>червні 2011 р.</a:t>
            </a:r>
            <a:r>
              <a:rPr lang="uk-UA" sz="3600" b="1" dirty="0">
                <a:solidFill>
                  <a:srgbClr val="C00000"/>
                </a:solidFill>
                <a:effectLst/>
                <a:highlight>
                  <a:srgbClr val="00FF00"/>
                </a:highlight>
                <a:latin typeface="Times New Roman" panose="02020603050405020304" pitchFamily="18" charset="0"/>
                <a:ea typeface="Calibri" panose="020F0502020204030204" pitchFamily="34" charset="0"/>
              </a:rPr>
              <a:t> </a:t>
            </a:r>
            <a:r>
              <a:rPr lang="uk-UA" sz="3600" b="1" dirty="0">
                <a:effectLst/>
                <a:latin typeface="Times New Roman" panose="02020603050405020304" pitchFamily="18" charset="0"/>
                <a:ea typeface="Calibri" panose="020F0502020204030204" pitchFamily="34" charset="0"/>
              </a:rPr>
              <a:t>Міжнародний кримінальний суд видав ордер на арешт М. </a:t>
            </a:r>
            <a:r>
              <a:rPr lang="uk-UA" sz="3600" b="1" dirty="0" err="1">
                <a:effectLst/>
                <a:latin typeface="Times New Roman" panose="02020603050405020304" pitchFamily="18" charset="0"/>
                <a:ea typeface="Calibri" panose="020F0502020204030204" pitchFamily="34" charset="0"/>
              </a:rPr>
              <a:t>Каддафі</a:t>
            </a:r>
            <a:r>
              <a:rPr lang="uk-UA" sz="3600" b="1" dirty="0">
                <a:effectLst/>
                <a:latin typeface="Times New Roman" panose="02020603050405020304" pitchFamily="18" charset="0"/>
                <a:ea typeface="Calibri" panose="020F0502020204030204" pitchFamily="34" charset="0"/>
              </a:rPr>
              <a:t>.</a:t>
            </a:r>
            <a:endParaRPr lang="ru-RU"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47987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3500" b="1" dirty="0">
                <a:effectLst/>
                <a:latin typeface="Times New Roman" panose="02020603050405020304" pitchFamily="18" charset="0"/>
                <a:ea typeface="Calibri" panose="020F0502020204030204" pitchFamily="34" charset="0"/>
              </a:rPr>
              <a:t>У період з квітня до липня йшла затяжна позиційна боротьба, що свідчило про досить сильну підтримку М. </a:t>
            </a:r>
            <a:r>
              <a:rPr lang="uk-UA" sz="3500" b="1" dirty="0" err="1">
                <a:effectLst/>
                <a:latin typeface="Times New Roman" panose="02020603050405020304" pitchFamily="18" charset="0"/>
                <a:ea typeface="Calibri" panose="020F0502020204030204" pitchFamily="34" charset="0"/>
              </a:rPr>
              <a:t>Каддафі</a:t>
            </a:r>
            <a:r>
              <a:rPr lang="uk-UA" sz="3500" b="1" dirty="0">
                <a:effectLst/>
                <a:latin typeface="Times New Roman" panose="02020603050405020304" pitchFamily="18" charset="0"/>
                <a:ea typeface="Calibri" panose="020F0502020204030204" pitchFamily="34" charset="0"/>
              </a:rPr>
              <a:t>. У квітні жителям країни були обіцяні нові ліберальні закони і конституція. Представники режиму заявляли про намір зняти з іноземних банківських рахунків 20 млрд. </a:t>
            </a:r>
            <a:r>
              <a:rPr lang="uk-UA" sz="3500" b="1" dirty="0" err="1">
                <a:effectLst/>
                <a:latin typeface="Times New Roman" panose="02020603050405020304" pitchFamily="18" charset="0"/>
                <a:ea typeface="Calibri" panose="020F0502020204030204" pitchFamily="34" charset="0"/>
              </a:rPr>
              <a:t>дол</a:t>
            </a:r>
            <a:r>
              <a:rPr lang="uk-UA" sz="3500" b="1" dirty="0">
                <a:effectLst/>
                <a:latin typeface="Times New Roman" panose="02020603050405020304" pitchFamily="18" charset="0"/>
                <a:ea typeface="Calibri" panose="020F0502020204030204" pitchFamily="34" charset="0"/>
              </a:rPr>
              <a:t>. і передати їх на гуманітарну допомогу жителям по обидві сторони барикад.</a:t>
            </a:r>
          </a:p>
          <a:p>
            <a:pPr marL="0" indent="0" algn="just">
              <a:buNone/>
            </a:pPr>
            <a:r>
              <a:rPr lang="uk-UA" sz="3500" b="1" dirty="0">
                <a:effectLst/>
                <a:latin typeface="Times New Roman" panose="02020603050405020304" pitchFamily="18" charset="0"/>
                <a:ea typeface="Calibri" panose="020F0502020204030204" pitchFamily="34" charset="0"/>
              </a:rPr>
              <a:t>В червні М. </a:t>
            </a:r>
            <a:r>
              <a:rPr lang="uk-UA" sz="3500" b="1" dirty="0" err="1">
                <a:effectLst/>
                <a:latin typeface="Times New Roman" panose="02020603050405020304" pitchFamily="18" charset="0"/>
                <a:ea typeface="Calibri" panose="020F0502020204030204" pitchFamily="34" charset="0"/>
              </a:rPr>
              <a:t>Каддафі</a:t>
            </a:r>
            <a:r>
              <a:rPr lang="uk-UA" sz="3500" b="1" dirty="0">
                <a:effectLst/>
                <a:latin typeface="Times New Roman" panose="02020603050405020304" pitchFamily="18" charset="0"/>
                <a:ea typeface="Calibri" panose="020F0502020204030204" pitchFamily="34" charset="0"/>
              </a:rPr>
              <a:t> звернувся з відкритим листом до конгресу США, в якому просив цей орган провести ретельне розслідування військової операції НАТО в Лівії. Коли результату не отримав, у липні у телевізійному виступі пообіцяв відрядити до Європи сотні смертників, аби помститися за цю операцію.</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993218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3800" b="1" dirty="0">
                <a:effectLst/>
                <a:latin typeface="Times New Roman" panose="02020603050405020304" pitchFamily="18" charset="0"/>
                <a:ea typeface="Calibri" panose="020F0502020204030204" pitchFamily="34" charset="0"/>
              </a:rPr>
              <a:t>З </a:t>
            </a:r>
            <a:r>
              <a:rPr lang="uk-UA" sz="3900" b="1" dirty="0">
                <a:effectLst/>
                <a:latin typeface="Times New Roman" panose="02020603050405020304" pitchFamily="18" charset="0"/>
                <a:ea typeface="Calibri" panose="020F0502020204030204" pitchFamily="34" charset="0"/>
              </a:rPr>
              <a:t>серпня завдяки підтримці коаліції ініціатива почала переходити на бік повсталих. У вересні диктатор запропонував опозиціонерам розпочати переговори про передачу влади, проте його не захотіли слухати. </a:t>
            </a:r>
          </a:p>
          <a:p>
            <a:pPr marL="0" indent="0" algn="just">
              <a:buNone/>
            </a:pPr>
            <a:r>
              <a:rPr lang="uk-UA" sz="3900" b="1" i="1" dirty="0">
                <a:effectLst/>
                <a:highlight>
                  <a:srgbClr val="00FF00"/>
                </a:highlight>
                <a:latin typeface="Times New Roman" panose="02020603050405020304" pitchFamily="18" charset="0"/>
                <a:ea typeface="Calibri" panose="020F0502020204030204" pitchFamily="34" charset="0"/>
              </a:rPr>
              <a:t>22 серпня 2011 р.</a:t>
            </a:r>
            <a:r>
              <a:rPr lang="uk-UA" sz="3900" b="1" dirty="0">
                <a:effectLst/>
                <a:latin typeface="Times New Roman" panose="02020603050405020304" pitchFamily="18" charset="0"/>
                <a:ea typeface="Calibri" panose="020F0502020204030204" pitchFamily="34" charset="0"/>
              </a:rPr>
              <a:t> сили опозиції взяли Тріполі, захопивши трьох синів диктатора. Сам він із групою прибічників залишив столицю. Особливо запеклими виявилися бої за міста Сирт, </a:t>
            </a:r>
            <a:r>
              <a:rPr lang="uk-UA" sz="3900" b="1" dirty="0" err="1">
                <a:effectLst/>
                <a:latin typeface="Times New Roman" panose="02020603050405020304" pitchFamily="18" charset="0"/>
                <a:ea typeface="Calibri" panose="020F0502020204030204" pitchFamily="34" charset="0"/>
              </a:rPr>
              <a:t>Сабх</a:t>
            </a:r>
            <a:r>
              <a:rPr lang="uk-UA" sz="3900" b="1" dirty="0">
                <a:effectLst/>
                <a:latin typeface="Times New Roman" panose="02020603050405020304" pitchFamily="18" charset="0"/>
                <a:ea typeface="Calibri" panose="020F0502020204030204" pitchFamily="34" charset="0"/>
              </a:rPr>
              <a:t> і Бані-</a:t>
            </a:r>
            <a:r>
              <a:rPr lang="uk-UA" sz="3900" b="1" dirty="0" err="1">
                <a:effectLst/>
                <a:latin typeface="Times New Roman" panose="02020603050405020304" pitchFamily="18" charset="0"/>
                <a:ea typeface="Calibri" panose="020F0502020204030204" pitchFamily="34" charset="0"/>
              </a:rPr>
              <a:t>Валід</a:t>
            </a:r>
            <a:r>
              <a:rPr lang="uk-UA" sz="3900" b="1" dirty="0">
                <a:effectLst/>
                <a:latin typeface="Times New Roman" panose="02020603050405020304" pitchFamily="18" charset="0"/>
                <a:ea typeface="Calibri" panose="020F0502020204030204" pitchFamily="34" charset="0"/>
              </a:rPr>
              <a:t>. Коли </a:t>
            </a:r>
            <a:r>
              <a:rPr lang="uk-UA" sz="3900" b="1" i="1" dirty="0">
                <a:effectLst/>
                <a:highlight>
                  <a:srgbClr val="00FF00"/>
                </a:highlight>
                <a:latin typeface="Times New Roman" panose="02020603050405020304" pitchFamily="18" charset="0"/>
                <a:ea typeface="Calibri" panose="020F0502020204030204" pitchFamily="34" charset="0"/>
              </a:rPr>
              <a:t>20 жовтня</a:t>
            </a:r>
            <a:r>
              <a:rPr lang="uk-UA" sz="3900" b="1" dirty="0">
                <a:effectLst/>
                <a:highlight>
                  <a:srgbClr val="00FF00"/>
                </a:highlight>
                <a:latin typeface="Times New Roman" panose="02020603050405020304" pitchFamily="18" charset="0"/>
                <a:ea typeface="Calibri" panose="020F0502020204030204" pitchFamily="34" charset="0"/>
              </a:rPr>
              <a:t> </a:t>
            </a:r>
            <a:r>
              <a:rPr lang="uk-UA" sz="3900" b="1" dirty="0" err="1">
                <a:effectLst/>
                <a:latin typeface="Times New Roman" panose="02020603050405020304" pitchFamily="18" charset="0"/>
                <a:ea typeface="Calibri" panose="020F0502020204030204" pitchFamily="34" charset="0"/>
              </a:rPr>
              <a:t>М.Каддафі</a:t>
            </a:r>
            <a:r>
              <a:rPr lang="uk-UA" sz="3900" b="1" dirty="0">
                <a:effectLst/>
                <a:latin typeface="Times New Roman" panose="02020603050405020304" pitchFamily="18" charset="0"/>
                <a:ea typeface="Calibri" panose="020F0502020204030204" pitchFamily="34" charset="0"/>
              </a:rPr>
              <a:t> із декількома військовими намагався вирватися з Сирту, його захопили в полон. </a:t>
            </a:r>
            <a:endParaRPr lang="ru-RU" sz="3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903191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4000" b="1" dirty="0">
                <a:effectLst/>
                <a:latin typeface="Times New Roman" panose="02020603050405020304" pitchFamily="18" charset="0"/>
                <a:ea typeface="Calibri" panose="020F0502020204030204" pitchFamily="34" charset="0"/>
              </a:rPr>
              <a:t>Загибель сталася при нез’ясованих обставинах: за версією Національної перехідної влади він одержав поранення під час обстрілу автоколони і не доїхав до лікарні. Інша версія – його застрелив один з повстанців після того, як побила решта. Потім тіло загиблого зганьбили, виставши на оглядини публіки. Дехто навіть фотографувався поруч з наполовину оголеним трупом. </a:t>
            </a:r>
          </a:p>
          <a:p>
            <a:pPr marL="0" indent="0" algn="just">
              <a:buNone/>
            </a:pPr>
            <a:r>
              <a:rPr lang="uk-UA" sz="4000" b="1" dirty="0">
                <a:effectLst/>
                <a:latin typeface="Times New Roman" panose="02020603050405020304" pitchFamily="18" charset="0"/>
                <a:ea typeface="Calibri" panose="020F0502020204030204" pitchFamily="34" charset="0"/>
              </a:rPr>
              <a:t>Влада заявила, що поховання відбудеться у пустелі, місце не оголошуватимуть, аби уникнути ажіотажу прихильників.</a:t>
            </a:r>
            <a:endParaRPr lang="ru-RU"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6800993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3500" b="1" i="1" dirty="0">
                <a:effectLst/>
                <a:highlight>
                  <a:srgbClr val="00FF00"/>
                </a:highlight>
                <a:latin typeface="Times New Roman" panose="02020603050405020304" pitchFamily="18" charset="0"/>
                <a:ea typeface="Calibri" panose="020F0502020204030204" pitchFamily="34" charset="0"/>
              </a:rPr>
              <a:t>23 жовтня</a:t>
            </a:r>
            <a:r>
              <a:rPr lang="uk-UA" sz="3500" b="1" dirty="0">
                <a:effectLst/>
                <a:latin typeface="Times New Roman" panose="02020603050405020304" pitchFamily="18" charset="0"/>
                <a:ea typeface="Calibri" panose="020F0502020204030204" pitchFamily="34" charset="0"/>
              </a:rPr>
              <a:t> було офіційно оголошено про звільнення Лівії від режиму М. </a:t>
            </a:r>
            <a:r>
              <a:rPr lang="uk-UA" sz="3500" b="1" dirty="0" err="1">
                <a:effectLst/>
                <a:latin typeface="Times New Roman" panose="02020603050405020304" pitchFamily="18" charset="0"/>
                <a:ea typeface="Calibri" panose="020F0502020204030204" pitchFamily="34" charset="0"/>
              </a:rPr>
              <a:t>Каддафі</a:t>
            </a:r>
            <a:r>
              <a:rPr lang="uk-UA" sz="3500" b="1" dirty="0">
                <a:effectLst/>
                <a:latin typeface="Times New Roman" panose="02020603050405020304" pitchFamily="18" charset="0"/>
                <a:ea typeface="Calibri" panose="020F0502020204030204" pitchFamily="34" charset="0"/>
              </a:rPr>
              <a:t>. В країні відзначалося нове свято – </a:t>
            </a:r>
            <a:r>
              <a:rPr lang="uk-UA" sz="3500" b="1" i="1" u="sng" dirty="0">
                <a:effectLst/>
                <a:latin typeface="Times New Roman" panose="02020603050405020304" pitchFamily="18" charset="0"/>
                <a:ea typeface="Calibri" panose="020F0502020204030204" pitchFamily="34" charset="0"/>
              </a:rPr>
              <a:t>День перемоги і звільнення</a:t>
            </a:r>
            <a:r>
              <a:rPr lang="uk-UA" sz="3500" b="1" dirty="0">
                <a:effectLst/>
                <a:latin typeface="Times New Roman" panose="02020603050405020304" pitchFamily="18" charset="0"/>
                <a:ea typeface="Calibri" panose="020F0502020204030204" pitchFamily="34" charset="0"/>
              </a:rPr>
              <a:t>. Громадянська війна, яка тривала майже 9 місяців і забрала тисячі життів, завершилася. Якщо б не допомога із-зовні, повсталі навряд чи перемогли.</a:t>
            </a:r>
          </a:p>
          <a:p>
            <a:pPr marL="0" indent="0" algn="just">
              <a:buNone/>
            </a:pPr>
            <a:r>
              <a:rPr lang="uk-UA" sz="3500" b="1" dirty="0">
                <a:effectLst/>
                <a:latin typeface="Times New Roman" panose="02020603050405020304" pitchFamily="18" charset="0"/>
                <a:ea typeface="Calibri" panose="020F0502020204030204" pitchFamily="34" charset="0"/>
              </a:rPr>
              <a:t>Попри прохання нової влади продовжити охороняти кордони держави, керівництв північноатлантичного альянсу вирішило, що необхідності у продовженні міжнародної військової операції більше немає і офіційно оголосило про її завершення </a:t>
            </a:r>
            <a:r>
              <a:rPr lang="uk-UA" sz="3500" b="1" i="1" dirty="0">
                <a:effectLst/>
                <a:highlight>
                  <a:srgbClr val="FFFF00"/>
                </a:highlight>
                <a:latin typeface="Times New Roman" panose="02020603050405020304" pitchFamily="18" charset="0"/>
                <a:ea typeface="Calibri" panose="020F0502020204030204" pitchFamily="34" charset="0"/>
              </a:rPr>
              <a:t>31 жовтня 2011 р. у 23:59 за часом Тріполі</a:t>
            </a:r>
            <a:r>
              <a:rPr lang="uk-UA" sz="3500" b="1" dirty="0">
                <a:effectLst/>
                <a:latin typeface="Times New Roman" panose="02020603050405020304" pitchFamily="18" charset="0"/>
                <a:ea typeface="Calibri" panose="020F0502020204030204" pitchFamily="34" charset="0"/>
              </a:rPr>
              <a:t>. </a:t>
            </a:r>
            <a:r>
              <a:rPr lang="uk-UA" sz="3500" b="1" i="1" u="sng" dirty="0">
                <a:effectLst/>
                <a:highlight>
                  <a:srgbClr val="00FFFF"/>
                </a:highlight>
                <a:latin typeface="Times New Roman" panose="02020603050405020304" pitchFamily="18" charset="0"/>
                <a:ea typeface="Calibri" panose="020F0502020204030204" pitchFamily="34" charset="0"/>
              </a:rPr>
              <a:t>27 жовтня</a:t>
            </a:r>
            <a:r>
              <a:rPr lang="uk-UA" sz="3500" b="1" dirty="0">
                <a:effectLst/>
                <a:latin typeface="Times New Roman" panose="02020603050405020304" pitchFamily="18" charset="0"/>
                <a:ea typeface="Calibri" panose="020F0502020204030204" pitchFamily="34" charset="0"/>
              </a:rPr>
              <a:t> Рада Безпеки ООН скасувала запроваджену раніше заборону на польоти над Лівією.</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09304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526472"/>
          </a:xfrm>
        </p:spPr>
        <p:txBody>
          <a:bodyPr>
            <a:normAutofit/>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526474"/>
            <a:ext cx="12191999" cy="6331525"/>
          </a:xfrm>
        </p:spPr>
        <p:txBody>
          <a:bodyPr/>
          <a:lstStyle/>
          <a:p>
            <a:pPr marL="0" indent="0" algn="just">
              <a:buNone/>
            </a:pPr>
            <a:r>
              <a:rPr lang="uk-UA" sz="4000" b="1" dirty="0">
                <a:effectLst/>
                <a:latin typeface="Times New Roman" panose="02020603050405020304" pitchFamily="18" charset="0"/>
                <a:ea typeface="Calibri" panose="020F0502020204030204" pitchFamily="34" charset="0"/>
              </a:rPr>
              <a:t>Після тривалих суперечок </a:t>
            </a:r>
            <a:r>
              <a:rPr lang="uk-UA" sz="4000" b="1" i="1" dirty="0">
                <a:solidFill>
                  <a:srgbClr val="FF0000"/>
                </a:solidFill>
                <a:effectLst/>
                <a:highlight>
                  <a:srgbClr val="FFFF00"/>
                </a:highlight>
                <a:latin typeface="Times New Roman" panose="02020603050405020304" pitchFamily="18" charset="0"/>
                <a:ea typeface="Calibri" panose="020F0502020204030204" pitchFamily="34" charset="0"/>
              </a:rPr>
              <a:t>навесні 1949 р.</a:t>
            </a:r>
            <a:r>
              <a:rPr lang="uk-UA" sz="4000" b="1" dirty="0">
                <a:effectLst/>
                <a:latin typeface="Times New Roman" panose="02020603050405020304" pitchFamily="18" charset="0"/>
                <a:ea typeface="Calibri" panose="020F0502020204030204" pitchFamily="34" charset="0"/>
              </a:rPr>
              <a:t> вдалося досягти угоди про тимчасове збереження італійської присутності в </a:t>
            </a:r>
            <a:r>
              <a:rPr lang="uk-UA" sz="4000" b="1" dirty="0">
                <a:effectLst/>
                <a:highlight>
                  <a:srgbClr val="00FFFF"/>
                </a:highlight>
                <a:latin typeface="Times New Roman" panose="02020603050405020304" pitchFamily="18" charset="0"/>
                <a:ea typeface="Calibri" panose="020F0502020204030204" pitchFamily="34" charset="0"/>
              </a:rPr>
              <a:t>Тріполітанії</a:t>
            </a:r>
            <a:r>
              <a:rPr lang="uk-UA" sz="4000" b="1" dirty="0">
                <a:effectLst/>
                <a:latin typeface="Times New Roman" panose="02020603050405020304" pitchFamily="18" charset="0"/>
                <a:ea typeface="Calibri" panose="020F0502020204030204" pitchFamily="34" charset="0"/>
              </a:rPr>
              <a:t>, де ще залишалося 43 тис. італійських колоністів, і передачу </a:t>
            </a:r>
            <a:r>
              <a:rPr lang="uk-UA" sz="4000" b="1" dirty="0">
                <a:effectLst/>
                <a:highlight>
                  <a:srgbClr val="FF00FF"/>
                </a:highlight>
                <a:latin typeface="Times New Roman" panose="02020603050405020304" pitchFamily="18" charset="0"/>
                <a:ea typeface="Calibri" panose="020F0502020204030204" pitchFamily="34" charset="0"/>
              </a:rPr>
              <a:t>Кіренаїки</a:t>
            </a:r>
            <a:r>
              <a:rPr lang="uk-UA" sz="4000" b="1" dirty="0">
                <a:effectLst/>
                <a:latin typeface="Times New Roman" panose="02020603050405020304" pitchFamily="18" charset="0"/>
                <a:ea typeface="Calibri" panose="020F0502020204030204" pitchFamily="34" charset="0"/>
              </a:rPr>
              <a:t> та </a:t>
            </a:r>
            <a:r>
              <a:rPr lang="uk-UA" sz="4000" b="1" dirty="0" err="1">
                <a:effectLst/>
                <a:highlight>
                  <a:srgbClr val="FF0000"/>
                </a:highlight>
                <a:latin typeface="Times New Roman" panose="02020603050405020304" pitchFamily="18" charset="0"/>
                <a:ea typeface="Calibri" panose="020F0502020204030204" pitchFamily="34" charset="0"/>
              </a:rPr>
              <a:t>Феццану</a:t>
            </a:r>
            <a:r>
              <a:rPr lang="uk-UA" sz="4000" b="1" dirty="0">
                <a:effectLst/>
                <a:latin typeface="Times New Roman" panose="02020603050405020304" pitchFamily="18" charset="0"/>
                <a:ea typeface="Calibri" panose="020F0502020204030204" pitchFamily="34" charset="0"/>
              </a:rPr>
              <a:t>, з яких італійці майже поголовно виїхали, під управління відповідно Британії та Франції. </a:t>
            </a:r>
          </a:p>
          <a:p>
            <a:pPr marL="0" indent="0" algn="just">
              <a:buNone/>
            </a:pPr>
            <a:r>
              <a:rPr lang="uk-UA" sz="4000" b="1" dirty="0">
                <a:effectLst/>
                <a:latin typeface="Times New Roman" panose="02020603050405020304" pitchFamily="18" charset="0"/>
                <a:ea typeface="Calibri" panose="020F0502020204030204" pitchFamily="34" charset="0"/>
              </a:rPr>
              <a:t>Однак через супротив СРСР та арабських країн, у яких активно діяли лівійські еміграційні патріотичні організації, цей план не затвердила Генеральна Асамблея ООН</a:t>
            </a:r>
            <a:r>
              <a:rPr lang="uk-UA" sz="2800" dirty="0">
                <a:effectLst/>
                <a:latin typeface="Times New Roman" panose="02020603050405020304" pitchFamily="18" charset="0"/>
                <a:ea typeface="Calibri" panose="020F0502020204030204" pitchFamily="34" charset="0"/>
              </a:rPr>
              <a:t>.</a:t>
            </a:r>
            <a:endParaRPr lang="ru-RU" dirty="0"/>
          </a:p>
        </p:txBody>
      </p:sp>
    </p:spTree>
    <p:extLst>
      <p:ext uri="{BB962C8B-B14F-4D97-AF65-F5344CB8AC3E}">
        <p14:creationId xmlns:p14="http://schemas.microsoft.com/office/powerpoint/2010/main" val="36356850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3500" b="1" i="1" dirty="0">
                <a:solidFill>
                  <a:srgbClr val="C00000"/>
                </a:solidFill>
                <a:effectLst/>
                <a:highlight>
                  <a:srgbClr val="FFFF00"/>
                </a:highlight>
                <a:latin typeface="Times New Roman" panose="02020603050405020304" pitchFamily="18" charset="0"/>
                <a:ea typeface="Calibri" panose="020F0502020204030204" pitchFamily="34" charset="0"/>
              </a:rPr>
              <a:t>16 грудня</a:t>
            </a:r>
            <a:r>
              <a:rPr lang="uk-UA" sz="3500" b="1" dirty="0">
                <a:effectLst/>
                <a:latin typeface="Times New Roman" panose="02020603050405020304" pitchFamily="18" charset="0"/>
                <a:ea typeface="Calibri" panose="020F0502020204030204" pitchFamily="34" charset="0"/>
              </a:rPr>
              <a:t> рішення про зняття з Лівії фінансових санкцій прийняла Рада Безпеки ООН, </a:t>
            </a:r>
            <a:r>
              <a:rPr lang="uk-UA" sz="3500" b="1" i="1" dirty="0">
                <a:solidFill>
                  <a:srgbClr val="C00000"/>
                </a:solidFill>
                <a:effectLst/>
                <a:latin typeface="Times New Roman" panose="02020603050405020304" pitchFamily="18" charset="0"/>
                <a:ea typeface="Calibri" panose="020F0502020204030204" pitchFamily="34" charset="0"/>
              </a:rPr>
              <a:t>17 грудня</a:t>
            </a:r>
            <a:r>
              <a:rPr lang="uk-UA" sz="3500" b="1" dirty="0">
                <a:solidFill>
                  <a:srgbClr val="C00000"/>
                </a:solidFill>
                <a:effectLst/>
                <a:latin typeface="Times New Roman" panose="02020603050405020304" pitchFamily="18" charset="0"/>
                <a:ea typeface="Calibri" panose="020F0502020204030204" pitchFamily="34" charset="0"/>
              </a:rPr>
              <a:t> </a:t>
            </a:r>
            <a:r>
              <a:rPr lang="uk-UA" sz="3500" b="1" dirty="0">
                <a:effectLst/>
                <a:latin typeface="Times New Roman" panose="02020603050405020304" pitchFamily="18" charset="0"/>
                <a:ea typeface="Calibri" panose="020F0502020204030204" pitchFamily="34" charset="0"/>
              </a:rPr>
              <a:t>– США. Європейський Союз </a:t>
            </a:r>
            <a:r>
              <a:rPr lang="uk-UA" sz="3500" b="1" i="1" dirty="0">
                <a:effectLst/>
                <a:highlight>
                  <a:srgbClr val="FFFF00"/>
                </a:highlight>
                <a:latin typeface="Times New Roman" panose="02020603050405020304" pitchFamily="18" charset="0"/>
                <a:ea typeface="Calibri" panose="020F0502020204030204" pitchFamily="34" charset="0"/>
              </a:rPr>
              <a:t>21 грудня 2011 р.</a:t>
            </a:r>
            <a:r>
              <a:rPr lang="uk-UA" sz="3500" b="1" dirty="0">
                <a:effectLst/>
                <a:highlight>
                  <a:srgbClr val="FFFF00"/>
                </a:highlight>
                <a:latin typeface="Times New Roman" panose="02020603050405020304" pitchFamily="18" charset="0"/>
                <a:ea typeface="Calibri" panose="020F0502020204030204" pitchFamily="34" charset="0"/>
              </a:rPr>
              <a:t> </a:t>
            </a:r>
            <a:r>
              <a:rPr lang="uk-UA" sz="3500" b="1" dirty="0">
                <a:effectLst/>
                <a:latin typeface="Times New Roman" panose="02020603050405020304" pitchFamily="18" charset="0"/>
                <a:ea typeface="Calibri" panose="020F0502020204030204" pitchFamily="34" charset="0"/>
              </a:rPr>
              <a:t>офіційно зняв санкції з Центрального банку Лівії та головних інвестиційних банків країни. Рішення ЄС мало розморозити десятки мільярдів доларів, що зберігаються на різних лівійських рахунках в країнах цієї організації.</a:t>
            </a:r>
          </a:p>
          <a:p>
            <a:pPr marL="0" indent="0" algn="just">
              <a:buNone/>
            </a:pPr>
            <a:r>
              <a:rPr lang="uk-UA" sz="3500" b="1" dirty="0">
                <a:effectLst/>
                <a:latin typeface="Times New Roman" panose="02020603050405020304" pitchFamily="18" charset="0"/>
                <a:ea typeface="Calibri" panose="020F0502020204030204" pitchFamily="34" charset="0"/>
              </a:rPr>
              <a:t>Після смерті диктатора владу в Лівії взяла Національна перехідна рада (НПР), легітимність якої визнало чимало країн світу. </a:t>
            </a:r>
            <a:r>
              <a:rPr lang="uk-UA" sz="3500" b="1" i="1" dirty="0">
                <a:solidFill>
                  <a:srgbClr val="C00000"/>
                </a:solidFill>
                <a:effectLst/>
                <a:highlight>
                  <a:srgbClr val="FFFF00"/>
                </a:highlight>
                <a:latin typeface="Times New Roman" panose="02020603050405020304" pitchFamily="18" charset="0"/>
                <a:ea typeface="Calibri" panose="020F0502020204030204" pitchFamily="34" charset="0"/>
              </a:rPr>
              <a:t>1 листопада 2011 р.</a:t>
            </a:r>
            <a:r>
              <a:rPr lang="uk-UA" sz="3500" b="1" dirty="0">
                <a:effectLst/>
                <a:latin typeface="Times New Roman" panose="02020603050405020304" pitchFamily="18" charset="0"/>
                <a:ea typeface="Calibri" panose="020F0502020204030204" pitchFamily="34" charset="0"/>
              </a:rPr>
              <a:t> прем’єр-міністром і головою НПР став </a:t>
            </a:r>
            <a:r>
              <a:rPr lang="uk-UA" sz="3500" b="1" i="1" dirty="0" err="1">
                <a:solidFill>
                  <a:srgbClr val="C00000"/>
                </a:solidFill>
                <a:effectLst/>
                <a:latin typeface="Times New Roman" panose="02020603050405020304" pitchFamily="18" charset="0"/>
                <a:ea typeface="Calibri" panose="020F0502020204030204" pitchFamily="34" charset="0"/>
              </a:rPr>
              <a:t>Абдул</a:t>
            </a:r>
            <a:r>
              <a:rPr lang="uk-UA" sz="3500" b="1" i="1" dirty="0">
                <a:solidFill>
                  <a:srgbClr val="C00000"/>
                </a:solidFill>
                <a:effectLst/>
                <a:latin typeface="Times New Roman" panose="02020603050405020304" pitchFamily="18" charset="0"/>
                <a:ea typeface="Calibri" panose="020F0502020204030204" pitchFamily="34" charset="0"/>
              </a:rPr>
              <a:t> аль-</a:t>
            </a:r>
            <a:r>
              <a:rPr lang="uk-UA" sz="3500" b="1" i="1" dirty="0" err="1">
                <a:solidFill>
                  <a:srgbClr val="C00000"/>
                </a:solidFill>
                <a:effectLst/>
                <a:latin typeface="Times New Roman" panose="02020603050405020304" pitchFamily="18" charset="0"/>
                <a:ea typeface="Calibri" panose="020F0502020204030204" pitchFamily="34" charset="0"/>
              </a:rPr>
              <a:t>Рахім</a:t>
            </a:r>
            <a:r>
              <a:rPr lang="uk-UA" sz="3500" b="1" i="1" dirty="0">
                <a:solidFill>
                  <a:srgbClr val="C00000"/>
                </a:solidFill>
                <a:effectLst/>
                <a:latin typeface="Times New Roman" panose="02020603050405020304" pitchFamily="18" charset="0"/>
                <a:ea typeface="Calibri" panose="020F0502020204030204" pitchFamily="34" charset="0"/>
              </a:rPr>
              <a:t> аль </a:t>
            </a:r>
            <a:r>
              <a:rPr lang="uk-UA" sz="3500" b="1" i="1" dirty="0" err="1">
                <a:solidFill>
                  <a:srgbClr val="C00000"/>
                </a:solidFill>
                <a:effectLst/>
                <a:latin typeface="Times New Roman" panose="02020603050405020304" pitchFamily="18" charset="0"/>
                <a:ea typeface="Calibri" panose="020F0502020204030204" pitchFamily="34" charset="0"/>
              </a:rPr>
              <a:t>Кіб</a:t>
            </a:r>
            <a:r>
              <a:rPr lang="uk-UA" sz="3500" b="1" dirty="0">
                <a:effectLst/>
                <a:latin typeface="Times New Roman" panose="02020603050405020304" pitchFamily="18" charset="0"/>
                <a:ea typeface="Calibri" panose="020F0502020204030204" pitchFamily="34" charset="0"/>
              </a:rPr>
              <a:t> – вчений-електротехнік, який одержав освіту і тривалий час працював у США. </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911503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3000" b="1" dirty="0">
                <a:effectLst/>
                <a:latin typeface="Times New Roman" panose="02020603050405020304" pitchFamily="18" charset="0"/>
                <a:ea typeface="Calibri" panose="020F0502020204030204" pitchFamily="34" charset="0"/>
              </a:rPr>
              <a:t>Виступаючи на прес-конференції у Тріполі, він завірив, що в Лівії з’явиться правова держава: «</a:t>
            </a:r>
            <a:r>
              <a:rPr lang="uk-UA" sz="3000" b="1" i="1" dirty="0">
                <a:effectLst/>
                <a:latin typeface="Times New Roman" panose="02020603050405020304" pitchFamily="18" charset="0"/>
                <a:ea typeface="Calibri" panose="020F0502020204030204" pitchFamily="34" charset="0"/>
              </a:rPr>
              <a:t>Ми будуватимемо таку державу, яка буде з повагою ставитися до прав людини і не допустить їх порушення. Але нам потрібен час</a:t>
            </a:r>
            <a:r>
              <a:rPr lang="uk-UA" sz="3000" b="1" dirty="0">
                <a:effectLst/>
                <a:latin typeface="Times New Roman" panose="02020603050405020304" pitchFamily="18" charset="0"/>
                <a:ea typeface="Calibri" panose="020F0502020204030204" pitchFamily="34" charset="0"/>
              </a:rPr>
              <a:t>». </a:t>
            </a:r>
            <a:r>
              <a:rPr lang="uk-UA" sz="3000" b="1" dirty="0">
                <a:solidFill>
                  <a:srgbClr val="C00000"/>
                </a:solidFill>
                <a:effectLst/>
                <a:highlight>
                  <a:srgbClr val="FFFF00"/>
                </a:highlight>
                <a:latin typeface="Times New Roman" panose="02020603050405020304" pitchFamily="18" charset="0"/>
                <a:ea typeface="Calibri" panose="020F0502020204030204" pitchFamily="34" charset="0"/>
              </a:rPr>
              <a:t>22 листопада</a:t>
            </a:r>
            <a:r>
              <a:rPr lang="uk-UA" sz="3000" b="1" dirty="0">
                <a:effectLst/>
                <a:latin typeface="Times New Roman" panose="02020603050405020304" pitchFamily="18" charset="0"/>
                <a:ea typeface="Calibri" panose="020F0502020204030204" pitchFamily="34" charset="0"/>
              </a:rPr>
              <a:t> прем’єр представив новий склад тимчасового уряду, завданням якого, серед усього іншого, визначено написання за вісім місяців конституції, після чого – проведення всезагальних парламентських виборів.</a:t>
            </a:r>
          </a:p>
          <a:p>
            <a:pPr marL="0" indent="0" algn="just">
              <a:buNone/>
            </a:pPr>
            <a:r>
              <a:rPr lang="uk-UA" sz="3000" b="1" dirty="0">
                <a:effectLst/>
                <a:latin typeface="Times New Roman" panose="02020603050405020304" pitchFamily="18" charset="0"/>
                <a:ea typeface="Calibri" panose="020F0502020204030204" pitchFamily="34" charset="0"/>
              </a:rPr>
              <a:t>У </a:t>
            </a:r>
            <a:r>
              <a:rPr lang="uk-UA" sz="3000" b="1" i="1" dirty="0">
                <a:solidFill>
                  <a:srgbClr val="C00000"/>
                </a:solidFill>
                <a:effectLst/>
                <a:highlight>
                  <a:srgbClr val="FFFF00"/>
                </a:highlight>
                <a:latin typeface="Times New Roman" panose="02020603050405020304" pitchFamily="18" charset="0"/>
                <a:ea typeface="Calibri" panose="020F0502020204030204" pitchFamily="34" charset="0"/>
              </a:rPr>
              <a:t>липні 2012 р.</a:t>
            </a:r>
            <a:r>
              <a:rPr lang="uk-UA" sz="3000" b="1" dirty="0">
                <a:effectLst/>
                <a:latin typeface="Times New Roman" panose="02020603050405020304" pitchFamily="18" charset="0"/>
                <a:ea typeface="Calibri" panose="020F0502020204030204" pitchFamily="34" charset="0"/>
              </a:rPr>
              <a:t> в Лівії пройшли парламентські вибори – перші від часів короля </a:t>
            </a:r>
            <a:r>
              <a:rPr lang="uk-UA" sz="3000" b="1" dirty="0" err="1">
                <a:effectLst/>
                <a:latin typeface="Times New Roman" panose="02020603050405020304" pitchFamily="18" charset="0"/>
                <a:ea typeface="Calibri" panose="020F0502020204030204" pitchFamily="34" charset="0"/>
              </a:rPr>
              <a:t>Ідріса</a:t>
            </a:r>
            <a:r>
              <a:rPr lang="uk-UA" sz="3000" b="1" dirty="0">
                <a:effectLst/>
                <a:latin typeface="Times New Roman" panose="02020603050405020304" pitchFamily="18" charset="0"/>
                <a:ea typeface="Calibri" panose="020F0502020204030204" pitchFamily="34" charset="0"/>
              </a:rPr>
              <a:t>. В них взяли участь близько 60% лівійських виборців (2,7 млн. громадян країни, які мали право голосу). </a:t>
            </a:r>
            <a:r>
              <a:rPr lang="uk-UA" sz="3000" b="1" i="1" dirty="0">
                <a:effectLst/>
                <a:highlight>
                  <a:srgbClr val="00FF00"/>
                </a:highlight>
                <a:latin typeface="Times New Roman" panose="02020603050405020304" pitchFamily="18" charset="0"/>
                <a:ea typeface="Calibri" panose="020F0502020204030204" pitchFamily="34" charset="0"/>
              </a:rPr>
              <a:t>18 липня</a:t>
            </a:r>
            <a:r>
              <a:rPr lang="uk-UA" sz="3000" b="1" dirty="0">
                <a:effectLst/>
                <a:highlight>
                  <a:srgbClr val="00FF00"/>
                </a:highlight>
                <a:latin typeface="Times New Roman" panose="02020603050405020304" pitchFamily="18" charset="0"/>
                <a:ea typeface="Calibri" panose="020F0502020204030204" pitchFamily="34" charset="0"/>
              </a:rPr>
              <a:t> оголосили</a:t>
            </a:r>
            <a:r>
              <a:rPr lang="uk-UA" sz="3000" b="1" dirty="0">
                <a:effectLst/>
                <a:latin typeface="Times New Roman" panose="02020603050405020304" pitchFamily="18" charset="0"/>
                <a:ea typeface="Calibri" panose="020F0502020204030204" pitchFamily="34" charset="0"/>
              </a:rPr>
              <a:t> результати: перемогу одержав альянс «</a:t>
            </a:r>
            <a:r>
              <a:rPr lang="uk-UA" sz="3000" b="1" i="1" dirty="0">
                <a:effectLst/>
                <a:latin typeface="Times New Roman" panose="02020603050405020304" pitchFamily="18" charset="0"/>
                <a:ea typeface="Calibri" panose="020F0502020204030204" pitchFamily="34" charset="0"/>
              </a:rPr>
              <a:t>Союз національних сил</a:t>
            </a:r>
            <a:r>
              <a:rPr lang="uk-UA" sz="3000" b="1" dirty="0">
                <a:effectLst/>
                <a:latin typeface="Times New Roman" panose="02020603050405020304" pitchFamily="18" charset="0"/>
                <a:ea typeface="Calibri" panose="020F0502020204030204" pitchFamily="34" charset="0"/>
              </a:rPr>
              <a:t>» на чолі з </a:t>
            </a:r>
            <a:r>
              <a:rPr lang="uk-UA" sz="3000" b="1" i="1" dirty="0">
                <a:solidFill>
                  <a:srgbClr val="C00000"/>
                </a:solidFill>
                <a:effectLst/>
                <a:highlight>
                  <a:srgbClr val="00FF00"/>
                </a:highlight>
                <a:latin typeface="Times New Roman" panose="02020603050405020304" pitchFamily="18" charset="0"/>
                <a:ea typeface="Calibri" panose="020F0502020204030204" pitchFamily="34" charset="0"/>
              </a:rPr>
              <a:t>Махмудом </a:t>
            </a:r>
            <a:r>
              <a:rPr lang="uk-UA" sz="3000" b="1" i="1" dirty="0" err="1">
                <a:solidFill>
                  <a:srgbClr val="C00000"/>
                </a:solidFill>
                <a:effectLst/>
                <a:highlight>
                  <a:srgbClr val="00FF00"/>
                </a:highlight>
                <a:latin typeface="Times New Roman" panose="02020603050405020304" pitchFamily="18" charset="0"/>
                <a:ea typeface="Calibri" panose="020F0502020204030204" pitchFamily="34" charset="0"/>
              </a:rPr>
              <a:t>Джибрилем</a:t>
            </a:r>
            <a:r>
              <a:rPr lang="uk-UA" sz="3000" b="1" dirty="0">
                <a:effectLst/>
                <a:latin typeface="Times New Roman" panose="02020603050405020304" pitchFamily="18" charset="0"/>
                <a:ea typeface="Calibri" panose="020F0502020204030204" pitchFamily="34" charset="0"/>
              </a:rPr>
              <a:t>, який займав посаду прем’єр-міністра НПР. Друге місце посіли ісламісти з «</a:t>
            </a:r>
            <a:r>
              <a:rPr lang="uk-UA" sz="3000" b="1" i="1" dirty="0">
                <a:effectLst/>
                <a:latin typeface="Times New Roman" panose="02020603050405020304" pitchFamily="18" charset="0"/>
                <a:ea typeface="Calibri" panose="020F0502020204030204" pitchFamily="34" charset="0"/>
              </a:rPr>
              <a:t>Партії справедливості і розвитку</a:t>
            </a:r>
            <a:r>
              <a:rPr lang="uk-UA" sz="3000" b="1" dirty="0">
                <a:effectLst/>
                <a:latin typeface="Times New Roman" panose="02020603050405020304" pitchFamily="18" charset="0"/>
                <a:ea typeface="Calibri" panose="020F0502020204030204" pitchFamily="34" charset="0"/>
              </a:rPr>
              <a:t>» – політичного крила руху «Брати-мусульмани».</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2333910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lstStyle/>
          <a:p>
            <a:pPr marL="0" indent="0" algn="just">
              <a:buNone/>
            </a:pPr>
            <a:r>
              <a:rPr lang="uk-UA" b="1" dirty="0">
                <a:effectLst/>
                <a:latin typeface="Times New Roman" panose="02020603050405020304" pitchFamily="18" charset="0"/>
                <a:ea typeface="Calibri" panose="020F0502020204030204" pitchFamily="34" charset="0"/>
              </a:rPr>
              <a:t>В </a:t>
            </a:r>
            <a:r>
              <a:rPr lang="uk-UA" b="1" i="1" dirty="0">
                <a:solidFill>
                  <a:srgbClr val="C00000"/>
                </a:solidFill>
                <a:effectLst/>
                <a:highlight>
                  <a:srgbClr val="FFFF00"/>
                </a:highlight>
                <a:latin typeface="Times New Roman" panose="02020603050405020304" pitchFamily="18" charset="0"/>
                <a:ea typeface="Calibri" panose="020F0502020204030204" pitchFamily="34" charset="0"/>
              </a:rPr>
              <a:t>серпні 2012 р.</a:t>
            </a:r>
            <a:r>
              <a:rPr lang="uk-UA" b="1" dirty="0">
                <a:effectLst/>
                <a:latin typeface="Times New Roman" panose="02020603050405020304" pitchFamily="18" charset="0"/>
                <a:ea typeface="Calibri" panose="020F0502020204030204" pitchFamily="34" charset="0"/>
              </a:rPr>
              <a:t> НПР передала повноваження обраному парламенту – </a:t>
            </a:r>
            <a:r>
              <a:rPr lang="uk-UA" b="1" i="1" dirty="0">
                <a:effectLst/>
                <a:highlight>
                  <a:srgbClr val="00FF00"/>
                </a:highlight>
                <a:latin typeface="Times New Roman" panose="02020603050405020304" pitchFamily="18" charset="0"/>
                <a:ea typeface="Calibri" panose="020F0502020204030204" pitchFamily="34" charset="0"/>
              </a:rPr>
              <a:t>Всенародному національному конгресу</a:t>
            </a:r>
            <a:r>
              <a:rPr lang="uk-UA" b="1" dirty="0">
                <a:effectLst/>
                <a:latin typeface="Times New Roman" panose="02020603050405020304" pitchFamily="18" charset="0"/>
                <a:ea typeface="Calibri" panose="020F0502020204030204" pitchFamily="34" charset="0"/>
              </a:rPr>
              <a:t> (ВНК). До його складу увійшли 200 депутатів (80 осіб – за партійними  списками, решта – незалежні депутати, які представляють різні місцеві </a:t>
            </a:r>
            <a:r>
              <a:rPr lang="uk-UA" b="1" dirty="0" err="1">
                <a:effectLst/>
                <a:latin typeface="Times New Roman" panose="02020603050405020304" pitchFamily="18" charset="0"/>
                <a:ea typeface="Calibri" panose="020F0502020204030204" pitchFamily="34" charset="0"/>
              </a:rPr>
              <a:t>кланово</a:t>
            </a:r>
            <a:r>
              <a:rPr lang="uk-UA" b="1" dirty="0">
                <a:effectLst/>
                <a:latin typeface="Times New Roman" panose="02020603050405020304" pitchFamily="18" charset="0"/>
                <a:ea typeface="Calibri" panose="020F0502020204030204" pitchFamily="34" charset="0"/>
              </a:rPr>
              <a:t>-племінні структури). Депутати сформували уряд і зайнялися підготовкою Конституції. </a:t>
            </a:r>
          </a:p>
          <a:p>
            <a:pPr marL="0" indent="0" algn="just">
              <a:buNone/>
            </a:pPr>
            <a:r>
              <a:rPr lang="uk-UA" b="1" i="1" dirty="0">
                <a:solidFill>
                  <a:srgbClr val="C00000"/>
                </a:solidFill>
                <a:effectLst/>
                <a:highlight>
                  <a:srgbClr val="FFFF00"/>
                </a:highlight>
                <a:latin typeface="Times New Roman" panose="02020603050405020304" pitchFamily="18" charset="0"/>
                <a:ea typeface="Calibri" panose="020F0502020204030204" pitchFamily="34" charset="0"/>
              </a:rPr>
              <a:t>20 лютого 2013 р.</a:t>
            </a:r>
            <a:r>
              <a:rPr lang="uk-UA" b="1" dirty="0">
                <a:effectLst/>
                <a:latin typeface="Times New Roman" panose="02020603050405020304" pitchFamily="18" charset="0"/>
                <a:ea typeface="Calibri" panose="020F0502020204030204" pitchFamily="34" charset="0"/>
              </a:rPr>
              <a:t> відбулися вибори до Установчих зборів, які мали її написати і прийняти. За офіційними даними, для участі у виборах була зареєстрована шоста частина населення, на виборчі ділянки прийшли 45% від цієї кількості, тобто 15% громадян, які мали право участі у виборах. </a:t>
            </a:r>
          </a:p>
          <a:p>
            <a:pPr marL="0" indent="0" algn="just">
              <a:buNone/>
            </a:pPr>
            <a:r>
              <a:rPr lang="uk-UA" b="1" dirty="0">
                <a:effectLst/>
                <a:latin typeface="Times New Roman" panose="02020603050405020304" pitchFamily="18" charset="0"/>
                <a:ea typeface="Calibri" panose="020F0502020204030204" pitchFamily="34" charset="0"/>
              </a:rPr>
              <a:t>У </a:t>
            </a:r>
            <a:r>
              <a:rPr lang="uk-UA" b="1" i="1" dirty="0">
                <a:solidFill>
                  <a:srgbClr val="C00000"/>
                </a:solidFill>
                <a:effectLst/>
                <a:highlight>
                  <a:srgbClr val="FFFF00"/>
                </a:highlight>
                <a:latin typeface="Times New Roman" panose="02020603050405020304" pitchFamily="18" charset="0"/>
                <a:ea typeface="Calibri" panose="020F0502020204030204" pitchFamily="34" charset="0"/>
              </a:rPr>
              <a:t>квітні 2014 р.</a:t>
            </a:r>
            <a:r>
              <a:rPr lang="uk-UA" b="1" dirty="0">
                <a:effectLst/>
                <a:latin typeface="Times New Roman" panose="02020603050405020304" pitchFamily="18" charset="0"/>
                <a:ea typeface="Calibri" panose="020F0502020204030204" pitchFamily="34" charset="0"/>
              </a:rPr>
              <a:t> роботу розпочала Конституційна асамблея. Було оголошено, що Основний Закон держави буде прийнятий після всенародного референдуму. Разом із тим на початку </a:t>
            </a:r>
            <a:r>
              <a:rPr lang="uk-UA" b="1" i="1" dirty="0">
                <a:effectLst/>
                <a:highlight>
                  <a:srgbClr val="00FFFF"/>
                </a:highlight>
                <a:latin typeface="Times New Roman" panose="02020603050405020304" pitchFamily="18" charset="0"/>
                <a:ea typeface="Calibri" panose="020F0502020204030204" pitchFamily="34" charset="0"/>
              </a:rPr>
              <a:t>грудня 2013 р.</a:t>
            </a:r>
            <a:r>
              <a:rPr lang="uk-UA" b="1" dirty="0">
                <a:effectLst/>
                <a:latin typeface="Times New Roman" panose="02020603050405020304" pitchFamily="18" charset="0"/>
                <a:ea typeface="Calibri" panose="020F0502020204030204" pitchFamily="34" charset="0"/>
              </a:rPr>
              <a:t> в Лівії було оголошено, що основою законодавства у всіх сферах має стати </a:t>
            </a:r>
            <a:r>
              <a:rPr lang="uk-UA" b="1" i="1" dirty="0">
                <a:effectLst/>
                <a:highlight>
                  <a:srgbClr val="00FFFF"/>
                </a:highlight>
                <a:latin typeface="Times New Roman" panose="02020603050405020304" pitchFamily="18" charset="0"/>
                <a:ea typeface="Calibri" panose="020F0502020204030204" pitchFamily="34" charset="0"/>
              </a:rPr>
              <a:t>шаріат</a:t>
            </a:r>
            <a:r>
              <a:rPr lang="uk-UA" b="1" dirty="0">
                <a:effectLst/>
                <a:highlight>
                  <a:srgbClr val="00FFFF"/>
                </a:highlight>
                <a:latin typeface="Times New Roman" panose="02020603050405020304" pitchFamily="18" charset="0"/>
                <a:ea typeface="Calibri" panose="020F0502020204030204" pitchFamily="34" charset="0"/>
              </a:rPr>
              <a:t>. </a:t>
            </a:r>
            <a:endParaRPr lang="ru-RU" b="1" dirty="0">
              <a:highlight>
                <a:srgbClr val="00FFFF"/>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782973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4200" b="1" dirty="0">
                <a:effectLst/>
                <a:latin typeface="Times New Roman" panose="02020603050405020304" pitchFamily="18" charset="0"/>
                <a:ea typeface="Calibri" panose="020F0502020204030204" pitchFamily="34" charset="0"/>
              </a:rPr>
              <a:t>В цілому, ситуація в країні виявилася дуже складною. З одного боку, вилазки  </a:t>
            </a:r>
            <a:r>
              <a:rPr lang="uk-UA" sz="4200" b="1" dirty="0" err="1">
                <a:effectLst/>
                <a:latin typeface="Times New Roman" panose="02020603050405020304" pitchFamily="18" charset="0"/>
                <a:ea typeface="Calibri" panose="020F0502020204030204" pitchFamily="34" charset="0"/>
              </a:rPr>
              <a:t>каддафістів</a:t>
            </a:r>
            <a:r>
              <a:rPr lang="uk-UA" sz="4200" b="1" dirty="0">
                <a:effectLst/>
                <a:latin typeface="Times New Roman" panose="02020603050405020304" pitchFamily="18" charset="0"/>
                <a:ea typeface="Calibri" panose="020F0502020204030204" pitchFamily="34" charset="0"/>
              </a:rPr>
              <a:t>: обстріл делегації нового прем’єр-міністра, а також взяття міста </a:t>
            </a:r>
            <a:r>
              <a:rPr lang="uk-UA" sz="4200" b="1" dirty="0">
                <a:solidFill>
                  <a:srgbClr val="FF0000"/>
                </a:solidFill>
                <a:effectLst/>
                <a:latin typeface="Times New Roman" panose="02020603050405020304" pitchFamily="18" charset="0"/>
                <a:ea typeface="Calibri" panose="020F0502020204030204" pitchFamily="34" charset="0"/>
              </a:rPr>
              <a:t>Бані-</a:t>
            </a:r>
            <a:r>
              <a:rPr lang="uk-UA" sz="4200" b="1" dirty="0" err="1">
                <a:solidFill>
                  <a:srgbClr val="FF0000"/>
                </a:solidFill>
                <a:effectLst/>
                <a:latin typeface="Times New Roman" panose="02020603050405020304" pitchFamily="18" charset="0"/>
                <a:ea typeface="Calibri" panose="020F0502020204030204" pitchFamily="34" charset="0"/>
              </a:rPr>
              <a:t>Валід</a:t>
            </a:r>
            <a:r>
              <a:rPr lang="uk-UA" sz="4200" b="1" dirty="0">
                <a:effectLst/>
                <a:latin typeface="Times New Roman" panose="02020603050405020304" pitchFamily="18" charset="0"/>
                <a:ea typeface="Calibri" panose="020F0502020204030204" pitchFamily="34" charset="0"/>
              </a:rPr>
              <a:t> – одного із центрів опору прихильників полковника наприкінці </a:t>
            </a:r>
            <a:r>
              <a:rPr lang="uk-UA" sz="4200" b="1" i="1" dirty="0">
                <a:solidFill>
                  <a:srgbClr val="C00000"/>
                </a:solidFill>
                <a:effectLst/>
                <a:highlight>
                  <a:srgbClr val="FFFF00"/>
                </a:highlight>
                <a:latin typeface="Times New Roman" panose="02020603050405020304" pitchFamily="18" charset="0"/>
                <a:ea typeface="Calibri" panose="020F0502020204030204" pitchFamily="34" charset="0"/>
              </a:rPr>
              <a:t>січня 2012 р.</a:t>
            </a:r>
            <a:r>
              <a:rPr lang="uk-UA" sz="4200" b="1" dirty="0">
                <a:effectLst/>
                <a:latin typeface="Times New Roman" panose="02020603050405020304" pitchFamily="18" charset="0"/>
                <a:ea typeface="Calibri" panose="020F0502020204030204" pitchFamily="34" charset="0"/>
              </a:rPr>
              <a:t> </a:t>
            </a:r>
          </a:p>
          <a:p>
            <a:pPr marL="0" indent="0" algn="just">
              <a:buNone/>
            </a:pPr>
            <a:r>
              <a:rPr lang="uk-UA" sz="4200" b="1" dirty="0">
                <a:effectLst/>
                <a:latin typeface="Times New Roman" panose="02020603050405020304" pitchFamily="18" charset="0"/>
                <a:ea typeface="Calibri" panose="020F0502020204030204" pitchFamily="34" charset="0"/>
              </a:rPr>
              <a:t>Прем’єр не постраждав, а місто нова влада врешті решт відвоювала. Але ті, хто бився на боці Лідера лівійської революції, несуть дестабілізацію не тільки своїй країні, але й сусіднім, таким як Алжир, Нігер та Малі.</a:t>
            </a:r>
            <a:endParaRPr lang="ru-RU" sz="4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423752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4000" b="1" dirty="0">
                <a:effectLst/>
                <a:latin typeface="Times New Roman" panose="02020603050405020304" pitchFamily="18" charset="0"/>
                <a:ea typeface="Calibri" panose="020F0502020204030204" pitchFamily="34" charset="0"/>
              </a:rPr>
              <a:t>В останній наприкінці </a:t>
            </a:r>
            <a:r>
              <a:rPr lang="uk-UA" sz="4000" b="1" i="1" dirty="0">
                <a:solidFill>
                  <a:srgbClr val="FF0000"/>
                </a:solidFill>
                <a:effectLst/>
                <a:latin typeface="Times New Roman" panose="02020603050405020304" pitchFamily="18" charset="0"/>
                <a:ea typeface="Calibri" panose="020F0502020204030204" pitchFamily="34" charset="0"/>
              </a:rPr>
              <a:t>лютого 2012 р.</a:t>
            </a:r>
            <a:r>
              <a:rPr lang="uk-UA" sz="4000" b="1" dirty="0">
                <a:effectLst/>
                <a:latin typeface="Times New Roman" panose="02020603050405020304" pitchFamily="18" charset="0"/>
                <a:ea typeface="Calibri" panose="020F0502020204030204" pitchFamily="34" charset="0"/>
              </a:rPr>
              <a:t> розгорнулася повномасштабна війна між </a:t>
            </a:r>
            <a:r>
              <a:rPr lang="uk-UA" sz="4000" b="1" i="1" u="sng" dirty="0">
                <a:solidFill>
                  <a:srgbClr val="FF0000"/>
                </a:solidFill>
                <a:effectLst/>
                <a:highlight>
                  <a:srgbClr val="00FF00"/>
                </a:highlight>
                <a:latin typeface="Times New Roman" panose="02020603050405020304" pitchFamily="18" charset="0"/>
                <a:ea typeface="Calibri" panose="020F0502020204030204" pitchFamily="34" charset="0"/>
              </a:rPr>
              <a:t>урядовими силами і туарегами</a:t>
            </a:r>
            <a:r>
              <a:rPr lang="uk-UA" sz="4000" b="1" dirty="0">
                <a:effectLst/>
                <a:latin typeface="Times New Roman" panose="02020603050405020304" pitchFamily="18" charset="0"/>
                <a:ea typeface="Calibri" panose="020F0502020204030204" pitchFamily="34" charset="0"/>
              </a:rPr>
              <a:t>, які воювали в Лівії на боці полковника, а після його поразки повернулися із зброєю на території свого історичного проживання. </a:t>
            </a:r>
          </a:p>
          <a:p>
            <a:pPr marL="0" indent="0" algn="just">
              <a:buNone/>
            </a:pPr>
            <a:r>
              <a:rPr lang="uk-UA" sz="4000" b="1" dirty="0">
                <a:effectLst/>
                <a:latin typeface="Times New Roman" panose="02020603050405020304" pitchFamily="18" charset="0"/>
                <a:ea typeface="Calibri" panose="020F0502020204030204" pitchFamily="34" charset="0"/>
              </a:rPr>
              <a:t>Тут войовничі кочівники розв’язали чергову війну за незалежність, вимагаючи, зокрема, </a:t>
            </a:r>
            <a:r>
              <a:rPr lang="uk-UA" sz="4000" b="1" dirty="0">
                <a:effectLst/>
                <a:highlight>
                  <a:srgbClr val="FFFF00"/>
                </a:highlight>
                <a:latin typeface="Times New Roman" panose="02020603050405020304" pitchFamily="18" charset="0"/>
                <a:ea typeface="Calibri" panose="020F0502020204030204" pitchFamily="34" charset="0"/>
              </a:rPr>
              <a:t>автономії трьох північних районів</a:t>
            </a:r>
            <a:r>
              <a:rPr lang="uk-UA" sz="4000" b="1" dirty="0">
                <a:effectLst/>
                <a:latin typeface="Times New Roman" panose="02020603050405020304" pitchFamily="18" charset="0"/>
                <a:ea typeface="Calibri" panose="020F0502020204030204" pitchFamily="34" charset="0"/>
              </a:rPr>
              <a:t>. За думкою експертів, новий конфлікт загрожує дестабілізувати обстановку, як мінімум, в десяти державах регіону, де також </a:t>
            </a:r>
            <a:r>
              <a:rPr lang="uk-UA" sz="4000" b="1" i="1" u="sng" dirty="0">
                <a:effectLst/>
                <a:highlight>
                  <a:srgbClr val="00FF00"/>
                </a:highlight>
                <a:latin typeface="Times New Roman" panose="02020603050405020304" pitchFamily="18" charset="0"/>
                <a:ea typeface="Calibri" panose="020F0502020204030204" pitchFamily="34" charset="0"/>
              </a:rPr>
              <a:t>гостро стоїть проблема туарегів</a:t>
            </a:r>
            <a:r>
              <a:rPr lang="uk-UA" sz="4000" b="1" dirty="0">
                <a:effectLst/>
                <a:highlight>
                  <a:srgbClr val="00FF00"/>
                </a:highlight>
                <a:latin typeface="Times New Roman" panose="02020603050405020304" pitchFamily="18" charset="0"/>
                <a:ea typeface="Calibri" panose="020F0502020204030204" pitchFamily="34" charset="0"/>
              </a:rPr>
              <a:t>.</a:t>
            </a:r>
            <a:endParaRPr lang="ru-RU" sz="4000" b="1" dirty="0">
              <a:highlight>
                <a:srgbClr val="00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402359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lnSpcReduction="10000"/>
          </a:bodyPr>
          <a:lstStyle/>
          <a:p>
            <a:pPr marL="0" indent="0" algn="just">
              <a:buNone/>
            </a:pPr>
            <a:r>
              <a:rPr lang="uk-UA" sz="3800" b="1" dirty="0">
                <a:effectLst/>
                <a:latin typeface="Times New Roman" panose="02020603050405020304" pitchFamily="18" charset="0"/>
                <a:ea typeface="Calibri" panose="020F0502020204030204" pitchFamily="34" charset="0"/>
              </a:rPr>
              <a:t>Міжплемінні конфлікти розгорілися на південному сході Лівії, в районі міста </a:t>
            </a:r>
            <a:r>
              <a:rPr lang="uk-UA" sz="3800" b="1" dirty="0" err="1">
                <a:effectLst/>
                <a:latin typeface="Times New Roman" panose="02020603050405020304" pitchFamily="18" charset="0"/>
                <a:ea typeface="Calibri" panose="020F0502020204030204" pitchFamily="34" charset="0"/>
              </a:rPr>
              <a:t>Куфра</a:t>
            </a:r>
            <a:r>
              <a:rPr lang="uk-UA" sz="3800" b="1" dirty="0">
                <a:effectLst/>
                <a:latin typeface="Times New Roman" panose="02020603050405020304" pitchFamily="18" charset="0"/>
                <a:ea typeface="Calibri" panose="020F0502020204030204" pitchFamily="34" charset="0"/>
              </a:rPr>
              <a:t>, жертвами яких стали сотні чоловік, а тисячі мусили покинути свої домівки (за приблизними підрахунками, до половини жителів міста, населення якого налічувало понад 50  тис.). </a:t>
            </a:r>
          </a:p>
          <a:p>
            <a:pPr marL="0" indent="0" algn="just">
              <a:buNone/>
            </a:pPr>
            <a:r>
              <a:rPr lang="uk-UA" sz="3800" b="1" dirty="0">
                <a:effectLst/>
                <a:latin typeface="Times New Roman" panose="02020603050405020304" pitchFamily="18" charset="0"/>
                <a:ea typeface="Calibri" panose="020F0502020204030204" pitchFamily="34" charset="0"/>
              </a:rPr>
              <a:t>Урядовці відрядили туди армійські підрозділи, проте ситуація залишалася напруженою. Кількість колишніх повстанських загонів коливалася, за різними оцінками, від 100 до 300, а усього із зброєю – понад 125 тис. лівійців. Більшість повстанських загонів прив’язані до тих населених пунктів, де вони сформувалися.</a:t>
            </a:r>
            <a:endParaRPr lang="ru-RU" sz="3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627643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3800" b="1" dirty="0">
                <a:effectLst/>
                <a:latin typeface="Times New Roman" panose="02020603050405020304" pitchFamily="18" charset="0"/>
                <a:ea typeface="Calibri" panose="020F0502020204030204" pitchFamily="34" charset="0"/>
              </a:rPr>
              <a:t>Верховний комісар ООН з прав людини </a:t>
            </a:r>
            <a:r>
              <a:rPr lang="uk-UA" sz="3800" b="1" dirty="0" err="1">
                <a:effectLst/>
                <a:latin typeface="Times New Roman" panose="02020603050405020304" pitchFamily="18" charset="0"/>
                <a:ea typeface="Calibri" panose="020F0502020204030204" pitchFamily="34" charset="0"/>
              </a:rPr>
              <a:t>Наві</a:t>
            </a:r>
            <a:r>
              <a:rPr lang="uk-UA" sz="3800" b="1" dirty="0">
                <a:effectLst/>
                <a:latin typeface="Times New Roman" panose="02020603050405020304" pitchFamily="18" charset="0"/>
                <a:ea typeface="Calibri" panose="020F0502020204030204" pitchFamily="34" charset="0"/>
              </a:rPr>
              <a:t> </a:t>
            </a:r>
            <a:r>
              <a:rPr lang="uk-UA" sz="3800" b="1" dirty="0" err="1">
                <a:effectLst/>
                <a:latin typeface="Times New Roman" panose="02020603050405020304" pitchFamily="18" charset="0"/>
                <a:ea typeface="Calibri" panose="020F0502020204030204" pitchFamily="34" charset="0"/>
              </a:rPr>
              <a:t>Піллей</a:t>
            </a:r>
            <a:r>
              <a:rPr lang="uk-UA" sz="3800" b="1" dirty="0">
                <a:effectLst/>
                <a:latin typeface="Times New Roman" panose="02020603050405020304" pitchFamily="18" charset="0"/>
                <a:ea typeface="Calibri" panose="020F0502020204030204" pitchFamily="34" charset="0"/>
              </a:rPr>
              <a:t> наприкінці </a:t>
            </a:r>
            <a:r>
              <a:rPr lang="uk-UA" sz="3800" b="1" i="1" dirty="0">
                <a:solidFill>
                  <a:srgbClr val="FF0000"/>
                </a:solidFill>
                <a:effectLst/>
                <a:highlight>
                  <a:srgbClr val="FFFF00"/>
                </a:highlight>
                <a:latin typeface="Times New Roman" panose="02020603050405020304" pitchFamily="18" charset="0"/>
                <a:ea typeface="Calibri" panose="020F0502020204030204" pitchFamily="34" charset="0"/>
              </a:rPr>
              <a:t>січня 2012 р.</a:t>
            </a:r>
            <a:r>
              <a:rPr lang="uk-UA" sz="3800" b="1" dirty="0">
                <a:solidFill>
                  <a:srgbClr val="FF0000"/>
                </a:solidFill>
                <a:effectLst/>
                <a:highlight>
                  <a:srgbClr val="FFFF00"/>
                </a:highlight>
                <a:latin typeface="Times New Roman" panose="02020603050405020304" pitchFamily="18" charset="0"/>
                <a:ea typeface="Calibri" panose="020F0502020204030204" pitchFamily="34" charset="0"/>
              </a:rPr>
              <a:t> </a:t>
            </a:r>
            <a:r>
              <a:rPr lang="uk-UA" sz="3800" b="1" dirty="0">
                <a:effectLst/>
                <a:latin typeface="Times New Roman" panose="02020603050405020304" pitchFamily="18" charset="0"/>
                <a:ea typeface="Calibri" panose="020F0502020204030204" pitchFamily="34" charset="0"/>
              </a:rPr>
              <a:t>представила членам Ради Безпеки доповідь стосовно становища в Лівії. З неї випливало, що нова влада неспроможна контролювати масу колишніх революціонерів, яка перетворилася на бандитську вольницю. </a:t>
            </a:r>
          </a:p>
          <a:p>
            <a:pPr marL="0" indent="0" algn="just">
              <a:buNone/>
            </a:pPr>
            <a:r>
              <a:rPr lang="uk-UA" sz="3800" b="1" dirty="0">
                <a:effectLst/>
                <a:latin typeface="Times New Roman" panose="02020603050405020304" pitchFamily="18" charset="0"/>
                <a:ea typeface="Calibri" panose="020F0502020204030204" pitchFamily="34" charset="0"/>
              </a:rPr>
              <a:t>Такі «революційні бригади» мають десятки власних </a:t>
            </a:r>
            <a:r>
              <a:rPr lang="uk-UA" sz="3800" b="1" dirty="0" err="1">
                <a:effectLst/>
                <a:latin typeface="Times New Roman" panose="02020603050405020304" pitchFamily="18" charset="0"/>
                <a:ea typeface="Calibri" panose="020F0502020204030204" pitchFamily="34" charset="0"/>
              </a:rPr>
              <a:t>тюрем</a:t>
            </a:r>
            <a:r>
              <a:rPr lang="uk-UA" sz="3800" b="1" dirty="0">
                <a:effectLst/>
                <a:latin typeface="Times New Roman" panose="02020603050405020304" pitchFamily="18" charset="0"/>
                <a:ea typeface="Calibri" panose="020F0502020204030204" pitchFamily="34" charset="0"/>
              </a:rPr>
              <a:t>, де без суду і слідства утримують 8,5 тис. в’язнів, більшість з яких – прибічники скинутого лідера країни, хоча серед них є жінки і навіть діти. Люди зазнають знущань і катувань, трапляється, що від того гинуть. </a:t>
            </a:r>
            <a:endParaRPr lang="ru-RU" sz="3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2748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4200" b="1" dirty="0">
                <a:effectLst/>
                <a:latin typeface="Times New Roman" panose="02020603050405020304" pitchFamily="18" charset="0"/>
                <a:ea typeface="Calibri" panose="020F0502020204030204" pitchFamily="34" charset="0"/>
              </a:rPr>
              <a:t>Представники влади констатують, що їм дійсно тяжко нормалізувати обстановку в країні, адже вона наповнена зброєю, а озброєні угрупування можуть підпорядковуватися кому завгодно і переслідувати будь-які цілі. </a:t>
            </a:r>
          </a:p>
          <a:p>
            <a:pPr marL="0" indent="0" algn="just">
              <a:buNone/>
            </a:pPr>
            <a:r>
              <a:rPr lang="uk-UA" sz="4200" b="1" dirty="0">
                <a:effectLst/>
                <a:latin typeface="Times New Roman" panose="02020603050405020304" pitchFamily="18" charset="0"/>
                <a:ea typeface="Calibri" panose="020F0502020204030204" pitchFamily="34" charset="0"/>
              </a:rPr>
              <a:t>Наприкінці </a:t>
            </a:r>
            <a:r>
              <a:rPr lang="uk-UA" sz="4200" b="1" i="1" dirty="0">
                <a:solidFill>
                  <a:srgbClr val="FF0000"/>
                </a:solidFill>
                <a:effectLst/>
                <a:highlight>
                  <a:srgbClr val="FFFF00"/>
                </a:highlight>
                <a:latin typeface="Times New Roman" panose="02020603050405020304" pitchFamily="18" charset="0"/>
                <a:ea typeface="Calibri" panose="020F0502020204030204" pitchFamily="34" charset="0"/>
              </a:rPr>
              <a:t>вересня 2012 р.</a:t>
            </a:r>
            <a:r>
              <a:rPr lang="uk-UA" sz="4200" b="1" dirty="0">
                <a:effectLst/>
                <a:latin typeface="Times New Roman" panose="02020603050405020304" pitchFamily="18" charset="0"/>
                <a:ea typeface="Calibri" panose="020F0502020204030204" pitchFamily="34" charset="0"/>
              </a:rPr>
              <a:t> влада прийняла рішення про розпуск загонів озброєних ополченців на території країни. Колишні повстанці наполегливо вимагали від влади компенсації за одержані поранення та інші втрати.</a:t>
            </a:r>
            <a:endParaRPr lang="ru-RU" sz="4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767594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lnSpcReduction="10000"/>
          </a:bodyPr>
          <a:lstStyle/>
          <a:p>
            <a:pPr marL="0" indent="0" algn="just">
              <a:buNone/>
            </a:pPr>
            <a:r>
              <a:rPr lang="uk-UA" sz="3600" b="1" dirty="0">
                <a:effectLst/>
                <a:latin typeface="Times New Roman" panose="02020603050405020304" pitchFamily="18" charset="0"/>
                <a:ea typeface="Calibri" panose="020F0502020204030204" pitchFamily="34" charset="0"/>
              </a:rPr>
              <a:t>Ситуація в Лівії ще більше заплуталась після того, як після програшу на виборах в </a:t>
            </a:r>
            <a:r>
              <a:rPr lang="uk-UA" sz="3600" b="1" i="1" dirty="0">
                <a:solidFill>
                  <a:srgbClr val="FF0000"/>
                </a:solidFill>
                <a:effectLst/>
                <a:highlight>
                  <a:srgbClr val="FFFF00"/>
                </a:highlight>
                <a:latin typeface="Times New Roman" panose="02020603050405020304" pitchFamily="18" charset="0"/>
                <a:ea typeface="Calibri" panose="020F0502020204030204" pitchFamily="34" charset="0"/>
              </a:rPr>
              <a:t>червні 2014 р.</a:t>
            </a:r>
            <a:r>
              <a:rPr lang="uk-UA" sz="3600" b="1" dirty="0">
                <a:effectLst/>
                <a:latin typeface="Times New Roman" panose="02020603050405020304" pitchFamily="18" charset="0"/>
                <a:ea typeface="Calibri" panose="020F0502020204030204" pitchFamily="34" charset="0"/>
              </a:rPr>
              <a:t> до </a:t>
            </a:r>
            <a:r>
              <a:rPr lang="uk-UA" sz="3600" b="1" i="1" dirty="0">
                <a:solidFill>
                  <a:srgbClr val="0070C0"/>
                </a:solidFill>
                <a:effectLst/>
                <a:latin typeface="Times New Roman" panose="02020603050405020304" pitchFamily="18" charset="0"/>
                <a:ea typeface="Calibri" panose="020F0502020204030204" pitchFamily="34" charset="0"/>
              </a:rPr>
              <a:t>Всенародного національного конгресу</a:t>
            </a:r>
            <a:r>
              <a:rPr lang="uk-UA" sz="3600" b="1" dirty="0">
                <a:effectLst/>
                <a:latin typeface="Times New Roman" panose="02020603050405020304" pitchFamily="18" charset="0"/>
                <a:ea typeface="Calibri" panose="020F0502020204030204" pitchFamily="34" charset="0"/>
              </a:rPr>
              <a:t> ісламісти (насамперед Партія справедливості і розвитку) захопили владу в столиці, примусивши своїх опонентів перебратися до Кіренаїки. </a:t>
            </a:r>
          </a:p>
          <a:p>
            <a:pPr marL="0" indent="0" algn="just">
              <a:buNone/>
            </a:pPr>
            <a:r>
              <a:rPr lang="uk-UA" sz="3600" b="1" dirty="0">
                <a:effectLst/>
                <a:highlight>
                  <a:srgbClr val="FFFF00"/>
                </a:highlight>
                <a:latin typeface="Times New Roman" panose="02020603050405020304" pitchFamily="18" charset="0"/>
                <a:ea typeface="Calibri" panose="020F0502020204030204" pitchFamily="34" charset="0"/>
              </a:rPr>
              <a:t>З цього моменту в країні фактично встановилося двовладдя</a:t>
            </a:r>
            <a:r>
              <a:rPr lang="uk-UA" sz="3600" b="1" dirty="0">
                <a:effectLst/>
                <a:latin typeface="Times New Roman" panose="02020603050405020304" pitchFamily="18" charset="0"/>
                <a:ea typeface="Calibri" panose="020F0502020204030204" pitchFamily="34" charset="0"/>
              </a:rPr>
              <a:t>: в Триполі облаштувався само-знов-проголошений ВНК і сформований на його основі уряд, водночас світські сили, які перемогли на виборах, із міркувань безпеки мали переїхати до міста </a:t>
            </a:r>
            <a:r>
              <a:rPr lang="uk-UA" sz="3600" b="1" dirty="0" err="1">
                <a:effectLst/>
                <a:latin typeface="Times New Roman" panose="02020603050405020304" pitchFamily="18" charset="0"/>
                <a:ea typeface="Calibri" panose="020F0502020204030204" pitchFamily="34" charset="0"/>
              </a:rPr>
              <a:t>Тобрук</a:t>
            </a:r>
            <a:r>
              <a:rPr lang="uk-UA" sz="3600" b="1" dirty="0">
                <a:effectLst/>
                <a:latin typeface="Times New Roman" panose="02020603050405020304" pitchFamily="18" charset="0"/>
                <a:ea typeface="Calibri" panose="020F0502020204030204" pitchFamily="34" charset="0"/>
              </a:rPr>
              <a:t>, де в одному з міських готелів розпочала свою роботу палата представників і підконтрольний їй уряд.</a:t>
            </a:r>
            <a:endParaRPr lang="ru-RU"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3356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3600" b="1" dirty="0">
                <a:effectLst/>
                <a:latin typeface="Times New Roman" panose="02020603050405020304" pitchFamily="18" charset="0"/>
                <a:ea typeface="Calibri" panose="020F0502020204030204" pitchFamily="34" charset="0"/>
              </a:rPr>
              <a:t>Відтоді в Лівії існують два уряди й два парламенти, що не визнають одне одного і ставлять під сумнів владу опонентів. Якщо </a:t>
            </a:r>
            <a:r>
              <a:rPr lang="uk-UA" sz="3600" b="1" dirty="0" err="1">
                <a:effectLst/>
                <a:latin typeface="Times New Roman" panose="02020603050405020304" pitchFamily="18" charset="0"/>
                <a:ea typeface="Calibri" panose="020F0502020204030204" pitchFamily="34" charset="0"/>
              </a:rPr>
              <a:t>тобрукський</a:t>
            </a:r>
            <a:r>
              <a:rPr lang="uk-UA" sz="3600" b="1" dirty="0">
                <a:effectLst/>
                <a:latin typeface="Times New Roman" panose="02020603050405020304" pitchFamily="18" charset="0"/>
                <a:ea typeface="Calibri" panose="020F0502020204030204" pitchFamily="34" charset="0"/>
              </a:rPr>
              <a:t> режим досяг підтримки на міжнародній арені, одержавши визнання світового співтовариства, то тріполітанська влада спромоглася оскаржити результати червневих виборів у Верховному суді Лівії, який виніс рішення про розпуск палати представників. Протиріччя між двома політичними полюсами – насамперед ідеологічні. </a:t>
            </a:r>
          </a:p>
          <a:p>
            <a:pPr marL="0" indent="0" algn="just">
              <a:buNone/>
            </a:pPr>
            <a:r>
              <a:rPr lang="uk-UA" sz="3600" b="1" i="1" dirty="0">
                <a:solidFill>
                  <a:srgbClr val="0070C0"/>
                </a:solidFill>
                <a:effectLst/>
                <a:highlight>
                  <a:srgbClr val="FFFF00"/>
                </a:highlight>
                <a:latin typeface="Times New Roman" panose="02020603050405020304" pitchFamily="18" charset="0"/>
                <a:ea typeface="Calibri" panose="020F0502020204030204" pitchFamily="34" charset="0"/>
              </a:rPr>
              <a:t>Лінія розмежування – традиційна для арабської політичної культури – між </a:t>
            </a:r>
            <a:r>
              <a:rPr lang="uk-UA" sz="3600" b="1" i="1" dirty="0" err="1">
                <a:solidFill>
                  <a:srgbClr val="0070C0"/>
                </a:solidFill>
                <a:effectLst/>
                <a:highlight>
                  <a:srgbClr val="FFFF00"/>
                </a:highlight>
                <a:latin typeface="Times New Roman" panose="02020603050405020304" pitchFamily="18" charset="0"/>
                <a:ea typeface="Calibri" panose="020F0502020204030204" pitchFamily="34" charset="0"/>
              </a:rPr>
              <a:t>секуляристами</a:t>
            </a:r>
            <a:r>
              <a:rPr lang="uk-UA" sz="3600" b="1" i="1" dirty="0">
                <a:solidFill>
                  <a:srgbClr val="0070C0"/>
                </a:solidFill>
                <a:effectLst/>
                <a:highlight>
                  <a:srgbClr val="FFFF00"/>
                </a:highlight>
                <a:latin typeface="Times New Roman" panose="02020603050405020304" pitchFamily="18" charset="0"/>
                <a:ea typeface="Calibri" panose="020F0502020204030204" pitchFamily="34" charset="0"/>
              </a:rPr>
              <a:t> (</a:t>
            </a:r>
            <a:r>
              <a:rPr lang="uk-UA" sz="3600" b="1" i="1" dirty="0" err="1">
                <a:solidFill>
                  <a:srgbClr val="0070C0"/>
                </a:solidFill>
                <a:effectLst/>
                <a:highlight>
                  <a:srgbClr val="FFFF00"/>
                </a:highlight>
                <a:latin typeface="Times New Roman" panose="02020603050405020304" pitchFamily="18" charset="0"/>
                <a:ea typeface="Calibri" panose="020F0502020204030204" pitchFamily="34" charset="0"/>
              </a:rPr>
              <a:t>Тобрук</a:t>
            </a:r>
            <a:r>
              <a:rPr lang="uk-UA" sz="3600" b="1" i="1" dirty="0">
                <a:solidFill>
                  <a:srgbClr val="0070C0"/>
                </a:solidFill>
                <a:effectLst/>
                <a:highlight>
                  <a:srgbClr val="FFFF00"/>
                </a:highlight>
                <a:latin typeface="Times New Roman" panose="02020603050405020304" pitchFamily="18" charset="0"/>
                <a:ea typeface="Calibri" panose="020F0502020204030204" pitchFamily="34" charset="0"/>
              </a:rPr>
              <a:t>) та ісламістами (Триполі).</a:t>
            </a:r>
            <a:endParaRPr lang="ru-RU" sz="3600" b="1" dirty="0">
              <a:solidFill>
                <a:srgbClr val="0070C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8144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526472"/>
          </a:xfrm>
        </p:spPr>
        <p:txBody>
          <a:bodyPr>
            <a:normAutofit/>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pic>
        <p:nvPicPr>
          <p:cNvPr id="2" name="Объект 1">
            <a:extLst>
              <a:ext uri="{FF2B5EF4-FFF2-40B4-BE49-F238E27FC236}">
                <a16:creationId xmlns:a16="http://schemas.microsoft.com/office/drawing/2014/main" id="{7D79C648-9D10-515B-FA66-496DAE2B5C9A}"/>
              </a:ext>
            </a:extLst>
          </p:cNvPr>
          <p:cNvPicPr>
            <a:picLocks noGrp="1" noChangeAspect="1"/>
          </p:cNvPicPr>
          <p:nvPr>
            <p:ph idx="1"/>
          </p:nvPr>
        </p:nvPicPr>
        <p:blipFill>
          <a:blip r:embed="rId2"/>
          <a:stretch>
            <a:fillRect/>
          </a:stretch>
        </p:blipFill>
        <p:spPr>
          <a:xfrm>
            <a:off x="0" y="926307"/>
            <a:ext cx="6493164" cy="4996693"/>
          </a:xfrm>
          <a:prstGeom prst="rect">
            <a:avLst/>
          </a:prstGeom>
        </p:spPr>
      </p:pic>
      <p:pic>
        <p:nvPicPr>
          <p:cNvPr id="3" name="Рисунок 2">
            <a:extLst>
              <a:ext uri="{FF2B5EF4-FFF2-40B4-BE49-F238E27FC236}">
                <a16:creationId xmlns:a16="http://schemas.microsoft.com/office/drawing/2014/main" id="{2BDFEA05-BF47-0E46-7561-1819E467A2EA}"/>
              </a:ext>
            </a:extLst>
          </p:cNvPr>
          <p:cNvPicPr>
            <a:picLocks noChangeAspect="1"/>
          </p:cNvPicPr>
          <p:nvPr/>
        </p:nvPicPr>
        <p:blipFill>
          <a:blip r:embed="rId3"/>
          <a:stretch>
            <a:fillRect/>
          </a:stretch>
        </p:blipFill>
        <p:spPr>
          <a:xfrm>
            <a:off x="6576291" y="674255"/>
            <a:ext cx="5538514" cy="5915134"/>
          </a:xfrm>
          <a:prstGeom prst="rect">
            <a:avLst/>
          </a:prstGeom>
        </p:spPr>
      </p:pic>
      <p:pic>
        <p:nvPicPr>
          <p:cNvPr id="6" name="Рисунок 5">
            <a:extLst>
              <a:ext uri="{FF2B5EF4-FFF2-40B4-BE49-F238E27FC236}">
                <a16:creationId xmlns:a16="http://schemas.microsoft.com/office/drawing/2014/main" id="{989E28FC-C96E-17F8-AD7F-E97FCAD117F4}"/>
              </a:ext>
            </a:extLst>
          </p:cNvPr>
          <p:cNvPicPr>
            <a:picLocks noChangeAspect="1"/>
          </p:cNvPicPr>
          <p:nvPr/>
        </p:nvPicPr>
        <p:blipFill>
          <a:blip r:embed="rId4"/>
          <a:stretch>
            <a:fillRect/>
          </a:stretch>
        </p:blipFill>
        <p:spPr>
          <a:xfrm>
            <a:off x="5228264" y="4712674"/>
            <a:ext cx="3250717" cy="2438038"/>
          </a:xfrm>
          <a:prstGeom prst="rect">
            <a:avLst/>
          </a:prstGeom>
        </p:spPr>
      </p:pic>
    </p:spTree>
    <p:extLst>
      <p:ext uri="{BB962C8B-B14F-4D97-AF65-F5344CB8AC3E}">
        <p14:creationId xmlns:p14="http://schemas.microsoft.com/office/powerpoint/2010/main" val="12246406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2900" b="1" dirty="0">
                <a:effectLst/>
                <a:latin typeface="Times New Roman" panose="02020603050405020304" pitchFamily="18" charset="0"/>
                <a:ea typeface="Calibri" panose="020F0502020204030204" pitchFamily="34" charset="0"/>
              </a:rPr>
              <a:t>До усього цього </a:t>
            </a:r>
            <a:r>
              <a:rPr lang="uk-UA" sz="2900" b="1" i="1" dirty="0">
                <a:solidFill>
                  <a:srgbClr val="FF0000"/>
                </a:solidFill>
                <a:effectLst/>
                <a:highlight>
                  <a:srgbClr val="FFFF00"/>
                </a:highlight>
                <a:latin typeface="Times New Roman" panose="02020603050405020304" pitchFamily="18" charset="0"/>
                <a:ea typeface="Calibri" panose="020F0502020204030204" pitchFamily="34" charset="0"/>
              </a:rPr>
              <a:t>наприкінці 2015 р.</a:t>
            </a:r>
            <a:r>
              <a:rPr lang="uk-UA" sz="2900" b="1" dirty="0">
                <a:effectLst/>
                <a:latin typeface="Times New Roman" panose="02020603050405020304" pitchFamily="18" charset="0"/>
                <a:ea typeface="Calibri" panose="020F0502020204030204" pitchFamily="34" charset="0"/>
              </a:rPr>
              <a:t> додався третій полюс влади – уряд національної єдності на чолі із </a:t>
            </a:r>
            <a:r>
              <a:rPr lang="uk-UA" sz="2900" b="1" i="1" dirty="0" err="1">
                <a:effectLst/>
                <a:highlight>
                  <a:srgbClr val="FF0000"/>
                </a:highlight>
                <a:latin typeface="Times New Roman" panose="02020603050405020304" pitchFamily="18" charset="0"/>
                <a:ea typeface="Calibri" panose="020F0502020204030204" pitchFamily="34" charset="0"/>
              </a:rPr>
              <a:t>Фаїзом</a:t>
            </a:r>
            <a:r>
              <a:rPr lang="uk-UA" sz="2900" b="1" i="1" dirty="0">
                <a:effectLst/>
                <a:highlight>
                  <a:srgbClr val="FF0000"/>
                </a:highlight>
                <a:latin typeface="Times New Roman" panose="02020603050405020304" pitchFamily="18" charset="0"/>
                <a:ea typeface="Calibri" panose="020F0502020204030204" pitchFamily="34" charset="0"/>
              </a:rPr>
              <a:t> </a:t>
            </a:r>
            <a:r>
              <a:rPr lang="uk-UA" sz="2900" b="1" i="1" dirty="0" err="1">
                <a:effectLst/>
                <a:highlight>
                  <a:srgbClr val="FF0000"/>
                </a:highlight>
                <a:latin typeface="Times New Roman" panose="02020603050405020304" pitchFamily="18" charset="0"/>
                <a:ea typeface="Calibri" panose="020F0502020204030204" pitchFamily="34" charset="0"/>
              </a:rPr>
              <a:t>Сарраджем</a:t>
            </a:r>
            <a:r>
              <a:rPr lang="uk-UA" sz="2900" b="1" dirty="0">
                <a:effectLst/>
                <a:latin typeface="Times New Roman" panose="02020603050405020304" pitchFamily="18" charset="0"/>
                <a:ea typeface="Calibri" panose="020F0502020204030204" pitchFamily="34" charset="0"/>
              </a:rPr>
              <a:t>. Цей уряд було створено в рамках підписаних в Марокко за підтримки ООН </a:t>
            </a:r>
            <a:r>
              <a:rPr lang="uk-UA" sz="2900" b="1" dirty="0" err="1">
                <a:effectLst/>
                <a:latin typeface="Times New Roman" panose="02020603050405020304" pitchFamily="18" charset="0"/>
                <a:ea typeface="Calibri" panose="020F0502020204030204" pitchFamily="34" charset="0"/>
              </a:rPr>
              <a:t>Схиратських</a:t>
            </a:r>
            <a:r>
              <a:rPr lang="uk-UA" sz="2900" b="1" dirty="0">
                <a:effectLst/>
                <a:latin typeface="Times New Roman" panose="02020603050405020304" pitchFamily="18" charset="0"/>
                <a:ea typeface="Calibri" panose="020F0502020204030204" pitchFamily="34" charset="0"/>
              </a:rPr>
              <a:t> угод. Замість об’єднання в країні встановилося </a:t>
            </a:r>
            <a:r>
              <a:rPr lang="uk-UA" sz="2900" b="1" dirty="0" err="1">
                <a:effectLst/>
                <a:latin typeface="Times New Roman" panose="02020603050405020304" pitchFamily="18" charset="0"/>
                <a:ea typeface="Calibri" panose="020F0502020204030204" pitchFamily="34" charset="0"/>
              </a:rPr>
              <a:t>троєвладдя</a:t>
            </a:r>
            <a:r>
              <a:rPr lang="uk-UA" sz="2900" b="1" dirty="0">
                <a:effectLst/>
                <a:latin typeface="Times New Roman" panose="02020603050405020304" pitchFamily="18" charset="0"/>
                <a:ea typeface="Calibri" panose="020F0502020204030204" pitchFamily="34" charset="0"/>
              </a:rPr>
              <a:t>: до </a:t>
            </a:r>
            <a:r>
              <a:rPr lang="uk-UA" sz="2900" b="1" dirty="0" err="1">
                <a:effectLst/>
                <a:latin typeface="Times New Roman" panose="02020603050405020304" pitchFamily="18" charset="0"/>
                <a:ea typeface="Calibri" panose="020F0502020204030204" pitchFamily="34" charset="0"/>
              </a:rPr>
              <a:t>тобрукського</a:t>
            </a:r>
            <a:r>
              <a:rPr lang="uk-UA" sz="2900" b="1" dirty="0">
                <a:effectLst/>
                <a:latin typeface="Times New Roman" panose="02020603050405020304" pitchFamily="18" charset="0"/>
                <a:ea typeface="Calibri" panose="020F0502020204030204" pitchFamily="34" charset="0"/>
              </a:rPr>
              <a:t> і тріполітанського урядів додався ще один – у вигнанні, що тимчасово знайшов прихисток в Тунісі.</a:t>
            </a:r>
          </a:p>
          <a:p>
            <a:pPr marL="0" indent="0" algn="just">
              <a:buNone/>
            </a:pPr>
            <a:r>
              <a:rPr lang="uk-UA" sz="2900" b="1" dirty="0">
                <a:effectLst/>
                <a:latin typeface="Times New Roman" panose="02020603050405020304" pitchFamily="18" charset="0"/>
                <a:ea typeface="Calibri" panose="020F0502020204030204" pitchFamily="34" charset="0"/>
              </a:rPr>
              <a:t>Усі три уряди найбільше стурбовані територіальним питанням, оскільки більша частина Лівії перебуває за межами їхнього реального впливу. Гостро стоїть питання про подальше існування цієї держави в існуючих кордонах. </a:t>
            </a:r>
            <a:r>
              <a:rPr lang="uk-UA" sz="2900" b="1" dirty="0">
                <a:effectLst/>
                <a:highlight>
                  <a:srgbClr val="00FF00"/>
                </a:highlight>
                <a:latin typeface="Times New Roman" panose="02020603050405020304" pitchFamily="18" charset="0"/>
                <a:ea typeface="Calibri" panose="020F0502020204030204" pitchFamily="34" charset="0"/>
              </a:rPr>
              <a:t>Країна розпадається не тільки по межах трьох історичних регіонів – Кіренаїки, </a:t>
            </a:r>
            <a:r>
              <a:rPr lang="uk-UA" sz="2900" b="1" dirty="0" err="1">
                <a:effectLst/>
                <a:highlight>
                  <a:srgbClr val="00FF00"/>
                </a:highlight>
                <a:latin typeface="Times New Roman" panose="02020603050405020304" pitchFamily="18" charset="0"/>
                <a:ea typeface="Calibri" panose="020F0502020204030204" pitchFamily="34" charset="0"/>
              </a:rPr>
              <a:t>Триполітанії</a:t>
            </a:r>
            <a:r>
              <a:rPr lang="uk-UA" sz="2900" b="1" dirty="0">
                <a:effectLst/>
                <a:highlight>
                  <a:srgbClr val="00FF00"/>
                </a:highlight>
                <a:latin typeface="Times New Roman" panose="02020603050405020304" pitchFamily="18" charset="0"/>
                <a:ea typeface="Calibri" panose="020F0502020204030204" pitchFamily="34" charset="0"/>
              </a:rPr>
              <a:t> і </a:t>
            </a:r>
            <a:r>
              <a:rPr lang="uk-UA" sz="2900" b="1" dirty="0" err="1">
                <a:effectLst/>
                <a:highlight>
                  <a:srgbClr val="00FF00"/>
                </a:highlight>
                <a:latin typeface="Times New Roman" panose="02020603050405020304" pitchFamily="18" charset="0"/>
                <a:ea typeface="Calibri" panose="020F0502020204030204" pitchFamily="34" charset="0"/>
              </a:rPr>
              <a:t>Феццана</a:t>
            </a:r>
            <a:r>
              <a:rPr lang="uk-UA" sz="2900" b="1" dirty="0">
                <a:effectLst/>
                <a:highlight>
                  <a:srgbClr val="00FF00"/>
                </a:highlight>
                <a:latin typeface="Times New Roman" panose="02020603050405020304" pitchFamily="18" charset="0"/>
                <a:ea typeface="Calibri" panose="020F0502020204030204" pitchFamily="34" charset="0"/>
              </a:rPr>
              <a:t> – але й всередині цих областей, дроблячись на численні розрізнені фрагменти із нестійкою владою, що перетікає від одного політичного центру до іншого</a:t>
            </a:r>
            <a:r>
              <a:rPr lang="uk-UA" sz="2900" b="1" dirty="0">
                <a:effectLst/>
                <a:latin typeface="Times New Roman" panose="02020603050405020304" pitchFamily="18" charset="0"/>
                <a:ea typeface="Calibri" panose="020F0502020204030204" pitchFamily="34" charset="0"/>
              </a:rPr>
              <a:t>. </a:t>
            </a:r>
            <a:r>
              <a:rPr lang="uk-UA" sz="2900" b="1" i="1" dirty="0">
                <a:solidFill>
                  <a:srgbClr val="FF0000"/>
                </a:solidFill>
                <a:effectLst/>
                <a:highlight>
                  <a:srgbClr val="FFFF00"/>
                </a:highlight>
                <a:latin typeface="Times New Roman" panose="02020603050405020304" pitchFamily="18" charset="0"/>
                <a:ea typeface="Calibri" panose="020F0502020204030204" pitchFamily="34" charset="0"/>
              </a:rPr>
              <a:t>Лівійське суспільство, поділене за </a:t>
            </a:r>
            <a:r>
              <a:rPr lang="uk-UA" sz="2900" b="1" i="1" dirty="0" err="1">
                <a:solidFill>
                  <a:srgbClr val="FF0000"/>
                </a:solidFill>
                <a:effectLst/>
                <a:highlight>
                  <a:srgbClr val="FFFF00"/>
                </a:highlight>
                <a:latin typeface="Times New Roman" panose="02020603050405020304" pitchFamily="18" charset="0"/>
                <a:ea typeface="Calibri" panose="020F0502020204030204" pitchFamily="34" charset="0"/>
              </a:rPr>
              <a:t>кланово</a:t>
            </a:r>
            <a:r>
              <a:rPr lang="uk-UA" sz="2900" b="1" i="1" dirty="0">
                <a:solidFill>
                  <a:srgbClr val="FF0000"/>
                </a:solidFill>
                <a:effectLst/>
                <a:highlight>
                  <a:srgbClr val="FFFF00"/>
                </a:highlight>
                <a:latin typeface="Times New Roman" panose="02020603050405020304" pitchFamily="18" charset="0"/>
                <a:ea typeface="Calibri" panose="020F0502020204030204" pitchFamily="34" charset="0"/>
              </a:rPr>
              <a:t>-племінною ознакою, б’ється за розподіл такого цінного ресурсу, як нафта</a:t>
            </a:r>
            <a:r>
              <a:rPr lang="uk-UA" sz="2900" b="1" dirty="0">
                <a:solidFill>
                  <a:srgbClr val="FF0000"/>
                </a:solidFill>
                <a:effectLst/>
                <a:highlight>
                  <a:srgbClr val="FFFF00"/>
                </a:highlight>
                <a:latin typeface="Times New Roman" panose="02020603050405020304" pitchFamily="18" charset="0"/>
                <a:ea typeface="Calibri" panose="020F0502020204030204" pitchFamily="34" charset="0"/>
              </a:rPr>
              <a:t>. </a:t>
            </a:r>
            <a:endParaRPr lang="ru-RU" sz="29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2911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4200" b="1" dirty="0">
                <a:effectLst/>
                <a:latin typeface="Times New Roman" panose="02020603050405020304" pitchFamily="18" charset="0"/>
                <a:ea typeface="Calibri" panose="020F0502020204030204" pitchFamily="34" charset="0"/>
              </a:rPr>
              <a:t>До цього додається фактор «</a:t>
            </a:r>
            <a:r>
              <a:rPr lang="uk-UA" sz="4200" b="1" i="1" dirty="0">
                <a:effectLst/>
                <a:highlight>
                  <a:srgbClr val="00FF00"/>
                </a:highlight>
                <a:latin typeface="Times New Roman" panose="02020603050405020304" pitchFamily="18" charset="0"/>
                <a:ea typeface="Calibri" panose="020F0502020204030204" pitchFamily="34" charset="0"/>
              </a:rPr>
              <a:t>Ісламської держави</a:t>
            </a:r>
            <a:r>
              <a:rPr lang="uk-UA" sz="4200" b="1" dirty="0">
                <a:effectLst/>
                <a:latin typeface="Times New Roman" panose="02020603050405020304" pitchFamily="18" charset="0"/>
                <a:ea typeface="Calibri" panose="020F0502020204030204" pitchFamily="34" charset="0"/>
              </a:rPr>
              <a:t>», яка від </a:t>
            </a:r>
            <a:r>
              <a:rPr lang="uk-UA" sz="4200" b="1" dirty="0">
                <a:solidFill>
                  <a:srgbClr val="FF0000"/>
                </a:solidFill>
                <a:effectLst/>
                <a:latin typeface="Times New Roman" panose="02020603050405020304" pitchFamily="18" charset="0"/>
                <a:ea typeface="Calibri" panose="020F0502020204030204" pitchFamily="34" charset="0"/>
              </a:rPr>
              <a:t>початку 2015 р.</a:t>
            </a:r>
            <a:r>
              <a:rPr lang="uk-UA" sz="4200" b="1" dirty="0">
                <a:effectLst/>
                <a:latin typeface="Times New Roman" panose="02020603050405020304" pitchFamily="18" charset="0"/>
                <a:ea typeface="Calibri" panose="020F0502020204030204" pitchFamily="34" charset="0"/>
              </a:rPr>
              <a:t> стала одним із впливових гравців в Лівії. </a:t>
            </a:r>
          </a:p>
          <a:p>
            <a:pPr marL="0" indent="0" algn="just">
              <a:buNone/>
            </a:pPr>
            <a:r>
              <a:rPr lang="uk-UA" sz="4200" b="1" dirty="0">
                <a:effectLst/>
                <a:latin typeface="Times New Roman" panose="02020603050405020304" pitchFamily="18" charset="0"/>
                <a:ea typeface="Calibri" panose="020F0502020204030204" pitchFamily="34" charset="0"/>
              </a:rPr>
              <a:t>Під контролем цієї ісламістської організації опинилася більша частина провінції Сирт із узбережжям, а також </a:t>
            </a:r>
            <a:r>
              <a:rPr lang="uk-UA" sz="4200" b="1" dirty="0" err="1">
                <a:effectLst/>
                <a:latin typeface="Times New Roman" panose="02020603050405020304" pitchFamily="18" charset="0"/>
                <a:ea typeface="Calibri" panose="020F0502020204030204" pitchFamily="34" charset="0"/>
              </a:rPr>
              <a:t>сиртські</a:t>
            </a:r>
            <a:r>
              <a:rPr lang="uk-UA" sz="4200" b="1" dirty="0">
                <a:effectLst/>
                <a:latin typeface="Times New Roman" panose="02020603050405020304" pitchFamily="18" charset="0"/>
                <a:ea typeface="Calibri" panose="020F0502020204030204" pitchFamily="34" charset="0"/>
              </a:rPr>
              <a:t> нафтові родовища. Посилення лівійських ісламістів фактично зробило контрольовані ними території другим за значенням ареалом поширення «ІД» в світі після </a:t>
            </a:r>
            <a:r>
              <a:rPr lang="uk-UA" sz="4200" b="1" dirty="0" err="1">
                <a:effectLst/>
                <a:latin typeface="Times New Roman" panose="02020603050405020304" pitchFamily="18" charset="0"/>
                <a:ea typeface="Calibri" panose="020F0502020204030204" pitchFamily="34" charset="0"/>
              </a:rPr>
              <a:t>сирійсько</a:t>
            </a:r>
            <a:r>
              <a:rPr lang="uk-UA" sz="4200" b="1" dirty="0">
                <a:effectLst/>
                <a:latin typeface="Times New Roman" panose="02020603050405020304" pitchFamily="18" charset="0"/>
                <a:ea typeface="Calibri" panose="020F0502020204030204" pitchFamily="34" charset="0"/>
              </a:rPr>
              <a:t>-іракського.</a:t>
            </a:r>
            <a:endParaRPr lang="ru-RU" sz="4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29271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3200" b="1" dirty="0">
                <a:effectLst/>
                <a:latin typeface="Times New Roman" panose="02020603050405020304" pitchFamily="18" charset="0"/>
                <a:ea typeface="Calibri" panose="020F0502020204030204" pitchFamily="34" charset="0"/>
              </a:rPr>
              <a:t>Арабська весна» висвітила в країнах Близького Сходу колосальні проблеми, які впродовж довгого часу арабські правителі ігнорували. Але якщо в деяких державах головне гасло – «</a:t>
            </a:r>
            <a:r>
              <a:rPr lang="uk-UA" sz="3200" b="1" i="1" dirty="0">
                <a:solidFill>
                  <a:srgbClr val="FF0000"/>
                </a:solidFill>
                <a:effectLst/>
                <a:latin typeface="Times New Roman" panose="02020603050405020304" pitchFamily="18" charset="0"/>
                <a:ea typeface="Calibri" panose="020F0502020204030204" pitchFamily="34" charset="0"/>
              </a:rPr>
              <a:t>Народ вимагає повалення режиму!</a:t>
            </a:r>
            <a:r>
              <a:rPr lang="uk-UA" sz="3200" b="1" dirty="0">
                <a:effectLst/>
                <a:latin typeface="Times New Roman" panose="02020603050405020304" pitchFamily="18" charset="0"/>
                <a:ea typeface="Calibri" panose="020F0502020204030204" pitchFamily="34" charset="0"/>
              </a:rPr>
              <a:t>» – виявився фатальним тільки для правлячих династій і не </a:t>
            </a:r>
            <a:r>
              <a:rPr lang="uk-UA" sz="3200" b="1" dirty="0" err="1">
                <a:effectLst/>
                <a:latin typeface="Times New Roman" panose="02020603050405020304" pitchFamily="18" charset="0"/>
                <a:ea typeface="Calibri" panose="020F0502020204030204" pitchFamily="34" charset="0"/>
              </a:rPr>
              <a:t>зачіпив</a:t>
            </a:r>
            <a:r>
              <a:rPr lang="uk-UA" sz="3200" b="1" dirty="0">
                <a:effectLst/>
                <a:latin typeface="Times New Roman" panose="02020603050405020304" pitchFamily="18" charset="0"/>
                <a:ea typeface="Calibri" panose="020F0502020204030204" pitchFamily="34" charset="0"/>
              </a:rPr>
              <a:t> політичну систему як таку, в інших революційні процеси зруйнували майже все. Лівія – тому наочний приклад.</a:t>
            </a:r>
          </a:p>
          <a:p>
            <a:pPr marL="0" indent="0" algn="just">
              <a:buNone/>
            </a:pPr>
            <a:r>
              <a:rPr lang="uk-UA" sz="3200" b="1" dirty="0">
                <a:effectLst/>
                <a:latin typeface="Times New Roman" panose="02020603050405020304" pitchFamily="18" charset="0"/>
                <a:ea typeface="Calibri" panose="020F0502020204030204" pitchFamily="34" charset="0"/>
              </a:rPr>
              <a:t>Після повалення режиму полковника вона виявилася розколотою відразу по кількох напрямках: суперечки між різними регіональними елітами; протистояння між ісламістами та </a:t>
            </a:r>
            <a:r>
              <a:rPr lang="uk-UA" sz="3200" b="1" dirty="0" err="1">
                <a:effectLst/>
                <a:latin typeface="Times New Roman" panose="02020603050405020304" pitchFamily="18" charset="0"/>
                <a:ea typeface="Calibri" panose="020F0502020204030204" pitchFamily="34" charset="0"/>
              </a:rPr>
              <a:t>секуляристами</a:t>
            </a:r>
            <a:r>
              <a:rPr lang="uk-UA" sz="3200" b="1" dirty="0">
                <a:effectLst/>
                <a:latin typeface="Times New Roman" panose="02020603050405020304" pitchFamily="18" charset="0"/>
                <a:ea typeface="Calibri" panose="020F0502020204030204" pitchFamily="34" charset="0"/>
              </a:rPr>
              <a:t>; нікуди не поділася ворожнеча між новою владою та прибічниками влади старої. Те, що остання проіснувала 42 роки, зумовлювалося підтримкою значної групи людей, яким було що втрачати із падінням режиму М. </a:t>
            </a:r>
            <a:r>
              <a:rPr lang="uk-UA" sz="3200" b="1" dirty="0" err="1">
                <a:effectLst/>
                <a:latin typeface="Times New Roman" panose="02020603050405020304" pitchFamily="18" charset="0"/>
                <a:ea typeface="Calibri" panose="020F0502020204030204" pitchFamily="34" charset="0"/>
              </a:rPr>
              <a:t>Каддафі</a:t>
            </a:r>
            <a:r>
              <a:rPr lang="uk-UA" sz="3200" b="1" dirty="0">
                <a:effectLst/>
                <a:latin typeface="Times New Roman" panose="02020603050405020304" pitchFamily="18" charset="0"/>
                <a:ea typeface="Calibri" panose="020F0502020204030204" pitchFamily="34" charset="0"/>
              </a:rPr>
              <a:t>.</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251591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4000" b="1" dirty="0">
                <a:effectLst/>
                <a:latin typeface="Times New Roman" panose="02020603050405020304" pitchFamily="18" charset="0"/>
                <a:ea typeface="Calibri" panose="020F0502020204030204" pitchFamily="34" charset="0"/>
              </a:rPr>
              <a:t>Однак більшало тих, хто не хотів з ним миритися. Деякі політологи наполягають на тому, що вибух був інспірований з-за кордону, інші, що він визрів внаслідок внутрішніх причин. </a:t>
            </a:r>
          </a:p>
          <a:p>
            <a:pPr marL="0" indent="0" algn="just">
              <a:buNone/>
            </a:pPr>
            <a:r>
              <a:rPr lang="uk-UA" sz="4000" b="1" dirty="0">
                <a:effectLst/>
                <a:latin typeface="Times New Roman" panose="02020603050405020304" pitchFamily="18" charset="0"/>
                <a:ea typeface="Calibri" panose="020F0502020204030204" pitchFamily="34" charset="0"/>
              </a:rPr>
              <a:t>Найбільш вірогідно те, що до внутрішніх факторів додалися інтереси зовнішніх сил. </a:t>
            </a:r>
            <a:r>
              <a:rPr lang="uk-UA" sz="4000" b="1" dirty="0">
                <a:effectLst/>
                <a:highlight>
                  <a:srgbClr val="00FF00"/>
                </a:highlight>
                <a:latin typeface="Times New Roman" panose="02020603050405020304" pitchFamily="18" charset="0"/>
                <a:ea typeface="Calibri" panose="020F0502020204030204" pitchFamily="34" charset="0"/>
              </a:rPr>
              <a:t>Однак мала місце громадянська війна, в якій лівійці билися проти лівійців</a:t>
            </a:r>
            <a:r>
              <a:rPr lang="uk-UA" sz="4000" b="1" dirty="0">
                <a:effectLst/>
                <a:latin typeface="Times New Roman" panose="02020603050405020304" pitchFamily="18" charset="0"/>
                <a:ea typeface="Calibri" panose="020F0502020204030204" pitchFamily="34" charset="0"/>
              </a:rPr>
              <a:t>. І відбувалося це на тлі трансформацій сучасного світу, в якому мусульманам дуже важко додержуватися власних традицій та звичаїв.</a:t>
            </a:r>
            <a:endParaRPr lang="ru-RU"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3784297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lnSpcReduction="10000"/>
          </a:bodyPr>
          <a:lstStyle/>
          <a:p>
            <a:pPr marL="0" indent="0" algn="just">
              <a:buNone/>
            </a:pPr>
            <a:r>
              <a:rPr lang="uk-UA" sz="3600" b="1" dirty="0">
                <a:effectLst/>
                <a:latin typeface="Times New Roman" panose="02020603050405020304" pitchFamily="18" charset="0"/>
                <a:ea typeface="Calibri" panose="020F0502020204030204" pitchFamily="34" charset="0"/>
              </a:rPr>
              <a:t>Донедавна серед політологів вважалося, що для Лівії </a:t>
            </a:r>
            <a:r>
              <a:rPr lang="uk-UA" sz="3900" b="1" dirty="0">
                <a:effectLst/>
                <a:latin typeface="Times New Roman" panose="02020603050405020304" pitchFamily="18" charset="0"/>
                <a:ea typeface="Calibri" panose="020F0502020204030204" pitchFamily="34" charset="0"/>
              </a:rPr>
              <a:t>після М. </a:t>
            </a:r>
            <a:r>
              <a:rPr lang="uk-UA" sz="3900" b="1" dirty="0" err="1">
                <a:effectLst/>
                <a:latin typeface="Times New Roman" panose="02020603050405020304" pitchFamily="18" charset="0"/>
                <a:ea typeface="Calibri" panose="020F0502020204030204" pitchFamily="34" charset="0"/>
              </a:rPr>
              <a:t>Каддафі</a:t>
            </a:r>
            <a:r>
              <a:rPr lang="uk-UA" sz="3900" b="1" dirty="0">
                <a:effectLst/>
                <a:latin typeface="Times New Roman" panose="02020603050405020304" pitchFamily="18" charset="0"/>
                <a:ea typeface="Calibri" panose="020F0502020204030204" pitchFamily="34" charset="0"/>
              </a:rPr>
              <a:t> можливі чотири сценарії розвитку подій: громадянська війна і наступний міжплемінний конфлікт; встановлення військового режиму; консервація перехідного періоду; і розкол країни.</a:t>
            </a:r>
          </a:p>
          <a:p>
            <a:pPr marL="0" indent="0" algn="just">
              <a:buNone/>
            </a:pPr>
            <a:r>
              <a:rPr lang="uk-UA" sz="3900" b="1" dirty="0">
                <a:effectLst/>
                <a:latin typeface="Times New Roman" panose="02020603050405020304" pitchFamily="18" charset="0"/>
                <a:ea typeface="Calibri" panose="020F0502020204030204" pitchFamily="34" charset="0"/>
              </a:rPr>
              <a:t> Починаючи з </a:t>
            </a:r>
            <a:r>
              <a:rPr lang="uk-UA" sz="3900" b="1" i="1" dirty="0">
                <a:solidFill>
                  <a:srgbClr val="FF0000"/>
                </a:solidFill>
                <a:effectLst/>
                <a:latin typeface="Times New Roman" panose="02020603050405020304" pitchFamily="18" charset="0"/>
                <a:ea typeface="Calibri" panose="020F0502020204030204" pitchFamily="34" charset="0"/>
              </a:rPr>
              <a:t>2015 р.</a:t>
            </a:r>
            <a:r>
              <a:rPr lang="uk-UA" sz="3900" b="1" dirty="0">
                <a:effectLst/>
                <a:latin typeface="Times New Roman" panose="02020603050405020304" pitchFamily="18" charset="0"/>
                <a:ea typeface="Calibri" panose="020F0502020204030204" pitchFamily="34" charset="0"/>
              </a:rPr>
              <a:t> почали говорити про </a:t>
            </a:r>
            <a:r>
              <a:rPr lang="uk-UA" sz="3900" b="1" i="1" dirty="0">
                <a:effectLst/>
                <a:highlight>
                  <a:srgbClr val="FFFF00"/>
                </a:highlight>
                <a:latin typeface="Times New Roman" panose="02020603050405020304" pitchFamily="18" charset="0"/>
                <a:ea typeface="Calibri" panose="020F0502020204030204" pitchFamily="34" charset="0"/>
              </a:rPr>
              <a:t>можливість перетворення Лівії на ісламську державу</a:t>
            </a:r>
            <a:r>
              <a:rPr lang="uk-UA" sz="3900" b="1" dirty="0">
                <a:effectLst/>
                <a:latin typeface="Times New Roman" panose="02020603050405020304" pitchFamily="18" charset="0"/>
                <a:ea typeface="Calibri" panose="020F0502020204030204" pitchFamily="34" charset="0"/>
              </a:rPr>
              <a:t>, яка житиме згідно законів шаріату. Тим більше, що активісти діючої «Ісламської держави» мають намір використовувати країну в якості своєї бази, що являє загрозу для усього світового співтовариства.</a:t>
            </a:r>
            <a:endParaRPr lang="ru-RU" sz="3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807313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3600" b="1" dirty="0">
                <a:effectLst/>
                <a:latin typeface="Times New Roman" panose="02020603050405020304" pitchFamily="18" charset="0"/>
                <a:ea typeface="Calibri" panose="020F0502020204030204" pitchFamily="34" charset="0"/>
              </a:rPr>
              <a:t>Успішний перехід від диктатури до демократії для Лівії політологами навіть не згадується. Світовий досвід призвів до сумної статистики: шанси на успішний вихід з насильницького конфлікту і встановлення демократичного режиму складають приблизно 3–5%. </a:t>
            </a:r>
          </a:p>
          <a:p>
            <a:pPr marL="0" indent="0" algn="just">
              <a:buNone/>
            </a:pPr>
            <a:r>
              <a:rPr lang="uk-UA" sz="3600" b="1" dirty="0">
                <a:effectLst/>
                <a:latin typeface="Times New Roman" panose="02020603050405020304" pitchFamily="18" charset="0"/>
                <a:ea typeface="Calibri" panose="020F0502020204030204" pitchFamily="34" charset="0"/>
              </a:rPr>
              <a:t>Нові можновладці виявилися неспроможними врегулювати кризу, через що країна додалася до списку </a:t>
            </a:r>
            <a:r>
              <a:rPr lang="uk-UA" sz="3600" b="1" i="1" dirty="0" err="1">
                <a:solidFill>
                  <a:srgbClr val="FF0000"/>
                </a:solidFill>
                <a:effectLst/>
                <a:highlight>
                  <a:srgbClr val="FFFF00"/>
                </a:highlight>
                <a:latin typeface="Times New Roman" panose="02020603050405020304" pitchFamily="18" charset="0"/>
                <a:ea typeface="Calibri" panose="020F0502020204030204" pitchFamily="34" charset="0"/>
              </a:rPr>
              <a:t>failed</a:t>
            </a:r>
            <a:r>
              <a:rPr lang="uk-UA" sz="3600" b="1" i="1" dirty="0">
                <a:solidFill>
                  <a:srgbClr val="FF0000"/>
                </a:solidFill>
                <a:effectLst/>
                <a:highlight>
                  <a:srgbClr val="FFFF00"/>
                </a:highlight>
                <a:latin typeface="Times New Roman" panose="02020603050405020304" pitchFamily="18" charset="0"/>
                <a:ea typeface="Calibri" panose="020F0502020204030204" pitchFamily="34" charset="0"/>
              </a:rPr>
              <a:t> </a:t>
            </a:r>
            <a:r>
              <a:rPr lang="uk-UA" sz="3600" b="1" i="1" dirty="0" err="1">
                <a:solidFill>
                  <a:srgbClr val="FF0000"/>
                </a:solidFill>
                <a:effectLst/>
                <a:highlight>
                  <a:srgbClr val="FFFF00"/>
                </a:highlight>
                <a:latin typeface="Times New Roman" panose="02020603050405020304" pitchFamily="18" charset="0"/>
                <a:ea typeface="Calibri" panose="020F0502020204030204" pitchFamily="34" charset="0"/>
              </a:rPr>
              <a:t>states</a:t>
            </a:r>
            <a:r>
              <a:rPr lang="uk-UA" sz="3600" b="1" dirty="0">
                <a:solidFill>
                  <a:srgbClr val="FF0000"/>
                </a:solidFill>
                <a:effectLst/>
                <a:highlight>
                  <a:srgbClr val="FFFF00"/>
                </a:highlight>
                <a:latin typeface="Times New Roman" panose="02020603050405020304" pitchFamily="18" charset="0"/>
                <a:ea typeface="Calibri" panose="020F0502020204030204" pitchFamily="34" charset="0"/>
              </a:rPr>
              <a:t> </a:t>
            </a:r>
            <a:r>
              <a:rPr lang="uk-UA" sz="3600" b="1" dirty="0">
                <a:effectLst/>
                <a:latin typeface="Times New Roman" panose="02020603050405020304" pitchFamily="18" charset="0"/>
                <a:ea typeface="Calibri" panose="020F0502020204030204" pitchFamily="34" charset="0"/>
              </a:rPr>
              <a:t>(</a:t>
            </a:r>
            <a:r>
              <a:rPr lang="uk-UA" sz="3600" b="1" dirty="0">
                <a:effectLst/>
                <a:highlight>
                  <a:srgbClr val="FFFF00"/>
                </a:highlight>
                <a:latin typeface="Times New Roman" panose="02020603050405020304" pitchFamily="18" charset="0"/>
                <a:ea typeface="Calibri" panose="020F0502020204030204" pitchFamily="34" charset="0"/>
              </a:rPr>
              <a:t>держав, що не відбулися</a:t>
            </a:r>
            <a:r>
              <a:rPr lang="uk-UA" sz="3600" b="1" dirty="0">
                <a:effectLst/>
                <a:latin typeface="Times New Roman" panose="02020603050405020304" pitchFamily="18" charset="0"/>
                <a:ea typeface="Calibri" panose="020F0502020204030204" pitchFamily="34" charset="0"/>
              </a:rPr>
              <a:t>). Лівія стала епіцентром конфлікту, метастази якого поширюються і в Африці, і в арабському світі, і в Середземномор’ї. Тобто лівійська криза набуває не тільки регіонального, але й світового масштабу.</a:t>
            </a:r>
            <a:endParaRPr lang="ru-RU"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84369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00B0F0"/>
                </a:solidFill>
                <a:highlight>
                  <a:srgbClr val="FFFF00"/>
                </a:highlight>
                <a:latin typeface="Times New Roman" panose="02020603050405020304" pitchFamily="18" charset="0"/>
                <a:cs typeface="Times New Roman" panose="02020603050405020304" pitchFamily="18" charset="0"/>
              </a:rPr>
              <a:t>2. Національно-визвольна війна в Алжирі й розвиток АНДР</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3500" b="1" dirty="0">
                <a:effectLst/>
                <a:latin typeface="Times New Roman" panose="02020603050405020304" pitchFamily="18" charset="0"/>
                <a:ea typeface="Calibri" panose="020F0502020204030204" pitchFamily="34" charset="0"/>
              </a:rPr>
              <a:t>Успіхи національно-визвольного руху в Індокитаї, а також загальне падіння престижу Франції активно вилинули на розгортання алжирського національно-визвольного руху. У </a:t>
            </a:r>
            <a:r>
              <a:rPr lang="uk-UA" sz="3500" b="1" i="1" dirty="0">
                <a:solidFill>
                  <a:srgbClr val="FF0000"/>
                </a:solidFill>
                <a:effectLst/>
                <a:latin typeface="Times New Roman" panose="02020603050405020304" pitchFamily="18" charset="0"/>
                <a:ea typeface="Calibri" panose="020F0502020204030204" pitchFamily="34" charset="0"/>
              </a:rPr>
              <a:t>1949 р.</a:t>
            </a:r>
            <a:r>
              <a:rPr lang="uk-UA" sz="3500" b="1" dirty="0">
                <a:effectLst/>
                <a:latin typeface="Times New Roman" panose="02020603050405020304" pitchFamily="18" charset="0"/>
                <a:ea typeface="Calibri" panose="020F0502020204030204" pitchFamily="34" charset="0"/>
              </a:rPr>
              <a:t> в Каїрі (Єгипет) було створено штаб </a:t>
            </a:r>
            <a:r>
              <a:rPr lang="uk-UA" sz="3500" b="1" i="1" dirty="0">
                <a:effectLst/>
                <a:highlight>
                  <a:srgbClr val="FFFF00"/>
                </a:highlight>
                <a:latin typeface="Times New Roman" panose="02020603050405020304" pitchFamily="18" charset="0"/>
                <a:ea typeface="Calibri" panose="020F0502020204030204" pitchFamily="34" charset="0"/>
              </a:rPr>
              <a:t>національно-патріотичного рух</a:t>
            </a:r>
            <a:r>
              <a:rPr lang="uk-UA" sz="3500" b="1" i="1" dirty="0">
                <a:effectLst/>
                <a:latin typeface="Times New Roman" panose="02020603050405020304" pitchFamily="18" charset="0"/>
                <a:ea typeface="Calibri" panose="020F0502020204030204" pitchFamily="34" charset="0"/>
              </a:rPr>
              <a:t>у</a:t>
            </a:r>
            <a:r>
              <a:rPr lang="uk-UA" sz="3500" b="1" dirty="0">
                <a:effectLst/>
                <a:latin typeface="Times New Roman" panose="02020603050405020304" pitchFamily="18" charset="0"/>
                <a:ea typeface="Calibri" panose="020F0502020204030204" pitchFamily="34" charset="0"/>
              </a:rPr>
              <a:t>. Алжирський революційний комітет під керівництвом </a:t>
            </a:r>
            <a:r>
              <a:rPr lang="uk-UA" sz="3500" b="1" dirty="0">
                <a:solidFill>
                  <a:srgbClr val="C00000"/>
                </a:solidFill>
                <a:effectLst/>
                <a:highlight>
                  <a:srgbClr val="00FFFF"/>
                </a:highlight>
                <a:latin typeface="Times New Roman" panose="02020603050405020304" pitchFamily="18" charset="0"/>
                <a:ea typeface="Calibri" panose="020F0502020204030204" pitchFamily="34" charset="0"/>
              </a:rPr>
              <a:t>Ахмеда Бен Белли</a:t>
            </a:r>
            <a:r>
              <a:rPr lang="uk-UA" sz="3500" b="1" dirty="0">
                <a:effectLst/>
                <a:latin typeface="Times New Roman" panose="02020603050405020304" pitchFamily="18" charset="0"/>
                <a:ea typeface="Calibri" panose="020F0502020204030204" pitchFamily="34" charset="0"/>
              </a:rPr>
              <a:t> (1916 - 2012 рр.) підтримував дружні стосунки з арабськими прокомуністичними організаціями. </a:t>
            </a:r>
          </a:p>
          <a:p>
            <a:pPr marL="0" indent="0" algn="just">
              <a:buNone/>
            </a:pPr>
            <a:r>
              <a:rPr lang="uk-UA" sz="3500" b="1" dirty="0">
                <a:effectLst/>
                <a:latin typeface="Times New Roman" panose="02020603050405020304" pitchFamily="18" charset="0"/>
                <a:ea typeface="Calibri" panose="020F0502020204030204" pitchFamily="34" charset="0"/>
              </a:rPr>
              <a:t>У </a:t>
            </a:r>
            <a:r>
              <a:rPr lang="uk-UA" sz="3500" b="1" i="1" dirty="0">
                <a:solidFill>
                  <a:srgbClr val="C00000"/>
                </a:solidFill>
                <a:effectLst/>
                <a:latin typeface="Times New Roman" panose="02020603050405020304" pitchFamily="18" charset="0"/>
                <a:ea typeface="Calibri" panose="020F0502020204030204" pitchFamily="34" charset="0"/>
              </a:rPr>
              <a:t>1954 р.</a:t>
            </a:r>
            <a:r>
              <a:rPr lang="uk-UA" sz="3500" b="1" dirty="0">
                <a:effectLst/>
                <a:latin typeface="Times New Roman" panose="02020603050405020304" pitchFamily="18" charset="0"/>
                <a:ea typeface="Calibri" panose="020F0502020204030204" pitchFamily="34" charset="0"/>
              </a:rPr>
              <a:t> алжирські патріотичні сили створили </a:t>
            </a:r>
            <a:r>
              <a:rPr lang="uk-UA" sz="3500" b="1" i="1" dirty="0">
                <a:solidFill>
                  <a:srgbClr val="C00000"/>
                </a:solidFill>
                <a:effectLst/>
                <a:latin typeface="Times New Roman" panose="02020603050405020304" pitchFamily="18" charset="0"/>
                <a:ea typeface="Calibri" panose="020F0502020204030204" pitchFamily="34" charset="0"/>
              </a:rPr>
              <a:t>Фронт національного визволення</a:t>
            </a:r>
            <a:r>
              <a:rPr lang="uk-UA" sz="3500" b="1" dirty="0">
                <a:effectLst/>
                <a:latin typeface="Times New Roman" panose="02020603050405020304" pitchFamily="18" charset="0"/>
                <a:ea typeface="Calibri" panose="020F0502020204030204" pitchFamily="34" charset="0"/>
              </a:rPr>
              <a:t>, який також очолив Ахмед Бен-Белла, уряд Єгипту надав алжирським патріотам зброю та фінансову допомогу.</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62536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00B0F0"/>
                </a:solidFill>
                <a:highlight>
                  <a:srgbClr val="FFFF00"/>
                </a:highlight>
                <a:latin typeface="Times New Roman" panose="02020603050405020304" pitchFamily="18" charset="0"/>
                <a:cs typeface="Times New Roman" panose="02020603050405020304" pitchFamily="18" charset="0"/>
              </a:rPr>
              <a:t>2. Національно-визвольна війна в Алжирі й розвиток АНДР</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0" y="376382"/>
            <a:ext cx="7047345" cy="6567053"/>
          </a:xfrm>
        </p:spPr>
        <p:txBody>
          <a:bodyPr/>
          <a:lstStyle/>
          <a:p>
            <a:pPr marL="0" indent="0" algn="ctr">
              <a:buNone/>
            </a:pPr>
            <a:r>
              <a:rPr lang="uk-UA" b="1" dirty="0">
                <a:solidFill>
                  <a:srgbClr val="C00000"/>
                </a:solidFill>
                <a:highlight>
                  <a:srgbClr val="00FFFF"/>
                </a:highlight>
                <a:latin typeface="Times New Roman" panose="02020603050405020304" pitchFamily="18" charset="0"/>
                <a:cs typeface="Times New Roman" panose="02020603050405020304" pitchFamily="18" charset="0"/>
              </a:rPr>
              <a:t>Ахмед </a:t>
            </a:r>
            <a:r>
              <a:rPr lang="uk-UA" b="1" dirty="0" err="1">
                <a:solidFill>
                  <a:srgbClr val="C00000"/>
                </a:solidFill>
                <a:highlight>
                  <a:srgbClr val="00FFFF"/>
                </a:highlight>
                <a:latin typeface="Times New Roman" panose="02020603050405020304" pitchFamily="18" charset="0"/>
                <a:cs typeface="Times New Roman" panose="02020603050405020304" pitchFamily="18" charset="0"/>
              </a:rPr>
              <a:t>бен</a:t>
            </a:r>
            <a:r>
              <a:rPr lang="uk-UA" b="1" dirty="0">
                <a:solidFill>
                  <a:srgbClr val="C00000"/>
                </a:solidFill>
                <a:highlight>
                  <a:srgbClr val="00FFFF"/>
                </a:highlight>
                <a:latin typeface="Times New Roman" panose="02020603050405020304" pitchFamily="18" charset="0"/>
                <a:cs typeface="Times New Roman" panose="02020603050405020304" pitchFamily="18" charset="0"/>
              </a:rPr>
              <a:t> Белла </a:t>
            </a:r>
          </a:p>
          <a:p>
            <a:pPr marL="0" indent="0" algn="ctr">
              <a:buNone/>
            </a:pPr>
            <a:r>
              <a:rPr lang="uk-UA" b="1" dirty="0">
                <a:latin typeface="Times New Roman" panose="02020603050405020304" pitchFamily="18" charset="0"/>
                <a:cs typeface="Times New Roman" panose="02020603050405020304" pitchFamily="18" charset="0"/>
              </a:rPr>
              <a:t>(25 грудня 1916 —  11 квітня 2012)</a:t>
            </a:r>
          </a:p>
          <a:p>
            <a:pPr marL="0" indent="0" algn="ctr">
              <a:buNone/>
            </a:pPr>
            <a:endParaRPr lang="uk-UA" b="1" dirty="0">
              <a:latin typeface="Times New Roman" panose="02020603050405020304" pitchFamily="18" charset="0"/>
              <a:cs typeface="Times New Roman" panose="02020603050405020304" pitchFamily="18" charset="0"/>
            </a:endParaRPr>
          </a:p>
          <a:p>
            <a:pPr marL="0" indent="0" algn="ctr">
              <a:buNone/>
            </a:pPr>
            <a:r>
              <a:rPr lang="uk-UA" b="1" dirty="0">
                <a:solidFill>
                  <a:srgbClr val="FFFF00"/>
                </a:solidFill>
                <a:highlight>
                  <a:srgbClr val="FF0000"/>
                </a:highlight>
                <a:latin typeface="Times New Roman" panose="02020603050405020304" pitchFamily="18" charset="0"/>
                <a:cs typeface="Times New Roman" panose="02020603050405020304" pitchFamily="18" charset="0"/>
              </a:rPr>
              <a:t>Перший президент Алжиру</a:t>
            </a:r>
          </a:p>
          <a:p>
            <a:pPr marL="0" indent="0" algn="ctr">
              <a:buNone/>
            </a:pPr>
            <a:r>
              <a:rPr lang="uk-UA" b="1" dirty="0">
                <a:solidFill>
                  <a:srgbClr val="FFFF00"/>
                </a:solidFill>
                <a:highlight>
                  <a:srgbClr val="FF0000"/>
                </a:highlight>
                <a:latin typeface="Times New Roman" panose="02020603050405020304" pitchFamily="18" charset="0"/>
                <a:cs typeface="Times New Roman" panose="02020603050405020304" pitchFamily="18" charset="0"/>
              </a:rPr>
              <a:t>29 вересня 1962 — 19 червня 1965</a:t>
            </a:r>
          </a:p>
          <a:p>
            <a:pPr marL="0" indent="0" algn="ctr">
              <a:buNone/>
            </a:pPr>
            <a:endParaRPr lang="uk-UA" b="1" dirty="0">
              <a:latin typeface="Times New Roman" panose="02020603050405020304" pitchFamily="18" charset="0"/>
              <a:cs typeface="Times New Roman" panose="02020603050405020304" pitchFamily="18" charset="0"/>
            </a:endParaRPr>
          </a:p>
          <a:p>
            <a:pPr marL="0" indent="0" algn="ctr">
              <a:buNone/>
            </a:pPr>
            <a:r>
              <a:rPr lang="uk-UA" b="1" dirty="0">
                <a:latin typeface="Times New Roman" panose="02020603050405020304" pitchFamily="18" charset="0"/>
                <a:cs typeface="Times New Roman" panose="02020603050405020304" pitchFamily="18" charset="0"/>
              </a:rPr>
              <a:t> </a:t>
            </a:r>
            <a:r>
              <a:rPr lang="uk-UA" b="1" dirty="0">
                <a:highlight>
                  <a:srgbClr val="00FFFF"/>
                </a:highlight>
                <a:latin typeface="Times New Roman" panose="02020603050405020304" pitchFamily="18" charset="0"/>
                <a:cs typeface="Times New Roman" panose="02020603050405020304" pitchFamily="18" charset="0"/>
              </a:rPr>
              <a:t>4-й  Міністр закордонних справ</a:t>
            </a:r>
          </a:p>
          <a:p>
            <a:pPr marL="0" indent="0" algn="ctr">
              <a:buNone/>
            </a:pPr>
            <a:r>
              <a:rPr lang="uk-UA" b="1" dirty="0">
                <a:highlight>
                  <a:srgbClr val="00FFFF"/>
                </a:highlight>
                <a:latin typeface="Times New Roman" panose="02020603050405020304" pitchFamily="18" charset="0"/>
                <a:cs typeface="Times New Roman" panose="02020603050405020304" pitchFamily="18" charset="0"/>
              </a:rPr>
              <a:t>5 травня 1963 — 5 вересня 1963</a:t>
            </a:r>
          </a:p>
          <a:p>
            <a:pPr marL="0" indent="0" algn="ctr">
              <a:buNone/>
            </a:pPr>
            <a:endParaRPr lang="uk-UA" b="1" dirty="0">
              <a:latin typeface="Times New Roman" panose="02020603050405020304" pitchFamily="18" charset="0"/>
              <a:cs typeface="Times New Roman" panose="02020603050405020304" pitchFamily="18" charset="0"/>
            </a:endParaRPr>
          </a:p>
          <a:p>
            <a:pPr marL="0" indent="0" algn="ctr">
              <a:buNone/>
            </a:pPr>
            <a:r>
              <a:rPr lang="uk-UA" b="1" dirty="0">
                <a:highlight>
                  <a:srgbClr val="FF00FF"/>
                </a:highlight>
                <a:latin typeface="Times New Roman" panose="02020603050405020304" pitchFamily="18" charset="0"/>
                <a:cs typeface="Times New Roman" panose="02020603050405020304" pitchFamily="18" charset="0"/>
              </a:rPr>
              <a:t>Його часто розглядають як батька алжирської нації</a:t>
            </a:r>
          </a:p>
        </p:txBody>
      </p:sp>
      <p:pic>
        <p:nvPicPr>
          <p:cNvPr id="2" name="Рисунок 1">
            <a:extLst>
              <a:ext uri="{FF2B5EF4-FFF2-40B4-BE49-F238E27FC236}">
                <a16:creationId xmlns:a16="http://schemas.microsoft.com/office/drawing/2014/main" id="{B4DEEDC3-14DF-F504-FC92-808A2F710294}"/>
              </a:ext>
            </a:extLst>
          </p:cNvPr>
          <p:cNvPicPr>
            <a:picLocks noChangeAspect="1"/>
          </p:cNvPicPr>
          <p:nvPr/>
        </p:nvPicPr>
        <p:blipFill>
          <a:blip r:embed="rId2"/>
          <a:stretch>
            <a:fillRect/>
          </a:stretch>
        </p:blipFill>
        <p:spPr>
          <a:xfrm>
            <a:off x="7376102" y="540327"/>
            <a:ext cx="4679373" cy="6239164"/>
          </a:xfrm>
          <a:prstGeom prst="rect">
            <a:avLst/>
          </a:prstGeom>
        </p:spPr>
      </p:pic>
    </p:spTree>
    <p:extLst>
      <p:ext uri="{BB962C8B-B14F-4D97-AF65-F5344CB8AC3E}">
        <p14:creationId xmlns:p14="http://schemas.microsoft.com/office/powerpoint/2010/main" val="86731070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00B0F0"/>
                </a:solidFill>
                <a:highlight>
                  <a:srgbClr val="FFFF00"/>
                </a:highlight>
                <a:latin typeface="Times New Roman" panose="02020603050405020304" pitchFamily="18" charset="0"/>
                <a:cs typeface="Times New Roman" panose="02020603050405020304" pitchFamily="18" charset="0"/>
              </a:rPr>
              <a:t>2. Національно-визвольна війна в Алжирі й розвиток АНДР</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3900" b="1" dirty="0">
                <a:effectLst/>
                <a:latin typeface="Times New Roman" panose="02020603050405020304" pitchFamily="18" charset="0"/>
                <a:ea typeface="Calibri" panose="020F0502020204030204" pitchFamily="34" charset="0"/>
              </a:rPr>
              <a:t>Силам повстанців протистояли 30 тис. солдат та жандармів, розквартированих у країні, до того ж саме в Алжирі (</a:t>
            </a:r>
            <a:r>
              <a:rPr lang="uk-UA" sz="3900" b="1" dirty="0" err="1">
                <a:effectLst/>
                <a:highlight>
                  <a:srgbClr val="FF00FF"/>
                </a:highlight>
                <a:latin typeface="Times New Roman" panose="02020603050405020304" pitchFamily="18" charset="0"/>
                <a:ea typeface="Calibri" panose="020F0502020204030204" pitchFamily="34" charset="0"/>
              </a:rPr>
              <a:t>Сідді-Бель-Аббес</a:t>
            </a:r>
            <a:r>
              <a:rPr lang="uk-UA" sz="3900" b="1" dirty="0">
                <a:effectLst/>
                <a:latin typeface="Times New Roman" panose="02020603050405020304" pitchFamily="18" charset="0"/>
                <a:ea typeface="Calibri" panose="020F0502020204030204" pitchFamily="34" charset="0"/>
              </a:rPr>
              <a:t> - місто на північному заході) знаходилася штаб-квартира </a:t>
            </a:r>
            <a:r>
              <a:rPr lang="uk-UA" sz="3900" b="1" dirty="0">
                <a:effectLst/>
                <a:highlight>
                  <a:srgbClr val="FF0000"/>
                </a:highlight>
                <a:latin typeface="Times New Roman" panose="02020603050405020304" pitchFamily="18" charset="0"/>
                <a:ea typeface="Calibri" panose="020F0502020204030204" pitchFamily="34" charset="0"/>
              </a:rPr>
              <a:t>французького Іноземного легіону</a:t>
            </a:r>
            <a:r>
              <a:rPr lang="uk-UA" sz="3900" b="1" dirty="0">
                <a:effectLst/>
                <a:latin typeface="Times New Roman" panose="02020603050405020304" pitchFamily="18" charset="0"/>
                <a:ea typeface="Calibri" panose="020F0502020204030204" pitchFamily="34" charset="0"/>
              </a:rPr>
              <a:t>. </a:t>
            </a:r>
          </a:p>
          <a:p>
            <a:pPr marL="0" indent="0" algn="just">
              <a:buNone/>
            </a:pPr>
            <a:r>
              <a:rPr lang="uk-UA" sz="3900" b="1" dirty="0">
                <a:effectLst/>
                <a:latin typeface="Times New Roman" panose="02020603050405020304" pitchFamily="18" charset="0"/>
                <a:ea typeface="Calibri" panose="020F0502020204030204" pitchFamily="34" charset="0"/>
              </a:rPr>
              <a:t>Європейські колоністи становили 11% населення Алжиру і займали ключові посади в його господарстві. </a:t>
            </a:r>
            <a:r>
              <a:rPr lang="uk-UA" sz="3900" b="1" dirty="0">
                <a:effectLst/>
                <a:highlight>
                  <a:srgbClr val="FFFF00"/>
                </a:highlight>
                <a:latin typeface="Times New Roman" panose="02020603050405020304" pitchFamily="18" charset="0"/>
                <a:ea typeface="Calibri" panose="020F0502020204030204" pitchFamily="34" charset="0"/>
              </a:rPr>
              <a:t>Алжир юридично вважався частиною національної території Франції, тому більшість європейських поселенців не допускали навіть думки про його незалежність</a:t>
            </a:r>
            <a:r>
              <a:rPr lang="uk-UA" sz="3900" b="1" dirty="0">
                <a:effectLst/>
                <a:latin typeface="Times New Roman" panose="02020603050405020304" pitchFamily="18" charset="0"/>
                <a:ea typeface="Calibri" panose="020F0502020204030204" pitchFamily="34" charset="0"/>
              </a:rPr>
              <a:t>.</a:t>
            </a:r>
            <a:endParaRPr lang="ru-RU" sz="39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1586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00B0F0"/>
                </a:solidFill>
                <a:highlight>
                  <a:srgbClr val="FFFF00"/>
                </a:highlight>
                <a:latin typeface="Times New Roman" panose="02020603050405020304" pitchFamily="18" charset="0"/>
                <a:cs typeface="Times New Roman" panose="02020603050405020304" pitchFamily="18" charset="0"/>
              </a:rPr>
              <a:t>2. Національно-визвольна війна в Алжирі й розвиток АНДР</a:t>
            </a:r>
          </a:p>
        </p:txBody>
      </p:sp>
      <p:pic>
        <p:nvPicPr>
          <p:cNvPr id="3" name="Рисунок 2">
            <a:extLst>
              <a:ext uri="{FF2B5EF4-FFF2-40B4-BE49-F238E27FC236}">
                <a16:creationId xmlns:a16="http://schemas.microsoft.com/office/drawing/2014/main" id="{4D27DA1A-3769-DF02-85EF-6C7F1A8FEE8A}"/>
              </a:ext>
            </a:extLst>
          </p:cNvPr>
          <p:cNvPicPr>
            <a:picLocks noChangeAspect="1"/>
          </p:cNvPicPr>
          <p:nvPr/>
        </p:nvPicPr>
        <p:blipFill>
          <a:blip r:embed="rId2"/>
          <a:stretch>
            <a:fillRect/>
          </a:stretch>
        </p:blipFill>
        <p:spPr>
          <a:xfrm>
            <a:off x="0" y="700710"/>
            <a:ext cx="6165449" cy="6004890"/>
          </a:xfrm>
          <a:prstGeom prst="rect">
            <a:avLst/>
          </a:prstGeom>
        </p:spPr>
      </p:pic>
      <p:pic>
        <p:nvPicPr>
          <p:cNvPr id="8" name="Объект 7">
            <a:extLst>
              <a:ext uri="{FF2B5EF4-FFF2-40B4-BE49-F238E27FC236}">
                <a16:creationId xmlns:a16="http://schemas.microsoft.com/office/drawing/2014/main" id="{0C9DDB3B-22BA-4E69-6F26-6A846C357C18}"/>
              </a:ext>
            </a:extLst>
          </p:cNvPr>
          <p:cNvPicPr>
            <a:picLocks noGrp="1" noChangeAspect="1"/>
          </p:cNvPicPr>
          <p:nvPr>
            <p:ph idx="1"/>
          </p:nvPr>
        </p:nvPicPr>
        <p:blipFill>
          <a:blip r:embed="rId3"/>
          <a:stretch>
            <a:fillRect/>
          </a:stretch>
        </p:blipFill>
        <p:spPr>
          <a:xfrm>
            <a:off x="6445538" y="700710"/>
            <a:ext cx="5582010" cy="6004890"/>
          </a:xfrm>
          <a:prstGeom prst="rect">
            <a:avLst/>
          </a:prstGeom>
        </p:spPr>
      </p:pic>
    </p:spTree>
    <p:extLst>
      <p:ext uri="{BB962C8B-B14F-4D97-AF65-F5344CB8AC3E}">
        <p14:creationId xmlns:p14="http://schemas.microsoft.com/office/powerpoint/2010/main" val="3834982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526472"/>
          </a:xfrm>
        </p:spPr>
        <p:txBody>
          <a:bodyPr>
            <a:normAutofit/>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526474"/>
            <a:ext cx="12191999" cy="6331525"/>
          </a:xfrm>
        </p:spPr>
        <p:txBody>
          <a:bodyPr>
            <a:normAutofit/>
          </a:bodyPr>
          <a:lstStyle/>
          <a:p>
            <a:pPr marL="0" indent="0" algn="just">
              <a:buNone/>
            </a:pPr>
            <a:r>
              <a:rPr lang="uk-UA" sz="3600" b="1" dirty="0">
                <a:effectLst/>
                <a:latin typeface="Times New Roman" panose="02020603050405020304" pitchFamily="18" charset="0"/>
                <a:ea typeface="Calibri" panose="020F0502020204030204" pitchFamily="34" charset="0"/>
              </a:rPr>
              <a:t>Лідер впливового мусульманського релігійно-політичного ордену «</a:t>
            </a:r>
            <a:r>
              <a:rPr lang="uk-UA" sz="3600" b="1" i="1" dirty="0" err="1">
                <a:effectLst/>
                <a:highlight>
                  <a:srgbClr val="FF00FF"/>
                </a:highlight>
                <a:latin typeface="Times New Roman" panose="02020603050405020304" pitchFamily="18" charset="0"/>
                <a:ea typeface="Calibri" panose="020F0502020204030204" pitchFamily="34" charset="0"/>
              </a:rPr>
              <a:t>сенусійя</a:t>
            </a:r>
            <a:r>
              <a:rPr lang="uk-UA" sz="3600" b="1" dirty="0">
                <a:effectLst/>
                <a:latin typeface="Times New Roman" panose="02020603050405020304" pitchFamily="18" charset="0"/>
                <a:ea typeface="Calibri" panose="020F0502020204030204" pitchFamily="34" charset="0"/>
              </a:rPr>
              <a:t>», що був заснований ще у </a:t>
            </a:r>
            <a:r>
              <a:rPr lang="uk-UA" sz="3600" b="1" i="1" dirty="0">
                <a:effectLst/>
                <a:highlight>
                  <a:srgbClr val="FFFF00"/>
                </a:highlight>
                <a:latin typeface="Times New Roman" panose="02020603050405020304" pitchFamily="18" charset="0"/>
                <a:ea typeface="Calibri" panose="020F0502020204030204" pitchFamily="34" charset="0"/>
              </a:rPr>
              <a:t>1843 р.</a:t>
            </a:r>
            <a:r>
              <a:rPr lang="uk-UA" sz="3600" b="1" dirty="0">
                <a:effectLst/>
                <a:latin typeface="Times New Roman" panose="02020603050405020304" pitchFamily="18" charset="0"/>
                <a:ea typeface="Calibri" panose="020F0502020204030204" pitchFamily="34" charset="0"/>
              </a:rPr>
              <a:t> й відіграв провідну роль у боротьбі проти італійських колонізаторів, </a:t>
            </a:r>
            <a:r>
              <a:rPr lang="uk-UA" sz="3600" b="1" i="1" dirty="0" err="1">
                <a:solidFill>
                  <a:srgbClr val="FF0000"/>
                </a:solidFill>
                <a:effectLst/>
                <a:highlight>
                  <a:srgbClr val="FFFF00"/>
                </a:highlight>
                <a:latin typeface="Times New Roman" panose="02020603050405020304" pitchFamily="18" charset="0"/>
                <a:ea typeface="Calibri" panose="020F0502020204030204" pitchFamily="34" charset="0"/>
              </a:rPr>
              <a:t>Саїд</a:t>
            </a:r>
            <a:r>
              <a:rPr lang="uk-UA" sz="3600" b="1" i="1" dirty="0">
                <a:solidFill>
                  <a:srgbClr val="FF0000"/>
                </a:solidFill>
                <a:effectLst/>
                <a:highlight>
                  <a:srgbClr val="FFFF00"/>
                </a:highlight>
                <a:latin typeface="Times New Roman" panose="02020603050405020304" pitchFamily="18" charset="0"/>
                <a:ea typeface="Calibri" panose="020F0502020204030204" pitchFamily="34" charset="0"/>
              </a:rPr>
              <a:t> </a:t>
            </a:r>
            <a:r>
              <a:rPr lang="uk-UA" sz="3600" b="1" i="1" dirty="0" err="1">
                <a:solidFill>
                  <a:srgbClr val="FF0000"/>
                </a:solidFill>
                <a:effectLst/>
                <a:highlight>
                  <a:srgbClr val="FFFF00"/>
                </a:highlight>
                <a:latin typeface="Times New Roman" panose="02020603050405020304" pitchFamily="18" charset="0"/>
                <a:ea typeface="Calibri" panose="020F0502020204030204" pitchFamily="34" charset="0"/>
              </a:rPr>
              <a:t>Ідріс</a:t>
            </a:r>
            <a:r>
              <a:rPr lang="uk-UA" sz="3600" b="1" dirty="0">
                <a:effectLst/>
                <a:latin typeface="Times New Roman" panose="02020603050405020304" pitchFamily="18" charset="0"/>
                <a:ea typeface="Calibri" panose="020F0502020204030204" pitchFamily="34" charset="0"/>
              </a:rPr>
              <a:t> (</a:t>
            </a:r>
            <a:r>
              <a:rPr lang="uk-UA" sz="3600" b="1" i="1" dirty="0">
                <a:solidFill>
                  <a:srgbClr val="FF0000"/>
                </a:solidFill>
                <a:effectLst/>
                <a:latin typeface="Times New Roman" panose="02020603050405020304" pitchFamily="18" charset="0"/>
                <a:ea typeface="Calibri" panose="020F0502020204030204" pitchFamily="34" charset="0"/>
              </a:rPr>
              <a:t>1890–1983 рр.</a:t>
            </a:r>
            <a:r>
              <a:rPr lang="uk-UA" sz="3600" b="1" dirty="0">
                <a:effectLst/>
                <a:latin typeface="Times New Roman" panose="02020603050405020304" pitchFamily="18" charset="0"/>
                <a:ea typeface="Calibri" panose="020F0502020204030204" pitchFamily="34" charset="0"/>
              </a:rPr>
              <a:t>) одразу ж виступив з вимогою об’єднання </a:t>
            </a:r>
            <a:r>
              <a:rPr lang="uk-UA" sz="3600" b="1" u="sng" dirty="0">
                <a:solidFill>
                  <a:srgbClr val="C00000"/>
                </a:solidFill>
                <a:effectLst/>
                <a:latin typeface="Times New Roman" panose="02020603050405020304" pitchFamily="18" charset="0"/>
                <a:ea typeface="Calibri" panose="020F0502020204030204" pitchFamily="34" charset="0"/>
              </a:rPr>
              <a:t>Кіренаїки з Тріполітанією та </a:t>
            </a:r>
            <a:r>
              <a:rPr lang="uk-UA" sz="3600" b="1" u="sng" dirty="0" err="1">
                <a:solidFill>
                  <a:srgbClr val="C00000"/>
                </a:solidFill>
                <a:effectLst/>
                <a:latin typeface="Times New Roman" panose="02020603050405020304" pitchFamily="18" charset="0"/>
                <a:ea typeface="Calibri" panose="020F0502020204030204" pitchFamily="34" charset="0"/>
              </a:rPr>
              <a:t>Феццаном</a:t>
            </a:r>
            <a:r>
              <a:rPr lang="uk-UA" sz="3600" b="1" u="sng" dirty="0">
                <a:solidFill>
                  <a:srgbClr val="C00000"/>
                </a:solidFill>
                <a:effectLst/>
                <a:latin typeface="Times New Roman" panose="02020603050405020304" pitchFamily="18" charset="0"/>
                <a:ea typeface="Calibri" panose="020F0502020204030204" pitchFamily="34" charset="0"/>
              </a:rPr>
              <a:t> і повної незалежності для всієї Лівії.</a:t>
            </a:r>
            <a:r>
              <a:rPr lang="uk-UA" sz="3600" b="1" dirty="0">
                <a:effectLst/>
                <a:latin typeface="Times New Roman" panose="02020603050405020304" pitchFamily="18" charset="0"/>
                <a:ea typeface="Calibri" panose="020F0502020204030204" pitchFamily="34" charset="0"/>
              </a:rPr>
              <a:t> </a:t>
            </a:r>
          </a:p>
          <a:p>
            <a:pPr marL="0" indent="0" algn="just">
              <a:buNone/>
            </a:pPr>
            <a:r>
              <a:rPr lang="uk-UA" sz="3600" b="1" dirty="0">
                <a:effectLst/>
                <a:latin typeface="Times New Roman" panose="02020603050405020304" pitchFamily="18" charset="0"/>
                <a:ea typeface="Calibri" panose="020F0502020204030204" pitchFamily="34" charset="0"/>
              </a:rPr>
              <a:t>Його підтримав Єгипет, тому Генеральна Асамблея ООН </a:t>
            </a:r>
            <a:r>
              <a:rPr lang="uk-UA" sz="3600" b="1" i="1" dirty="0">
                <a:effectLst/>
                <a:highlight>
                  <a:srgbClr val="FFFF00"/>
                </a:highlight>
                <a:latin typeface="Times New Roman" panose="02020603050405020304" pitchFamily="18" charset="0"/>
                <a:ea typeface="Calibri" panose="020F0502020204030204" pitchFamily="34" charset="0"/>
              </a:rPr>
              <a:t>21 листопада 1949 р.</a:t>
            </a:r>
            <a:r>
              <a:rPr lang="uk-UA" sz="3600" b="1" dirty="0">
                <a:effectLst/>
                <a:latin typeface="Times New Roman" panose="02020603050405020304" pitchFamily="18" charset="0"/>
                <a:ea typeface="Calibri" panose="020F0502020204030204" pitchFamily="34" charset="0"/>
              </a:rPr>
              <a:t> ухвалила рішення про </a:t>
            </a:r>
            <a:r>
              <a:rPr lang="uk-UA" sz="3600" b="1" dirty="0">
                <a:solidFill>
                  <a:srgbClr val="C00000"/>
                </a:solidFill>
                <a:effectLst/>
                <a:highlight>
                  <a:srgbClr val="00FFFF"/>
                </a:highlight>
                <a:latin typeface="Times New Roman" panose="02020603050405020304" pitchFamily="18" charset="0"/>
                <a:ea typeface="Calibri" panose="020F0502020204030204" pitchFamily="34" charset="0"/>
              </a:rPr>
              <a:t>надання Лівії незалежності</a:t>
            </a:r>
            <a:r>
              <a:rPr lang="uk-UA" sz="3600" b="1" dirty="0">
                <a:effectLst/>
                <a:latin typeface="Times New Roman" panose="02020603050405020304" pitchFamily="18" charset="0"/>
                <a:ea typeface="Calibri" panose="020F0502020204030204" pitchFamily="34" charset="0"/>
              </a:rPr>
              <a:t> після прийняття конституції країни парламентом, у якому мали бути представлені Кіренаїка, Тріполітанія та </a:t>
            </a:r>
            <a:r>
              <a:rPr lang="uk-UA" sz="3600" b="1" dirty="0" err="1">
                <a:effectLst/>
                <a:latin typeface="Times New Roman" panose="02020603050405020304" pitchFamily="18" charset="0"/>
                <a:ea typeface="Calibri" panose="020F0502020204030204" pitchFamily="34" charset="0"/>
              </a:rPr>
              <a:t>Феццан</a:t>
            </a:r>
            <a:r>
              <a:rPr lang="uk-UA" sz="3600" b="1" dirty="0">
                <a:effectLst/>
                <a:latin typeface="Times New Roman" panose="02020603050405020304" pitchFamily="18" charset="0"/>
                <a:ea typeface="Calibri" panose="020F0502020204030204" pitchFamily="34" charset="0"/>
              </a:rPr>
              <a:t>.</a:t>
            </a:r>
            <a:endParaRPr lang="ru-RU" sz="3600" b="1" dirty="0"/>
          </a:p>
        </p:txBody>
      </p:sp>
    </p:spTree>
    <p:extLst>
      <p:ext uri="{BB962C8B-B14F-4D97-AF65-F5344CB8AC3E}">
        <p14:creationId xmlns:p14="http://schemas.microsoft.com/office/powerpoint/2010/main" val="416854017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00B0F0"/>
                </a:solidFill>
                <a:highlight>
                  <a:srgbClr val="FFFF00"/>
                </a:highlight>
                <a:latin typeface="Times New Roman" panose="02020603050405020304" pitchFamily="18" charset="0"/>
                <a:cs typeface="Times New Roman" panose="02020603050405020304" pitchFamily="18" charset="0"/>
              </a:rPr>
              <a:t>2. Національно-визвольна війна в Алжирі й розвиток АНДР</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3000" b="1" dirty="0" err="1">
                <a:effectLst/>
                <a:latin typeface="Times New Roman" panose="02020603050405020304" pitchFamily="18" charset="0"/>
                <a:ea typeface="Calibri" panose="020F0502020204030204" pitchFamily="34" charset="0"/>
              </a:rPr>
              <a:t>Антифранцузьке</a:t>
            </a:r>
            <a:r>
              <a:rPr lang="uk-UA" sz="3000" b="1" dirty="0">
                <a:effectLst/>
                <a:latin typeface="Times New Roman" panose="02020603050405020304" pitchFamily="18" charset="0"/>
                <a:ea typeface="Calibri" panose="020F0502020204030204" pitchFamily="34" charset="0"/>
              </a:rPr>
              <a:t> збройне повстання почалося в ніч з </a:t>
            </a:r>
            <a:r>
              <a:rPr lang="uk-UA" sz="3000" b="1" dirty="0">
                <a:effectLst/>
                <a:highlight>
                  <a:srgbClr val="FF0000"/>
                </a:highlight>
                <a:latin typeface="Times New Roman" panose="02020603050405020304" pitchFamily="18" charset="0"/>
                <a:ea typeface="Calibri" panose="020F0502020204030204" pitchFamily="34" charset="0"/>
              </a:rPr>
              <a:t>31 жовтня на 1 листопада 1954 р.</a:t>
            </a:r>
            <a:r>
              <a:rPr lang="uk-UA" sz="3000" b="1" dirty="0">
                <a:effectLst/>
                <a:latin typeface="Times New Roman" panose="02020603050405020304" pitchFamily="18" charset="0"/>
                <a:ea typeface="Calibri" panose="020F0502020204030204" pitchFamily="34" charset="0"/>
              </a:rPr>
              <a:t>, одразу в кількох районах країни. Повстанці атакували військові та поліцейські казарми, а також здійснили напади на білих колоністів. На думку радикальних діячів ФНВ, необхідно було «</a:t>
            </a:r>
            <a:r>
              <a:rPr lang="uk-UA" sz="3000" b="1" dirty="0">
                <a:effectLst/>
                <a:highlight>
                  <a:srgbClr val="FFFF00"/>
                </a:highlight>
                <a:latin typeface="Times New Roman" panose="02020603050405020304" pitchFamily="18" charset="0"/>
                <a:ea typeface="Calibri" panose="020F0502020204030204" pitchFamily="34" charset="0"/>
              </a:rPr>
              <a:t>пролити таке море крові, якого б уже нічим не можна було засипати</a:t>
            </a:r>
            <a:r>
              <a:rPr lang="uk-UA" sz="3000" b="1" dirty="0">
                <a:effectLst/>
                <a:latin typeface="Times New Roman" panose="02020603050405020304" pitchFamily="18" charset="0"/>
                <a:ea typeface="Calibri" panose="020F0502020204030204" pitchFamily="34" charset="0"/>
              </a:rPr>
              <a:t>». </a:t>
            </a:r>
          </a:p>
          <a:p>
            <a:pPr marL="0" indent="0" algn="just">
              <a:buNone/>
            </a:pPr>
            <a:r>
              <a:rPr lang="uk-UA" sz="3000" b="1" dirty="0">
                <a:effectLst/>
                <a:latin typeface="Times New Roman" panose="02020603050405020304" pitchFamily="18" charset="0"/>
                <a:ea typeface="Calibri" panose="020F0502020204030204" pitchFamily="34" charset="0"/>
              </a:rPr>
              <a:t>У зв’язку з такою агресивною позицією арабів, а також тим, що більшість французів сприймала Алжир як невід’ємну частину Франції, війна швидко набрала винятково жорстоких форм. У багатьох випадках французи вбивали не лише озброєних повстанців, але й підозрюване в співпраці з ними мирне населення. </a:t>
            </a:r>
          </a:p>
          <a:p>
            <a:pPr marL="0" indent="0" algn="just">
              <a:buNone/>
            </a:pPr>
            <a:r>
              <a:rPr lang="uk-UA" sz="3000" b="1" dirty="0">
                <a:effectLst/>
                <a:latin typeface="Times New Roman" panose="02020603050405020304" pitchFamily="18" charset="0"/>
                <a:ea typeface="Calibri" panose="020F0502020204030204" pitchFamily="34" charset="0"/>
              </a:rPr>
              <a:t>До </a:t>
            </a:r>
            <a:r>
              <a:rPr lang="uk-UA" sz="3000" b="1" dirty="0">
                <a:effectLst/>
                <a:highlight>
                  <a:srgbClr val="FFFF00"/>
                </a:highlight>
                <a:latin typeface="Times New Roman" panose="02020603050405020304" pitchFamily="18" charset="0"/>
                <a:ea typeface="Calibri" panose="020F0502020204030204" pitchFamily="34" charset="0"/>
              </a:rPr>
              <a:t>1960 р.</a:t>
            </a:r>
            <a:r>
              <a:rPr lang="uk-UA" sz="3000" b="1" dirty="0">
                <a:effectLst/>
                <a:latin typeface="Times New Roman" panose="02020603050405020304" pitchFamily="18" charset="0"/>
                <a:ea typeface="Calibri" panose="020F0502020204030204" pitchFamily="34" charset="0"/>
              </a:rPr>
              <a:t> алжирці втратили лише вбитими близько 250 тис. осіб. У свою чергу, повстанці відповідали не менш кривавими акціями проти французького населення країни.</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59445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00B0F0"/>
                </a:solidFill>
                <a:highlight>
                  <a:srgbClr val="FFFF00"/>
                </a:highlight>
                <a:latin typeface="Times New Roman" panose="02020603050405020304" pitchFamily="18" charset="0"/>
                <a:cs typeface="Times New Roman" panose="02020603050405020304" pitchFamily="18" charset="0"/>
              </a:rPr>
              <a:t>2. Національно-визвольна війна в Алжирі й розвиток АНДР</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lnSpcReduction="10000"/>
          </a:bodyPr>
          <a:lstStyle/>
          <a:p>
            <a:pPr marL="0" indent="0" algn="just">
              <a:buNone/>
            </a:pPr>
            <a:r>
              <a:rPr lang="uk-UA" sz="2800" b="1" dirty="0">
                <a:effectLst/>
                <a:latin typeface="Times New Roman" panose="02020603050405020304" pitchFamily="18" charset="0"/>
                <a:ea typeface="Calibri" panose="020F0502020204030204" pitchFamily="34" charset="0"/>
              </a:rPr>
              <a:t>У </a:t>
            </a:r>
            <a:r>
              <a:rPr lang="uk-UA" sz="2800" b="1" dirty="0">
                <a:effectLst/>
                <a:highlight>
                  <a:srgbClr val="FFFF00"/>
                </a:highlight>
                <a:latin typeface="Times New Roman" panose="02020603050405020304" pitchFamily="18" charset="0"/>
                <a:ea typeface="Calibri" panose="020F0502020204030204" pitchFamily="34" charset="0"/>
              </a:rPr>
              <a:t>1955 р.</a:t>
            </a:r>
            <a:r>
              <a:rPr lang="uk-UA" sz="2800" b="1" dirty="0">
                <a:effectLst/>
                <a:latin typeface="Times New Roman" panose="02020603050405020304" pitchFamily="18" charset="0"/>
                <a:ea typeface="Calibri" panose="020F0502020204030204" pitchFamily="34" charset="0"/>
              </a:rPr>
              <a:t>, бажаючи ліквідувати бази повстанського руху французи почали створювати в сільській місцевості «</a:t>
            </a:r>
            <a:r>
              <a:rPr lang="uk-UA" sz="2800" b="1" dirty="0">
                <a:effectLst/>
                <a:highlight>
                  <a:srgbClr val="FFFF00"/>
                </a:highlight>
                <a:latin typeface="Times New Roman" panose="02020603050405020304" pitchFamily="18" charset="0"/>
                <a:ea typeface="Calibri" panose="020F0502020204030204" pitchFamily="34" charset="0"/>
              </a:rPr>
              <a:t>смуги ізоляції</a:t>
            </a:r>
            <a:r>
              <a:rPr lang="uk-UA" sz="2800" b="1" dirty="0">
                <a:effectLst/>
                <a:latin typeface="Times New Roman" panose="02020603050405020304" pitchFamily="18" charset="0"/>
                <a:ea typeface="Calibri" panose="020F0502020204030204" pitchFamily="34" charset="0"/>
              </a:rPr>
              <a:t>». З цих районів виселяли все населення, нищили розташовані там криниці й іншу соціальну інфраструктуру. Для припинення поставок зброї з Тунісу вздовж кордону французи збудували 300-кілометрову систему контрольних та оборонних споруд під назвою «</a:t>
            </a:r>
            <a:r>
              <a:rPr lang="uk-UA" sz="2800" b="1" dirty="0">
                <a:effectLst/>
                <a:highlight>
                  <a:srgbClr val="00FFFF"/>
                </a:highlight>
                <a:latin typeface="Times New Roman" panose="02020603050405020304" pitchFamily="18" charset="0"/>
                <a:ea typeface="Calibri" panose="020F0502020204030204" pitchFamily="34" charset="0"/>
              </a:rPr>
              <a:t>лінія Моріса</a:t>
            </a:r>
            <a:r>
              <a:rPr lang="uk-UA" sz="2800" b="1" dirty="0">
                <a:effectLst/>
                <a:latin typeface="Times New Roman" panose="02020603050405020304" pitchFamily="18" charset="0"/>
                <a:ea typeface="Calibri" panose="020F0502020204030204" pitchFamily="34" charset="0"/>
              </a:rPr>
              <a:t>». На вимогу генерал-губернатора Алжиру </a:t>
            </a:r>
            <a:r>
              <a:rPr lang="uk-UA" sz="2800" b="1" dirty="0">
                <a:effectLst/>
                <a:highlight>
                  <a:srgbClr val="00FFFF"/>
                </a:highlight>
                <a:latin typeface="Times New Roman" panose="02020603050405020304" pitchFamily="18" charset="0"/>
                <a:ea typeface="Calibri" panose="020F0502020204030204" pitchFamily="34" charset="0"/>
              </a:rPr>
              <a:t>Жака </a:t>
            </a:r>
            <a:r>
              <a:rPr lang="uk-UA" sz="2800" b="1" dirty="0" err="1">
                <a:effectLst/>
                <a:highlight>
                  <a:srgbClr val="00FFFF"/>
                </a:highlight>
                <a:latin typeface="Times New Roman" panose="02020603050405020304" pitchFamily="18" charset="0"/>
                <a:ea typeface="Calibri" panose="020F0502020204030204" pitchFamily="34" charset="0"/>
              </a:rPr>
              <a:t>Сустеля</a:t>
            </a:r>
            <a:r>
              <a:rPr lang="uk-UA" sz="2800" b="1" dirty="0">
                <a:effectLst/>
                <a:latin typeface="Times New Roman" panose="02020603050405020304" pitchFamily="18" charset="0"/>
                <a:ea typeface="Calibri" panose="020F0502020204030204" pitchFamily="34" charset="0"/>
              </a:rPr>
              <a:t> [</a:t>
            </a:r>
            <a:r>
              <a:rPr lang="uk-UA" sz="2800" b="1" dirty="0">
                <a:effectLst/>
                <a:highlight>
                  <a:srgbClr val="FF00FF"/>
                </a:highlight>
                <a:latin typeface="Times New Roman" panose="02020603050405020304" pitchFamily="18" charset="0"/>
                <a:ea typeface="Calibri" panose="020F0502020204030204" pitchFamily="34" charset="0"/>
              </a:rPr>
              <a:t>1955-1956 рр.</a:t>
            </a:r>
            <a:r>
              <a:rPr lang="uk-UA" sz="2800" b="1" dirty="0">
                <a:effectLst/>
                <a:latin typeface="Times New Roman" panose="02020603050405020304" pitchFamily="18" charset="0"/>
                <a:ea typeface="Calibri" panose="020F0502020204030204" pitchFamily="34" charset="0"/>
              </a:rPr>
              <a:t>] кількість задіяних до </a:t>
            </a:r>
            <a:r>
              <a:rPr lang="uk-UA" sz="2800" b="1" dirty="0" err="1">
                <a:effectLst/>
                <a:latin typeface="Times New Roman" panose="02020603050405020304" pitchFamily="18" charset="0"/>
                <a:ea typeface="Calibri" panose="020F0502020204030204" pitchFamily="34" charset="0"/>
              </a:rPr>
              <a:t>антипартизанських</a:t>
            </a:r>
            <a:r>
              <a:rPr lang="uk-UA" sz="2800" b="1" dirty="0">
                <a:effectLst/>
                <a:latin typeface="Times New Roman" panose="02020603050405020304" pitchFamily="18" charset="0"/>
                <a:ea typeface="Calibri" panose="020F0502020204030204" pitchFamily="34" charset="0"/>
              </a:rPr>
              <a:t> дій військ була збільшена до 225 тис. солдат та офіцерів. </a:t>
            </a:r>
          </a:p>
          <a:p>
            <a:pPr marL="0" indent="0" algn="just">
              <a:buNone/>
            </a:pPr>
            <a:r>
              <a:rPr lang="uk-UA" sz="2800" b="1" dirty="0">
                <a:effectLst/>
                <a:latin typeface="Times New Roman" panose="02020603050405020304" pitchFamily="18" charset="0"/>
                <a:ea typeface="Calibri" panose="020F0502020204030204" pitchFamily="34" charset="0"/>
              </a:rPr>
              <a:t>Ефективним виявилося організоване за допомогою вертольотів патрулювання охоплених повстанням районів. Зазнавши поразки в сільській місцевості, алжирські повстанці вдалися до нової тактики «війни в місті». </a:t>
            </a:r>
          </a:p>
          <a:p>
            <a:pPr marL="0" indent="0" algn="just">
              <a:buNone/>
            </a:pPr>
            <a:r>
              <a:rPr lang="uk-UA" sz="2800" b="1" dirty="0">
                <a:effectLst/>
                <a:latin typeface="Times New Roman" panose="02020603050405020304" pitchFamily="18" charset="0"/>
                <a:ea typeface="Calibri" panose="020F0502020204030204" pitchFamily="34" charset="0"/>
              </a:rPr>
              <a:t>Головним форпостом ФНВ стала </a:t>
            </a:r>
            <a:r>
              <a:rPr lang="uk-UA" sz="2800" b="1" dirty="0" err="1">
                <a:effectLst/>
                <a:highlight>
                  <a:srgbClr val="FFFF00"/>
                </a:highlight>
                <a:latin typeface="Times New Roman" panose="02020603050405020304" pitchFamily="18" charset="0"/>
                <a:ea typeface="Calibri" panose="020F0502020204030204" pitchFamily="34" charset="0"/>
              </a:rPr>
              <a:t>Казба</a:t>
            </a:r>
            <a:r>
              <a:rPr lang="uk-UA" sz="2800" b="1" dirty="0">
                <a:effectLst/>
                <a:latin typeface="Times New Roman" panose="02020603050405020304" pitchFamily="18" charset="0"/>
                <a:ea typeface="Calibri" panose="020F0502020204030204" pitchFamily="34" charset="0"/>
              </a:rPr>
              <a:t> – арабські квартали столиці країни. Повстанці розпочали «</a:t>
            </a:r>
            <a:r>
              <a:rPr lang="uk-UA" sz="2800" b="1" dirty="0">
                <a:effectLst/>
                <a:highlight>
                  <a:srgbClr val="FF0000"/>
                </a:highlight>
                <a:latin typeface="Times New Roman" panose="02020603050405020304" pitchFamily="18" charset="0"/>
                <a:ea typeface="Calibri" panose="020F0502020204030204" pitchFamily="34" charset="0"/>
              </a:rPr>
              <a:t>бомбову війну</a:t>
            </a:r>
            <a:r>
              <a:rPr lang="uk-UA" sz="2800" b="1" dirty="0">
                <a:effectLst/>
                <a:latin typeface="Times New Roman" panose="02020603050405020304" pitchFamily="18" charset="0"/>
                <a:ea typeface="Calibri" panose="020F0502020204030204" pitchFamily="34" charset="0"/>
              </a:rPr>
              <a:t>», влаштовуючи вибухи в кав’ярнях, трамваях і кінотеатрах. Просто на вулиці траплялися напади на колоністів та запідозрених у співпраці з ними арабів.</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85877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00B0F0"/>
                </a:solidFill>
                <a:highlight>
                  <a:srgbClr val="FFFF00"/>
                </a:highlight>
                <a:latin typeface="Times New Roman" panose="02020603050405020304" pitchFamily="18" charset="0"/>
                <a:cs typeface="Times New Roman" panose="02020603050405020304" pitchFamily="18" charset="0"/>
              </a:rPr>
              <a:t>2. Національно-визвольна війна в Алжирі й розвиток АНДР</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3800" b="1" dirty="0">
                <a:effectLst/>
                <a:latin typeface="Times New Roman" panose="02020603050405020304" pitchFamily="18" charset="0"/>
                <a:ea typeface="Calibri" panose="020F0502020204030204" pitchFamily="34" charset="0"/>
              </a:rPr>
              <a:t>Незважаючи на великі фінансові видатки, з якими було пов’язано продовження війни, метрополія не мала наміру відмовлятися від свого володіння, особливо після відкриття </a:t>
            </a:r>
            <a:r>
              <a:rPr lang="uk-UA" sz="3800" b="1" dirty="0">
                <a:solidFill>
                  <a:srgbClr val="FF0000"/>
                </a:solidFill>
                <a:effectLst/>
                <a:latin typeface="Times New Roman" panose="02020603050405020304" pitchFamily="18" charset="0"/>
                <a:ea typeface="Calibri" panose="020F0502020204030204" pitchFamily="34" charset="0"/>
              </a:rPr>
              <a:t>1956 р.</a:t>
            </a:r>
            <a:r>
              <a:rPr lang="uk-UA" sz="3800" b="1" dirty="0">
                <a:effectLst/>
                <a:latin typeface="Times New Roman" panose="02020603050405020304" pitchFamily="18" charset="0"/>
                <a:ea typeface="Calibri" panose="020F0502020204030204" pitchFamily="34" charset="0"/>
              </a:rPr>
              <a:t> у Сахарі </a:t>
            </a:r>
            <a:r>
              <a:rPr lang="uk-UA" sz="3800" b="1" u="sng" dirty="0">
                <a:effectLst/>
                <a:latin typeface="Times New Roman" panose="02020603050405020304" pitchFamily="18" charset="0"/>
                <a:ea typeface="Calibri" panose="020F0502020204030204" pitchFamily="34" charset="0"/>
              </a:rPr>
              <a:t>нафтових родовищ</a:t>
            </a:r>
            <a:r>
              <a:rPr lang="uk-UA" sz="3800" b="1" dirty="0">
                <a:effectLst/>
                <a:latin typeface="Times New Roman" panose="02020603050405020304" pitchFamily="18" charset="0"/>
                <a:ea typeface="Calibri" panose="020F0502020204030204" pitchFamily="34" charset="0"/>
              </a:rPr>
              <a:t>. </a:t>
            </a:r>
          </a:p>
          <a:p>
            <a:pPr marL="0" indent="0" algn="just">
              <a:buNone/>
            </a:pPr>
            <a:r>
              <a:rPr lang="uk-UA" sz="3800" b="1" dirty="0">
                <a:effectLst/>
                <a:latin typeface="Times New Roman" panose="02020603050405020304" pitchFamily="18" charset="0"/>
                <a:ea typeface="Calibri" panose="020F0502020204030204" pitchFamily="34" charset="0"/>
              </a:rPr>
              <a:t>Але попри постійну тактичну перевагу, французькі війська в Алжирі зустрілися з невдачами стратегічного характеру. Як і під час «</a:t>
            </a:r>
            <a:r>
              <a:rPr lang="uk-UA" sz="3800" b="1" dirty="0">
                <a:solidFill>
                  <a:srgbClr val="FF0000"/>
                </a:solidFill>
                <a:effectLst/>
                <a:latin typeface="Times New Roman" panose="02020603050405020304" pitchFamily="18" charset="0"/>
                <a:ea typeface="Calibri" panose="020F0502020204030204" pitchFamily="34" charset="0"/>
              </a:rPr>
              <a:t>брудної війни</a:t>
            </a:r>
            <a:r>
              <a:rPr lang="uk-UA" sz="3800" b="1" dirty="0">
                <a:effectLst/>
                <a:latin typeface="Times New Roman" panose="02020603050405020304" pitchFamily="18" charset="0"/>
                <a:ea typeface="Calibri" panose="020F0502020204030204" pitchFamily="34" charset="0"/>
              </a:rPr>
              <a:t>» в Індокитаї, в метрополії піднялася хвиля громадського осуду війни та методів її ведення. Щоб захиститися від звинувачень, військові вдавалися до розпачливих пропагандистських кроків. </a:t>
            </a:r>
            <a:endParaRPr lang="ru-RU" sz="3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2049462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00B0F0"/>
                </a:solidFill>
                <a:highlight>
                  <a:srgbClr val="FFFF00"/>
                </a:highlight>
                <a:latin typeface="Times New Roman" panose="02020603050405020304" pitchFamily="18" charset="0"/>
                <a:cs typeface="Times New Roman" panose="02020603050405020304" pitchFamily="18" charset="0"/>
              </a:rPr>
              <a:t>2. Національно-визвольна війна в Алжирі й розвиток АНДР</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3000" b="1" dirty="0">
                <a:effectLst/>
                <a:latin typeface="Times New Roman" panose="02020603050405020304" pitchFamily="18" charset="0"/>
                <a:ea typeface="Calibri" panose="020F0502020204030204" pitchFamily="34" charset="0"/>
              </a:rPr>
              <a:t>Бажаючи продемонструвати журналістам відсутність довготривалих наслідків тортур електричним струмом, що були основним методом допиту полонених партизанів, генерал </a:t>
            </a:r>
            <a:r>
              <a:rPr lang="uk-UA" sz="3000" b="1" dirty="0">
                <a:effectLst/>
                <a:highlight>
                  <a:srgbClr val="FF0000"/>
                </a:highlight>
                <a:latin typeface="Times New Roman" panose="02020603050405020304" pitchFamily="18" charset="0"/>
                <a:ea typeface="Calibri" panose="020F0502020204030204" pitchFamily="34" charset="0"/>
              </a:rPr>
              <a:t>Жак </a:t>
            </a:r>
            <a:r>
              <a:rPr lang="uk-UA" sz="3000" b="1" dirty="0" err="1">
                <a:effectLst/>
                <a:highlight>
                  <a:srgbClr val="FF0000"/>
                </a:highlight>
                <a:latin typeface="Times New Roman" panose="02020603050405020304" pitchFamily="18" charset="0"/>
                <a:ea typeface="Calibri" panose="020F0502020204030204" pitchFamily="34" charset="0"/>
              </a:rPr>
              <a:t>Массю</a:t>
            </a:r>
            <a:r>
              <a:rPr lang="uk-UA" sz="3000" b="1" dirty="0">
                <a:effectLst/>
                <a:highlight>
                  <a:srgbClr val="FF0000"/>
                </a:highlight>
                <a:latin typeface="Times New Roman" panose="02020603050405020304" pitchFamily="18" charset="0"/>
                <a:ea typeface="Calibri" panose="020F0502020204030204" pitchFamily="34" charset="0"/>
              </a:rPr>
              <a:t> </a:t>
            </a:r>
            <a:r>
              <a:rPr lang="uk-UA" sz="3000" b="1" dirty="0">
                <a:effectLst/>
                <a:latin typeface="Times New Roman" panose="02020603050405020304" pitchFamily="18" charset="0"/>
                <a:ea typeface="Calibri" panose="020F0502020204030204" pitchFamily="34" charset="0"/>
              </a:rPr>
              <a:t>(</a:t>
            </a:r>
            <a:r>
              <a:rPr lang="uk-UA" sz="3000" b="1" dirty="0">
                <a:effectLst/>
                <a:highlight>
                  <a:srgbClr val="00FFFF"/>
                </a:highlight>
                <a:latin typeface="Times New Roman" panose="02020603050405020304" pitchFamily="18" charset="0"/>
                <a:ea typeface="Calibri" panose="020F0502020204030204" pitchFamily="34" charset="0"/>
              </a:rPr>
              <a:t>1908-2002 рр.</a:t>
            </a:r>
            <a:r>
              <a:rPr lang="uk-UA" sz="3000" b="1" dirty="0">
                <a:effectLst/>
                <a:latin typeface="Times New Roman" panose="02020603050405020304" pitchFamily="18" charset="0"/>
                <a:ea typeface="Calibri" panose="020F0502020204030204" pitchFamily="34" charset="0"/>
              </a:rPr>
              <a:t>), а згодом і численні офіцери його повітряно-десантної дивізії добровільно піддавали себе аналогічним тортурам. Однак ця акція викликала ще більшу критику армії, особливо із середовища лівої інтелігенції. </a:t>
            </a:r>
          </a:p>
          <a:p>
            <a:pPr marL="0" indent="0" algn="just">
              <a:buNone/>
            </a:pPr>
            <a:r>
              <a:rPr lang="uk-UA" sz="3000" b="1" dirty="0">
                <a:effectLst/>
                <a:latin typeface="Times New Roman" panose="02020603050405020304" pitchFamily="18" charset="0"/>
                <a:ea typeface="Calibri" panose="020F0502020204030204" pitchFamily="34" charset="0"/>
              </a:rPr>
              <a:t>Вельми негативного розголосу війна набрала на міжнародній арені. США були незадоволені перекиданням до Африки значних контингентів французьких військ, що послаблювало стратегічні тили НАТО. З постійними протестами проти французької політики в Алжирі виступали арабські та азійські країни. </a:t>
            </a:r>
          </a:p>
          <a:p>
            <a:pPr marL="0" indent="0" algn="just">
              <a:buNone/>
            </a:pPr>
            <a:r>
              <a:rPr lang="uk-UA" sz="3000" b="1" dirty="0">
                <a:effectLst/>
                <a:latin typeface="Times New Roman" panose="02020603050405020304" pitchFamily="18" charset="0"/>
                <a:ea typeface="Calibri" panose="020F0502020204030204" pitchFamily="34" charset="0"/>
              </a:rPr>
              <a:t>Лише з великими труднощами Франції вдалося уникнути винесення Генеральною Асамблеєю ООН рішення, яке б засуджувало алжирську війну.</a:t>
            </a:r>
            <a:endParaRPr lang="ru-RU"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301994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00B0F0"/>
                </a:solidFill>
                <a:highlight>
                  <a:srgbClr val="FFFF00"/>
                </a:highlight>
                <a:latin typeface="Times New Roman" panose="02020603050405020304" pitchFamily="18" charset="0"/>
                <a:cs typeface="Times New Roman" panose="02020603050405020304" pitchFamily="18" charset="0"/>
              </a:rPr>
              <a:t>2. Національно-визвольна війна в Алжирі й розвиток АНДР</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3600" b="1" dirty="0">
                <a:effectLst/>
                <a:latin typeface="Times New Roman" panose="02020603050405020304" pitchFamily="18" charset="0"/>
                <a:ea typeface="Calibri" panose="020F0502020204030204" pitchFamily="34" charset="0"/>
              </a:rPr>
              <a:t>Побоюючись державного перевороту, президент Французької Республіки </a:t>
            </a:r>
            <a:r>
              <a:rPr lang="uk-UA" sz="3600" b="1" dirty="0" err="1">
                <a:solidFill>
                  <a:srgbClr val="FF0000"/>
                </a:solidFill>
                <a:effectLst/>
                <a:latin typeface="Times New Roman" panose="02020603050405020304" pitchFamily="18" charset="0"/>
                <a:ea typeface="Calibri" panose="020F0502020204030204" pitchFamily="34" charset="0"/>
              </a:rPr>
              <a:t>Рене</a:t>
            </a:r>
            <a:r>
              <a:rPr lang="uk-UA" sz="3600" b="1" dirty="0">
                <a:solidFill>
                  <a:srgbClr val="FF0000"/>
                </a:solidFill>
                <a:effectLst/>
                <a:latin typeface="Times New Roman" panose="02020603050405020304" pitchFamily="18" charset="0"/>
                <a:ea typeface="Calibri" panose="020F0502020204030204" pitchFamily="34" charset="0"/>
              </a:rPr>
              <a:t> Коті</a:t>
            </a:r>
            <a:r>
              <a:rPr lang="uk-UA" sz="3600" b="1" dirty="0">
                <a:effectLst/>
                <a:latin typeface="Times New Roman" panose="02020603050405020304" pitchFamily="18" charset="0"/>
                <a:ea typeface="Calibri" panose="020F0502020204030204" pitchFamily="34" charset="0"/>
              </a:rPr>
              <a:t> [</a:t>
            </a:r>
            <a:r>
              <a:rPr lang="uk-UA" sz="3600" b="1" dirty="0">
                <a:effectLst/>
                <a:highlight>
                  <a:srgbClr val="00FFFF"/>
                </a:highlight>
                <a:latin typeface="Times New Roman" panose="02020603050405020304" pitchFamily="18" charset="0"/>
                <a:ea typeface="Calibri" panose="020F0502020204030204" pitchFamily="34" charset="0"/>
              </a:rPr>
              <a:t>І954-1959 рр.</a:t>
            </a:r>
            <a:r>
              <a:rPr lang="uk-UA" sz="3600" b="1" dirty="0">
                <a:effectLst/>
                <a:latin typeface="Times New Roman" panose="02020603050405020304" pitchFamily="18" charset="0"/>
                <a:ea typeface="Calibri" panose="020F0502020204030204" pitchFamily="34" charset="0"/>
              </a:rPr>
              <a:t>] у </a:t>
            </a:r>
            <a:r>
              <a:rPr lang="uk-UA" sz="3600" b="1" dirty="0">
                <a:effectLst/>
                <a:highlight>
                  <a:srgbClr val="FFFF00"/>
                </a:highlight>
                <a:latin typeface="Times New Roman" panose="02020603050405020304" pitchFamily="18" charset="0"/>
                <a:ea typeface="Calibri" panose="020F0502020204030204" pitchFamily="34" charset="0"/>
              </a:rPr>
              <a:t>травні 1958 р.</a:t>
            </a:r>
            <a:r>
              <a:rPr lang="uk-UA" sz="3600" b="1" dirty="0">
                <a:effectLst/>
                <a:latin typeface="Times New Roman" panose="02020603050405020304" pitchFamily="18" charset="0"/>
                <a:ea typeface="Calibri" panose="020F0502020204030204" pitchFamily="34" charset="0"/>
              </a:rPr>
              <a:t> звернувся до генерала </a:t>
            </a:r>
            <a:r>
              <a:rPr lang="uk-UA" sz="3600" b="1" dirty="0">
                <a:solidFill>
                  <a:srgbClr val="FF0000"/>
                </a:solidFill>
                <a:effectLst/>
                <a:latin typeface="Times New Roman" panose="02020603050405020304" pitchFamily="18" charset="0"/>
                <a:ea typeface="Calibri" panose="020F0502020204030204" pitchFamily="34" charset="0"/>
              </a:rPr>
              <a:t>Шарля де Голля </a:t>
            </a:r>
            <a:r>
              <a:rPr lang="uk-UA" sz="3600" b="1" dirty="0">
                <a:effectLst/>
                <a:latin typeface="Times New Roman" panose="02020603050405020304" pitchFamily="18" charset="0"/>
                <a:ea typeface="Calibri" panose="020F0502020204030204" pitchFamily="34" charset="0"/>
              </a:rPr>
              <a:t>(</a:t>
            </a:r>
            <a:r>
              <a:rPr lang="uk-UA" sz="3600" b="1" dirty="0">
                <a:effectLst/>
                <a:highlight>
                  <a:srgbClr val="00FFFF"/>
                </a:highlight>
                <a:latin typeface="Times New Roman" panose="02020603050405020304" pitchFamily="18" charset="0"/>
                <a:ea typeface="Calibri" panose="020F0502020204030204" pitchFamily="34" charset="0"/>
              </a:rPr>
              <a:t>1890-1970 рр.</a:t>
            </a:r>
            <a:r>
              <a:rPr lang="uk-UA" sz="3600" b="1" dirty="0">
                <a:effectLst/>
                <a:latin typeface="Times New Roman" panose="02020603050405020304" pitchFamily="18" charset="0"/>
                <a:ea typeface="Calibri" panose="020F0502020204030204" pitchFamily="34" charset="0"/>
              </a:rPr>
              <a:t>) з пропозицією очолити країну й своїм авторитетом покласти край </a:t>
            </a:r>
            <a:r>
              <a:rPr lang="uk-UA" sz="3600" b="1" dirty="0" err="1">
                <a:effectLst/>
                <a:latin typeface="Times New Roman" panose="02020603050405020304" pitchFamily="18" charset="0"/>
                <a:ea typeface="Calibri" panose="020F0502020204030204" pitchFamily="34" charset="0"/>
              </a:rPr>
              <a:t>міжфранцузьким</a:t>
            </a:r>
            <a:r>
              <a:rPr lang="uk-UA" sz="3600" b="1" dirty="0">
                <a:effectLst/>
                <a:latin typeface="Times New Roman" panose="02020603050405020304" pitchFamily="18" charset="0"/>
                <a:ea typeface="Calibri" panose="020F0502020204030204" pitchFamily="34" charset="0"/>
              </a:rPr>
              <a:t> уособицям. </a:t>
            </a:r>
          </a:p>
          <a:p>
            <a:pPr marL="0" indent="0" algn="just">
              <a:buNone/>
            </a:pPr>
            <a:r>
              <a:rPr lang="uk-UA" sz="3600" b="1" dirty="0">
                <a:effectLst/>
                <a:latin typeface="Times New Roman" panose="02020603050405020304" pitchFamily="18" charset="0"/>
                <a:ea typeface="Calibri" panose="020F0502020204030204" pitchFamily="34" charset="0"/>
              </a:rPr>
              <a:t>Прихильники війни за Алжир до переможного кінця з надією сприйняли прихід до влади Ш. де Голля, однак уже під час першого свого візиту до колонії в якості прем’єр-міністра на </a:t>
            </a:r>
            <a:r>
              <a:rPr lang="uk-UA" sz="3600" b="1" dirty="0">
                <a:solidFill>
                  <a:srgbClr val="FF0000"/>
                </a:solidFill>
                <a:effectLst/>
                <a:latin typeface="Times New Roman" panose="02020603050405020304" pitchFamily="18" charset="0"/>
                <a:ea typeface="Calibri" panose="020F0502020204030204" pitchFamily="34" charset="0"/>
              </a:rPr>
              <a:t>початку червня 1958 р.</a:t>
            </a:r>
            <a:r>
              <a:rPr lang="uk-UA" sz="3600" b="1" dirty="0">
                <a:effectLst/>
                <a:latin typeface="Times New Roman" panose="02020603050405020304" pitchFamily="18" charset="0"/>
                <a:ea typeface="Calibri" panose="020F0502020204030204" pitchFamily="34" charset="0"/>
              </a:rPr>
              <a:t> генерал висловився за зрівняння в правах усіх мешканців країни, незалежно від їхнього расового чи етнічного походження, і проведення конституційного референдуму. </a:t>
            </a:r>
            <a:endParaRPr lang="ru-RU"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36468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00B0F0"/>
                </a:solidFill>
                <a:highlight>
                  <a:srgbClr val="FFFF00"/>
                </a:highlight>
                <a:latin typeface="Times New Roman" panose="02020603050405020304" pitchFamily="18" charset="0"/>
                <a:cs typeface="Times New Roman" panose="02020603050405020304" pitchFamily="18" charset="0"/>
              </a:rPr>
              <a:t>2. Національно-визвольна війна в Алжирі й розвиток АНДР</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618836"/>
            <a:ext cx="6419274" cy="6239164"/>
          </a:xfrm>
        </p:spPr>
        <p:txBody>
          <a:bodyPr/>
          <a:lstStyle/>
          <a:p>
            <a:pPr marL="0" indent="0" algn="ctr">
              <a:buNone/>
            </a:pPr>
            <a:r>
              <a:rPr lang="uk-UA" sz="3000" b="1" dirty="0">
                <a:highlight>
                  <a:srgbClr val="00FFFF"/>
                </a:highlight>
                <a:latin typeface="Times New Roman" panose="02020603050405020304" pitchFamily="18" charset="0"/>
                <a:cs typeface="Times New Roman" panose="02020603050405020304" pitchFamily="18" charset="0"/>
              </a:rPr>
              <a:t>Шарль Андре́ </a:t>
            </a:r>
            <a:r>
              <a:rPr lang="uk-UA" sz="3000" b="1" dirty="0" err="1">
                <a:highlight>
                  <a:srgbClr val="00FFFF"/>
                </a:highlight>
                <a:latin typeface="Times New Roman" panose="02020603050405020304" pitchFamily="18" charset="0"/>
                <a:cs typeface="Times New Roman" panose="02020603050405020304" pitchFamily="18" charset="0"/>
              </a:rPr>
              <a:t>Жозе́ф</a:t>
            </a:r>
            <a:r>
              <a:rPr lang="uk-UA" sz="3000" b="1" dirty="0">
                <a:highlight>
                  <a:srgbClr val="00FFFF"/>
                </a:highlight>
                <a:latin typeface="Times New Roman" panose="02020603050405020304" pitchFamily="18" charset="0"/>
                <a:cs typeface="Times New Roman" panose="02020603050405020304" pitchFamily="18" charset="0"/>
              </a:rPr>
              <a:t> Марі́ де Голль</a:t>
            </a:r>
          </a:p>
          <a:p>
            <a:pPr marL="0" indent="0" algn="ctr">
              <a:buNone/>
            </a:pPr>
            <a:r>
              <a:rPr lang="uk-UA" b="1" dirty="0">
                <a:highlight>
                  <a:srgbClr val="FFFF00"/>
                </a:highlight>
                <a:latin typeface="Times New Roman" panose="02020603050405020304" pitchFamily="18" charset="0"/>
                <a:cs typeface="Times New Roman" panose="02020603050405020304" pitchFamily="18" charset="0"/>
              </a:rPr>
              <a:t>(</a:t>
            </a:r>
            <a:r>
              <a:rPr lang="uk-UA" sz="2400" b="1" dirty="0">
                <a:highlight>
                  <a:srgbClr val="FFFF00"/>
                </a:highlight>
                <a:latin typeface="Times New Roman" panose="02020603050405020304" pitchFamily="18" charset="0"/>
                <a:cs typeface="Times New Roman" panose="02020603050405020304" pitchFamily="18" charset="0"/>
              </a:rPr>
              <a:t>22 листопада 1890 — 9 листопада 1970)</a:t>
            </a:r>
          </a:p>
          <a:p>
            <a:pPr marL="0" indent="0" algn="ctr">
              <a:buNone/>
            </a:pPr>
            <a:endParaRPr lang="uk-UA" sz="2400" b="1" dirty="0">
              <a:latin typeface="Times New Roman" panose="02020603050405020304" pitchFamily="18" charset="0"/>
              <a:cs typeface="Times New Roman" panose="02020603050405020304" pitchFamily="18" charset="0"/>
            </a:endParaRPr>
          </a:p>
          <a:p>
            <a:pPr marL="0" indent="0" algn="ctr">
              <a:buNone/>
            </a:pPr>
            <a:r>
              <a:rPr lang="uk-UA" sz="2400" b="1" dirty="0">
                <a:highlight>
                  <a:srgbClr val="00FFFF"/>
                </a:highlight>
                <a:latin typeface="Times New Roman" panose="02020603050405020304" pitchFamily="18" charset="0"/>
                <a:cs typeface="Times New Roman" panose="02020603050405020304" pitchFamily="18" charset="0"/>
              </a:rPr>
              <a:t>1-й Глава Тимчасового уряду Французької республіки</a:t>
            </a:r>
          </a:p>
          <a:p>
            <a:pPr marL="0" indent="0" algn="ctr">
              <a:buNone/>
            </a:pPr>
            <a:r>
              <a:rPr lang="uk-UA" sz="2400" b="1" dirty="0">
                <a:highlight>
                  <a:srgbClr val="00FFFF"/>
                </a:highlight>
                <a:latin typeface="Times New Roman" panose="02020603050405020304" pitchFamily="18" charset="0"/>
                <a:cs typeface="Times New Roman" panose="02020603050405020304" pitchFamily="18" charset="0"/>
              </a:rPr>
              <a:t>3 липня 1944 — 20 січня 1946</a:t>
            </a:r>
          </a:p>
          <a:p>
            <a:pPr marL="0" indent="0" algn="ctr">
              <a:buNone/>
            </a:pPr>
            <a:endParaRPr lang="uk-UA" sz="2400" b="1" dirty="0">
              <a:latin typeface="Times New Roman" panose="02020603050405020304" pitchFamily="18" charset="0"/>
              <a:cs typeface="Times New Roman" panose="02020603050405020304" pitchFamily="18" charset="0"/>
            </a:endParaRPr>
          </a:p>
          <a:p>
            <a:pPr marL="0" indent="0" algn="ctr">
              <a:buNone/>
            </a:pPr>
            <a:r>
              <a:rPr lang="uk-UA" sz="2400" b="1" dirty="0">
                <a:highlight>
                  <a:srgbClr val="00FF00"/>
                </a:highlight>
                <a:latin typeface="Times New Roman" panose="02020603050405020304" pitchFamily="18" charset="0"/>
                <a:cs typeface="Times New Roman" panose="02020603050405020304" pitchFamily="18" charset="0"/>
              </a:rPr>
              <a:t>149-й Прем’єр-міністр Франції</a:t>
            </a:r>
          </a:p>
          <a:p>
            <a:pPr marL="0" indent="0" algn="ctr">
              <a:buNone/>
            </a:pPr>
            <a:r>
              <a:rPr lang="uk-UA" sz="2400" b="1" dirty="0">
                <a:highlight>
                  <a:srgbClr val="00FF00"/>
                </a:highlight>
                <a:latin typeface="Times New Roman" panose="02020603050405020304" pitchFamily="18" charset="0"/>
                <a:cs typeface="Times New Roman" panose="02020603050405020304" pitchFamily="18" charset="0"/>
              </a:rPr>
              <a:t>1 червня 1958 — 8 січня 1959</a:t>
            </a:r>
          </a:p>
          <a:p>
            <a:pPr marL="0" indent="0" algn="ctr">
              <a:buNone/>
            </a:pPr>
            <a:r>
              <a:rPr lang="uk-UA" sz="2400" b="1" dirty="0">
                <a:highlight>
                  <a:srgbClr val="FF00FF"/>
                </a:highlight>
                <a:latin typeface="Times New Roman" panose="02020603050405020304" pitchFamily="18" charset="0"/>
                <a:cs typeface="Times New Roman" panose="02020603050405020304" pitchFamily="18" charset="0"/>
              </a:rPr>
              <a:t>18-й Президент Франції</a:t>
            </a:r>
          </a:p>
          <a:p>
            <a:pPr marL="0" indent="0" algn="ctr">
              <a:buNone/>
            </a:pPr>
            <a:r>
              <a:rPr lang="uk-UA" sz="2400" b="1" dirty="0">
                <a:highlight>
                  <a:srgbClr val="FF00FF"/>
                </a:highlight>
                <a:latin typeface="Times New Roman" panose="02020603050405020304" pitchFamily="18" charset="0"/>
                <a:cs typeface="Times New Roman" panose="02020603050405020304" pitchFamily="18" charset="0"/>
              </a:rPr>
              <a:t>1-й Президент П’ятої республіки</a:t>
            </a:r>
          </a:p>
          <a:p>
            <a:pPr marL="0" indent="0" algn="ctr">
              <a:buNone/>
            </a:pPr>
            <a:r>
              <a:rPr lang="uk-UA" sz="2400" b="1" dirty="0">
                <a:highlight>
                  <a:srgbClr val="FF00FF"/>
                </a:highlight>
                <a:latin typeface="Times New Roman" panose="02020603050405020304" pitchFamily="18" charset="0"/>
                <a:cs typeface="Times New Roman" panose="02020603050405020304" pitchFamily="18" charset="0"/>
              </a:rPr>
              <a:t>8 січня 1959 — 28 квітня 1969</a:t>
            </a:r>
          </a:p>
        </p:txBody>
      </p:sp>
      <p:pic>
        <p:nvPicPr>
          <p:cNvPr id="2" name="Рисунок 1">
            <a:extLst>
              <a:ext uri="{FF2B5EF4-FFF2-40B4-BE49-F238E27FC236}">
                <a16:creationId xmlns:a16="http://schemas.microsoft.com/office/drawing/2014/main" id="{E26A0089-DC94-041A-D613-7793E2CF5494}"/>
              </a:ext>
            </a:extLst>
          </p:cNvPr>
          <p:cNvPicPr>
            <a:picLocks noChangeAspect="1"/>
          </p:cNvPicPr>
          <p:nvPr/>
        </p:nvPicPr>
        <p:blipFill>
          <a:blip r:embed="rId2"/>
          <a:stretch>
            <a:fillRect/>
          </a:stretch>
        </p:blipFill>
        <p:spPr>
          <a:xfrm>
            <a:off x="6502399" y="1595002"/>
            <a:ext cx="5689601" cy="4267201"/>
          </a:xfrm>
          <a:prstGeom prst="rect">
            <a:avLst/>
          </a:prstGeom>
        </p:spPr>
      </p:pic>
    </p:spTree>
    <p:extLst>
      <p:ext uri="{BB962C8B-B14F-4D97-AF65-F5344CB8AC3E}">
        <p14:creationId xmlns:p14="http://schemas.microsoft.com/office/powerpoint/2010/main" val="27138184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00B0F0"/>
                </a:solidFill>
                <a:highlight>
                  <a:srgbClr val="FFFF00"/>
                </a:highlight>
                <a:latin typeface="Times New Roman" panose="02020603050405020304" pitchFamily="18" charset="0"/>
                <a:cs typeface="Times New Roman" panose="02020603050405020304" pitchFamily="18" charset="0"/>
              </a:rPr>
              <a:t>2. Національно-визвольна війна в Алжирі й розвиток АНДР</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3400" b="1" dirty="0">
                <a:latin typeface="Times New Roman" panose="02020603050405020304" pitchFamily="18" charset="0"/>
                <a:cs typeface="Times New Roman" panose="02020603050405020304" pitchFamily="18" charset="0"/>
              </a:rPr>
              <a:t>На референдумі, що відбувся </a:t>
            </a:r>
            <a:r>
              <a:rPr lang="uk-UA" sz="3400" b="1" dirty="0">
                <a:solidFill>
                  <a:srgbClr val="FF0000"/>
                </a:solidFill>
                <a:latin typeface="Times New Roman" panose="02020603050405020304" pitchFamily="18" charset="0"/>
                <a:cs typeface="Times New Roman" panose="02020603050405020304" pitchFamily="18" charset="0"/>
              </a:rPr>
              <a:t>28 вересня 1958 р.</a:t>
            </a:r>
            <a:r>
              <a:rPr lang="uk-UA" sz="3400" b="1" dirty="0">
                <a:latin typeface="Times New Roman" panose="02020603050405020304" pitchFamily="18" charset="0"/>
                <a:cs typeface="Times New Roman" panose="02020603050405020304" pitchFamily="18" charset="0"/>
              </a:rPr>
              <a:t>, більшість населення колонії проголосувала за план збереження Алжиру в складі Франції з одночасним розширенням прав місцевого населення. Французький уряд запропонував широкомасштабний план економічної розбудови Алжиру, зокрема, передбачалася передача значних земельних угідь арабам, будівництво житла та створення робочих місць.</a:t>
            </a:r>
          </a:p>
          <a:p>
            <a:pPr marL="0" indent="0" algn="just">
              <a:buNone/>
            </a:pPr>
            <a:r>
              <a:rPr lang="uk-UA" sz="3400" b="1" dirty="0">
                <a:effectLst/>
                <a:latin typeface="Times New Roman" panose="02020603050405020304" pitchFamily="18" charset="0"/>
                <a:ea typeface="Calibri" panose="020F0502020204030204" pitchFamily="34" charset="0"/>
              </a:rPr>
              <a:t>Але, переживши еволюцію своїх поглядів, Ш. де Голль </a:t>
            </a:r>
            <a:r>
              <a:rPr lang="uk-UA" sz="3400" b="1" dirty="0">
                <a:solidFill>
                  <a:srgbClr val="FF0000"/>
                </a:solidFill>
                <a:effectLst/>
                <a:latin typeface="Times New Roman" panose="02020603050405020304" pitchFamily="18" charset="0"/>
                <a:ea typeface="Calibri" panose="020F0502020204030204" pitchFamily="34" charset="0"/>
              </a:rPr>
              <a:t>наприкінці 1959 р. </a:t>
            </a:r>
            <a:r>
              <a:rPr lang="uk-UA" sz="3400" b="1" dirty="0">
                <a:effectLst/>
                <a:latin typeface="Times New Roman" panose="02020603050405020304" pitchFamily="18" charset="0"/>
                <a:ea typeface="Calibri" panose="020F0502020204030204" pitchFamily="34" charset="0"/>
              </a:rPr>
              <a:t>схилився до думки мирним шляхом передати владу над Алжиром представникам корінного населення. </a:t>
            </a:r>
            <a:r>
              <a:rPr lang="uk-UA" sz="3400" b="1" dirty="0">
                <a:solidFill>
                  <a:srgbClr val="FF0000"/>
                </a:solidFill>
                <a:effectLst/>
                <a:latin typeface="Times New Roman" panose="02020603050405020304" pitchFamily="18" charset="0"/>
                <a:ea typeface="Calibri" panose="020F0502020204030204" pitchFamily="34" charset="0"/>
              </a:rPr>
              <a:t>29 січня 1960 р.</a:t>
            </a:r>
            <a:r>
              <a:rPr lang="uk-UA" sz="3400" b="1" dirty="0">
                <a:effectLst/>
                <a:latin typeface="Times New Roman" panose="02020603050405020304" pitchFamily="18" charset="0"/>
                <a:ea typeface="Calibri" panose="020F0502020204030204" pitchFamily="34" charset="0"/>
              </a:rPr>
              <a:t> він підтвердив </a:t>
            </a:r>
            <a:r>
              <a:rPr lang="uk-UA" sz="3400" b="1" dirty="0">
                <a:effectLst/>
                <a:highlight>
                  <a:srgbClr val="FFFF00"/>
                </a:highlight>
                <a:latin typeface="Times New Roman" panose="02020603050405020304" pitchFamily="18" charset="0"/>
                <a:ea typeface="Calibri" panose="020F0502020204030204" pitchFamily="34" charset="0"/>
              </a:rPr>
              <a:t>право Алжиру на самовизначення</a:t>
            </a:r>
            <a:r>
              <a:rPr lang="uk-UA" sz="3400" b="1" dirty="0">
                <a:effectLst/>
                <a:latin typeface="Times New Roman" panose="02020603050405020304" pitchFamily="18" charset="0"/>
                <a:ea typeface="Calibri" panose="020F0502020204030204" pitchFamily="34" charset="0"/>
              </a:rPr>
              <a:t>, а в червні того ж року розпочав франко-алжирські переговори.</a:t>
            </a:r>
            <a:endParaRPr lang="uk-UA" sz="3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792632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00B0F0"/>
                </a:solidFill>
                <a:highlight>
                  <a:srgbClr val="FFFF00"/>
                </a:highlight>
                <a:latin typeface="Times New Roman" panose="02020603050405020304" pitchFamily="18" charset="0"/>
                <a:cs typeface="Times New Roman" panose="02020603050405020304" pitchFamily="18" charset="0"/>
              </a:rPr>
              <a:t>2. Національно-визвольна війна в Алжирі й розвиток АНДР</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3200" b="1" dirty="0">
                <a:effectLst/>
                <a:latin typeface="Times New Roman" panose="02020603050405020304" pitchFamily="18" charset="0"/>
                <a:ea typeface="Calibri" panose="020F0502020204030204" pitchFamily="34" charset="0"/>
              </a:rPr>
              <a:t>Через дискусійні питання щодо визначення майбутнього статусу колишньої колонії </a:t>
            </a:r>
            <a:r>
              <a:rPr lang="uk-UA" sz="3200" b="1" dirty="0">
                <a:solidFill>
                  <a:srgbClr val="FF0000"/>
                </a:solidFill>
                <a:effectLst/>
                <a:latin typeface="Times New Roman" panose="02020603050405020304" pitchFamily="18" charset="0"/>
                <a:ea typeface="Calibri" panose="020F0502020204030204" pitchFamily="34" charset="0"/>
              </a:rPr>
              <a:t>8 січня 1961 р.</a:t>
            </a:r>
            <a:r>
              <a:rPr lang="uk-UA" sz="3200" b="1" dirty="0">
                <a:effectLst/>
                <a:latin typeface="Times New Roman" panose="02020603050405020304" pitchFamily="18" charset="0"/>
                <a:ea typeface="Calibri" panose="020F0502020204030204" pitchFamily="34" charset="0"/>
              </a:rPr>
              <a:t> було проведено загальнонаціональний референдум з алжирського питання. </a:t>
            </a:r>
            <a:r>
              <a:rPr lang="uk-UA" sz="3200" b="1" u="sng" dirty="0">
                <a:effectLst/>
                <a:highlight>
                  <a:srgbClr val="FFFF00"/>
                </a:highlight>
                <a:latin typeface="Times New Roman" panose="02020603050405020304" pitchFamily="18" charset="0"/>
                <a:ea typeface="Calibri" panose="020F0502020204030204" pitchFamily="34" charset="0"/>
              </a:rPr>
              <a:t>За незалежність висловилися понад 65% учасників опитування в Алжирі та 75 % – у самій Франції</a:t>
            </a:r>
            <a:r>
              <a:rPr lang="uk-UA" sz="3200" b="1" dirty="0">
                <a:effectLst/>
                <a:latin typeface="Times New Roman" panose="02020603050405020304" pitchFamily="18" charset="0"/>
                <a:ea typeface="Calibri" panose="020F0502020204030204" pitchFamily="34" charset="0"/>
              </a:rPr>
              <a:t>. </a:t>
            </a:r>
          </a:p>
          <a:p>
            <a:pPr marL="0" indent="0" algn="just">
              <a:buNone/>
            </a:pPr>
            <a:r>
              <a:rPr lang="uk-UA" sz="3200" b="1" dirty="0">
                <a:effectLst/>
                <a:latin typeface="Times New Roman" panose="02020603050405020304" pitchFamily="18" charset="0"/>
                <a:ea typeface="Calibri" panose="020F0502020204030204" pitchFamily="34" charset="0"/>
              </a:rPr>
              <a:t>Дізнавшись про результати референдуму, незадоволені французькі офіцери створили </a:t>
            </a:r>
            <a:r>
              <a:rPr lang="uk-UA" sz="3200" b="1" dirty="0">
                <a:solidFill>
                  <a:srgbClr val="FF0000"/>
                </a:solidFill>
                <a:effectLst/>
                <a:latin typeface="Times New Roman" panose="02020603050405020304" pitchFamily="18" charset="0"/>
                <a:ea typeface="Calibri" panose="020F0502020204030204" pitchFamily="34" charset="0"/>
              </a:rPr>
              <a:t>Організацію секретної армії</a:t>
            </a:r>
            <a:r>
              <a:rPr lang="uk-UA" sz="3200" b="1" dirty="0">
                <a:effectLst/>
                <a:latin typeface="Times New Roman" panose="02020603050405020304" pitchFamily="18" charset="0"/>
                <a:ea typeface="Calibri" panose="020F0502020204030204" pitchFamily="34" charset="0"/>
              </a:rPr>
              <a:t> (</a:t>
            </a:r>
            <a:r>
              <a:rPr lang="fr-FR" sz="3200" b="1" dirty="0">
                <a:effectLst/>
                <a:highlight>
                  <a:srgbClr val="FFFF00"/>
                </a:highlight>
                <a:latin typeface="Times New Roman" panose="02020603050405020304" pitchFamily="18" charset="0"/>
                <a:ea typeface="Calibri" panose="020F0502020204030204" pitchFamily="34" charset="0"/>
              </a:rPr>
              <a:t>OAS — </a:t>
            </a:r>
            <a:r>
              <a:rPr lang="fr-FR" sz="3200" b="1" dirty="0" err="1">
                <a:effectLst/>
                <a:highlight>
                  <a:srgbClr val="FFFF00"/>
                </a:highlight>
                <a:latin typeface="Times New Roman" panose="02020603050405020304" pitchFamily="18" charset="0"/>
                <a:ea typeface="Calibri" panose="020F0502020204030204" pitchFamily="34" charset="0"/>
              </a:rPr>
              <a:t>фр</a:t>
            </a:r>
            <a:r>
              <a:rPr lang="fr-FR" sz="3200" b="1" dirty="0">
                <a:effectLst/>
                <a:highlight>
                  <a:srgbClr val="FFFF00"/>
                </a:highlight>
                <a:latin typeface="Times New Roman" panose="02020603050405020304" pitchFamily="18" charset="0"/>
                <a:ea typeface="Calibri" panose="020F0502020204030204" pitchFamily="34" charset="0"/>
              </a:rPr>
              <a:t>. Organisation de l</a:t>
            </a:r>
            <a:r>
              <a:rPr lang="uk-UA" sz="3200" b="1" dirty="0">
                <a:effectLst/>
                <a:highlight>
                  <a:srgbClr val="FFFF00"/>
                </a:highlight>
                <a:latin typeface="Times New Roman" panose="02020603050405020304" pitchFamily="18" charset="0"/>
                <a:ea typeface="Calibri" panose="020F0502020204030204" pitchFamily="34" charset="0"/>
              </a:rPr>
              <a:t>’</a:t>
            </a:r>
            <a:r>
              <a:rPr lang="fr-FR" sz="3200" b="1" dirty="0">
                <a:effectLst/>
                <a:highlight>
                  <a:srgbClr val="FFFF00"/>
                </a:highlight>
                <a:latin typeface="Times New Roman" panose="02020603050405020304" pitchFamily="18" charset="0"/>
                <a:ea typeface="Calibri" panose="020F0502020204030204" pitchFamily="34" charset="0"/>
              </a:rPr>
              <a:t>armée secrète</a:t>
            </a:r>
            <a:r>
              <a:rPr lang="uk-UA" sz="3200" b="1" dirty="0">
                <a:effectLst/>
                <a:latin typeface="Times New Roman" panose="02020603050405020304" pitchFamily="18" charset="0"/>
                <a:ea typeface="Calibri" panose="020F0502020204030204" pitchFamily="34" charset="0"/>
              </a:rPr>
              <a:t>), яка здійснила </a:t>
            </a:r>
            <a:r>
              <a:rPr lang="uk-UA" sz="3200" b="1" dirty="0">
                <a:solidFill>
                  <a:srgbClr val="FF0000"/>
                </a:solidFill>
                <a:effectLst/>
                <a:latin typeface="Times New Roman" panose="02020603050405020304" pitchFamily="18" charset="0"/>
                <a:ea typeface="Calibri" panose="020F0502020204030204" pitchFamily="34" charset="0"/>
              </a:rPr>
              <a:t>21 квітня 1961 р. </a:t>
            </a:r>
            <a:r>
              <a:rPr lang="uk-UA" sz="3200" b="1" dirty="0">
                <a:effectLst/>
                <a:latin typeface="Times New Roman" panose="02020603050405020304" pitchFamily="18" charset="0"/>
                <a:ea typeface="Calibri" panose="020F0502020204030204" pitchFamily="34" charset="0"/>
              </a:rPr>
              <a:t>спробу державного перевороту в Алжирі.</a:t>
            </a:r>
          </a:p>
          <a:p>
            <a:pPr marL="0" indent="0" algn="just">
              <a:buNone/>
            </a:pPr>
            <a:r>
              <a:rPr lang="uk-UA" sz="3200" b="1" dirty="0">
                <a:effectLst/>
                <a:latin typeface="Times New Roman" panose="02020603050405020304" pitchFamily="18" charset="0"/>
                <a:ea typeface="Calibri" panose="020F0502020204030204" pitchFamily="34" charset="0"/>
              </a:rPr>
              <a:t>На заклик генералів-бунтівників відгукнулося лише кілька підрозділів парашутистів та частина Іноземного легіону. «Заколот генералів» на чолі із Жаком </a:t>
            </a:r>
            <a:r>
              <a:rPr lang="uk-UA" sz="3200" b="1" dirty="0" err="1">
                <a:effectLst/>
                <a:latin typeface="Times New Roman" panose="02020603050405020304" pitchFamily="18" charset="0"/>
                <a:ea typeface="Calibri" panose="020F0502020204030204" pitchFamily="34" charset="0"/>
              </a:rPr>
              <a:t>Массю</a:t>
            </a:r>
            <a:r>
              <a:rPr lang="uk-UA" sz="3200" b="1" dirty="0">
                <a:effectLst/>
                <a:latin typeface="Times New Roman" panose="02020603050405020304" pitchFamily="18" charset="0"/>
                <a:ea typeface="Calibri" panose="020F0502020204030204" pitchFamily="34" charset="0"/>
              </a:rPr>
              <a:t> вороже зустріли солдати строкової служби, які відмовилися приєднатися до збунтованих елітних спецпідрозділів.</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5825724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00B0F0"/>
                </a:solidFill>
                <a:highlight>
                  <a:srgbClr val="FFFF00"/>
                </a:highlight>
                <a:latin typeface="Times New Roman" panose="02020603050405020304" pitchFamily="18" charset="0"/>
                <a:cs typeface="Times New Roman" panose="02020603050405020304" pitchFamily="18" charset="0"/>
              </a:rPr>
              <a:t>2. Національно-визвольна війна в Алжирі й розвиток АНДР</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4000" b="1" dirty="0">
                <a:effectLst/>
                <a:latin typeface="Times New Roman" panose="02020603050405020304" pitchFamily="18" charset="0"/>
                <a:ea typeface="Calibri" panose="020F0502020204030204" pitchFamily="34" charset="0"/>
              </a:rPr>
              <a:t>Перекинувши з метрополії до Алжиру свіжі підкріплення, після триденних боїв уряд придушив заколот. Було заарештовано більшість причетних до змови генералів, а ОАС, у свою чергу, організувала у наступні роки </a:t>
            </a:r>
            <a:r>
              <a:rPr lang="uk-UA" sz="4000" b="1" dirty="0">
                <a:solidFill>
                  <a:srgbClr val="FF0000"/>
                </a:solidFill>
                <a:effectLst/>
                <a:latin typeface="Times New Roman" panose="02020603050405020304" pitchFamily="18" charset="0"/>
                <a:ea typeface="Calibri" panose="020F0502020204030204" pitchFamily="34" charset="0"/>
              </a:rPr>
              <a:t>13 замахів на життя президента Ш. де Голля (фільм «День Шакала»)</a:t>
            </a:r>
            <a:r>
              <a:rPr lang="uk-UA" sz="4000" b="1" dirty="0">
                <a:effectLst/>
                <a:latin typeface="Times New Roman" panose="02020603050405020304" pitchFamily="18" charset="0"/>
                <a:ea typeface="Calibri" panose="020F0502020204030204" pitchFamily="34" charset="0"/>
              </a:rPr>
              <a:t>, якого вважали персонально відповідальним за втрату Францією Алжиру.</a:t>
            </a:r>
          </a:p>
          <a:p>
            <a:pPr marL="0" indent="0" algn="just">
              <a:buNone/>
            </a:pPr>
            <a:r>
              <a:rPr lang="uk-UA" sz="4000" b="1" dirty="0">
                <a:latin typeface="Times New Roman" panose="02020603050405020304" pitchFamily="18" charset="0"/>
                <a:cs typeface="Times New Roman" panose="02020603050405020304" pitchFamily="18" charset="0"/>
              </a:rPr>
              <a:t>Повномасштабні переговори про надання Алжиру незалежності розпочалися в </a:t>
            </a:r>
            <a:r>
              <a:rPr lang="uk-UA" sz="4000" b="1" dirty="0" err="1">
                <a:latin typeface="Times New Roman" panose="02020603050405020304" pitchFamily="18" charset="0"/>
                <a:cs typeface="Times New Roman" panose="02020603050405020304" pitchFamily="18" charset="0"/>
              </a:rPr>
              <a:t>Евіані</a:t>
            </a:r>
            <a:r>
              <a:rPr lang="uk-UA" sz="4000" b="1" dirty="0">
                <a:latin typeface="Times New Roman" panose="02020603050405020304" pitchFamily="18" charset="0"/>
                <a:cs typeface="Times New Roman" panose="02020603050405020304" pitchFamily="18" charset="0"/>
              </a:rPr>
              <a:t> </a:t>
            </a:r>
            <a:r>
              <a:rPr lang="uk-UA" sz="4000" b="1" dirty="0">
                <a:solidFill>
                  <a:srgbClr val="FF0000"/>
                </a:solidFill>
                <a:latin typeface="Times New Roman" panose="02020603050405020304" pitchFamily="18" charset="0"/>
                <a:cs typeface="Times New Roman" panose="02020603050405020304" pitchFamily="18" charset="0"/>
              </a:rPr>
              <a:t>18 травня 1961р.</a:t>
            </a:r>
            <a:r>
              <a:rPr lang="uk-UA" sz="4000" b="1" dirty="0">
                <a:latin typeface="Times New Roman" panose="02020603050405020304" pitchFamily="18" charset="0"/>
                <a:cs typeface="Times New Roman" panose="02020603050405020304" pitchFamily="18" charset="0"/>
              </a:rPr>
              <a:t> Через постійні суперечки їх було перервано.</a:t>
            </a:r>
          </a:p>
        </p:txBody>
      </p:sp>
    </p:spTree>
    <p:extLst>
      <p:ext uri="{BB962C8B-B14F-4D97-AF65-F5344CB8AC3E}">
        <p14:creationId xmlns:p14="http://schemas.microsoft.com/office/powerpoint/2010/main" val="41656717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00B0F0"/>
                </a:solidFill>
                <a:highlight>
                  <a:srgbClr val="FFFF00"/>
                </a:highlight>
                <a:latin typeface="Times New Roman" panose="02020603050405020304" pitchFamily="18" charset="0"/>
                <a:cs typeface="Times New Roman" panose="02020603050405020304" pitchFamily="18" charset="0"/>
              </a:rPr>
              <a:t>2. Національно-визвольна війна в Алжирі й розвиток АНДР</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3500" b="1" dirty="0">
                <a:effectLst/>
                <a:latin typeface="Times New Roman" panose="02020603050405020304" pitchFamily="18" charset="0"/>
                <a:ea typeface="Calibri" panose="020F0502020204030204" pitchFamily="34" charset="0"/>
              </a:rPr>
              <a:t>Після тривалої перерви </a:t>
            </a:r>
            <a:r>
              <a:rPr lang="uk-UA" sz="3500" b="1" dirty="0">
                <a:solidFill>
                  <a:srgbClr val="FF0000"/>
                </a:solidFill>
                <a:effectLst/>
                <a:latin typeface="Times New Roman" panose="02020603050405020304" pitchFamily="18" charset="0"/>
                <a:ea typeface="Calibri" panose="020F0502020204030204" pitchFamily="34" charset="0"/>
              </a:rPr>
              <a:t>18 березня 1962 р.</a:t>
            </a:r>
            <a:r>
              <a:rPr lang="uk-UA" sz="3500" b="1" dirty="0">
                <a:effectLst/>
                <a:latin typeface="Times New Roman" panose="02020603050405020304" pitchFamily="18" charset="0"/>
                <a:ea typeface="Calibri" panose="020F0502020204030204" pitchFamily="34" charset="0"/>
              </a:rPr>
              <a:t> сторони підписали кінцевий документ, що передбачав проведення в Алжирі </a:t>
            </a:r>
            <a:r>
              <a:rPr lang="uk-UA" sz="3500" b="1" dirty="0">
                <a:solidFill>
                  <a:srgbClr val="FF0000"/>
                </a:solidFill>
                <a:effectLst/>
                <a:latin typeface="Times New Roman" panose="02020603050405020304" pitchFamily="18" charset="0"/>
                <a:ea typeface="Calibri" panose="020F0502020204030204" pitchFamily="34" charset="0"/>
              </a:rPr>
              <a:t>1 липня того ж року </a:t>
            </a:r>
            <a:r>
              <a:rPr lang="uk-UA" sz="3500" b="1" dirty="0">
                <a:effectLst/>
                <a:latin typeface="Times New Roman" panose="02020603050405020304" pitchFamily="18" charset="0"/>
                <a:ea typeface="Calibri" panose="020F0502020204030204" pitchFamily="34" charset="0"/>
              </a:rPr>
              <a:t>референдуму з питання проголошення незалежності. </a:t>
            </a:r>
          </a:p>
          <a:p>
            <a:pPr marL="0" indent="0" algn="just">
              <a:buNone/>
            </a:pPr>
            <a:r>
              <a:rPr lang="uk-UA" sz="3500" b="1" dirty="0">
                <a:effectLst/>
                <a:latin typeface="Times New Roman" panose="02020603050405020304" pitchFamily="18" charset="0"/>
                <a:ea typeface="Calibri" panose="020F0502020204030204" pitchFamily="34" charset="0"/>
              </a:rPr>
              <a:t>На референдумі 90% учасників проголосувало за відокремлення від Франції, але водночас Алжир погодився на трирічний перехідний період, упродовж якого Париж зберігав на його території свій військовий контингент, колоністи отримували подвійне громадянство з правом подальшого вибору між французьким та алжирським, французи фінансували економічні програми відбудови країни. </a:t>
            </a:r>
            <a:r>
              <a:rPr lang="uk-UA" sz="3500" b="1" dirty="0">
                <a:effectLst/>
                <a:highlight>
                  <a:srgbClr val="FFFF00"/>
                </a:highlight>
                <a:latin typeface="Times New Roman" panose="02020603050405020304" pitchFamily="18" charset="0"/>
                <a:ea typeface="Calibri" panose="020F0502020204030204" pitchFamily="34" charset="0"/>
              </a:rPr>
              <a:t>Важливим був пункт про спільну розробку нафтових родовищ у Сахарі</a:t>
            </a:r>
            <a:r>
              <a:rPr lang="uk-UA" sz="3500" b="1" dirty="0">
                <a:effectLst/>
                <a:latin typeface="Times New Roman" panose="02020603050405020304" pitchFamily="18" charset="0"/>
                <a:ea typeface="Calibri" panose="020F0502020204030204" pitchFamily="34" charset="0"/>
              </a:rPr>
              <a:t>.</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242664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526472"/>
          </a:xfrm>
        </p:spPr>
        <p:txBody>
          <a:bodyPr>
            <a:normAutofit/>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526474"/>
            <a:ext cx="12191999" cy="6331526"/>
          </a:xfrm>
        </p:spPr>
        <p:txBody>
          <a:bodyPr>
            <a:normAutofit lnSpcReduction="10000"/>
          </a:bodyPr>
          <a:lstStyle/>
          <a:p>
            <a:pPr marL="0" indent="0" algn="just">
              <a:buNone/>
            </a:pPr>
            <a:r>
              <a:rPr lang="uk-UA" sz="4000" b="1" dirty="0">
                <a:effectLst/>
                <a:latin typeface="Times New Roman" panose="02020603050405020304" pitchFamily="18" charset="0"/>
                <a:ea typeface="Calibri" panose="020F0502020204030204" pitchFamily="34" charset="0"/>
              </a:rPr>
              <a:t>Через рік із представників усіх трьох частин колишньої колонії було скликано Установчі збори, які вирішили проголосити об’єднану країну монархією з федеративним устроєм. </a:t>
            </a:r>
          </a:p>
          <a:p>
            <a:pPr marL="0" indent="0" algn="just">
              <a:buNone/>
            </a:pPr>
            <a:r>
              <a:rPr lang="uk-UA" sz="4000" b="1" dirty="0">
                <a:effectLst/>
                <a:latin typeface="Times New Roman" panose="02020603050405020304" pitchFamily="18" charset="0"/>
                <a:ea typeface="Calibri" panose="020F0502020204030204" pitchFamily="34" charset="0"/>
              </a:rPr>
              <a:t>Королем Лівії під іменем </a:t>
            </a:r>
            <a:r>
              <a:rPr lang="uk-UA" sz="4000" b="1" i="1" dirty="0" err="1">
                <a:solidFill>
                  <a:srgbClr val="C00000"/>
                </a:solidFill>
                <a:effectLst/>
                <a:latin typeface="Times New Roman" panose="02020603050405020304" pitchFamily="18" charset="0"/>
                <a:ea typeface="Calibri" panose="020F0502020204030204" pitchFamily="34" charset="0"/>
              </a:rPr>
              <a:t>Ідріса</a:t>
            </a:r>
            <a:r>
              <a:rPr lang="uk-UA" sz="4000" b="1" i="1" dirty="0">
                <a:solidFill>
                  <a:srgbClr val="C00000"/>
                </a:solidFill>
                <a:effectLst/>
                <a:latin typeface="Times New Roman" panose="02020603050405020304" pitchFamily="18" charset="0"/>
                <a:ea typeface="Calibri" panose="020F0502020204030204" pitchFamily="34" charset="0"/>
              </a:rPr>
              <a:t> І</a:t>
            </a:r>
            <a:r>
              <a:rPr lang="uk-UA" sz="4000" b="1" dirty="0">
                <a:effectLst/>
                <a:latin typeface="Times New Roman" panose="02020603050405020304" pitchFamily="18" charset="0"/>
                <a:ea typeface="Calibri" panose="020F0502020204030204" pitchFamily="34" charset="0"/>
              </a:rPr>
              <a:t> став емір «</a:t>
            </a:r>
            <a:r>
              <a:rPr lang="uk-UA" sz="4000" b="1" dirty="0" err="1">
                <a:effectLst/>
                <a:latin typeface="Times New Roman" panose="02020603050405020304" pitchFamily="18" charset="0"/>
                <a:ea typeface="Calibri" panose="020F0502020204030204" pitchFamily="34" charset="0"/>
              </a:rPr>
              <a:t>сенусійї</a:t>
            </a:r>
            <a:r>
              <a:rPr lang="uk-UA" sz="4000" b="1" dirty="0">
                <a:effectLst/>
                <a:latin typeface="Times New Roman" panose="02020603050405020304" pitchFamily="18" charset="0"/>
                <a:ea typeface="Calibri" panose="020F0502020204030204" pitchFamily="34" charset="0"/>
              </a:rPr>
              <a:t>», </a:t>
            </a:r>
            <a:r>
              <a:rPr lang="uk-UA" sz="4000" b="1" i="1" dirty="0">
                <a:solidFill>
                  <a:srgbClr val="0070C0"/>
                </a:solidFill>
                <a:effectLst/>
                <a:highlight>
                  <a:srgbClr val="FFFF00"/>
                </a:highlight>
                <a:latin typeface="Times New Roman" panose="02020603050405020304" pitchFamily="18" charset="0"/>
                <a:ea typeface="Calibri" panose="020F0502020204030204" pitchFamily="34" charset="0"/>
              </a:rPr>
              <a:t>24 грудня 1951 р.</a:t>
            </a:r>
            <a:r>
              <a:rPr lang="uk-UA" sz="4000" b="1" dirty="0">
                <a:effectLst/>
                <a:latin typeface="Times New Roman" panose="02020603050405020304" pitchFamily="18" charset="0"/>
                <a:ea typeface="Calibri" panose="020F0502020204030204" pitchFamily="34" charset="0"/>
              </a:rPr>
              <a:t> він задекларував створення нової унітарної держави – </a:t>
            </a:r>
            <a:r>
              <a:rPr lang="uk-UA" sz="4000" b="1" i="1" dirty="0">
                <a:solidFill>
                  <a:srgbClr val="C00000"/>
                </a:solidFill>
                <a:effectLst/>
                <a:latin typeface="Times New Roman" panose="02020603050405020304" pitchFamily="18" charset="0"/>
                <a:ea typeface="Calibri" panose="020F0502020204030204" pitchFamily="34" charset="0"/>
              </a:rPr>
              <a:t>Об’єднаного королівства Лівії</a:t>
            </a:r>
            <a:r>
              <a:rPr lang="uk-UA" sz="4000" b="1" dirty="0">
                <a:effectLst/>
                <a:latin typeface="Times New Roman" panose="02020603050405020304" pitchFamily="18" charset="0"/>
                <a:ea typeface="Calibri" panose="020F0502020204030204" pitchFamily="34" charset="0"/>
              </a:rPr>
              <a:t> (</a:t>
            </a:r>
            <a:r>
              <a:rPr lang="uk-UA" sz="4000" b="1" i="1" dirty="0">
                <a:effectLst/>
                <a:highlight>
                  <a:srgbClr val="FFFF00"/>
                </a:highlight>
                <a:latin typeface="Times New Roman" panose="02020603050405020304" pitchFamily="18" charset="0"/>
                <a:ea typeface="Calibri" panose="020F0502020204030204" pitchFamily="34" charset="0"/>
              </a:rPr>
              <a:t>столиця – Тріполі; країна ще мала назву з 1977 р. як Соціалістична Народна Лівійська Арабська </a:t>
            </a:r>
            <a:r>
              <a:rPr lang="uk-UA" sz="4000" b="1" i="1" dirty="0" err="1">
                <a:effectLst/>
                <a:highlight>
                  <a:srgbClr val="FFFF00"/>
                </a:highlight>
                <a:latin typeface="Times New Roman" panose="02020603050405020304" pitchFamily="18" charset="0"/>
                <a:ea typeface="Calibri" panose="020F0502020204030204" pitchFamily="34" charset="0"/>
              </a:rPr>
              <a:t>Джамахирія</a:t>
            </a:r>
            <a:r>
              <a:rPr lang="uk-UA" sz="4000" b="1" i="1" dirty="0">
                <a:effectLst/>
                <a:highlight>
                  <a:srgbClr val="FFFF00"/>
                </a:highlight>
                <a:latin typeface="Times New Roman" panose="02020603050405020304" pitchFamily="18" charset="0"/>
                <a:ea typeface="Calibri" panose="020F0502020204030204" pitchFamily="34" charset="0"/>
              </a:rPr>
              <a:t>, а з 1986 р. – Велика Соціалістична Народна Лівійська Арабська </a:t>
            </a:r>
            <a:r>
              <a:rPr lang="uk-UA" sz="4000" b="1" i="1" dirty="0" err="1">
                <a:effectLst/>
                <a:highlight>
                  <a:srgbClr val="FFFF00"/>
                </a:highlight>
                <a:latin typeface="Times New Roman" panose="02020603050405020304" pitchFamily="18" charset="0"/>
                <a:ea typeface="Calibri" panose="020F0502020204030204" pitchFamily="34" charset="0"/>
              </a:rPr>
              <a:t>Джамахирія</a:t>
            </a:r>
            <a:r>
              <a:rPr lang="uk-UA" sz="4000" b="1" dirty="0">
                <a:effectLst/>
                <a:latin typeface="Times New Roman" panose="02020603050405020304" pitchFamily="18" charset="0"/>
                <a:ea typeface="Calibri" panose="020F0502020204030204" pitchFamily="34" charset="0"/>
              </a:rPr>
              <a:t>).</a:t>
            </a:r>
            <a:endParaRPr lang="ru-RU" sz="4000" b="1" dirty="0"/>
          </a:p>
        </p:txBody>
      </p:sp>
    </p:spTree>
    <p:extLst>
      <p:ext uri="{BB962C8B-B14F-4D97-AF65-F5344CB8AC3E}">
        <p14:creationId xmlns:p14="http://schemas.microsoft.com/office/powerpoint/2010/main" val="10587005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00B0F0"/>
                </a:solidFill>
                <a:highlight>
                  <a:srgbClr val="FFFF00"/>
                </a:highlight>
                <a:latin typeface="Times New Roman" panose="02020603050405020304" pitchFamily="18" charset="0"/>
                <a:cs typeface="Times New Roman" panose="02020603050405020304" pitchFamily="18" charset="0"/>
              </a:rPr>
              <a:t>2. Національно-визвольна війна в Алжирі й розвиток АНДР</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3100" b="1" dirty="0">
                <a:effectLst/>
                <a:latin typeface="Times New Roman" panose="02020603050405020304" pitchFamily="18" charset="0"/>
                <a:ea typeface="Calibri" panose="020F0502020204030204" pitchFamily="34" charset="0"/>
              </a:rPr>
              <a:t>Після запеклої, але короткочасної сутички за владу між «польовими командирами» і «зовнішньою» Армією Національного Визволення, що базувалася в Тунісі, </a:t>
            </a:r>
            <a:r>
              <a:rPr lang="uk-UA" sz="3100" b="1" dirty="0">
                <a:solidFill>
                  <a:srgbClr val="FF0000"/>
                </a:solidFill>
                <a:effectLst/>
                <a:latin typeface="Times New Roman" panose="02020603050405020304" pitchFamily="18" charset="0"/>
                <a:ea typeface="Calibri" panose="020F0502020204030204" pitchFamily="34" charset="0"/>
              </a:rPr>
              <a:t>25 вересня 1962 р.</a:t>
            </a:r>
            <a:r>
              <a:rPr lang="uk-UA" sz="3100" b="1" dirty="0">
                <a:effectLst/>
                <a:latin typeface="Times New Roman" panose="02020603050405020304" pitchFamily="18" charset="0"/>
                <a:ea typeface="Calibri" panose="020F0502020204030204" pitchFamily="34" charset="0"/>
              </a:rPr>
              <a:t> </a:t>
            </a:r>
            <a:r>
              <a:rPr lang="uk-UA" sz="3100" b="1" i="1" dirty="0">
                <a:effectLst/>
                <a:highlight>
                  <a:srgbClr val="FFFF00"/>
                </a:highlight>
                <a:latin typeface="Times New Roman" panose="02020603050405020304" pitchFamily="18" charset="0"/>
                <a:ea typeface="Calibri" panose="020F0502020204030204" pitchFamily="34" charset="0"/>
              </a:rPr>
              <a:t>Установчі збори</a:t>
            </a:r>
            <a:r>
              <a:rPr lang="uk-UA" sz="3100" b="1" dirty="0">
                <a:effectLst/>
                <a:latin typeface="Times New Roman" panose="02020603050405020304" pitchFamily="18" charset="0"/>
                <a:ea typeface="Calibri" panose="020F0502020204030204" pitchFamily="34" charset="0"/>
              </a:rPr>
              <a:t> проголосили створення </a:t>
            </a:r>
            <a:r>
              <a:rPr lang="uk-UA" sz="3100" b="1" dirty="0">
                <a:effectLst/>
                <a:highlight>
                  <a:srgbClr val="00FFFF"/>
                </a:highlight>
                <a:latin typeface="Times New Roman" panose="02020603050405020304" pitchFamily="18" charset="0"/>
                <a:ea typeface="Calibri" panose="020F0502020204030204" pitchFamily="34" charset="0"/>
              </a:rPr>
              <a:t>Алжирської Народної Демократичної Республіки</a:t>
            </a:r>
            <a:r>
              <a:rPr lang="uk-UA" sz="3100" b="1" dirty="0">
                <a:effectLst/>
                <a:latin typeface="Times New Roman" panose="02020603050405020304" pitchFamily="18" charset="0"/>
                <a:ea typeface="Calibri" panose="020F0502020204030204" pitchFamily="34" charset="0"/>
              </a:rPr>
              <a:t> (</a:t>
            </a:r>
            <a:r>
              <a:rPr lang="uk-UA" sz="3100" b="1" dirty="0">
                <a:effectLst/>
                <a:highlight>
                  <a:srgbClr val="00FF00"/>
                </a:highlight>
                <a:latin typeface="Times New Roman" panose="02020603050405020304" pitchFamily="18" charset="0"/>
                <a:ea typeface="Calibri" panose="020F0502020204030204" pitchFamily="34" charset="0"/>
              </a:rPr>
              <a:t>площа – 2,4 млн. </a:t>
            </a:r>
            <a:r>
              <a:rPr lang="uk-UA" sz="3100" b="1" dirty="0" err="1">
                <a:effectLst/>
                <a:highlight>
                  <a:srgbClr val="00FF00"/>
                </a:highlight>
                <a:latin typeface="Times New Roman" panose="02020603050405020304" pitchFamily="18" charset="0"/>
                <a:ea typeface="Calibri" panose="020F0502020204030204" pitchFamily="34" charset="0"/>
              </a:rPr>
              <a:t>кв</a:t>
            </a:r>
            <a:r>
              <a:rPr lang="uk-UA" sz="3100" b="1" dirty="0">
                <a:effectLst/>
                <a:highlight>
                  <a:srgbClr val="00FF00"/>
                </a:highlight>
                <a:latin typeface="Times New Roman" panose="02020603050405020304" pitchFamily="18" charset="0"/>
                <a:ea typeface="Calibri" panose="020F0502020204030204" pitchFamily="34" charset="0"/>
              </a:rPr>
              <a:t>. км, населення – 32,53 млн., Алжир</a:t>
            </a:r>
            <a:r>
              <a:rPr lang="uk-UA" sz="3100" b="1" dirty="0">
                <a:effectLst/>
                <a:latin typeface="Times New Roman" panose="02020603050405020304" pitchFamily="18" charset="0"/>
                <a:ea typeface="Calibri" panose="020F0502020204030204" pitchFamily="34" charset="0"/>
              </a:rPr>
              <a:t>), нова держава з перших днів свого існування стала на шлях радикальних реформ. </a:t>
            </a:r>
          </a:p>
          <a:p>
            <a:pPr marL="0" indent="0" algn="just">
              <a:buNone/>
            </a:pPr>
            <a:r>
              <a:rPr lang="uk-UA" sz="3100" b="1" dirty="0">
                <a:effectLst/>
                <a:latin typeface="Times New Roman" panose="02020603050405020304" pitchFamily="18" charset="0"/>
                <a:ea typeface="Calibri" panose="020F0502020204030204" pitchFamily="34" charset="0"/>
              </a:rPr>
              <a:t>ФНВ (Фронт Національного Визволення) взяв курс на побудову «</a:t>
            </a:r>
            <a:r>
              <a:rPr lang="uk-UA" sz="3100" b="1" dirty="0">
                <a:solidFill>
                  <a:srgbClr val="FF0000"/>
                </a:solidFill>
                <a:effectLst/>
                <a:latin typeface="Times New Roman" panose="02020603050405020304" pitchFamily="18" charset="0"/>
                <a:ea typeface="Calibri" panose="020F0502020204030204" pitchFamily="34" charset="0"/>
              </a:rPr>
              <a:t>соціалізму в рамках національних цінностей та ісламу</a:t>
            </a:r>
            <a:r>
              <a:rPr lang="uk-UA" sz="3100" b="1" dirty="0">
                <a:effectLst/>
                <a:latin typeface="Times New Roman" panose="02020603050405020304" pitchFamily="18" charset="0"/>
                <a:ea typeface="Calibri" panose="020F0502020204030204" pitchFamily="34" charset="0"/>
              </a:rPr>
              <a:t>», нова влада здійснила аграрну реформу, в ході котрої селяни за незначний викуп і при умові вступу в кооператив отримували конфісковану землю. </a:t>
            </a:r>
            <a:r>
              <a:rPr lang="uk-UA" sz="3100" b="1" dirty="0">
                <a:effectLst/>
                <a:highlight>
                  <a:srgbClr val="FFFF00"/>
                </a:highlight>
                <a:latin typeface="Times New Roman" panose="02020603050405020304" pitchFamily="18" charset="0"/>
                <a:ea typeface="Calibri" panose="020F0502020204030204" pitchFamily="34" charset="0"/>
              </a:rPr>
              <a:t>Націоналізація нафтових і газових родовищ певною мірою стабілізувала економіку країни, у відносно короткий термін були створені основи сучасної індустрії</a:t>
            </a:r>
            <a:r>
              <a:rPr lang="uk-UA" sz="3100" b="1" dirty="0">
                <a:effectLst/>
                <a:latin typeface="Times New Roman" panose="02020603050405020304" pitchFamily="18" charset="0"/>
                <a:ea typeface="Calibri" panose="020F0502020204030204" pitchFamily="34" charset="0"/>
              </a:rPr>
              <a:t>.</a:t>
            </a:r>
            <a:endParaRPr lang="ru-RU" sz="31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846829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00B0F0"/>
                </a:solidFill>
                <a:highlight>
                  <a:srgbClr val="FFFF00"/>
                </a:highlight>
                <a:latin typeface="Times New Roman" panose="02020603050405020304" pitchFamily="18" charset="0"/>
                <a:cs typeface="Times New Roman" panose="02020603050405020304" pitchFamily="18" charset="0"/>
              </a:rPr>
              <a:t>2. Національно-визвольна війна в Алжирі й розвиток АНДР</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535708"/>
            <a:ext cx="12191999" cy="6322291"/>
          </a:xfrm>
        </p:spPr>
        <p:txBody>
          <a:bodyPr/>
          <a:lstStyle/>
          <a:p>
            <a:pPr marL="0" indent="0" algn="just">
              <a:buNone/>
            </a:pPr>
            <a:r>
              <a:rPr lang="uk-UA" b="1" dirty="0">
                <a:effectLst/>
                <a:latin typeface="Times New Roman" panose="02020603050405020304" pitchFamily="18" charset="0"/>
                <a:ea typeface="Calibri" panose="020F0502020204030204" pitchFamily="34" charset="0"/>
              </a:rPr>
              <a:t>Але вже </a:t>
            </a:r>
            <a:r>
              <a:rPr lang="uk-UA" b="1" dirty="0">
                <a:solidFill>
                  <a:srgbClr val="FF0000"/>
                </a:solidFill>
                <a:effectLst/>
                <a:latin typeface="Times New Roman" panose="02020603050405020304" pitchFamily="18" charset="0"/>
                <a:ea typeface="Calibri" panose="020F0502020204030204" pitchFamily="34" charset="0"/>
              </a:rPr>
              <a:t>наприкінці 1970-х рр.</a:t>
            </a:r>
            <a:r>
              <a:rPr lang="uk-UA" b="1" dirty="0">
                <a:effectLst/>
                <a:latin typeface="Times New Roman" panose="02020603050405020304" pitchFamily="18" charset="0"/>
                <a:ea typeface="Calibri" panose="020F0502020204030204" pitchFamily="34" charset="0"/>
              </a:rPr>
              <a:t> 5-річні плани з настановою на індустріалізацію країни виявили неефективність державної економіки, котра до певного часу гасилася прибутками від нафти. Кооперативи та інші форми колективної праці на селі також стали нерентабельними, після евакуації 800 тис. колоністів самодостатній у продовольчому відношенні Алжир став задовольняти свої потреби у продукції сільського господарства лише на 30%. </a:t>
            </a:r>
          </a:p>
          <a:p>
            <a:pPr marL="0" indent="0" algn="just">
              <a:buNone/>
            </a:pPr>
            <a:r>
              <a:rPr lang="uk-UA" b="1" dirty="0">
                <a:effectLst/>
                <a:latin typeface="Times New Roman" panose="02020603050405020304" pitchFamily="18" charset="0"/>
                <a:ea typeface="Calibri" panose="020F0502020204030204" pitchFamily="34" charset="0"/>
              </a:rPr>
              <a:t>З кінця </a:t>
            </a:r>
            <a:r>
              <a:rPr lang="uk-UA" b="1" dirty="0">
                <a:solidFill>
                  <a:srgbClr val="FF0000"/>
                </a:solidFill>
                <a:effectLst/>
                <a:latin typeface="Times New Roman" panose="02020603050405020304" pitchFamily="18" charset="0"/>
                <a:ea typeface="Calibri" panose="020F0502020204030204" pitchFamily="34" charset="0"/>
              </a:rPr>
              <a:t>1980-х рр.</a:t>
            </a:r>
            <a:r>
              <a:rPr lang="uk-UA" b="1" dirty="0">
                <a:effectLst/>
                <a:latin typeface="Times New Roman" panose="02020603050405020304" pitchFamily="18" charset="0"/>
                <a:ea typeface="Calibri" panose="020F0502020204030204" pitchFamily="34" charset="0"/>
              </a:rPr>
              <a:t> керівництво АНДР приступило до переведення господарства на рейки ринкової економіки, були зняті обмеження на іноземні інвестиції, включно з вивезенням прибутків, прийнято рішення про допущення іноземного капіталу у нафтогазову промисловість. </a:t>
            </a:r>
          </a:p>
          <a:p>
            <a:pPr marL="0" indent="0" algn="just">
              <a:buNone/>
            </a:pPr>
            <a:r>
              <a:rPr lang="uk-UA" b="1" dirty="0">
                <a:effectLst/>
                <a:latin typeface="Times New Roman" panose="02020603050405020304" pitchFamily="18" charset="0"/>
                <a:ea typeface="Calibri" panose="020F0502020204030204" pitchFamily="34" charset="0"/>
              </a:rPr>
              <a:t>У результаті здійснення у </a:t>
            </a:r>
            <a:r>
              <a:rPr lang="uk-UA" b="1" dirty="0">
                <a:solidFill>
                  <a:srgbClr val="FF0000"/>
                </a:solidFill>
                <a:effectLst/>
                <a:latin typeface="Times New Roman" panose="02020603050405020304" pitchFamily="18" charset="0"/>
                <a:ea typeface="Calibri" panose="020F0502020204030204" pitchFamily="34" charset="0"/>
              </a:rPr>
              <a:t>1988 р.</a:t>
            </a:r>
            <a:r>
              <a:rPr lang="uk-UA" b="1" dirty="0">
                <a:effectLst/>
                <a:latin typeface="Times New Roman" panose="02020603050405020304" pitchFamily="18" charset="0"/>
                <a:ea typeface="Calibri" panose="020F0502020204030204" pitchFamily="34" charset="0"/>
              </a:rPr>
              <a:t> чергової аграрної реформи державні господарства соціалістичного типу були розпущені, а на їхній основі створено близько 22 тис. дрібних кооперативів, частина земель була передана одноосібникам.</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2704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00B0F0"/>
                </a:solidFill>
                <a:highlight>
                  <a:srgbClr val="FFFF00"/>
                </a:highlight>
                <a:latin typeface="Times New Roman" panose="02020603050405020304" pitchFamily="18" charset="0"/>
                <a:cs typeface="Times New Roman" panose="02020603050405020304" pitchFamily="18" charset="0"/>
              </a:rPr>
              <a:t>2. Національно-визвольна війна в Алжирі й розвиток АНДР</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3200" b="1" dirty="0">
                <a:effectLst/>
                <a:latin typeface="Times New Roman" panose="02020603050405020304" pitchFamily="18" charset="0"/>
                <a:ea typeface="Calibri" panose="020F0502020204030204" pitchFamily="34" charset="0"/>
              </a:rPr>
              <a:t>Після прийняття у </a:t>
            </a:r>
            <a:r>
              <a:rPr lang="uk-UA" sz="3200" b="1" dirty="0">
                <a:solidFill>
                  <a:srgbClr val="FF0000"/>
                </a:solidFill>
                <a:effectLst/>
                <a:latin typeface="Times New Roman" panose="02020603050405020304" pitchFamily="18" charset="0"/>
                <a:ea typeface="Calibri" panose="020F0502020204030204" pitchFamily="34" charset="0"/>
              </a:rPr>
              <a:t>лютому 1989 р.</a:t>
            </a:r>
            <a:r>
              <a:rPr lang="uk-UA" sz="3200" b="1" dirty="0">
                <a:effectLst/>
                <a:latin typeface="Times New Roman" panose="02020603050405020304" pitchFamily="18" charset="0"/>
                <a:ea typeface="Calibri" panose="020F0502020204030204" pitchFamily="34" charset="0"/>
              </a:rPr>
              <a:t> </a:t>
            </a:r>
            <a:r>
              <a:rPr lang="uk-UA" sz="3200" b="1" dirty="0">
                <a:effectLst/>
                <a:highlight>
                  <a:srgbClr val="FFFF00"/>
                </a:highlight>
                <a:latin typeface="Times New Roman" panose="02020603050405020304" pitchFamily="18" charset="0"/>
                <a:ea typeface="Calibri" panose="020F0502020204030204" pitchFamily="34" charset="0"/>
              </a:rPr>
              <a:t>нової конституції країни</a:t>
            </a:r>
            <a:r>
              <a:rPr lang="uk-UA" sz="3200" b="1" dirty="0">
                <a:effectLst/>
                <a:latin typeface="Times New Roman" panose="02020603050405020304" pitchFamily="18" charset="0"/>
                <a:ea typeface="Calibri" panose="020F0502020204030204" pitchFamily="34" charset="0"/>
              </a:rPr>
              <a:t>, що дозволяла багатопартійність, Алжир зіткнувся з фундаменталістською загрозою, коли в першому турі дострокових парламентських виборах у </a:t>
            </a:r>
            <a:r>
              <a:rPr lang="uk-UA" sz="3200" b="1" dirty="0">
                <a:solidFill>
                  <a:srgbClr val="FF0000"/>
                </a:solidFill>
                <a:effectLst/>
                <a:latin typeface="Times New Roman" panose="02020603050405020304" pitchFamily="18" charset="0"/>
                <a:ea typeface="Calibri" panose="020F0502020204030204" pitchFamily="34" charset="0"/>
              </a:rPr>
              <a:t>грудні 1991 р. </a:t>
            </a:r>
            <a:r>
              <a:rPr lang="uk-UA" sz="3200" b="1" dirty="0">
                <a:effectLst/>
                <a:latin typeface="Times New Roman" panose="02020603050405020304" pitchFamily="18" charset="0"/>
                <a:ea typeface="Calibri" panose="020F0502020204030204" pitchFamily="34" charset="0"/>
              </a:rPr>
              <a:t>перемогу здобув </a:t>
            </a:r>
            <a:r>
              <a:rPr lang="uk-UA" sz="3200" b="1" dirty="0">
                <a:effectLst/>
                <a:highlight>
                  <a:srgbClr val="00FFFF"/>
                </a:highlight>
                <a:latin typeface="Times New Roman" panose="02020603050405020304" pitchFamily="18" charset="0"/>
                <a:ea typeface="Calibri" panose="020F0502020204030204" pitchFamily="34" charset="0"/>
              </a:rPr>
              <a:t>Ісламський фронт порятунку</a:t>
            </a:r>
            <a:r>
              <a:rPr lang="uk-UA" sz="3200" b="1" dirty="0">
                <a:effectLst/>
                <a:latin typeface="Times New Roman" panose="02020603050405020304" pitchFamily="18" charset="0"/>
                <a:ea typeface="Calibri" panose="020F0502020204030204" pitchFamily="34" charset="0"/>
              </a:rPr>
              <a:t> (ФНВ тоді виборов лише 16 місць). </a:t>
            </a:r>
          </a:p>
          <a:p>
            <a:pPr marL="0" indent="0" algn="just">
              <a:buNone/>
            </a:pPr>
            <a:r>
              <a:rPr lang="uk-UA" sz="3200" b="1" dirty="0">
                <a:effectLst/>
                <a:latin typeface="Times New Roman" panose="02020603050405020304" pitchFamily="18" charset="0"/>
                <a:ea typeface="Calibri" panose="020F0502020204030204" pitchFamily="34" charset="0"/>
              </a:rPr>
              <a:t>Але військові анулювали результати виборів, заборонили ІФП, запровадили в країні надзвичайний стан і розгорнули бойові операції проти фундаменталістів, ті відповіли масовим терором, що забрав життя не менш як 120 тис. осіб. Лише в </a:t>
            </a:r>
            <a:r>
              <a:rPr lang="uk-UA" sz="3200" b="1" dirty="0">
                <a:solidFill>
                  <a:srgbClr val="FF0000"/>
                </a:solidFill>
                <a:effectLst/>
                <a:latin typeface="Times New Roman" panose="02020603050405020304" pitchFamily="18" charset="0"/>
                <a:ea typeface="Calibri" panose="020F0502020204030204" pitchFamily="34" charset="0"/>
              </a:rPr>
              <a:t>січні 2000 р. </a:t>
            </a:r>
            <a:r>
              <a:rPr lang="uk-UA" sz="3200" b="1" dirty="0">
                <a:effectLst/>
                <a:latin typeface="Times New Roman" panose="02020603050405020304" pitchFamily="18" charset="0"/>
                <a:ea typeface="Calibri" panose="020F0502020204030204" pitchFamily="34" charset="0"/>
              </a:rPr>
              <a:t>«</a:t>
            </a:r>
            <a:r>
              <a:rPr lang="uk-UA" sz="3200" b="1" dirty="0">
                <a:effectLst/>
                <a:highlight>
                  <a:srgbClr val="00FFFF"/>
                </a:highlight>
                <a:latin typeface="Times New Roman" panose="02020603050405020304" pitchFamily="18" charset="0"/>
                <a:ea typeface="Calibri" panose="020F0502020204030204" pitchFamily="34" charset="0"/>
              </a:rPr>
              <a:t>Армія ісламського порятунку</a:t>
            </a:r>
            <a:r>
              <a:rPr lang="uk-UA" sz="3200" b="1" dirty="0">
                <a:effectLst/>
                <a:latin typeface="Times New Roman" panose="02020603050405020304" pitchFamily="18" charset="0"/>
                <a:ea typeface="Calibri" panose="020F0502020204030204" pitchFamily="34" charset="0"/>
              </a:rPr>
              <a:t>», - збройне крило ІФП, заявила про саморозпуск, хоча менша частина ісламістських «польових командирів» не склала зброю й продовжувала антиурядову боротьбу. </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94556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00B0F0"/>
                </a:solidFill>
                <a:highlight>
                  <a:srgbClr val="FFFF00"/>
                </a:highlight>
                <a:latin typeface="Times New Roman" panose="02020603050405020304" pitchFamily="18" charset="0"/>
                <a:cs typeface="Times New Roman" panose="02020603050405020304" pitchFamily="18" charset="0"/>
              </a:rPr>
              <a:t>2. Національно-визвольна війна в Алжирі й розвиток АНДР</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3500" b="1" dirty="0">
                <a:effectLst/>
                <a:latin typeface="Times New Roman" panose="02020603050405020304" pitchFamily="18" charset="0"/>
                <a:ea typeface="Calibri" panose="020F0502020204030204" pitchFamily="34" charset="0"/>
              </a:rPr>
              <a:t>Завершення в цілому кривавої громадянської війни й налагодження конструктивного діалогу з Євросоюзом та НАТО населення країни небезпідставно пов’язує з ветераном Війни за незалежність і екс-міністром закордонних справ </a:t>
            </a:r>
            <a:r>
              <a:rPr lang="uk-UA" sz="3500" b="1" dirty="0" err="1">
                <a:solidFill>
                  <a:srgbClr val="FF0000"/>
                </a:solidFill>
                <a:effectLst/>
                <a:latin typeface="Times New Roman" panose="02020603050405020304" pitchFamily="18" charset="0"/>
                <a:ea typeface="Calibri" panose="020F0502020204030204" pitchFamily="34" charset="0"/>
              </a:rPr>
              <a:t>Абдельазізом</a:t>
            </a:r>
            <a:r>
              <a:rPr lang="uk-UA" sz="3500" b="1" dirty="0">
                <a:solidFill>
                  <a:srgbClr val="FF0000"/>
                </a:solidFill>
                <a:effectLst/>
                <a:latin typeface="Times New Roman" panose="02020603050405020304" pitchFamily="18" charset="0"/>
                <a:ea typeface="Calibri" panose="020F0502020204030204" pitchFamily="34" charset="0"/>
              </a:rPr>
              <a:t> </a:t>
            </a:r>
            <a:r>
              <a:rPr lang="uk-UA" sz="3500" b="1" dirty="0" err="1">
                <a:solidFill>
                  <a:srgbClr val="FF0000"/>
                </a:solidFill>
                <a:effectLst/>
                <a:latin typeface="Times New Roman" panose="02020603050405020304" pitchFamily="18" charset="0"/>
                <a:ea typeface="Calibri" panose="020F0502020204030204" pitchFamily="34" charset="0"/>
              </a:rPr>
              <a:t>Бутефлікою</a:t>
            </a:r>
            <a:r>
              <a:rPr lang="uk-UA" sz="3500" b="1" dirty="0">
                <a:effectLst/>
                <a:latin typeface="Times New Roman" panose="02020603050405020304" pitchFamily="18" charset="0"/>
                <a:ea typeface="Calibri" panose="020F0502020204030204" pitchFamily="34" charset="0"/>
              </a:rPr>
              <a:t>, який двічі обирався президентом АНДР – </a:t>
            </a:r>
            <a:r>
              <a:rPr lang="uk-UA" sz="3500" b="1" dirty="0">
                <a:effectLst/>
                <a:highlight>
                  <a:srgbClr val="00FFFF"/>
                </a:highlight>
                <a:latin typeface="Times New Roman" panose="02020603050405020304" pitchFamily="18" charset="0"/>
                <a:ea typeface="Calibri" panose="020F0502020204030204" pitchFamily="34" charset="0"/>
              </a:rPr>
              <a:t>15 квітня 1999 р.</a:t>
            </a:r>
            <a:r>
              <a:rPr lang="uk-UA" sz="3500" b="1" dirty="0">
                <a:effectLst/>
                <a:latin typeface="Times New Roman" panose="02020603050405020304" pitchFamily="18" charset="0"/>
                <a:ea typeface="Calibri" panose="020F0502020204030204" pitchFamily="34" charset="0"/>
              </a:rPr>
              <a:t> і </a:t>
            </a:r>
            <a:r>
              <a:rPr lang="uk-UA" sz="3500" b="1" dirty="0">
                <a:effectLst/>
                <a:highlight>
                  <a:srgbClr val="00FF00"/>
                </a:highlight>
                <a:latin typeface="Times New Roman" panose="02020603050405020304" pitchFamily="18" charset="0"/>
                <a:ea typeface="Calibri" panose="020F0502020204030204" pitchFamily="34" charset="0"/>
              </a:rPr>
              <a:t>8 квітня 2004 р.</a:t>
            </a:r>
            <a:r>
              <a:rPr lang="uk-UA" sz="3500" b="1" dirty="0">
                <a:effectLst/>
                <a:latin typeface="Times New Roman" panose="02020603050405020304" pitchFamily="18" charset="0"/>
                <a:ea typeface="Calibri" panose="020F0502020204030204" pitchFamily="34" charset="0"/>
              </a:rPr>
              <a:t>, здобувши в останньому випадку вже у першому турі 83,5% голосів. </a:t>
            </a:r>
          </a:p>
          <a:p>
            <a:pPr marL="0" indent="0" algn="just">
              <a:buNone/>
            </a:pPr>
            <a:r>
              <a:rPr lang="uk-UA" sz="3500" b="1" dirty="0">
                <a:effectLst/>
                <a:latin typeface="Times New Roman" panose="02020603050405020304" pitchFamily="18" charset="0"/>
                <a:ea typeface="Calibri" panose="020F0502020204030204" pitchFamily="34" charset="0"/>
              </a:rPr>
              <a:t>Реформований ФНВ повернув собі більшість (199 місць із 380-ти) у нижній палаті Національних народних зборів, отримавши на парламентських виборах </a:t>
            </a:r>
            <a:r>
              <a:rPr lang="uk-UA" sz="3500" b="1" dirty="0">
                <a:solidFill>
                  <a:srgbClr val="FF0000"/>
                </a:solidFill>
                <a:effectLst/>
                <a:latin typeface="Times New Roman" panose="02020603050405020304" pitchFamily="18" charset="0"/>
                <a:ea typeface="Calibri" panose="020F0502020204030204" pitchFamily="34" charset="0"/>
              </a:rPr>
              <a:t>30 травня 2002 р. </a:t>
            </a:r>
            <a:r>
              <a:rPr lang="uk-UA" sz="3500" b="1" dirty="0">
                <a:effectLst/>
                <a:latin typeface="Times New Roman" panose="02020603050405020304" pitchFamily="18" charset="0"/>
                <a:ea typeface="Calibri" panose="020F0502020204030204" pitchFamily="34" charset="0"/>
              </a:rPr>
              <a:t>34,3% голосів («мирні» ісламісти тоді </a:t>
            </a:r>
            <a:r>
              <a:rPr lang="uk-UA" sz="3500" b="1" dirty="0" err="1">
                <a:effectLst/>
                <a:latin typeface="Times New Roman" panose="02020603050405020304" pitchFamily="18" charset="0"/>
                <a:ea typeface="Calibri" panose="020F0502020204030204" pitchFamily="34" charset="0"/>
              </a:rPr>
              <a:t>спромоглися</a:t>
            </a:r>
            <a:r>
              <a:rPr lang="uk-UA" sz="3500" b="1" dirty="0">
                <a:effectLst/>
                <a:latin typeface="Times New Roman" panose="02020603050405020304" pitchFamily="18" charset="0"/>
                <a:ea typeface="Calibri" panose="020F0502020204030204" pitchFamily="34" charset="0"/>
              </a:rPr>
              <a:t> провести лише 38 депутатів).</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987409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solidFill>
                  <a:srgbClr val="00B0F0"/>
                </a:solidFill>
                <a:highlight>
                  <a:srgbClr val="FFFF00"/>
                </a:highlight>
                <a:latin typeface="Times New Roman" panose="02020603050405020304" pitchFamily="18" charset="0"/>
                <a:cs typeface="Times New Roman" panose="02020603050405020304" pitchFamily="18" charset="0"/>
              </a:rPr>
              <a:t>2. Національно-визвольна війна в Алжирі й розвиток АНДР</a:t>
            </a: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43342"/>
            <a:ext cx="7318198" cy="6414655"/>
          </a:xfrm>
        </p:spPr>
        <p:txBody>
          <a:bodyPr/>
          <a:lstStyle/>
          <a:p>
            <a:pPr marL="0" indent="0" algn="ctr">
              <a:buNone/>
            </a:pPr>
            <a:r>
              <a:rPr lang="uk-UA" sz="4000" b="1" dirty="0" err="1">
                <a:solidFill>
                  <a:srgbClr val="FF0000"/>
                </a:solidFill>
                <a:latin typeface="Times New Roman" panose="02020603050405020304" pitchFamily="18" charset="0"/>
                <a:cs typeface="Times New Roman" panose="02020603050405020304" pitchFamily="18" charset="0"/>
              </a:rPr>
              <a:t>Абделазі́з</a:t>
            </a:r>
            <a:r>
              <a:rPr lang="uk-UA" sz="4000" b="1" dirty="0">
                <a:solidFill>
                  <a:srgbClr val="FF0000"/>
                </a:solidFill>
                <a:latin typeface="Times New Roman" panose="02020603050405020304" pitchFamily="18" charset="0"/>
                <a:cs typeface="Times New Roman" panose="02020603050405020304" pitchFamily="18" charset="0"/>
              </a:rPr>
              <a:t> </a:t>
            </a:r>
            <a:r>
              <a:rPr lang="uk-UA" sz="4000" b="1" dirty="0" err="1">
                <a:solidFill>
                  <a:srgbClr val="FF0000"/>
                </a:solidFill>
                <a:latin typeface="Times New Roman" panose="02020603050405020304" pitchFamily="18" charset="0"/>
                <a:cs typeface="Times New Roman" panose="02020603050405020304" pitchFamily="18" charset="0"/>
              </a:rPr>
              <a:t>Бутефліка</a:t>
            </a:r>
            <a:endParaRPr lang="uk-UA" sz="4000" b="1" dirty="0">
              <a:solidFill>
                <a:srgbClr val="FF0000"/>
              </a:solidFill>
              <a:latin typeface="Times New Roman" panose="02020603050405020304" pitchFamily="18" charset="0"/>
              <a:cs typeface="Times New Roman" panose="02020603050405020304" pitchFamily="18" charset="0"/>
            </a:endParaRPr>
          </a:p>
          <a:p>
            <a:pPr marL="0" indent="0" algn="ctr">
              <a:buNone/>
            </a:pPr>
            <a:r>
              <a:rPr lang="uk-UA" b="1" dirty="0">
                <a:latin typeface="Times New Roman" panose="02020603050405020304" pitchFamily="18" charset="0"/>
                <a:cs typeface="Times New Roman" panose="02020603050405020304" pitchFamily="18" charset="0"/>
              </a:rPr>
              <a:t>(</a:t>
            </a:r>
            <a:r>
              <a:rPr lang="uk-UA" b="1" dirty="0">
                <a:highlight>
                  <a:srgbClr val="00FF00"/>
                </a:highlight>
                <a:latin typeface="Times New Roman" panose="02020603050405020304" pitchFamily="18" charset="0"/>
                <a:cs typeface="Times New Roman" panose="02020603050405020304" pitchFamily="18" charset="0"/>
              </a:rPr>
              <a:t>2 березня 1937 — 17 вересня 2021</a:t>
            </a:r>
            <a:r>
              <a:rPr lang="uk-UA" b="1" dirty="0">
                <a:latin typeface="Times New Roman" panose="02020603050405020304" pitchFamily="18" charset="0"/>
                <a:cs typeface="Times New Roman" panose="02020603050405020304" pitchFamily="18" charset="0"/>
              </a:rPr>
              <a:t>)</a:t>
            </a:r>
          </a:p>
          <a:p>
            <a:pPr marL="0" indent="0" algn="ctr">
              <a:buNone/>
            </a:pPr>
            <a:endParaRPr lang="uk-UA" b="1" dirty="0">
              <a:latin typeface="Times New Roman" panose="02020603050405020304" pitchFamily="18" charset="0"/>
              <a:cs typeface="Times New Roman" panose="02020603050405020304" pitchFamily="18" charset="0"/>
            </a:endParaRPr>
          </a:p>
          <a:p>
            <a:pPr marL="0" indent="0" algn="ctr">
              <a:buNone/>
            </a:pPr>
            <a:r>
              <a:rPr lang="uk-UA" b="1" dirty="0">
                <a:highlight>
                  <a:srgbClr val="FF0000"/>
                </a:highlight>
                <a:latin typeface="Times New Roman" panose="02020603050405020304" pitchFamily="18" charset="0"/>
                <a:cs typeface="Times New Roman" panose="02020603050405020304" pitchFamily="18" charset="0"/>
              </a:rPr>
              <a:t>Президент Алжиру</a:t>
            </a:r>
          </a:p>
          <a:p>
            <a:pPr marL="0" indent="0" algn="ctr">
              <a:buNone/>
            </a:pPr>
            <a:r>
              <a:rPr lang="uk-UA" b="1" dirty="0">
                <a:highlight>
                  <a:srgbClr val="FF0000"/>
                </a:highlight>
                <a:latin typeface="Times New Roman" panose="02020603050405020304" pitchFamily="18" charset="0"/>
                <a:cs typeface="Times New Roman" panose="02020603050405020304" pitchFamily="18" charset="0"/>
              </a:rPr>
              <a:t> з 27 квітня 1999 р. до 2 квітня 2019 р. </a:t>
            </a:r>
          </a:p>
          <a:p>
            <a:pPr marL="0" indent="0" algn="ctr">
              <a:buNone/>
            </a:pPr>
            <a:endParaRPr lang="uk-UA" b="1" dirty="0">
              <a:latin typeface="Times New Roman" panose="02020603050405020304" pitchFamily="18" charset="0"/>
              <a:cs typeface="Times New Roman" panose="02020603050405020304" pitchFamily="18" charset="0"/>
            </a:endParaRPr>
          </a:p>
          <a:p>
            <a:pPr marL="0" indent="0" algn="ctr">
              <a:buNone/>
            </a:pPr>
            <a:r>
              <a:rPr lang="uk-UA" b="1" dirty="0">
                <a:highlight>
                  <a:srgbClr val="00FFFF"/>
                </a:highlight>
                <a:latin typeface="Times New Roman" panose="02020603050405020304" pitchFamily="18" charset="0"/>
                <a:cs typeface="Times New Roman" panose="02020603050405020304" pitchFamily="18" charset="0"/>
              </a:rPr>
              <a:t>Був головою Організації африканської єдності </a:t>
            </a:r>
          </a:p>
          <a:p>
            <a:pPr marL="0" indent="0" algn="ctr">
              <a:buNone/>
            </a:pPr>
            <a:r>
              <a:rPr lang="uk-UA" b="1" dirty="0">
                <a:highlight>
                  <a:srgbClr val="00FFFF"/>
                </a:highlight>
                <a:latin typeface="Times New Roman" panose="02020603050405020304" pitchFamily="18" charset="0"/>
                <a:cs typeface="Times New Roman" panose="02020603050405020304" pitchFamily="18" charset="0"/>
              </a:rPr>
              <a:t>з 12 липня 1999 р. до 10 липня 2000 р. </a:t>
            </a:r>
          </a:p>
          <a:p>
            <a:pPr marL="0" indent="0" algn="ctr">
              <a:buNone/>
            </a:pPr>
            <a:r>
              <a:rPr lang="uk-UA" b="1" dirty="0">
                <a:highlight>
                  <a:srgbClr val="FFFF00"/>
                </a:highlight>
                <a:latin typeface="Times New Roman" panose="02020603050405020304" pitchFamily="18" charset="0"/>
                <a:cs typeface="Times New Roman" panose="02020603050405020304" pitchFamily="18" charset="0"/>
              </a:rPr>
              <a:t>Пішов у відставку з посту Президента Алжиру 2 квітня 2019 року.</a:t>
            </a:r>
          </a:p>
        </p:txBody>
      </p:sp>
      <p:pic>
        <p:nvPicPr>
          <p:cNvPr id="2" name="Рисунок 1">
            <a:extLst>
              <a:ext uri="{FF2B5EF4-FFF2-40B4-BE49-F238E27FC236}">
                <a16:creationId xmlns:a16="http://schemas.microsoft.com/office/drawing/2014/main" id="{6015A830-2AC5-E5BD-8543-A91546F89897}"/>
              </a:ext>
            </a:extLst>
          </p:cNvPr>
          <p:cNvPicPr>
            <a:picLocks noChangeAspect="1"/>
          </p:cNvPicPr>
          <p:nvPr/>
        </p:nvPicPr>
        <p:blipFill>
          <a:blip r:embed="rId2"/>
          <a:stretch>
            <a:fillRect/>
          </a:stretch>
        </p:blipFill>
        <p:spPr>
          <a:xfrm>
            <a:off x="7336670" y="443344"/>
            <a:ext cx="4836857" cy="6414655"/>
          </a:xfrm>
          <a:prstGeom prst="rect">
            <a:avLst/>
          </a:prstGeom>
        </p:spPr>
      </p:pic>
    </p:spTree>
    <p:extLst>
      <p:ext uri="{BB962C8B-B14F-4D97-AF65-F5344CB8AC3E}">
        <p14:creationId xmlns:p14="http://schemas.microsoft.com/office/powerpoint/2010/main" val="14904844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3"/>
            <a:ext cx="12192000" cy="369454"/>
          </a:xfrm>
        </p:spPr>
        <p:txBody>
          <a:bodyPr>
            <a:normAutofit fontScale="90000"/>
          </a:bodyPr>
          <a:lstStyle/>
          <a:p>
            <a:pPr algn="ctr"/>
            <a:r>
              <a:rPr lang="uk-UA" sz="2800" b="1" dirty="0">
                <a:effectLst/>
                <a:highlight>
                  <a:srgbClr val="00FF00"/>
                </a:highlight>
                <a:latin typeface="Times New Roman" panose="02020603050405020304" pitchFamily="18" charset="0"/>
                <a:ea typeface="Calibri" panose="020F0502020204030204" pitchFamily="34" charset="0"/>
              </a:rPr>
              <a:t>3. Здобуття самостійності Тунісом і Марокко</a:t>
            </a:r>
            <a:endParaRPr lang="uk-UA" sz="2800" b="1" dirty="0">
              <a:solidFill>
                <a:srgbClr val="00B0F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415636"/>
            <a:ext cx="12191999" cy="6442364"/>
          </a:xfrm>
        </p:spPr>
        <p:txBody>
          <a:bodyPr>
            <a:normAutofit/>
          </a:bodyPr>
          <a:lstStyle/>
          <a:p>
            <a:pPr marL="0" indent="0" algn="just">
              <a:buNone/>
            </a:pPr>
            <a:r>
              <a:rPr lang="uk-UA" sz="3600" b="1" dirty="0">
                <a:effectLst/>
                <a:latin typeface="Times New Roman" panose="02020603050405020304" pitchFamily="18" charset="0"/>
                <a:ea typeface="Calibri" panose="020F0502020204030204" pitchFamily="34" charset="0"/>
              </a:rPr>
              <a:t>Дещо інакше розвивався національно-визвольний рух у сусідньому з Алжиром </a:t>
            </a:r>
            <a:r>
              <a:rPr lang="uk-UA" sz="3600" b="1" dirty="0">
                <a:solidFill>
                  <a:srgbClr val="FF0000"/>
                </a:solidFill>
                <a:effectLst/>
                <a:latin typeface="Times New Roman" panose="02020603050405020304" pitchFamily="18" charset="0"/>
                <a:ea typeface="Calibri" panose="020F0502020204030204" pitchFamily="34" charset="0"/>
              </a:rPr>
              <a:t>Тунісі</a:t>
            </a:r>
            <a:r>
              <a:rPr lang="uk-UA" sz="3600" b="1" dirty="0">
                <a:effectLst/>
                <a:latin typeface="Times New Roman" panose="02020603050405020304" pitchFamily="18" charset="0"/>
                <a:ea typeface="Calibri" panose="020F0502020204030204" pitchFamily="34" charset="0"/>
              </a:rPr>
              <a:t> (</a:t>
            </a:r>
            <a:r>
              <a:rPr lang="uk-UA" sz="3600" b="1" dirty="0">
                <a:effectLst/>
                <a:highlight>
                  <a:srgbClr val="FFFF00"/>
                </a:highlight>
                <a:latin typeface="Times New Roman" panose="02020603050405020304" pitchFamily="18" charset="0"/>
                <a:ea typeface="Calibri" panose="020F0502020204030204" pitchFamily="34" charset="0"/>
              </a:rPr>
              <a:t>163,6 тис. км</a:t>
            </a:r>
            <a:r>
              <a:rPr lang="uk-UA" sz="3600" b="1" baseline="30000" dirty="0">
                <a:effectLst/>
                <a:highlight>
                  <a:srgbClr val="FFFF00"/>
                </a:highlight>
                <a:latin typeface="Times New Roman" panose="02020603050405020304" pitchFamily="18" charset="0"/>
                <a:ea typeface="Calibri" panose="020F0502020204030204" pitchFamily="34" charset="0"/>
              </a:rPr>
              <a:t>2</a:t>
            </a:r>
            <a:r>
              <a:rPr lang="uk-UA" sz="3600" b="1" dirty="0">
                <a:effectLst/>
                <a:highlight>
                  <a:srgbClr val="FFFF00"/>
                </a:highlight>
                <a:latin typeface="Times New Roman" panose="02020603050405020304" pitchFamily="18" charset="0"/>
                <a:ea typeface="Calibri" panose="020F0502020204030204" pitchFamily="34" charset="0"/>
              </a:rPr>
              <a:t>, населення 10,075 млн., Туніс</a:t>
            </a:r>
            <a:r>
              <a:rPr lang="uk-UA" sz="3600" b="1" dirty="0">
                <a:effectLst/>
                <a:latin typeface="Times New Roman" panose="02020603050405020304" pitchFamily="18" charset="0"/>
                <a:ea typeface="Calibri" panose="020F0502020204030204" pitchFamily="34" charset="0"/>
              </a:rPr>
              <a:t>). </a:t>
            </a:r>
          </a:p>
          <a:p>
            <a:pPr marL="0" indent="0" algn="just">
              <a:buNone/>
            </a:pPr>
            <a:r>
              <a:rPr lang="uk-UA" sz="3600" b="1" dirty="0">
                <a:effectLst/>
                <a:latin typeface="Times New Roman" panose="02020603050405020304" pitchFamily="18" charset="0"/>
                <a:ea typeface="Calibri" panose="020F0502020204030204" pitchFamily="34" charset="0"/>
              </a:rPr>
              <a:t>Після закінчення Другої світової війни французи розпочали в Тунісі обмежені реформи, бажаючи залучити до управління протекторатом лояльні до метрополії сили. </a:t>
            </a:r>
          </a:p>
          <a:p>
            <a:pPr marL="0" indent="0" algn="just">
              <a:buNone/>
            </a:pPr>
            <a:r>
              <a:rPr lang="uk-UA" sz="3600" b="1" dirty="0">
                <a:effectLst/>
                <a:latin typeface="Times New Roman" panose="02020603050405020304" pitchFamily="18" charset="0"/>
                <a:ea typeface="Calibri" panose="020F0502020204030204" pitchFamily="34" charset="0"/>
              </a:rPr>
              <a:t>У </a:t>
            </a:r>
            <a:r>
              <a:rPr lang="uk-UA" sz="3600" b="1" dirty="0">
                <a:solidFill>
                  <a:srgbClr val="FF0000"/>
                </a:solidFill>
                <a:effectLst/>
                <a:latin typeface="Times New Roman" panose="02020603050405020304" pitchFamily="18" charset="0"/>
                <a:ea typeface="Calibri" panose="020F0502020204030204" pitchFamily="34" charset="0"/>
              </a:rPr>
              <a:t>вересні 1945 р.</a:t>
            </a:r>
            <a:r>
              <a:rPr lang="uk-UA" sz="3600" b="1" dirty="0">
                <a:effectLst/>
                <a:latin typeface="Times New Roman" panose="02020603050405020304" pitchFamily="18" charset="0"/>
                <a:ea typeface="Calibri" panose="020F0502020204030204" pitchFamily="34" charset="0"/>
              </a:rPr>
              <a:t> було відмінено попередню цензуру преси, проведено вибори до французького парламенту, а через два роки створено Раду міністрів, що отримала частину повноважень колишньої колоніальної адміністрації.</a:t>
            </a:r>
            <a:endParaRPr lang="ru-RU" sz="36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17843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3"/>
            <a:ext cx="12192000" cy="369454"/>
          </a:xfrm>
        </p:spPr>
        <p:txBody>
          <a:bodyPr>
            <a:normAutofit fontScale="90000"/>
          </a:bodyPr>
          <a:lstStyle/>
          <a:p>
            <a:pPr algn="ctr"/>
            <a:r>
              <a:rPr lang="uk-UA" sz="2800" b="1" dirty="0">
                <a:effectLst/>
                <a:highlight>
                  <a:srgbClr val="00FF00"/>
                </a:highlight>
                <a:latin typeface="Times New Roman" panose="02020603050405020304" pitchFamily="18" charset="0"/>
                <a:ea typeface="Calibri" panose="020F0502020204030204" pitchFamily="34" charset="0"/>
              </a:rPr>
              <a:t>3. Здобуття самостійності Тунісом і Марокко</a:t>
            </a:r>
            <a:endParaRPr lang="uk-UA" sz="2800" b="1" dirty="0">
              <a:solidFill>
                <a:srgbClr val="00B0F0"/>
              </a:solidFill>
              <a:highlight>
                <a:srgbClr val="00FF00"/>
              </a:highlight>
              <a:latin typeface="Times New Roman" panose="02020603050405020304" pitchFamily="18" charset="0"/>
              <a:cs typeface="Times New Roman" panose="02020603050405020304" pitchFamily="18" charset="0"/>
            </a:endParaRPr>
          </a:p>
        </p:txBody>
      </p:sp>
      <p:pic>
        <p:nvPicPr>
          <p:cNvPr id="2" name="Объект 1">
            <a:extLst>
              <a:ext uri="{FF2B5EF4-FFF2-40B4-BE49-F238E27FC236}">
                <a16:creationId xmlns:a16="http://schemas.microsoft.com/office/drawing/2014/main" id="{51CDABC2-3E09-DA3A-9721-6C5B9C7EEFCA}"/>
              </a:ext>
            </a:extLst>
          </p:cNvPr>
          <p:cNvPicPr>
            <a:picLocks noGrp="1" noChangeAspect="1"/>
          </p:cNvPicPr>
          <p:nvPr>
            <p:ph idx="1"/>
          </p:nvPr>
        </p:nvPicPr>
        <p:blipFill>
          <a:blip r:embed="rId2"/>
          <a:stretch>
            <a:fillRect/>
          </a:stretch>
        </p:blipFill>
        <p:spPr>
          <a:xfrm>
            <a:off x="0" y="415925"/>
            <a:ext cx="5407469" cy="6442075"/>
          </a:xfrm>
          <a:prstGeom prst="rect">
            <a:avLst/>
          </a:prstGeom>
        </p:spPr>
      </p:pic>
      <p:pic>
        <p:nvPicPr>
          <p:cNvPr id="3" name="Рисунок 2">
            <a:extLst>
              <a:ext uri="{FF2B5EF4-FFF2-40B4-BE49-F238E27FC236}">
                <a16:creationId xmlns:a16="http://schemas.microsoft.com/office/drawing/2014/main" id="{9AC60BE2-F4A7-6673-8B96-986719893783}"/>
              </a:ext>
            </a:extLst>
          </p:cNvPr>
          <p:cNvPicPr>
            <a:picLocks noChangeAspect="1"/>
          </p:cNvPicPr>
          <p:nvPr/>
        </p:nvPicPr>
        <p:blipFill>
          <a:blip r:embed="rId3"/>
          <a:stretch>
            <a:fillRect/>
          </a:stretch>
        </p:blipFill>
        <p:spPr>
          <a:xfrm>
            <a:off x="5407469" y="415925"/>
            <a:ext cx="6452467" cy="6452467"/>
          </a:xfrm>
          <a:prstGeom prst="rect">
            <a:avLst/>
          </a:prstGeom>
        </p:spPr>
      </p:pic>
    </p:spTree>
    <p:extLst>
      <p:ext uri="{BB962C8B-B14F-4D97-AF65-F5344CB8AC3E}">
        <p14:creationId xmlns:p14="http://schemas.microsoft.com/office/powerpoint/2010/main" val="328144310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00FF00"/>
                </a:highlight>
                <a:latin typeface="Times New Roman" panose="02020603050405020304" pitchFamily="18" charset="0"/>
                <a:ea typeface="Calibri" panose="020F0502020204030204" pitchFamily="34" charset="0"/>
              </a:rPr>
              <a:t>3. Здобуття самостійності Тунісом і Марокко</a:t>
            </a:r>
            <a:endParaRPr lang="uk-UA" sz="2800" b="1" dirty="0">
              <a:solidFill>
                <a:srgbClr val="00B0F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lnSpcReduction="10000"/>
          </a:bodyPr>
          <a:lstStyle/>
          <a:p>
            <a:pPr marL="0" indent="0" algn="just">
              <a:buNone/>
            </a:pPr>
            <a:r>
              <a:rPr lang="uk-UA" sz="2800" b="1" dirty="0">
                <a:effectLst/>
                <a:latin typeface="Times New Roman" panose="02020603050405020304" pitchFamily="18" charset="0"/>
                <a:ea typeface="Calibri" panose="020F0502020204030204" pitchFamily="34" charset="0"/>
              </a:rPr>
              <a:t>Але скликаний з ініціативи головної патріотичної партії «</a:t>
            </a:r>
            <a:r>
              <a:rPr lang="uk-UA" sz="2800" b="1" dirty="0">
                <a:effectLst/>
                <a:highlight>
                  <a:srgbClr val="FFFF00"/>
                </a:highlight>
                <a:latin typeface="Times New Roman" panose="02020603050405020304" pitchFamily="18" charset="0"/>
                <a:ea typeface="Calibri" panose="020F0502020204030204" pitchFamily="34" charset="0"/>
              </a:rPr>
              <a:t>Нового </a:t>
            </a:r>
            <a:r>
              <a:rPr lang="uk-UA" sz="2800" b="1" dirty="0" err="1">
                <a:effectLst/>
                <a:highlight>
                  <a:srgbClr val="FFFF00"/>
                </a:highlight>
                <a:latin typeface="Times New Roman" panose="02020603050405020304" pitchFamily="18" charset="0"/>
                <a:ea typeface="Calibri" panose="020F0502020204030204" pitchFamily="34" charset="0"/>
              </a:rPr>
              <a:t>Дестуру</a:t>
            </a:r>
            <a:r>
              <a:rPr lang="uk-UA" sz="2800" b="1" dirty="0">
                <a:effectLst/>
                <a:latin typeface="Times New Roman" panose="02020603050405020304" pitchFamily="18" charset="0"/>
                <a:ea typeface="Calibri" panose="020F0502020204030204" pitchFamily="34" charset="0"/>
              </a:rPr>
              <a:t>» (</a:t>
            </a:r>
            <a:r>
              <a:rPr lang="uk-UA" sz="2800" b="1" dirty="0">
                <a:effectLst/>
                <a:highlight>
                  <a:srgbClr val="00FFFF"/>
                </a:highlight>
                <a:latin typeface="Times New Roman" panose="02020603050405020304" pitchFamily="18" charset="0"/>
                <a:ea typeface="Calibri" panose="020F0502020204030204" pitchFamily="34" charset="0"/>
              </a:rPr>
              <a:t>арабською - «нова конституція», створена 1934 р.</a:t>
            </a:r>
            <a:r>
              <a:rPr lang="uk-UA" sz="2800" b="1" dirty="0">
                <a:effectLst/>
                <a:latin typeface="Times New Roman" panose="02020603050405020304" pitchFamily="18" charset="0"/>
                <a:ea typeface="Calibri" panose="020F0502020204030204" pitchFamily="34" charset="0"/>
              </a:rPr>
              <a:t>) </a:t>
            </a:r>
            <a:r>
              <a:rPr lang="uk-UA" sz="2800" b="1" dirty="0">
                <a:solidFill>
                  <a:srgbClr val="FF0000"/>
                </a:solidFill>
                <a:effectLst/>
                <a:latin typeface="Times New Roman" panose="02020603050405020304" pitchFamily="18" charset="0"/>
                <a:ea typeface="Calibri" panose="020F0502020204030204" pitchFamily="34" charset="0"/>
              </a:rPr>
              <a:t>23 серпня 1946 р. </a:t>
            </a:r>
            <a:r>
              <a:rPr lang="uk-UA" sz="2800" b="1" dirty="0">
                <a:effectLst/>
                <a:latin typeface="Times New Roman" panose="02020603050405020304" pitchFamily="18" charset="0"/>
                <a:ea typeface="Calibri" panose="020F0502020204030204" pitchFamily="34" charset="0"/>
              </a:rPr>
              <a:t>Національний конгрес прийняв </a:t>
            </a:r>
            <a:r>
              <a:rPr lang="uk-UA" sz="2800" b="1" u="sng" dirty="0">
                <a:effectLst/>
                <a:highlight>
                  <a:srgbClr val="FFFF00"/>
                </a:highlight>
                <a:latin typeface="Times New Roman" panose="02020603050405020304" pitchFamily="18" charset="0"/>
                <a:ea typeface="Calibri" panose="020F0502020204030204" pitchFamily="34" charset="0"/>
              </a:rPr>
              <a:t>Декларацію незалежності</a:t>
            </a:r>
            <a:r>
              <a:rPr lang="uk-UA" sz="2800" b="1" dirty="0">
                <a:effectLst/>
                <a:latin typeface="Times New Roman" panose="02020603050405020304" pitchFamily="18" charset="0"/>
                <a:ea typeface="Calibri" panose="020F0502020204030204" pitchFamily="34" charset="0"/>
              </a:rPr>
              <a:t>, в якій проголосив «</a:t>
            </a:r>
            <a:r>
              <a:rPr lang="uk-UA" sz="2800" b="1" i="1" dirty="0">
                <a:effectLst/>
                <a:latin typeface="Times New Roman" panose="02020603050405020304" pitchFamily="18" charset="0"/>
                <a:ea typeface="Calibri" panose="020F0502020204030204" pitchFamily="34" charset="0"/>
              </a:rPr>
              <a:t>невід’ємне право туніського народу здобути недоторкану незалежність</a:t>
            </a:r>
            <a:r>
              <a:rPr lang="uk-UA" sz="2800" b="1" dirty="0">
                <a:effectLst/>
                <a:latin typeface="Times New Roman" panose="02020603050405020304" pitchFamily="18" charset="0"/>
                <a:ea typeface="Calibri" panose="020F0502020204030204" pitchFamily="34" charset="0"/>
              </a:rPr>
              <a:t>» й одразу ж після цього був розігнаний поліцією. </a:t>
            </a:r>
          </a:p>
          <a:p>
            <a:pPr marL="0" indent="0" algn="just">
              <a:buNone/>
            </a:pPr>
            <a:r>
              <a:rPr lang="uk-UA" sz="2800" b="1" dirty="0">
                <a:effectLst/>
                <a:latin typeface="Times New Roman" panose="02020603050405020304" pitchFamily="18" charset="0"/>
                <a:ea typeface="Calibri" panose="020F0502020204030204" pitchFamily="34" charset="0"/>
              </a:rPr>
              <a:t>Наступний етап національно-визвольного руху в Тунісі почався після того, як у </a:t>
            </a:r>
            <a:r>
              <a:rPr lang="uk-UA" sz="2800" b="1" dirty="0">
                <a:solidFill>
                  <a:srgbClr val="FF0000"/>
                </a:solidFill>
                <a:effectLst/>
                <a:latin typeface="Times New Roman" panose="02020603050405020304" pitchFamily="18" charset="0"/>
                <a:ea typeface="Calibri" panose="020F0502020204030204" pitchFamily="34" charset="0"/>
              </a:rPr>
              <a:t>вересні 1949 р.</a:t>
            </a:r>
            <a:r>
              <a:rPr lang="uk-UA" sz="2800" b="1" dirty="0">
                <a:effectLst/>
                <a:latin typeface="Times New Roman" panose="02020603050405020304" pitchFamily="18" charset="0"/>
                <a:ea typeface="Calibri" panose="020F0502020204030204" pitchFamily="34" charset="0"/>
              </a:rPr>
              <a:t> до країни повернувся з еміграції </a:t>
            </a:r>
            <a:r>
              <a:rPr lang="uk-UA" sz="2800" b="1" dirty="0" err="1">
                <a:solidFill>
                  <a:srgbClr val="FF0000"/>
                </a:solidFill>
                <a:effectLst/>
                <a:latin typeface="Times New Roman" panose="02020603050405020304" pitchFamily="18" charset="0"/>
                <a:ea typeface="Calibri" panose="020F0502020204030204" pitchFamily="34" charset="0"/>
              </a:rPr>
              <a:t>Хабіб</a:t>
            </a:r>
            <a:r>
              <a:rPr lang="uk-UA" sz="2800" b="1" dirty="0">
                <a:solidFill>
                  <a:srgbClr val="FF0000"/>
                </a:solidFill>
                <a:effectLst/>
                <a:latin typeface="Times New Roman" panose="02020603050405020304" pitchFamily="18" charset="0"/>
                <a:ea typeface="Calibri" panose="020F0502020204030204" pitchFamily="34" charset="0"/>
              </a:rPr>
              <a:t> </a:t>
            </a:r>
            <a:r>
              <a:rPr lang="uk-UA" sz="2800" b="1" dirty="0" err="1">
                <a:solidFill>
                  <a:srgbClr val="FF0000"/>
                </a:solidFill>
                <a:effectLst/>
                <a:latin typeface="Times New Roman" panose="02020603050405020304" pitchFamily="18" charset="0"/>
                <a:ea typeface="Calibri" panose="020F0502020204030204" pitchFamily="34" charset="0"/>
              </a:rPr>
              <a:t>Бургіба</a:t>
            </a:r>
            <a:r>
              <a:rPr lang="uk-UA" sz="2800" b="1" dirty="0">
                <a:effectLst/>
                <a:latin typeface="Times New Roman" panose="02020603050405020304" pitchFamily="18" charset="0"/>
                <a:ea typeface="Calibri" panose="020F0502020204030204" pitchFamily="34" charset="0"/>
              </a:rPr>
              <a:t> (1903-2000 рр.).</a:t>
            </a:r>
          </a:p>
          <a:p>
            <a:pPr marL="0" indent="0" algn="just">
              <a:buNone/>
            </a:pPr>
            <a:r>
              <a:rPr lang="uk-UA" sz="2800" b="1" dirty="0">
                <a:effectLst/>
                <a:latin typeface="Times New Roman" panose="02020603050405020304" pitchFamily="18" charset="0"/>
                <a:ea typeface="Calibri" panose="020F0502020204030204" pitchFamily="34" charset="0"/>
              </a:rPr>
              <a:t>За його ініціативою «Новий </a:t>
            </a:r>
            <a:r>
              <a:rPr lang="uk-UA" sz="2800" b="1" dirty="0" err="1">
                <a:effectLst/>
                <a:latin typeface="Times New Roman" panose="02020603050405020304" pitchFamily="18" charset="0"/>
                <a:ea typeface="Calibri" panose="020F0502020204030204" pitchFamily="34" charset="0"/>
              </a:rPr>
              <a:t>Дестур</a:t>
            </a:r>
            <a:r>
              <a:rPr lang="uk-UA" sz="2800" b="1" dirty="0">
                <a:effectLst/>
                <a:latin typeface="Times New Roman" panose="02020603050405020304" pitchFamily="18" charset="0"/>
                <a:ea typeface="Calibri" panose="020F0502020204030204" pitchFamily="34" charset="0"/>
              </a:rPr>
              <a:t>» пішов на переговори з французьким урядом, відмовившись від вимог негайного проголошення незалежності. У </a:t>
            </a:r>
            <a:r>
              <a:rPr lang="uk-UA" sz="2800" b="1" dirty="0">
                <a:solidFill>
                  <a:srgbClr val="FF0000"/>
                </a:solidFill>
                <a:effectLst/>
                <a:latin typeface="Times New Roman" panose="02020603050405020304" pitchFamily="18" charset="0"/>
                <a:ea typeface="Calibri" panose="020F0502020204030204" pitchFamily="34" charset="0"/>
              </a:rPr>
              <a:t>квітні 1950 р. </a:t>
            </a:r>
            <a:r>
              <a:rPr lang="uk-UA" sz="2800" b="1" dirty="0">
                <a:effectLst/>
                <a:latin typeface="Times New Roman" panose="02020603050405020304" pitchFamily="18" charset="0"/>
                <a:ea typeface="Calibri" panose="020F0502020204030204" pitchFamily="34" charset="0"/>
              </a:rPr>
              <a:t>X. </a:t>
            </a:r>
            <a:r>
              <a:rPr lang="uk-UA" sz="2800" b="1" dirty="0" err="1">
                <a:effectLst/>
                <a:latin typeface="Times New Roman" panose="02020603050405020304" pitchFamily="18" charset="0"/>
                <a:ea typeface="Calibri" panose="020F0502020204030204" pitchFamily="34" charset="0"/>
              </a:rPr>
              <a:t>Бургіба</a:t>
            </a:r>
            <a:r>
              <a:rPr lang="uk-UA" sz="2800" b="1" dirty="0">
                <a:effectLst/>
                <a:latin typeface="Times New Roman" panose="02020603050405020304" pitchFamily="18" charset="0"/>
                <a:ea typeface="Calibri" panose="020F0502020204030204" pitchFamily="34" charset="0"/>
              </a:rPr>
              <a:t> висунув програму «</a:t>
            </a:r>
            <a:r>
              <a:rPr lang="uk-UA" sz="2800" b="1" dirty="0">
                <a:effectLst/>
                <a:highlight>
                  <a:srgbClr val="FFFF00"/>
                </a:highlight>
                <a:latin typeface="Times New Roman" panose="02020603050405020304" pitchFamily="18" charset="0"/>
                <a:ea typeface="Calibri" panose="020F0502020204030204" pitchFamily="34" charset="0"/>
              </a:rPr>
              <a:t>почесного компромісу</a:t>
            </a:r>
            <a:r>
              <a:rPr lang="uk-UA" sz="2800" b="1" dirty="0">
                <a:effectLst/>
                <a:latin typeface="Times New Roman" panose="02020603050405020304" pitchFamily="18" charset="0"/>
                <a:ea typeface="Calibri" panose="020F0502020204030204" pitchFamily="34" charset="0"/>
              </a:rPr>
              <a:t>», згідно з якою в рамках протекторату мала бути здійснена низка реформ, спрямованих на розширення внутрішньої автономії та </a:t>
            </a:r>
            <a:r>
              <a:rPr lang="uk-UA" sz="2800" b="1" dirty="0" err="1">
                <a:effectLst/>
                <a:latin typeface="Times New Roman" panose="02020603050405020304" pitchFamily="18" charset="0"/>
                <a:ea typeface="Calibri" panose="020F0502020204030204" pitchFamily="34" charset="0"/>
              </a:rPr>
              <a:t>арабізації</a:t>
            </a:r>
            <a:r>
              <a:rPr lang="uk-UA" sz="2800" b="1" dirty="0">
                <a:effectLst/>
                <a:latin typeface="Times New Roman" panose="02020603050405020304" pitchFamily="18" charset="0"/>
                <a:ea typeface="Calibri" panose="020F0502020204030204" pitchFamily="34" charset="0"/>
              </a:rPr>
              <a:t> адміністративного апарату країни. </a:t>
            </a:r>
          </a:p>
          <a:p>
            <a:pPr marL="0" indent="0" algn="just">
              <a:buNone/>
            </a:pPr>
            <a:r>
              <a:rPr lang="uk-UA" sz="2800" b="1" dirty="0">
                <a:effectLst/>
                <a:highlight>
                  <a:srgbClr val="FFFF00"/>
                </a:highlight>
                <a:latin typeface="Times New Roman" panose="02020603050405020304" pitchFamily="18" charset="0"/>
                <a:ea typeface="Calibri" panose="020F0502020204030204" pitchFamily="34" charset="0"/>
              </a:rPr>
              <a:t>Однак Париж відмовився від попередніх домовленостей і припинив переговори, підтвердивши спеціальною нотою </a:t>
            </a:r>
            <a:r>
              <a:rPr lang="uk-UA" sz="2800" b="1" dirty="0">
                <a:solidFill>
                  <a:srgbClr val="FF0000"/>
                </a:solidFill>
                <a:effectLst/>
                <a:highlight>
                  <a:srgbClr val="FFFF00"/>
                </a:highlight>
                <a:latin typeface="Times New Roman" panose="02020603050405020304" pitchFamily="18" charset="0"/>
                <a:ea typeface="Calibri" panose="020F0502020204030204" pitchFamily="34" charset="0"/>
              </a:rPr>
              <a:t>15 грудня 1951 р.</a:t>
            </a:r>
            <a:r>
              <a:rPr lang="uk-UA" sz="2800" b="1" dirty="0">
                <a:effectLst/>
                <a:highlight>
                  <a:srgbClr val="FFFF00"/>
                </a:highlight>
                <a:latin typeface="Times New Roman" panose="02020603050405020304" pitchFamily="18" charset="0"/>
                <a:ea typeface="Calibri" panose="020F0502020204030204" pitchFamily="34" charset="0"/>
              </a:rPr>
              <a:t> своє бажання зберегти недоторканим режим протекторату в Тунісі.</a:t>
            </a:r>
            <a:endParaRPr lang="ru-RU" b="1" dirty="0">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31972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00FF00"/>
                </a:highlight>
                <a:latin typeface="Times New Roman" panose="02020603050405020304" pitchFamily="18" charset="0"/>
                <a:ea typeface="Calibri" panose="020F0502020204030204" pitchFamily="34" charset="0"/>
              </a:rPr>
              <a:t>3. Здобуття самостійності Тунісом і Марокко</a:t>
            </a:r>
            <a:endParaRPr lang="uk-UA" sz="2800" b="1" dirty="0">
              <a:solidFill>
                <a:srgbClr val="00B0F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0" y="665017"/>
            <a:ext cx="6969210" cy="6192981"/>
          </a:xfrm>
        </p:spPr>
        <p:txBody>
          <a:bodyPr/>
          <a:lstStyle/>
          <a:p>
            <a:pPr marL="0" indent="0" algn="ctr">
              <a:buNone/>
            </a:pPr>
            <a:r>
              <a:rPr lang="uk-UA" sz="4800" b="1" dirty="0" err="1">
                <a:highlight>
                  <a:srgbClr val="FF00FF"/>
                </a:highlight>
                <a:latin typeface="Times New Roman" panose="02020603050405020304" pitchFamily="18" charset="0"/>
                <a:cs typeface="Times New Roman" panose="02020603050405020304" pitchFamily="18" charset="0"/>
              </a:rPr>
              <a:t>Хабіб</a:t>
            </a:r>
            <a:r>
              <a:rPr lang="uk-UA" sz="4800" b="1" dirty="0">
                <a:highlight>
                  <a:srgbClr val="FF00FF"/>
                </a:highlight>
                <a:latin typeface="Times New Roman" panose="02020603050405020304" pitchFamily="18" charset="0"/>
                <a:cs typeface="Times New Roman" panose="02020603050405020304" pitchFamily="18" charset="0"/>
              </a:rPr>
              <a:t> </a:t>
            </a:r>
            <a:r>
              <a:rPr lang="uk-UA" sz="4800" b="1" dirty="0" err="1">
                <a:highlight>
                  <a:srgbClr val="FF00FF"/>
                </a:highlight>
                <a:latin typeface="Times New Roman" panose="02020603050405020304" pitchFamily="18" charset="0"/>
                <a:cs typeface="Times New Roman" panose="02020603050405020304" pitchFamily="18" charset="0"/>
              </a:rPr>
              <a:t>Бургіба</a:t>
            </a:r>
            <a:endParaRPr lang="uk-UA" sz="4800" b="1" dirty="0">
              <a:highlight>
                <a:srgbClr val="FF00FF"/>
              </a:highlight>
              <a:latin typeface="Times New Roman" panose="02020603050405020304" pitchFamily="18" charset="0"/>
              <a:cs typeface="Times New Roman" panose="02020603050405020304" pitchFamily="18" charset="0"/>
            </a:endParaRPr>
          </a:p>
          <a:p>
            <a:pPr marL="0" indent="0" algn="ctr">
              <a:buNone/>
            </a:pPr>
            <a:r>
              <a:rPr lang="uk-UA" sz="3200" b="1" dirty="0">
                <a:latin typeface="Times New Roman" panose="02020603050405020304" pitchFamily="18" charset="0"/>
                <a:cs typeface="Times New Roman" panose="02020603050405020304" pitchFamily="18" charset="0"/>
              </a:rPr>
              <a:t>(3 серпня 1903 — 6 квітня 2000)</a:t>
            </a:r>
          </a:p>
          <a:p>
            <a:pPr marL="0" indent="0" algn="ctr">
              <a:buNone/>
            </a:pPr>
            <a:endParaRPr lang="uk-UA" sz="3200" b="1" dirty="0">
              <a:highlight>
                <a:srgbClr val="00FF00"/>
              </a:highlight>
              <a:latin typeface="Times New Roman" panose="02020603050405020304" pitchFamily="18" charset="0"/>
              <a:cs typeface="Times New Roman" panose="02020603050405020304" pitchFamily="18" charset="0"/>
            </a:endParaRPr>
          </a:p>
          <a:p>
            <a:pPr marL="0" indent="0" algn="ctr">
              <a:buNone/>
            </a:pPr>
            <a:r>
              <a:rPr lang="uk-UA" sz="3200" b="1" dirty="0">
                <a:highlight>
                  <a:srgbClr val="00FF00"/>
                </a:highlight>
                <a:latin typeface="Times New Roman" panose="02020603050405020304" pitchFamily="18" charset="0"/>
                <a:cs typeface="Times New Roman" panose="02020603050405020304" pitchFamily="18" charset="0"/>
              </a:rPr>
              <a:t>Прем’єр-міністр Тунісу</a:t>
            </a:r>
          </a:p>
          <a:p>
            <a:pPr marL="0" indent="0" algn="ctr">
              <a:buNone/>
            </a:pPr>
            <a:r>
              <a:rPr lang="uk-UA" sz="3200" b="1" dirty="0">
                <a:highlight>
                  <a:srgbClr val="00FF00"/>
                </a:highlight>
                <a:latin typeface="Times New Roman" panose="02020603050405020304" pitchFamily="18" charset="0"/>
                <a:cs typeface="Times New Roman" panose="02020603050405020304" pitchFamily="18" charset="0"/>
              </a:rPr>
              <a:t>11 квітня 1956 — 25 липня 1957</a:t>
            </a:r>
          </a:p>
          <a:p>
            <a:pPr marL="0" indent="0" algn="ctr">
              <a:buNone/>
            </a:pPr>
            <a:endParaRPr lang="uk-UA" sz="3200" b="1" dirty="0">
              <a:latin typeface="Times New Roman" panose="02020603050405020304" pitchFamily="18" charset="0"/>
              <a:cs typeface="Times New Roman" panose="02020603050405020304" pitchFamily="18" charset="0"/>
            </a:endParaRPr>
          </a:p>
          <a:p>
            <a:pPr marL="0" indent="0" algn="ctr">
              <a:buNone/>
            </a:pPr>
            <a:r>
              <a:rPr lang="uk-UA" sz="3200" b="1" dirty="0">
                <a:highlight>
                  <a:srgbClr val="FFFF00"/>
                </a:highlight>
                <a:latin typeface="Times New Roman" panose="02020603050405020304" pitchFamily="18" charset="0"/>
                <a:cs typeface="Times New Roman" panose="02020603050405020304" pitchFamily="18" charset="0"/>
              </a:rPr>
              <a:t>Перший президент Тунісу</a:t>
            </a:r>
          </a:p>
          <a:p>
            <a:pPr marL="0" indent="0" algn="ctr">
              <a:buNone/>
            </a:pPr>
            <a:r>
              <a:rPr lang="uk-UA" sz="3200" b="1" dirty="0">
                <a:highlight>
                  <a:srgbClr val="FFFF00"/>
                </a:highlight>
                <a:latin typeface="Times New Roman" panose="02020603050405020304" pitchFamily="18" charset="0"/>
                <a:cs typeface="Times New Roman" panose="02020603050405020304" pitchFamily="18" charset="0"/>
              </a:rPr>
              <a:t> з 25 липня 1957 до 7 листопада 1987</a:t>
            </a:r>
          </a:p>
          <a:p>
            <a:pPr marL="0" indent="0" algn="ctr">
              <a:buNone/>
            </a:pPr>
            <a:endParaRPr lang="ru-RU" dirty="0">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F4E64BBA-D282-DBB9-6376-28BA535AF9C1}"/>
              </a:ext>
            </a:extLst>
          </p:cNvPr>
          <p:cNvPicPr>
            <a:picLocks noChangeAspect="1"/>
          </p:cNvPicPr>
          <p:nvPr/>
        </p:nvPicPr>
        <p:blipFill>
          <a:blip r:embed="rId2"/>
          <a:stretch>
            <a:fillRect/>
          </a:stretch>
        </p:blipFill>
        <p:spPr>
          <a:xfrm>
            <a:off x="6969210" y="628073"/>
            <a:ext cx="5111954" cy="6045199"/>
          </a:xfrm>
          <a:prstGeom prst="rect">
            <a:avLst/>
          </a:prstGeom>
        </p:spPr>
      </p:pic>
    </p:spTree>
    <p:extLst>
      <p:ext uri="{BB962C8B-B14F-4D97-AF65-F5344CB8AC3E}">
        <p14:creationId xmlns:p14="http://schemas.microsoft.com/office/powerpoint/2010/main" val="214614520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00FF00"/>
                </a:highlight>
                <a:latin typeface="Times New Roman" panose="02020603050405020304" pitchFamily="18" charset="0"/>
                <a:ea typeface="Calibri" panose="020F0502020204030204" pitchFamily="34" charset="0"/>
              </a:rPr>
              <a:t>3. Здобуття самостійності Тунісом і Марокко</a:t>
            </a:r>
            <a:endParaRPr lang="uk-UA" sz="2800" b="1" dirty="0">
              <a:solidFill>
                <a:srgbClr val="00B0F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3500" b="1" dirty="0">
                <a:effectLst/>
                <a:latin typeface="Times New Roman" panose="02020603050405020304" pitchFamily="18" charset="0"/>
                <a:ea typeface="Calibri" panose="020F0502020204030204" pitchFamily="34" charset="0"/>
              </a:rPr>
              <a:t>Після розриву переговорного процесу в Тунісі почалося формування збройного підпілля, «Новий </a:t>
            </a:r>
            <a:r>
              <a:rPr lang="uk-UA" sz="3500" b="1" dirty="0" err="1">
                <a:effectLst/>
                <a:latin typeface="Times New Roman" panose="02020603050405020304" pitchFamily="18" charset="0"/>
                <a:ea typeface="Calibri" panose="020F0502020204030204" pitchFamily="34" charset="0"/>
              </a:rPr>
              <a:t>Дестур</a:t>
            </a:r>
            <a:r>
              <a:rPr lang="uk-UA" sz="3500" b="1" dirty="0">
                <a:effectLst/>
                <a:latin typeface="Times New Roman" panose="02020603050405020304" pitchFamily="18" charset="0"/>
                <a:ea typeface="Calibri" panose="020F0502020204030204" pitchFamily="34" charset="0"/>
              </a:rPr>
              <a:t>» відмовився від політики «почесного компромісу» й закликав народ до активної боротьби. </a:t>
            </a:r>
            <a:r>
              <a:rPr lang="uk-UA" sz="3500" b="1" dirty="0">
                <a:effectLst/>
                <a:highlight>
                  <a:srgbClr val="FFFF00"/>
                </a:highlight>
                <a:latin typeface="Times New Roman" panose="02020603050405020304" pitchFamily="18" charset="0"/>
                <a:ea typeface="Calibri" panose="020F0502020204030204" pitchFamily="34" charset="0"/>
              </a:rPr>
              <a:t>Було створено партизанську Армію національного визволення (АНВ).</a:t>
            </a:r>
            <a:r>
              <a:rPr lang="uk-UA" sz="3500" b="1" dirty="0">
                <a:effectLst/>
                <a:latin typeface="Times New Roman" panose="02020603050405020304" pitchFamily="18" charset="0"/>
                <a:ea typeface="Calibri" panose="020F0502020204030204" pitchFamily="34" charset="0"/>
              </a:rPr>
              <a:t> </a:t>
            </a:r>
          </a:p>
          <a:p>
            <a:pPr marL="0" indent="0" algn="just">
              <a:buNone/>
            </a:pPr>
            <a:r>
              <a:rPr lang="uk-UA" sz="3500" b="1" dirty="0">
                <a:effectLst/>
                <a:latin typeface="Times New Roman" panose="02020603050405020304" pitchFamily="18" charset="0"/>
                <a:ea typeface="Calibri" panose="020F0502020204030204" pitchFamily="34" charset="0"/>
              </a:rPr>
              <a:t>Незалежні арабські та азійські країни звернулися </a:t>
            </a:r>
            <a:r>
              <a:rPr lang="uk-UA" sz="3500" b="1" dirty="0">
                <a:solidFill>
                  <a:srgbClr val="FF0000"/>
                </a:solidFill>
                <a:effectLst/>
                <a:latin typeface="Times New Roman" panose="02020603050405020304" pitchFamily="18" charset="0"/>
                <a:ea typeface="Calibri" panose="020F0502020204030204" pitchFamily="34" charset="0"/>
              </a:rPr>
              <a:t>14 квітня 1952 р.</a:t>
            </a:r>
            <a:r>
              <a:rPr lang="uk-UA" sz="3500" b="1" dirty="0">
                <a:effectLst/>
                <a:latin typeface="Times New Roman" panose="02020603050405020304" pitchFamily="18" charset="0"/>
                <a:ea typeface="Calibri" panose="020F0502020204030204" pitchFamily="34" charset="0"/>
              </a:rPr>
              <a:t> до Ради Безпеки ООН з вимогою </a:t>
            </a:r>
            <a:r>
              <a:rPr lang="uk-UA" sz="3500" b="1" i="1" dirty="0">
                <a:effectLst/>
                <a:highlight>
                  <a:srgbClr val="FFFF00"/>
                </a:highlight>
                <a:latin typeface="Times New Roman" panose="02020603050405020304" pitchFamily="18" charset="0"/>
                <a:ea typeface="Calibri" panose="020F0502020204030204" pitchFamily="34" charset="0"/>
              </a:rPr>
              <a:t>примусити Францію надати Тунісу внутрішню автономію та визначити чіткий графік етапів надання повної незалежності</a:t>
            </a:r>
            <a:r>
              <a:rPr lang="uk-UA" sz="3500" b="1" dirty="0">
                <a:effectLst/>
                <a:latin typeface="Times New Roman" panose="02020603050405020304" pitchFamily="18" charset="0"/>
                <a:ea typeface="Calibri" panose="020F0502020204030204" pitchFamily="34" charset="0"/>
              </a:rPr>
              <a:t>. Франція відмовилася від обговорення цього питання, а у відповідь на терористичні акти АНВ європейські колоністи створили власну підпільну бойову організацію «</a:t>
            </a:r>
            <a:r>
              <a:rPr lang="uk-UA" sz="3500" b="1" dirty="0">
                <a:solidFill>
                  <a:srgbClr val="FF0000"/>
                </a:solidFill>
                <a:effectLst/>
                <a:latin typeface="Times New Roman" panose="02020603050405020304" pitchFamily="18" charset="0"/>
                <a:ea typeface="Calibri" panose="020F0502020204030204" pitchFamily="34" charset="0"/>
              </a:rPr>
              <a:t>Червона рука</a:t>
            </a:r>
            <a:r>
              <a:rPr lang="uk-UA" sz="3500" b="1" dirty="0">
                <a:effectLst/>
                <a:latin typeface="Times New Roman" panose="02020603050405020304" pitchFamily="18" charset="0"/>
                <a:ea typeface="Calibri" panose="020F0502020204030204" pitchFamily="34" charset="0"/>
              </a:rPr>
              <a:t>».</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15291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526472"/>
          </a:xfrm>
        </p:spPr>
        <p:txBody>
          <a:bodyPr>
            <a:normAutofit/>
          </a:bodyPr>
          <a:lstStyle/>
          <a:p>
            <a:pPr algn="ctr"/>
            <a:r>
              <a:rPr lang="uk-UA" sz="2800" b="1" dirty="0">
                <a:solidFill>
                  <a:srgbClr val="FF0000"/>
                </a:solidFill>
                <a:highlight>
                  <a:srgbClr val="00FFFF"/>
                </a:highlight>
                <a:latin typeface="Times New Roman" panose="02020603050405020304" pitchFamily="18" charset="0"/>
                <a:cs typeface="Times New Roman" panose="02020603050405020304" pitchFamily="18" charset="0"/>
              </a:rPr>
              <a:t>1. Проголошення незалежності Лівії й запровадження системи </a:t>
            </a:r>
            <a:r>
              <a:rPr lang="uk-UA" sz="2800" b="1" dirty="0" err="1">
                <a:solidFill>
                  <a:srgbClr val="FF0000"/>
                </a:solidFill>
                <a:highlight>
                  <a:srgbClr val="00FFFF"/>
                </a:highlight>
                <a:latin typeface="Times New Roman" panose="02020603050405020304" pitchFamily="18" charset="0"/>
                <a:cs typeface="Times New Roman" panose="02020603050405020304" pitchFamily="18" charset="0"/>
              </a:rPr>
              <a:t>джамахірії</a:t>
            </a:r>
            <a:endParaRPr lang="uk-UA" sz="2800" b="1" dirty="0">
              <a:solidFill>
                <a:srgbClr val="FF0000"/>
              </a:solidFill>
              <a:highlight>
                <a:srgbClr val="00FFFF"/>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526474"/>
            <a:ext cx="6292824" cy="6331524"/>
          </a:xfrm>
        </p:spPr>
        <p:txBody>
          <a:bodyPr>
            <a:normAutofit/>
          </a:bodyPr>
          <a:lstStyle/>
          <a:p>
            <a:pPr marL="0" indent="0" algn="ctr">
              <a:buNone/>
            </a:pPr>
            <a:r>
              <a:rPr lang="uk-UA" sz="4000" b="1" dirty="0" err="1">
                <a:highlight>
                  <a:srgbClr val="FFFF00"/>
                </a:highlight>
                <a:latin typeface="Times New Roman" panose="02020603050405020304" pitchFamily="18" charset="0"/>
                <a:cs typeface="Times New Roman" panose="02020603050405020304" pitchFamily="18" charset="0"/>
              </a:rPr>
              <a:t>Ідріс</a:t>
            </a:r>
            <a:r>
              <a:rPr lang="uk-UA" sz="4000" b="1" dirty="0">
                <a:highlight>
                  <a:srgbClr val="FFFF00"/>
                </a:highlight>
                <a:latin typeface="Times New Roman" panose="02020603050405020304" pitchFamily="18" charset="0"/>
                <a:cs typeface="Times New Roman" panose="02020603050405020304" pitchFamily="18" charset="0"/>
              </a:rPr>
              <a:t> I</a:t>
            </a:r>
          </a:p>
          <a:p>
            <a:pPr marL="0" indent="0" algn="ctr">
              <a:buNone/>
            </a:pPr>
            <a:r>
              <a:rPr lang="uk-UA" b="1" dirty="0">
                <a:latin typeface="Times New Roman" panose="02020603050405020304" pitchFamily="18" charset="0"/>
                <a:cs typeface="Times New Roman" panose="02020603050405020304" pitchFamily="18" charset="0"/>
              </a:rPr>
              <a:t>12 березня 1890 —  25 травня 1983</a:t>
            </a:r>
          </a:p>
          <a:p>
            <a:pPr marL="0" indent="0" algn="ctr">
              <a:buNone/>
            </a:pPr>
            <a:endParaRPr lang="uk-UA" b="1" dirty="0">
              <a:latin typeface="Times New Roman" panose="02020603050405020304" pitchFamily="18" charset="0"/>
              <a:cs typeface="Times New Roman" panose="02020603050405020304" pitchFamily="18" charset="0"/>
            </a:endParaRPr>
          </a:p>
          <a:p>
            <a:pPr marL="0" indent="0" algn="ctr">
              <a:buNone/>
            </a:pPr>
            <a:r>
              <a:rPr lang="uk-UA" b="1" dirty="0">
                <a:latin typeface="Times New Roman" panose="02020603050405020304" pitchFamily="18" charset="0"/>
                <a:cs typeface="Times New Roman" panose="02020603050405020304" pitchFamily="18" charset="0"/>
              </a:rPr>
              <a:t>Король Лівії </a:t>
            </a:r>
          </a:p>
          <a:p>
            <a:pPr marL="0" indent="0" algn="ctr">
              <a:buNone/>
            </a:pPr>
            <a:r>
              <a:rPr lang="uk-UA" b="1" dirty="0">
                <a:latin typeface="Times New Roman" panose="02020603050405020304" pitchFamily="18" charset="0"/>
                <a:cs typeface="Times New Roman" panose="02020603050405020304" pitchFamily="18" charset="0"/>
              </a:rPr>
              <a:t>від</a:t>
            </a:r>
          </a:p>
          <a:p>
            <a:pPr marL="0" indent="0" algn="ctr">
              <a:buNone/>
            </a:pPr>
            <a:r>
              <a:rPr lang="uk-UA" b="1" dirty="0">
                <a:latin typeface="Times New Roman" panose="02020603050405020304" pitchFamily="18" charset="0"/>
                <a:cs typeface="Times New Roman" panose="02020603050405020304" pitchFamily="18" charset="0"/>
              </a:rPr>
              <a:t>24 грудня 1951 — 1 вересня 1969 р.</a:t>
            </a:r>
          </a:p>
          <a:p>
            <a:pPr marL="0" indent="0" algn="ctr">
              <a:buNone/>
            </a:pPr>
            <a:endParaRPr lang="uk-UA" b="1" dirty="0">
              <a:latin typeface="Times New Roman" panose="02020603050405020304" pitchFamily="18" charset="0"/>
              <a:cs typeface="Times New Roman" panose="02020603050405020304" pitchFamily="18" charset="0"/>
            </a:endParaRPr>
          </a:p>
          <a:p>
            <a:pPr marL="0" indent="0" algn="ctr">
              <a:buNone/>
            </a:pPr>
            <a:r>
              <a:rPr lang="uk-UA" b="1" dirty="0">
                <a:latin typeface="Times New Roman" panose="02020603050405020304" pitchFamily="18" charset="0"/>
                <a:cs typeface="Times New Roman" panose="02020603050405020304" pitchFamily="18" charset="0"/>
              </a:rPr>
              <a:t>1 вересня 1969 р. був скинутий в результаті військового перевороту, емігрував до Єгипту. У 1971 р. в Лівії заочно засуджений до смертної кари. Помер у Каїрі 25 травня 1983 р.</a:t>
            </a:r>
          </a:p>
        </p:txBody>
      </p:sp>
      <p:pic>
        <p:nvPicPr>
          <p:cNvPr id="2" name="Рисунок 1">
            <a:extLst>
              <a:ext uri="{FF2B5EF4-FFF2-40B4-BE49-F238E27FC236}">
                <a16:creationId xmlns:a16="http://schemas.microsoft.com/office/drawing/2014/main" id="{1D9CC698-6711-1540-23F5-F057C11B36D7}"/>
              </a:ext>
            </a:extLst>
          </p:cNvPr>
          <p:cNvPicPr>
            <a:picLocks noChangeAspect="1"/>
          </p:cNvPicPr>
          <p:nvPr/>
        </p:nvPicPr>
        <p:blipFill>
          <a:blip r:embed="rId2"/>
          <a:stretch>
            <a:fillRect/>
          </a:stretch>
        </p:blipFill>
        <p:spPr>
          <a:xfrm>
            <a:off x="6292823" y="655782"/>
            <a:ext cx="5899177" cy="5989779"/>
          </a:xfrm>
          <a:prstGeom prst="rect">
            <a:avLst/>
          </a:prstGeom>
        </p:spPr>
      </p:pic>
    </p:spTree>
    <p:extLst>
      <p:ext uri="{BB962C8B-B14F-4D97-AF65-F5344CB8AC3E}">
        <p14:creationId xmlns:p14="http://schemas.microsoft.com/office/powerpoint/2010/main" val="8679423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00FF00"/>
                </a:highlight>
                <a:latin typeface="Times New Roman" panose="02020603050405020304" pitchFamily="18" charset="0"/>
                <a:ea typeface="Calibri" panose="020F0502020204030204" pitchFamily="34" charset="0"/>
              </a:rPr>
              <a:t>3. Здобуття самостійності Тунісом і Марокко</a:t>
            </a:r>
            <a:endParaRPr lang="uk-UA" sz="2800" b="1" dirty="0">
              <a:solidFill>
                <a:srgbClr val="00B0F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lnSpcReduction="10000"/>
          </a:bodyPr>
          <a:lstStyle/>
          <a:p>
            <a:pPr marL="0" indent="0" algn="just">
              <a:buNone/>
            </a:pPr>
            <a:r>
              <a:rPr lang="uk-UA" sz="3200" b="1" dirty="0">
                <a:effectLst/>
                <a:latin typeface="Times New Roman" panose="02020603050405020304" pitchFamily="18" charset="0"/>
                <a:ea typeface="Calibri" panose="020F0502020204030204" pitchFamily="34" charset="0"/>
              </a:rPr>
              <a:t>Через постійне погіршення ситуації в протектораті </a:t>
            </a:r>
            <a:r>
              <a:rPr lang="uk-UA" sz="3200" b="1" dirty="0">
                <a:solidFill>
                  <a:srgbClr val="FF0000"/>
                </a:solidFill>
                <a:effectLst/>
                <a:latin typeface="Times New Roman" panose="02020603050405020304" pitchFamily="18" charset="0"/>
                <a:ea typeface="Calibri" panose="020F0502020204030204" pitchFamily="34" charset="0"/>
              </a:rPr>
              <a:t>31 липня 1954 р. </a:t>
            </a:r>
            <a:r>
              <a:rPr lang="uk-UA" sz="3200" b="1" dirty="0">
                <a:effectLst/>
                <a:latin typeface="Times New Roman" panose="02020603050405020304" pitchFamily="18" charset="0"/>
                <a:ea typeface="Calibri" panose="020F0502020204030204" pitchFamily="34" charset="0"/>
              </a:rPr>
              <a:t>французький уряд погодився на встановлення нових параметрів дипломатичних стосунків із Тунісом, оскільки до уряду країни було  запрошено представників «Нового </a:t>
            </a:r>
            <a:r>
              <a:rPr lang="uk-UA" sz="3200" b="1" dirty="0" err="1">
                <a:effectLst/>
                <a:latin typeface="Times New Roman" panose="02020603050405020304" pitchFamily="18" charset="0"/>
                <a:ea typeface="Calibri" panose="020F0502020204030204" pitchFamily="34" charset="0"/>
              </a:rPr>
              <a:t>Дестуру</a:t>
            </a:r>
            <a:r>
              <a:rPr lang="uk-UA" sz="3200" b="1" dirty="0">
                <a:effectLst/>
                <a:latin typeface="Times New Roman" panose="02020603050405020304" pitchFamily="18" charset="0"/>
                <a:ea typeface="Calibri" panose="020F0502020204030204" pitchFamily="34" charset="0"/>
              </a:rPr>
              <a:t>».</a:t>
            </a:r>
          </a:p>
          <a:p>
            <a:pPr marL="0" indent="0" algn="just">
              <a:buNone/>
            </a:pPr>
            <a:r>
              <a:rPr lang="uk-UA" sz="3200" b="1" dirty="0">
                <a:solidFill>
                  <a:srgbClr val="FF0000"/>
                </a:solidFill>
                <a:effectLst/>
                <a:latin typeface="Times New Roman" panose="02020603050405020304" pitchFamily="18" charset="0"/>
                <a:ea typeface="Calibri" panose="020F0502020204030204" pitchFamily="34" charset="0"/>
              </a:rPr>
              <a:t>9 грудня 1954 р</a:t>
            </a:r>
            <a:r>
              <a:rPr lang="uk-UA" sz="3200" b="1" dirty="0">
                <a:effectLst/>
                <a:latin typeface="Times New Roman" panose="02020603050405020304" pitchFamily="18" charset="0"/>
                <a:ea typeface="Calibri" panose="020F0502020204030204" pitchFamily="34" charset="0"/>
              </a:rPr>
              <a:t>. Армія національного визволення оголосила про припинення збройної боротьби. Після швидких переговорів </a:t>
            </a:r>
            <a:r>
              <a:rPr lang="uk-UA" sz="3200" b="1" dirty="0">
                <a:solidFill>
                  <a:srgbClr val="FF0000"/>
                </a:solidFill>
                <a:effectLst/>
                <a:latin typeface="Times New Roman" panose="02020603050405020304" pitchFamily="18" charset="0"/>
                <a:ea typeface="Calibri" panose="020F0502020204030204" pitchFamily="34" charset="0"/>
              </a:rPr>
              <a:t>3 червня 1955 р.</a:t>
            </a:r>
            <a:r>
              <a:rPr lang="uk-UA" sz="3200" b="1" dirty="0">
                <a:effectLst/>
                <a:latin typeface="Times New Roman" panose="02020603050405020304" pitchFamily="18" charset="0"/>
                <a:ea typeface="Calibri" panose="020F0502020204030204" pitchFamily="34" charset="0"/>
              </a:rPr>
              <a:t> було укладено угоду про </a:t>
            </a:r>
            <a:r>
              <a:rPr lang="uk-UA" sz="3200" b="1" dirty="0">
                <a:effectLst/>
                <a:highlight>
                  <a:srgbClr val="FFFF00"/>
                </a:highlight>
                <a:latin typeface="Times New Roman" panose="02020603050405020304" pitchFamily="18" charset="0"/>
                <a:ea typeface="Calibri" panose="020F0502020204030204" pitchFamily="34" charset="0"/>
              </a:rPr>
              <a:t>надання протекторату широкої внутрішньої автономії</a:t>
            </a:r>
            <a:r>
              <a:rPr lang="uk-UA" sz="3200" b="1" dirty="0">
                <a:effectLst/>
                <a:latin typeface="Times New Roman" panose="02020603050405020304" pitchFamily="18" charset="0"/>
                <a:ea typeface="Calibri" panose="020F0502020204030204" pitchFamily="34" charset="0"/>
              </a:rPr>
              <a:t>. </a:t>
            </a:r>
          </a:p>
          <a:p>
            <a:pPr marL="0" indent="0" algn="just">
              <a:buNone/>
            </a:pPr>
            <a:r>
              <a:rPr lang="uk-UA" sz="3200" b="1" dirty="0">
                <a:effectLst/>
                <a:latin typeface="Times New Roman" panose="02020603050405020304" pitchFamily="18" charset="0"/>
                <a:ea typeface="Calibri" panose="020F0502020204030204" pitchFamily="34" charset="0"/>
              </a:rPr>
              <a:t>Туніс став автономною державою з внутрішнім суверенітетом, Франція зберігала в своєму віданні питання зовнішніх відносин та оборони. Переговори продовжилися на початку </a:t>
            </a:r>
            <a:r>
              <a:rPr lang="uk-UA" sz="3200" b="1" dirty="0">
                <a:solidFill>
                  <a:srgbClr val="FF0000"/>
                </a:solidFill>
                <a:effectLst/>
                <a:latin typeface="Times New Roman" panose="02020603050405020304" pitchFamily="18" charset="0"/>
                <a:ea typeface="Calibri" panose="020F0502020204030204" pitchFamily="34" charset="0"/>
              </a:rPr>
              <a:t>1956 р.</a:t>
            </a:r>
            <a:r>
              <a:rPr lang="uk-UA" sz="3200" b="1" dirty="0">
                <a:effectLst/>
                <a:latin typeface="Times New Roman" panose="02020603050405020304" pitchFamily="18" charset="0"/>
                <a:ea typeface="Calibri" panose="020F0502020204030204" pitchFamily="34" charset="0"/>
              </a:rPr>
              <a:t> і завершилися </a:t>
            </a:r>
            <a:r>
              <a:rPr lang="uk-UA" sz="3200" b="1" dirty="0">
                <a:solidFill>
                  <a:srgbClr val="FF0000"/>
                </a:solidFill>
                <a:effectLst/>
                <a:latin typeface="Times New Roman" panose="02020603050405020304" pitchFamily="18" charset="0"/>
                <a:ea typeface="Calibri" panose="020F0502020204030204" pitchFamily="34" charset="0"/>
              </a:rPr>
              <a:t>20 березня 1956 р.</a:t>
            </a:r>
            <a:r>
              <a:rPr lang="uk-UA" sz="3200" b="1" dirty="0">
                <a:effectLst/>
                <a:latin typeface="Times New Roman" panose="02020603050405020304" pitchFamily="18" charset="0"/>
                <a:ea typeface="Calibri" panose="020F0502020204030204" pitchFamily="34" charset="0"/>
              </a:rPr>
              <a:t> (</a:t>
            </a:r>
            <a:r>
              <a:rPr lang="uk-UA" sz="3200" b="1" u="sng" dirty="0">
                <a:effectLst/>
                <a:latin typeface="Times New Roman" panose="02020603050405020304" pitchFamily="18" charset="0"/>
                <a:ea typeface="Calibri" panose="020F0502020204030204" pitchFamily="34" charset="0"/>
              </a:rPr>
              <a:t>День незалежності</a:t>
            </a:r>
            <a:r>
              <a:rPr lang="uk-UA" sz="3200" b="1" dirty="0">
                <a:effectLst/>
                <a:latin typeface="Times New Roman" panose="02020603050405020304" pitchFamily="18" charset="0"/>
                <a:ea typeface="Calibri" panose="020F0502020204030204" pitchFamily="34" charset="0"/>
              </a:rPr>
              <a:t>) підписанням угоди про повну самостійність Тунісу. Через 7 років Франція евакуювала свою військово-морську базу з </a:t>
            </a:r>
            <a:r>
              <a:rPr lang="uk-UA" sz="3200" b="1" dirty="0" err="1">
                <a:effectLst/>
                <a:latin typeface="Times New Roman" panose="02020603050405020304" pitchFamily="18" charset="0"/>
                <a:ea typeface="Calibri" panose="020F0502020204030204" pitchFamily="34" charset="0"/>
              </a:rPr>
              <a:t>Бізерти</a:t>
            </a:r>
            <a:r>
              <a:rPr lang="uk-UA" sz="3200" b="1" dirty="0">
                <a:effectLst/>
                <a:latin typeface="Times New Roman" panose="02020603050405020304" pitchFamily="18" charset="0"/>
                <a:ea typeface="Calibri" panose="020F0502020204030204" pitchFamily="34" charset="0"/>
              </a:rPr>
              <a:t>.</a:t>
            </a:r>
            <a:endParaRPr lang="ru-RU"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3614253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00FF00"/>
                </a:highlight>
                <a:latin typeface="Times New Roman" panose="02020603050405020304" pitchFamily="18" charset="0"/>
                <a:ea typeface="Calibri" panose="020F0502020204030204" pitchFamily="34" charset="0"/>
              </a:rPr>
              <a:t>3. Здобуття самостійності Тунісом і Марокко</a:t>
            </a:r>
            <a:endParaRPr lang="uk-UA" sz="2800" b="1" dirty="0">
              <a:solidFill>
                <a:srgbClr val="00B0F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rmAutofit/>
          </a:bodyPr>
          <a:lstStyle/>
          <a:p>
            <a:pPr marL="0" indent="0" algn="just">
              <a:buNone/>
            </a:pPr>
            <a:r>
              <a:rPr lang="uk-UA" sz="3300" b="1" dirty="0">
                <a:effectLst/>
                <a:latin typeface="Times New Roman" panose="02020603050405020304" pitchFamily="18" charset="0"/>
                <a:ea typeface="Calibri" panose="020F0502020204030204" pitchFamily="34" charset="0"/>
              </a:rPr>
              <a:t>Протягом усього періоду незалежності для внутрішньополітичного розвитку Туніської Республіки (</a:t>
            </a:r>
            <a:r>
              <a:rPr lang="uk-UA" sz="3300" b="1" dirty="0">
                <a:solidFill>
                  <a:srgbClr val="FF0000"/>
                </a:solidFill>
                <a:effectLst/>
                <a:latin typeface="Times New Roman" panose="02020603050405020304" pitchFamily="18" charset="0"/>
                <a:ea typeface="Calibri" panose="020F0502020204030204" pitchFamily="34" charset="0"/>
              </a:rPr>
              <a:t>з 25 липня 1957 р.</a:t>
            </a:r>
            <a:r>
              <a:rPr lang="uk-UA" sz="3300" b="1" dirty="0">
                <a:effectLst/>
                <a:latin typeface="Times New Roman" panose="02020603050405020304" pitchFamily="18" charset="0"/>
                <a:ea typeface="Calibri" panose="020F0502020204030204" pitchFamily="34" charset="0"/>
              </a:rPr>
              <a:t>) був властивий високий ступінь стабільності, що забезпечувався монополією на владу «Нового </a:t>
            </a:r>
            <a:r>
              <a:rPr lang="uk-UA" sz="3300" b="1" dirty="0" err="1">
                <a:effectLst/>
                <a:latin typeface="Times New Roman" panose="02020603050405020304" pitchFamily="18" charset="0"/>
                <a:ea typeface="Calibri" panose="020F0502020204030204" pitchFamily="34" charset="0"/>
              </a:rPr>
              <a:t>Дестуру</a:t>
            </a:r>
            <a:r>
              <a:rPr lang="uk-UA" sz="3300" b="1" dirty="0">
                <a:effectLst/>
                <a:latin typeface="Times New Roman" panose="02020603050405020304" pitchFamily="18" charset="0"/>
                <a:ea typeface="Calibri" panose="020F0502020204030204" pitchFamily="34" charset="0"/>
              </a:rPr>
              <a:t>», який з </a:t>
            </a:r>
            <a:r>
              <a:rPr lang="uk-UA" sz="3300" b="1" i="1" dirty="0">
                <a:effectLst/>
                <a:highlight>
                  <a:srgbClr val="FFFF00"/>
                </a:highlight>
                <a:latin typeface="Times New Roman" panose="02020603050405020304" pitchFamily="18" charset="0"/>
                <a:ea typeface="Calibri" panose="020F0502020204030204" pitchFamily="34" charset="0"/>
              </a:rPr>
              <a:t>1964 р. називався Соціалістичною </a:t>
            </a:r>
            <a:r>
              <a:rPr lang="uk-UA" sz="3300" b="1" i="1" dirty="0" err="1">
                <a:effectLst/>
                <a:highlight>
                  <a:srgbClr val="FFFF00"/>
                </a:highlight>
                <a:latin typeface="Times New Roman" panose="02020603050405020304" pitchFamily="18" charset="0"/>
                <a:ea typeface="Calibri" panose="020F0502020204030204" pitchFamily="34" charset="0"/>
              </a:rPr>
              <a:t>дестурівською</a:t>
            </a:r>
            <a:r>
              <a:rPr lang="uk-UA" sz="3300" b="1" i="1" dirty="0">
                <a:effectLst/>
                <a:highlight>
                  <a:srgbClr val="FFFF00"/>
                </a:highlight>
                <a:latin typeface="Times New Roman" panose="02020603050405020304" pitchFamily="18" charset="0"/>
                <a:ea typeface="Calibri" panose="020F0502020204030204" pitchFamily="34" charset="0"/>
              </a:rPr>
              <a:t> партією</a:t>
            </a:r>
            <a:r>
              <a:rPr lang="uk-UA" sz="3300" b="1" dirty="0">
                <a:effectLst/>
                <a:latin typeface="Times New Roman" panose="02020603050405020304" pitchFamily="18" charset="0"/>
                <a:ea typeface="Calibri" panose="020F0502020204030204" pitchFamily="34" charset="0"/>
              </a:rPr>
              <a:t>, а з </a:t>
            </a:r>
            <a:r>
              <a:rPr lang="uk-UA" sz="3300" b="1" dirty="0">
                <a:effectLst/>
                <a:highlight>
                  <a:srgbClr val="FFFF00"/>
                </a:highlight>
                <a:latin typeface="Times New Roman" panose="02020603050405020304" pitchFamily="18" charset="0"/>
                <a:ea typeface="Calibri" panose="020F0502020204030204" pitchFamily="34" charset="0"/>
              </a:rPr>
              <a:t>1988 р. – Демократичним конституційним об’єднанням</a:t>
            </a:r>
            <a:r>
              <a:rPr lang="uk-UA" sz="3300" b="1" dirty="0">
                <a:effectLst/>
                <a:latin typeface="Times New Roman" panose="02020603050405020304" pitchFamily="18" charset="0"/>
                <a:ea typeface="Calibri" panose="020F0502020204030204" pitchFamily="34" charset="0"/>
              </a:rPr>
              <a:t> (ДКО). </a:t>
            </a:r>
          </a:p>
          <a:p>
            <a:pPr marL="0" indent="0" algn="just">
              <a:buNone/>
            </a:pPr>
            <a:r>
              <a:rPr lang="uk-UA" sz="3300" b="1" dirty="0">
                <a:effectLst/>
                <a:latin typeface="Times New Roman" panose="02020603050405020304" pitchFamily="18" charset="0"/>
                <a:ea typeface="Calibri" panose="020F0502020204030204" pitchFamily="34" charset="0"/>
              </a:rPr>
              <a:t>На парламентських виборах </a:t>
            </a:r>
            <a:r>
              <a:rPr lang="uk-UA" sz="3300" b="1" dirty="0">
                <a:solidFill>
                  <a:srgbClr val="FF0000"/>
                </a:solidFill>
                <a:effectLst/>
                <a:latin typeface="Times New Roman" panose="02020603050405020304" pitchFamily="18" charset="0"/>
                <a:ea typeface="Calibri" panose="020F0502020204030204" pitchFamily="34" charset="0"/>
              </a:rPr>
              <a:t>24 жовтня 2004 р.</a:t>
            </a:r>
            <a:r>
              <a:rPr lang="uk-UA" sz="3300" b="1" dirty="0">
                <a:effectLst/>
                <a:latin typeface="Times New Roman" panose="02020603050405020304" pitchFamily="18" charset="0"/>
                <a:ea typeface="Calibri" panose="020F0502020204030204" pitchFamily="34" charset="0"/>
              </a:rPr>
              <a:t> ДКО здобуло 91,6% голосів і 152 депутатські місця з 189-ти. Влада і президент (з </a:t>
            </a:r>
            <a:r>
              <a:rPr lang="uk-UA" sz="3300" b="1" dirty="0">
                <a:effectLst/>
                <a:highlight>
                  <a:srgbClr val="FFFF00"/>
                </a:highlight>
                <a:latin typeface="Times New Roman" panose="02020603050405020304" pitchFamily="18" charset="0"/>
                <a:ea typeface="Calibri" panose="020F0502020204030204" pitchFamily="34" charset="0"/>
              </a:rPr>
              <a:t>7 листопада 1987 р.</a:t>
            </a:r>
            <a:r>
              <a:rPr lang="uk-UA" sz="3300" b="1" dirty="0">
                <a:effectLst/>
                <a:latin typeface="Times New Roman" panose="02020603050405020304" pitchFamily="18" charset="0"/>
                <a:ea typeface="Calibri" panose="020F0502020204030204" pitchFamily="34" charset="0"/>
              </a:rPr>
              <a:t>, останній раз переобраний </a:t>
            </a:r>
            <a:r>
              <a:rPr lang="uk-UA" sz="3300" b="1" dirty="0">
                <a:effectLst/>
                <a:highlight>
                  <a:srgbClr val="FFFF00"/>
                </a:highlight>
                <a:latin typeface="Times New Roman" panose="02020603050405020304" pitchFamily="18" charset="0"/>
                <a:ea typeface="Calibri" panose="020F0502020204030204" pitchFamily="34" charset="0"/>
              </a:rPr>
              <a:t>24 жовтня 2004 р.</a:t>
            </a:r>
            <a:r>
              <a:rPr lang="uk-UA" sz="3300" b="1" dirty="0">
                <a:effectLst/>
                <a:latin typeface="Times New Roman" panose="02020603050405020304" pitchFamily="18" charset="0"/>
                <a:ea typeface="Calibri" panose="020F0502020204030204" pitchFamily="34" charset="0"/>
              </a:rPr>
              <a:t>, отримавши 94,5% голосів) </a:t>
            </a:r>
            <a:r>
              <a:rPr lang="uk-UA" sz="3300" b="1" dirty="0">
                <a:solidFill>
                  <a:srgbClr val="FF0000"/>
                </a:solidFill>
                <a:effectLst/>
                <a:latin typeface="Times New Roman" panose="02020603050405020304" pitchFamily="18" charset="0"/>
                <a:ea typeface="Calibri" panose="020F0502020204030204" pitchFamily="34" charset="0"/>
              </a:rPr>
              <a:t>Зін аль-</a:t>
            </a:r>
            <a:r>
              <a:rPr lang="uk-UA" sz="3300" b="1" dirty="0" err="1">
                <a:solidFill>
                  <a:srgbClr val="FF0000"/>
                </a:solidFill>
                <a:effectLst/>
                <a:latin typeface="Times New Roman" panose="02020603050405020304" pitchFamily="18" charset="0"/>
                <a:ea typeface="Calibri" panose="020F0502020204030204" pitchFamily="34" charset="0"/>
              </a:rPr>
              <a:t>Абідін</a:t>
            </a:r>
            <a:r>
              <a:rPr lang="uk-UA" sz="3300" b="1" dirty="0">
                <a:solidFill>
                  <a:srgbClr val="FF0000"/>
                </a:solidFill>
                <a:effectLst/>
                <a:latin typeface="Times New Roman" panose="02020603050405020304" pitchFamily="18" charset="0"/>
                <a:ea typeface="Calibri" panose="020F0502020204030204" pitchFamily="34" charset="0"/>
              </a:rPr>
              <a:t> Бен Алі</a:t>
            </a:r>
            <a:r>
              <a:rPr lang="uk-UA" sz="3300" b="1" dirty="0">
                <a:effectLst/>
                <a:latin typeface="Times New Roman" panose="02020603050405020304" pitchFamily="18" charset="0"/>
                <a:ea typeface="Calibri" panose="020F0502020204030204" pitchFamily="34" charset="0"/>
              </a:rPr>
              <a:t> продовжили проводити політику «</a:t>
            </a:r>
            <a:r>
              <a:rPr lang="uk-UA" sz="3300" b="1" i="1" dirty="0">
                <a:effectLst/>
                <a:highlight>
                  <a:srgbClr val="FFFF00"/>
                </a:highlight>
                <a:latin typeface="Times New Roman" panose="02020603050405020304" pitchFamily="18" charset="0"/>
                <a:ea typeface="Calibri" panose="020F0502020204030204" pitchFamily="34" charset="0"/>
              </a:rPr>
              <a:t>дозованої демократії</a:t>
            </a:r>
            <a:r>
              <a:rPr lang="uk-UA" sz="3300" b="1" dirty="0">
                <a:effectLst/>
                <a:latin typeface="Times New Roman" panose="02020603050405020304" pitchFamily="18" charset="0"/>
                <a:ea typeface="Calibri" panose="020F0502020204030204" pitchFamily="34" charset="0"/>
              </a:rPr>
              <a:t>», діалогу з опозиційними партіями, залишаючи за ДКО виключне право на проведення демократичних перетворень.</a:t>
            </a:r>
            <a:endParaRPr lang="ru-RU" sz="33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243747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00FF00"/>
                </a:highlight>
                <a:latin typeface="Times New Roman" panose="02020603050405020304" pitchFamily="18" charset="0"/>
                <a:ea typeface="Calibri" panose="020F0502020204030204" pitchFamily="34" charset="0"/>
              </a:rPr>
              <a:t>3. Здобуття самостійності Тунісом і Марокко</a:t>
            </a:r>
            <a:endParaRPr lang="uk-UA" sz="2800" b="1" dirty="0">
              <a:solidFill>
                <a:srgbClr val="00B0F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1228436"/>
            <a:ext cx="7290362" cy="5629564"/>
          </a:xfrm>
        </p:spPr>
        <p:txBody>
          <a:bodyPr>
            <a:normAutofit/>
          </a:bodyPr>
          <a:lstStyle/>
          <a:p>
            <a:pPr marL="0" indent="0" algn="ctr">
              <a:buNone/>
            </a:pPr>
            <a:r>
              <a:rPr lang="uk-UA" sz="4000" b="1" dirty="0">
                <a:solidFill>
                  <a:srgbClr val="FF0000"/>
                </a:solidFill>
                <a:latin typeface="Times New Roman" panose="02020603050405020304" pitchFamily="18" charset="0"/>
                <a:cs typeface="Times New Roman" panose="02020603050405020304" pitchFamily="18" charset="0"/>
              </a:rPr>
              <a:t>Зін аль-</a:t>
            </a:r>
            <a:r>
              <a:rPr lang="uk-UA" sz="4000" b="1" dirty="0" err="1">
                <a:solidFill>
                  <a:srgbClr val="FF0000"/>
                </a:solidFill>
                <a:latin typeface="Times New Roman" panose="02020603050405020304" pitchFamily="18" charset="0"/>
                <a:cs typeface="Times New Roman" panose="02020603050405020304" pitchFamily="18" charset="0"/>
              </a:rPr>
              <a:t>Абідін</a:t>
            </a:r>
            <a:r>
              <a:rPr lang="uk-UA" sz="4000" b="1" dirty="0">
                <a:solidFill>
                  <a:srgbClr val="FF0000"/>
                </a:solidFill>
                <a:latin typeface="Times New Roman" panose="02020603050405020304" pitchFamily="18" charset="0"/>
                <a:cs typeface="Times New Roman" panose="02020603050405020304" pitchFamily="18" charset="0"/>
              </a:rPr>
              <a:t> </a:t>
            </a:r>
            <a:r>
              <a:rPr lang="uk-UA" sz="4000" b="1" dirty="0" err="1">
                <a:solidFill>
                  <a:srgbClr val="FF0000"/>
                </a:solidFill>
                <a:latin typeface="Times New Roman" panose="02020603050405020304" pitchFamily="18" charset="0"/>
                <a:cs typeface="Times New Roman" panose="02020603050405020304" pitchFamily="18" charset="0"/>
              </a:rPr>
              <a:t>бен</a:t>
            </a:r>
            <a:r>
              <a:rPr lang="uk-UA" sz="4000" b="1" dirty="0">
                <a:solidFill>
                  <a:srgbClr val="FF0000"/>
                </a:solidFill>
                <a:latin typeface="Times New Roman" panose="02020603050405020304" pitchFamily="18" charset="0"/>
                <a:cs typeface="Times New Roman" panose="02020603050405020304" pitchFamily="18" charset="0"/>
              </a:rPr>
              <a:t> Алі </a:t>
            </a:r>
          </a:p>
          <a:p>
            <a:pPr marL="0" indent="0" algn="ctr">
              <a:buNone/>
            </a:pPr>
            <a:r>
              <a:rPr lang="uk-UA" sz="3200" b="1" dirty="0">
                <a:latin typeface="Times New Roman" panose="02020603050405020304" pitchFamily="18" charset="0"/>
                <a:cs typeface="Times New Roman" panose="02020603050405020304" pitchFamily="18" charset="0"/>
              </a:rPr>
              <a:t>(3 вересня 1936 — 19 вересня 2019)</a:t>
            </a:r>
          </a:p>
          <a:p>
            <a:pPr marL="0" indent="0" algn="ctr">
              <a:buNone/>
            </a:pPr>
            <a:endParaRPr lang="uk-UA" sz="3200" b="1" dirty="0">
              <a:latin typeface="Times New Roman" panose="02020603050405020304" pitchFamily="18" charset="0"/>
              <a:cs typeface="Times New Roman" panose="02020603050405020304" pitchFamily="18" charset="0"/>
            </a:endParaRPr>
          </a:p>
          <a:p>
            <a:pPr marL="0" indent="0" algn="ctr">
              <a:buNone/>
            </a:pPr>
            <a:r>
              <a:rPr lang="uk-UA" sz="3200" b="1" dirty="0">
                <a:latin typeface="Times New Roman" panose="02020603050405020304" pitchFamily="18" charset="0"/>
                <a:cs typeface="Times New Roman" panose="02020603050405020304" pitchFamily="18" charset="0"/>
              </a:rPr>
              <a:t>2-й Президент Тунісу</a:t>
            </a:r>
          </a:p>
          <a:p>
            <a:pPr marL="0" indent="0" algn="ctr">
              <a:buNone/>
            </a:pPr>
            <a:r>
              <a:rPr lang="uk-UA" sz="3200" b="1" dirty="0">
                <a:latin typeface="Times New Roman" panose="02020603050405020304" pitchFamily="18" charset="0"/>
                <a:cs typeface="Times New Roman" panose="02020603050405020304" pitchFamily="18" charset="0"/>
              </a:rPr>
              <a:t>7 листопада 1987 — 14 січня 2011</a:t>
            </a:r>
          </a:p>
        </p:txBody>
      </p:sp>
      <p:pic>
        <p:nvPicPr>
          <p:cNvPr id="2" name="Рисунок 1">
            <a:extLst>
              <a:ext uri="{FF2B5EF4-FFF2-40B4-BE49-F238E27FC236}">
                <a16:creationId xmlns:a16="http://schemas.microsoft.com/office/drawing/2014/main" id="{BEAA8559-CD52-CBE0-8D6E-B92FF84AB253}"/>
              </a:ext>
            </a:extLst>
          </p:cNvPr>
          <p:cNvPicPr>
            <a:picLocks noChangeAspect="1"/>
          </p:cNvPicPr>
          <p:nvPr/>
        </p:nvPicPr>
        <p:blipFill>
          <a:blip r:embed="rId2"/>
          <a:stretch>
            <a:fillRect/>
          </a:stretch>
        </p:blipFill>
        <p:spPr>
          <a:xfrm>
            <a:off x="7290361" y="418852"/>
            <a:ext cx="4827748" cy="6439146"/>
          </a:xfrm>
          <a:prstGeom prst="rect">
            <a:avLst/>
          </a:prstGeom>
        </p:spPr>
      </p:pic>
    </p:spTree>
    <p:extLst>
      <p:ext uri="{BB962C8B-B14F-4D97-AF65-F5344CB8AC3E}">
        <p14:creationId xmlns:p14="http://schemas.microsoft.com/office/powerpoint/2010/main" val="232309370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00FF00"/>
                </a:highlight>
                <a:latin typeface="Times New Roman" panose="02020603050405020304" pitchFamily="18" charset="0"/>
                <a:ea typeface="Calibri" panose="020F0502020204030204" pitchFamily="34" charset="0"/>
              </a:rPr>
              <a:t>3. Здобуття самостійності Тунісом і Марокко</a:t>
            </a:r>
            <a:endParaRPr lang="uk-UA" sz="2800" b="1" dirty="0">
              <a:solidFill>
                <a:srgbClr val="00B0F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b="1" dirty="0">
                <a:latin typeface="Times New Roman" panose="02020603050405020304" pitchFamily="18" charset="0"/>
                <a:cs typeface="Times New Roman" panose="02020603050405020304" pitchFamily="18" charset="0"/>
              </a:rPr>
              <a:t>Виступи ісламської опозиції, очолюваної фундаменталістською партією «</a:t>
            </a:r>
            <a:r>
              <a:rPr lang="uk-UA" b="1" dirty="0" err="1">
                <a:latin typeface="Times New Roman" panose="02020603050405020304" pitchFamily="18" charset="0"/>
                <a:cs typeface="Times New Roman" panose="02020603050405020304" pitchFamily="18" charset="0"/>
              </a:rPr>
              <a:t>Нахда</a:t>
            </a:r>
            <a:r>
              <a:rPr lang="uk-UA" b="1" dirty="0">
                <a:latin typeface="Times New Roman" panose="02020603050405020304" pitchFamily="18" charset="0"/>
                <a:cs typeface="Times New Roman" panose="02020603050405020304" pitchFamily="18" charset="0"/>
              </a:rPr>
              <a:t>», на початку 1990-х рр. були жорстко придушені, влітку 1992 р. на політичних процесах фундаменталісти отримали суворі </a:t>
            </a:r>
            <a:r>
              <a:rPr lang="uk-UA" b="1" dirty="0" err="1">
                <a:latin typeface="Times New Roman" panose="02020603050405020304" pitchFamily="18" charset="0"/>
                <a:cs typeface="Times New Roman" panose="02020603050405020304" pitchFamily="18" charset="0"/>
              </a:rPr>
              <a:t>вироки</a:t>
            </a:r>
            <a:r>
              <a:rPr lang="uk-UA" b="1" dirty="0">
                <a:latin typeface="Times New Roman" panose="02020603050405020304" pitchFamily="18" charset="0"/>
                <a:cs typeface="Times New Roman" panose="02020603050405020304" pitchFamily="18" charset="0"/>
              </a:rPr>
              <a:t>. Туніс посідає провідні позиції у «третьому світі» за рівнем комп’ютеризації, традиційно виступає експортером не лише кваліфікованої робочої сили, але лікарів, інженерів, викладачів у арабські й африканські країни.</a:t>
            </a:r>
          </a:p>
          <a:p>
            <a:pPr marL="0" indent="0" algn="just">
              <a:buNone/>
            </a:pPr>
            <a:r>
              <a:rPr lang="uk-UA" b="1" dirty="0">
                <a:latin typeface="Times New Roman" panose="02020603050405020304" pitchFamily="18" charset="0"/>
                <a:cs typeface="Times New Roman" panose="02020603050405020304" pitchFamily="18" charset="0"/>
              </a:rPr>
              <a:t>Президент </a:t>
            </a:r>
            <a:r>
              <a:rPr lang="uk-UA" b="1" dirty="0">
                <a:highlight>
                  <a:srgbClr val="FFFF00"/>
                </a:highlight>
                <a:latin typeface="Times New Roman" panose="02020603050405020304" pitchFamily="18" charset="0"/>
                <a:cs typeface="Times New Roman" panose="02020603050405020304" pitchFamily="18" charset="0"/>
              </a:rPr>
              <a:t>Зін аль-</a:t>
            </a:r>
            <a:r>
              <a:rPr lang="uk-UA" b="1" dirty="0" err="1">
                <a:highlight>
                  <a:srgbClr val="FFFF00"/>
                </a:highlight>
                <a:latin typeface="Times New Roman" panose="02020603050405020304" pitchFamily="18" charset="0"/>
                <a:cs typeface="Times New Roman" panose="02020603050405020304" pitchFamily="18" charset="0"/>
              </a:rPr>
              <a:t>Абідін</a:t>
            </a:r>
            <a:r>
              <a:rPr lang="uk-UA" b="1" dirty="0">
                <a:highlight>
                  <a:srgbClr val="FFFF00"/>
                </a:highlight>
                <a:latin typeface="Times New Roman" panose="02020603050405020304" pitchFamily="18" charset="0"/>
                <a:cs typeface="Times New Roman" panose="02020603050405020304" pitchFamily="18" charset="0"/>
              </a:rPr>
              <a:t> </a:t>
            </a:r>
            <a:r>
              <a:rPr lang="uk-UA" b="1" dirty="0" err="1">
                <a:highlight>
                  <a:srgbClr val="FFFF00"/>
                </a:highlight>
                <a:latin typeface="Times New Roman" panose="02020603050405020304" pitchFamily="18" charset="0"/>
                <a:cs typeface="Times New Roman" panose="02020603050405020304" pitchFamily="18" charset="0"/>
              </a:rPr>
              <a:t>бен</a:t>
            </a:r>
            <a:r>
              <a:rPr lang="uk-UA" b="1" dirty="0">
                <a:highlight>
                  <a:srgbClr val="FFFF00"/>
                </a:highlight>
                <a:latin typeface="Times New Roman" panose="02020603050405020304" pitchFamily="18" charset="0"/>
                <a:cs typeface="Times New Roman" panose="02020603050405020304" pitchFamily="18" charset="0"/>
              </a:rPr>
              <a:t> Алі</a:t>
            </a:r>
            <a:r>
              <a:rPr lang="uk-UA" b="1" dirty="0">
                <a:latin typeface="Times New Roman" panose="02020603050405020304" pitchFamily="18" charset="0"/>
                <a:cs typeface="Times New Roman" panose="02020603050405020304" pitchFamily="18" charset="0"/>
              </a:rPr>
              <a:t> </a:t>
            </a:r>
            <a:r>
              <a:rPr lang="uk-UA" b="1" dirty="0">
                <a:solidFill>
                  <a:srgbClr val="FF0000"/>
                </a:solidFill>
                <a:latin typeface="Times New Roman" panose="02020603050405020304" pitchFamily="18" charset="0"/>
                <a:cs typeface="Times New Roman" panose="02020603050405020304" pitchFamily="18" charset="0"/>
              </a:rPr>
              <a:t>14 січня 2011 р.</a:t>
            </a:r>
            <a:r>
              <a:rPr lang="uk-UA" b="1" dirty="0">
                <a:latin typeface="Times New Roman" panose="02020603050405020304" pitchFamily="18" charset="0"/>
                <a:cs typeface="Times New Roman" panose="02020603050405020304" pitchFamily="18" charset="0"/>
              </a:rPr>
              <a:t> після запеклих протестів громадськості покинув країну і втік до Саудівської Аравії. Зін аль-</a:t>
            </a:r>
            <a:r>
              <a:rPr lang="uk-UA" b="1" dirty="0" err="1">
                <a:latin typeface="Times New Roman" panose="02020603050405020304" pitchFamily="18" charset="0"/>
                <a:cs typeface="Times New Roman" panose="02020603050405020304" pitchFamily="18" charset="0"/>
              </a:rPr>
              <a:t>Абідін</a:t>
            </a:r>
            <a:r>
              <a:rPr lang="uk-UA" b="1" dirty="0">
                <a:latin typeface="Times New Roman" panose="02020603050405020304" pitchFamily="18" charset="0"/>
                <a:cs typeface="Times New Roman" panose="02020603050405020304" pitchFamily="18" charset="0"/>
              </a:rPr>
              <a:t> </a:t>
            </a:r>
            <a:r>
              <a:rPr lang="uk-UA" b="1" dirty="0" err="1">
                <a:latin typeface="Times New Roman" panose="02020603050405020304" pitchFamily="18" charset="0"/>
                <a:cs typeface="Times New Roman" panose="02020603050405020304" pitchFamily="18" charset="0"/>
              </a:rPr>
              <a:t>бен</a:t>
            </a:r>
            <a:r>
              <a:rPr lang="uk-UA" b="1" dirty="0">
                <a:latin typeface="Times New Roman" panose="02020603050405020304" pitchFamily="18" charset="0"/>
                <a:cs typeface="Times New Roman" panose="02020603050405020304" pitchFamily="18" charset="0"/>
              </a:rPr>
              <a:t> Алі покинув країну; Франція його не прийняла, тож </a:t>
            </a:r>
            <a:r>
              <a:rPr lang="uk-UA" b="1" dirty="0" err="1">
                <a:latin typeface="Times New Roman" panose="02020603050405020304" pitchFamily="18" charset="0"/>
                <a:cs typeface="Times New Roman" panose="02020603050405020304" pitchFamily="18" charset="0"/>
              </a:rPr>
              <a:t>бен</a:t>
            </a:r>
            <a:r>
              <a:rPr lang="uk-UA" b="1" dirty="0">
                <a:latin typeface="Times New Roman" panose="02020603050405020304" pitchFamily="18" charset="0"/>
                <a:cs typeface="Times New Roman" panose="02020603050405020304" pitchFamily="18" charset="0"/>
              </a:rPr>
              <a:t> Алі відлетів з родиною до Саудівської Аравії, перед тим декретом передавши повноваження прем’єру </a:t>
            </a:r>
            <a:r>
              <a:rPr lang="uk-UA" b="1" dirty="0" err="1">
                <a:highlight>
                  <a:srgbClr val="00FF00"/>
                </a:highlight>
                <a:latin typeface="Times New Roman" panose="02020603050405020304" pitchFamily="18" charset="0"/>
                <a:cs typeface="Times New Roman" panose="02020603050405020304" pitchFamily="18" charset="0"/>
              </a:rPr>
              <a:t>Мухаммеду</a:t>
            </a:r>
            <a:r>
              <a:rPr lang="uk-UA" b="1" dirty="0">
                <a:highlight>
                  <a:srgbClr val="00FF00"/>
                </a:highlight>
                <a:latin typeface="Times New Roman" panose="02020603050405020304" pitchFamily="18" charset="0"/>
                <a:cs typeface="Times New Roman" panose="02020603050405020304" pitchFamily="18" charset="0"/>
              </a:rPr>
              <a:t> </a:t>
            </a:r>
            <a:r>
              <a:rPr lang="uk-UA" b="1" dirty="0" err="1">
                <a:highlight>
                  <a:srgbClr val="00FF00"/>
                </a:highlight>
                <a:latin typeface="Times New Roman" panose="02020603050405020304" pitchFamily="18" charset="0"/>
                <a:cs typeface="Times New Roman" panose="02020603050405020304" pitchFamily="18" charset="0"/>
              </a:rPr>
              <a:t>Ґаннуші</a:t>
            </a:r>
            <a:r>
              <a:rPr lang="uk-UA" b="1" dirty="0">
                <a:latin typeface="Times New Roman" panose="02020603050405020304" pitchFamily="18" charset="0"/>
                <a:cs typeface="Times New Roman" panose="02020603050405020304" pitchFamily="18" charset="0"/>
              </a:rPr>
              <a:t>. </a:t>
            </a:r>
          </a:p>
          <a:p>
            <a:pPr marL="0" indent="0" algn="just">
              <a:buNone/>
            </a:pPr>
            <a:r>
              <a:rPr lang="uk-UA" b="1" dirty="0">
                <a:latin typeface="Times New Roman" panose="02020603050405020304" pitchFamily="18" charset="0"/>
                <a:cs typeface="Times New Roman" panose="02020603050405020304" pitchFamily="18" charset="0"/>
              </a:rPr>
              <a:t>Фактично армія взяла владу в свої руки. Його президентство широко розглядається як авторитарна диктатура. Крім іншого він був засуджений за фальсифікацію результатів виборів, репресії та розправи з опозицією.</a:t>
            </a:r>
          </a:p>
        </p:txBody>
      </p:sp>
    </p:spTree>
    <p:extLst>
      <p:ext uri="{BB962C8B-B14F-4D97-AF65-F5344CB8AC3E}">
        <p14:creationId xmlns:p14="http://schemas.microsoft.com/office/powerpoint/2010/main" val="21200553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00FF00"/>
                </a:highlight>
                <a:latin typeface="Times New Roman" panose="02020603050405020304" pitchFamily="18" charset="0"/>
                <a:ea typeface="Calibri" panose="020F0502020204030204" pitchFamily="34" charset="0"/>
              </a:rPr>
              <a:t>3. Здобуття самостійності Тунісом і Марокко</a:t>
            </a:r>
            <a:endParaRPr lang="uk-UA" sz="2800" b="1" dirty="0">
              <a:solidFill>
                <a:srgbClr val="00B0F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3500" b="1" dirty="0">
                <a:solidFill>
                  <a:srgbClr val="FF0000"/>
                </a:solidFill>
                <a:highlight>
                  <a:srgbClr val="00FFFF"/>
                </a:highlight>
                <a:latin typeface="Times New Roman" panose="02020603050405020304" pitchFamily="18" charset="0"/>
                <a:cs typeface="Times New Roman" panose="02020603050405020304" pitchFamily="18" charset="0"/>
              </a:rPr>
              <a:t>Марокко</a:t>
            </a:r>
            <a:r>
              <a:rPr lang="uk-UA" sz="3500" b="1" dirty="0">
                <a:latin typeface="Times New Roman" panose="02020603050405020304" pitchFamily="18" charset="0"/>
                <a:cs typeface="Times New Roman" panose="02020603050405020304" pitchFamily="18" charset="0"/>
              </a:rPr>
              <a:t>. </a:t>
            </a:r>
            <a:r>
              <a:rPr lang="uk-UA" sz="3500" b="1" dirty="0">
                <a:effectLst/>
                <a:latin typeface="Times New Roman" panose="02020603050405020304" pitchFamily="18" charset="0"/>
                <a:ea typeface="Calibri" panose="020F0502020204030204" pitchFamily="34" charset="0"/>
              </a:rPr>
              <a:t>Французька колоніальна адміністрація в </a:t>
            </a:r>
            <a:r>
              <a:rPr lang="uk-UA" sz="3500" b="1" dirty="0">
                <a:solidFill>
                  <a:srgbClr val="FF0000"/>
                </a:solidFill>
                <a:effectLst/>
                <a:latin typeface="Times New Roman" panose="02020603050405020304" pitchFamily="18" charset="0"/>
                <a:ea typeface="Calibri" panose="020F0502020204030204" pitchFamily="34" charset="0"/>
              </a:rPr>
              <a:t>Марокко</a:t>
            </a:r>
            <a:r>
              <a:rPr lang="uk-UA" sz="3500" b="1" dirty="0">
                <a:effectLst/>
                <a:latin typeface="Times New Roman" panose="02020603050405020304" pitchFamily="18" charset="0"/>
                <a:ea typeface="Calibri" panose="020F0502020204030204" pitchFamily="34" charset="0"/>
              </a:rPr>
              <a:t> (</a:t>
            </a:r>
            <a:r>
              <a:rPr lang="uk-UA" sz="3500" b="1" dirty="0">
                <a:effectLst/>
                <a:highlight>
                  <a:srgbClr val="FFFF00"/>
                </a:highlight>
                <a:latin typeface="Times New Roman" panose="02020603050405020304" pitchFamily="18" charset="0"/>
                <a:ea typeface="Calibri" panose="020F0502020204030204" pitchFamily="34" charset="0"/>
              </a:rPr>
              <a:t>446,5 тис. км</a:t>
            </a:r>
            <a:r>
              <a:rPr lang="uk-UA" sz="3500" b="1" baseline="30000" dirty="0">
                <a:effectLst/>
                <a:highlight>
                  <a:srgbClr val="FFFF00"/>
                </a:highlight>
                <a:latin typeface="Times New Roman" panose="02020603050405020304" pitchFamily="18" charset="0"/>
                <a:ea typeface="Calibri" panose="020F0502020204030204" pitchFamily="34" charset="0"/>
              </a:rPr>
              <a:t>2</a:t>
            </a:r>
            <a:r>
              <a:rPr lang="uk-UA" sz="3500" b="1" dirty="0">
                <a:effectLst/>
                <a:highlight>
                  <a:srgbClr val="FFFF00"/>
                </a:highlight>
                <a:latin typeface="Times New Roman" panose="02020603050405020304" pitchFamily="18" charset="0"/>
                <a:ea typeface="Calibri" panose="020F0502020204030204" pitchFamily="34" charset="0"/>
              </a:rPr>
              <a:t>, населення 32,726 млн., Рабат</a:t>
            </a:r>
            <a:r>
              <a:rPr lang="uk-UA" sz="3500" b="1" dirty="0">
                <a:effectLst/>
                <a:latin typeface="Times New Roman" panose="02020603050405020304" pitchFamily="18" charset="0"/>
                <a:ea typeface="Calibri" panose="020F0502020204030204" pitchFamily="34" charset="0"/>
              </a:rPr>
              <a:t>) не могла не зважати на зміни, що сталися в протектораті під час Другої світової війни. </a:t>
            </a:r>
          </a:p>
          <a:p>
            <a:pPr marL="0" indent="0" algn="just">
              <a:buNone/>
            </a:pPr>
            <a:r>
              <a:rPr lang="uk-UA" sz="3500" b="1" dirty="0">
                <a:effectLst/>
                <a:latin typeface="Times New Roman" panose="02020603050405020304" pitchFamily="18" charset="0"/>
                <a:ea typeface="Calibri" panose="020F0502020204030204" pitchFamily="34" charset="0"/>
              </a:rPr>
              <a:t>У </a:t>
            </a:r>
            <a:r>
              <a:rPr lang="uk-UA" sz="3500" b="1" dirty="0">
                <a:effectLst/>
                <a:highlight>
                  <a:srgbClr val="FFFF00"/>
                </a:highlight>
                <a:latin typeface="Times New Roman" panose="02020603050405020304" pitchFamily="18" charset="0"/>
                <a:ea typeface="Calibri" panose="020F0502020204030204" pitchFamily="34" charset="0"/>
              </a:rPr>
              <a:t>червні 1945 р.</a:t>
            </a:r>
            <a:r>
              <a:rPr lang="uk-UA" sz="3500" b="1" dirty="0">
                <a:effectLst/>
                <a:latin typeface="Times New Roman" panose="02020603050405020304" pitchFamily="18" charset="0"/>
                <a:ea typeface="Calibri" panose="020F0502020204030204" pitchFamily="34" charset="0"/>
              </a:rPr>
              <a:t> під час зустрічі в Парижі з Ш. де Голлем марокканський султан </a:t>
            </a:r>
            <a:r>
              <a:rPr lang="uk-UA" sz="3500" b="1" dirty="0" err="1">
                <a:solidFill>
                  <a:srgbClr val="FF0000"/>
                </a:solidFill>
                <a:effectLst/>
                <a:latin typeface="Times New Roman" panose="02020603050405020304" pitchFamily="18" charset="0"/>
                <a:ea typeface="Calibri" panose="020F0502020204030204" pitchFamily="34" charset="0"/>
              </a:rPr>
              <a:t>Могаммед</a:t>
            </a:r>
            <a:r>
              <a:rPr lang="uk-UA" sz="3500" b="1" dirty="0">
                <a:solidFill>
                  <a:srgbClr val="FF0000"/>
                </a:solidFill>
                <a:effectLst/>
                <a:latin typeface="Times New Roman" panose="02020603050405020304" pitchFamily="18" charset="0"/>
                <a:ea typeface="Calibri" panose="020F0502020204030204" pitchFamily="34" charset="0"/>
              </a:rPr>
              <a:t> Бен-</a:t>
            </a:r>
            <a:r>
              <a:rPr lang="uk-UA" sz="3500" b="1" dirty="0" err="1">
                <a:solidFill>
                  <a:srgbClr val="FF0000"/>
                </a:solidFill>
                <a:effectLst/>
                <a:latin typeface="Times New Roman" panose="02020603050405020304" pitchFamily="18" charset="0"/>
                <a:ea typeface="Calibri" panose="020F0502020204030204" pitchFamily="34" charset="0"/>
              </a:rPr>
              <a:t>Юсуф</a:t>
            </a:r>
            <a:r>
              <a:rPr lang="uk-UA" sz="3500" b="1" dirty="0">
                <a:effectLst/>
                <a:latin typeface="Times New Roman" panose="02020603050405020304" pitchFamily="18" charset="0"/>
                <a:ea typeface="Calibri" panose="020F0502020204030204" pitchFamily="34" charset="0"/>
              </a:rPr>
              <a:t> запропонував укласти між Францією та Марокко угоду, що базувалася на рівноправності сторін. Погодившись у принципі з такою пропозицією, французький лідер пообіцяв вирішити питання в майбутньому. З огляду на посилення очоленого </a:t>
            </a:r>
            <a:r>
              <a:rPr lang="uk-UA" sz="3500" b="1" u="sng" dirty="0">
                <a:effectLst/>
                <a:highlight>
                  <a:srgbClr val="00FF00"/>
                </a:highlight>
                <a:latin typeface="Times New Roman" panose="02020603050405020304" pitchFamily="18" charset="0"/>
                <a:ea typeface="Calibri" panose="020F0502020204030204" pitchFamily="34" charset="0"/>
              </a:rPr>
              <a:t>Партією незалежності </a:t>
            </a:r>
            <a:r>
              <a:rPr lang="uk-UA" sz="3500" b="1" dirty="0">
                <a:effectLst/>
                <a:latin typeface="Times New Roman" panose="02020603050405020304" pitchFamily="18" charset="0"/>
                <a:ea typeface="Calibri" panose="020F0502020204030204" pitchFamily="34" charset="0"/>
              </a:rPr>
              <a:t>(«</a:t>
            </a:r>
            <a:r>
              <a:rPr lang="uk-UA" sz="3500" b="1" dirty="0" err="1">
                <a:effectLst/>
                <a:highlight>
                  <a:srgbClr val="00FFFF"/>
                </a:highlight>
                <a:latin typeface="Times New Roman" panose="02020603050405020304" pitchFamily="18" charset="0"/>
                <a:ea typeface="Calibri" panose="020F0502020204030204" pitchFamily="34" charset="0"/>
              </a:rPr>
              <a:t>Істікляль</a:t>
            </a:r>
            <a:r>
              <a:rPr lang="uk-UA" sz="3500" b="1" dirty="0">
                <a:effectLst/>
                <a:latin typeface="Times New Roman" panose="02020603050405020304" pitchFamily="18" charset="0"/>
                <a:ea typeface="Calibri" panose="020F0502020204030204" pitchFamily="34" charset="0"/>
              </a:rPr>
              <a:t>») національно-патріотичного руху французи змушені були провести ряд реформ.</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5475082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00FF00"/>
                </a:highlight>
                <a:latin typeface="Times New Roman" panose="02020603050405020304" pitchFamily="18" charset="0"/>
                <a:ea typeface="Calibri" panose="020F0502020204030204" pitchFamily="34" charset="0"/>
              </a:rPr>
              <a:t>3. Здобуття самостійності Тунісом і Марокко</a:t>
            </a:r>
            <a:endParaRPr lang="uk-UA" sz="2800" b="1" dirty="0">
              <a:solidFill>
                <a:srgbClr val="00B0F0"/>
              </a:solidFill>
              <a:highlight>
                <a:srgbClr val="00FF00"/>
              </a:highlight>
              <a:latin typeface="Times New Roman" panose="02020603050405020304" pitchFamily="18" charset="0"/>
              <a:cs typeface="Times New Roman" panose="02020603050405020304" pitchFamily="18" charset="0"/>
            </a:endParaRPr>
          </a:p>
        </p:txBody>
      </p:sp>
      <p:pic>
        <p:nvPicPr>
          <p:cNvPr id="2" name="Объект 1">
            <a:extLst>
              <a:ext uri="{FF2B5EF4-FFF2-40B4-BE49-F238E27FC236}">
                <a16:creationId xmlns:a16="http://schemas.microsoft.com/office/drawing/2014/main" id="{59515BA0-6016-5D41-FBD2-8EBA0B91866F}"/>
              </a:ext>
            </a:extLst>
          </p:cNvPr>
          <p:cNvPicPr>
            <a:picLocks noGrp="1" noChangeAspect="1"/>
          </p:cNvPicPr>
          <p:nvPr>
            <p:ph idx="1"/>
          </p:nvPr>
        </p:nvPicPr>
        <p:blipFill>
          <a:blip r:embed="rId2"/>
          <a:stretch>
            <a:fillRect/>
          </a:stretch>
        </p:blipFill>
        <p:spPr>
          <a:xfrm>
            <a:off x="64945" y="711201"/>
            <a:ext cx="6333842" cy="5874328"/>
          </a:xfrm>
          <a:prstGeom prst="rect">
            <a:avLst/>
          </a:prstGeom>
        </p:spPr>
      </p:pic>
      <p:pic>
        <p:nvPicPr>
          <p:cNvPr id="3" name="Рисунок 2">
            <a:extLst>
              <a:ext uri="{FF2B5EF4-FFF2-40B4-BE49-F238E27FC236}">
                <a16:creationId xmlns:a16="http://schemas.microsoft.com/office/drawing/2014/main" id="{A462E801-4540-6D55-35E8-68E2826D49A8}"/>
              </a:ext>
            </a:extLst>
          </p:cNvPr>
          <p:cNvPicPr>
            <a:picLocks noChangeAspect="1"/>
          </p:cNvPicPr>
          <p:nvPr/>
        </p:nvPicPr>
        <p:blipFill>
          <a:blip r:embed="rId3"/>
          <a:stretch>
            <a:fillRect/>
          </a:stretch>
        </p:blipFill>
        <p:spPr>
          <a:xfrm>
            <a:off x="6438526" y="443344"/>
            <a:ext cx="5725766" cy="6142185"/>
          </a:xfrm>
          <a:prstGeom prst="rect">
            <a:avLst/>
          </a:prstGeom>
        </p:spPr>
      </p:pic>
    </p:spTree>
    <p:extLst>
      <p:ext uri="{BB962C8B-B14F-4D97-AF65-F5344CB8AC3E}">
        <p14:creationId xmlns:p14="http://schemas.microsoft.com/office/powerpoint/2010/main" val="119595090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00FF00"/>
                </a:highlight>
                <a:latin typeface="Times New Roman" panose="02020603050405020304" pitchFamily="18" charset="0"/>
                <a:ea typeface="Calibri" panose="020F0502020204030204" pitchFamily="34" charset="0"/>
              </a:rPr>
              <a:t>3. Здобуття самостійності Тунісом і Марокко</a:t>
            </a:r>
            <a:endParaRPr lang="uk-UA" sz="2800" b="1" dirty="0">
              <a:solidFill>
                <a:srgbClr val="00B0F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Але незадоволені повільними темпами та обмеженим характером реформ лідери національно-патріотичного руху організували в </a:t>
            </a:r>
            <a:r>
              <a:rPr lang="uk-UA" sz="3600" b="1" dirty="0">
                <a:solidFill>
                  <a:srgbClr val="FF0000"/>
                </a:solidFill>
                <a:effectLst/>
                <a:latin typeface="Times New Roman" panose="02020603050405020304" pitchFamily="18" charset="0"/>
                <a:ea typeface="Calibri" panose="020F0502020204030204" pitchFamily="34" charset="0"/>
              </a:rPr>
              <a:t>квітні 1947 р.</a:t>
            </a:r>
            <a:r>
              <a:rPr lang="uk-UA" sz="3600" b="1" dirty="0">
                <a:effectLst/>
                <a:latin typeface="Times New Roman" panose="02020603050405020304" pitchFamily="18" charset="0"/>
                <a:ea typeface="Calibri" panose="020F0502020204030204" pitchFamily="34" charset="0"/>
              </a:rPr>
              <a:t> хвилю потужних демонстрацій, що охопила головні міста країни. </a:t>
            </a:r>
          </a:p>
          <a:p>
            <a:pPr marL="0" indent="0" algn="just">
              <a:buNone/>
            </a:pPr>
            <a:r>
              <a:rPr lang="uk-UA" sz="3600" b="1" dirty="0">
                <a:effectLst/>
                <a:latin typeface="Times New Roman" panose="02020603050405020304" pitchFamily="18" charset="0"/>
                <a:ea typeface="Calibri" panose="020F0502020204030204" pitchFamily="34" charset="0"/>
              </a:rPr>
              <a:t>У наступному, </a:t>
            </a:r>
            <a:r>
              <a:rPr lang="uk-UA" sz="3600" b="1" dirty="0">
                <a:solidFill>
                  <a:srgbClr val="C00000"/>
                </a:solidFill>
                <a:effectLst/>
                <a:latin typeface="Times New Roman" panose="02020603050405020304" pitchFamily="18" charset="0"/>
                <a:ea typeface="Calibri" panose="020F0502020204030204" pitchFamily="34" charset="0"/>
              </a:rPr>
              <a:t>1948 р.</a:t>
            </a:r>
            <a:r>
              <a:rPr lang="uk-UA" sz="3600" b="1" dirty="0">
                <a:effectLst/>
                <a:latin typeface="Times New Roman" panose="02020603050405020304" pitchFamily="18" charset="0"/>
                <a:ea typeface="Calibri" panose="020F0502020204030204" pitchFamily="34" charset="0"/>
              </a:rPr>
              <a:t>, тривалі антиурядові виступи відбулися в портових містах, де марокканські докери відмовлялися вантажити призначені для відправки в Індокитай зброю та спорядження. Султан </a:t>
            </a:r>
            <a:r>
              <a:rPr lang="uk-UA" sz="3600" b="1" dirty="0" err="1">
                <a:solidFill>
                  <a:srgbClr val="FF0000"/>
                </a:solidFill>
                <a:effectLst/>
                <a:latin typeface="Times New Roman" panose="02020603050405020304" pitchFamily="18" charset="0"/>
                <a:ea typeface="Calibri" panose="020F0502020204030204" pitchFamily="34" charset="0"/>
              </a:rPr>
              <a:t>Могаммед</a:t>
            </a:r>
            <a:r>
              <a:rPr lang="uk-UA" sz="3600" b="1" dirty="0">
                <a:solidFill>
                  <a:srgbClr val="FF0000"/>
                </a:solidFill>
                <a:effectLst/>
                <a:latin typeface="Times New Roman" panose="02020603050405020304" pitchFamily="18" charset="0"/>
                <a:ea typeface="Calibri" panose="020F0502020204030204" pitchFamily="34" charset="0"/>
              </a:rPr>
              <a:t> Бен-</a:t>
            </a:r>
            <a:r>
              <a:rPr lang="uk-UA" sz="3600" b="1" dirty="0" err="1">
                <a:solidFill>
                  <a:srgbClr val="FF0000"/>
                </a:solidFill>
                <a:effectLst/>
                <a:latin typeface="Times New Roman" panose="02020603050405020304" pitchFamily="18" charset="0"/>
                <a:ea typeface="Calibri" panose="020F0502020204030204" pitchFamily="34" charset="0"/>
              </a:rPr>
              <a:t>Юсуф</a:t>
            </a:r>
            <a:r>
              <a:rPr lang="uk-UA" sz="3600" b="1" dirty="0">
                <a:effectLst/>
                <a:latin typeface="Times New Roman" panose="02020603050405020304" pitchFamily="18" charset="0"/>
                <a:ea typeface="Calibri" panose="020F0502020204030204" pitchFamily="34" charset="0"/>
              </a:rPr>
              <a:t> (1909-1961 рр.) </a:t>
            </a:r>
            <a:r>
              <a:rPr lang="uk-UA" sz="3600" b="1" dirty="0">
                <a:solidFill>
                  <a:srgbClr val="C00000"/>
                </a:solidFill>
                <a:effectLst/>
                <a:highlight>
                  <a:srgbClr val="00FFFF"/>
                </a:highlight>
                <a:latin typeface="Times New Roman" panose="02020603050405020304" pitchFamily="18" charset="0"/>
                <a:ea typeface="Calibri" panose="020F0502020204030204" pitchFamily="34" charset="0"/>
              </a:rPr>
              <a:t>3 жовтня 1950 р.</a:t>
            </a:r>
            <a:r>
              <a:rPr lang="uk-UA" sz="3600" b="1" dirty="0">
                <a:effectLst/>
                <a:latin typeface="Times New Roman" panose="02020603050405020304" pitchFamily="18" charset="0"/>
                <a:ea typeface="Calibri" panose="020F0502020204030204" pitchFamily="34" charset="0"/>
              </a:rPr>
              <a:t> звернувся до французького уряду з меморандумом, у якому запропонував обговорити перспективи франко-марокканських відносин.</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768222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00FF00"/>
                </a:highlight>
                <a:latin typeface="Times New Roman" panose="02020603050405020304" pitchFamily="18" charset="0"/>
                <a:ea typeface="Calibri" panose="020F0502020204030204" pitchFamily="34" charset="0"/>
              </a:rPr>
              <a:t>3. Здобуття самостійності Тунісом і Марокко</a:t>
            </a:r>
            <a:endParaRPr lang="uk-UA" sz="2800" b="1" dirty="0">
              <a:solidFill>
                <a:srgbClr val="00B0F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0" y="1570182"/>
            <a:ext cx="7167418" cy="5287816"/>
          </a:xfrm>
        </p:spPr>
        <p:txBody>
          <a:bodyPr>
            <a:noAutofit/>
          </a:bodyPr>
          <a:lstStyle/>
          <a:p>
            <a:pPr marL="0" indent="0" algn="ctr">
              <a:buNone/>
            </a:pPr>
            <a:r>
              <a:rPr lang="ru-RU" sz="3500" b="1" dirty="0" err="1">
                <a:solidFill>
                  <a:srgbClr val="C00000"/>
                </a:solidFill>
                <a:highlight>
                  <a:srgbClr val="00FFFF"/>
                </a:highlight>
                <a:latin typeface="Times New Roman" panose="02020603050405020304" pitchFamily="18" charset="0"/>
                <a:cs typeface="Times New Roman" panose="02020603050405020304" pitchFamily="18" charset="0"/>
              </a:rPr>
              <a:t>Сіді</a:t>
            </a:r>
            <a:r>
              <a:rPr lang="ru-RU" sz="3500" b="1" dirty="0">
                <a:solidFill>
                  <a:srgbClr val="C00000"/>
                </a:solidFill>
                <a:highlight>
                  <a:srgbClr val="00FFFF"/>
                </a:highlight>
                <a:latin typeface="Times New Roman" panose="02020603050405020304" pitchFamily="18" charset="0"/>
                <a:cs typeface="Times New Roman" panose="02020603050405020304" pitchFamily="18" charset="0"/>
              </a:rPr>
              <a:t> </a:t>
            </a:r>
            <a:r>
              <a:rPr lang="ru-RU" sz="3500" b="1" dirty="0" err="1">
                <a:solidFill>
                  <a:srgbClr val="C00000"/>
                </a:solidFill>
                <a:highlight>
                  <a:srgbClr val="00FFFF"/>
                </a:highlight>
                <a:latin typeface="Times New Roman" panose="02020603050405020304" pitchFamily="18" charset="0"/>
                <a:cs typeface="Times New Roman" panose="02020603050405020304" pitchFamily="18" charset="0"/>
              </a:rPr>
              <a:t>Могаммед</a:t>
            </a:r>
            <a:r>
              <a:rPr lang="ru-RU" sz="3500" b="1" dirty="0">
                <a:solidFill>
                  <a:srgbClr val="C00000"/>
                </a:solidFill>
                <a:highlight>
                  <a:srgbClr val="00FFFF"/>
                </a:highlight>
                <a:latin typeface="Times New Roman" panose="02020603050405020304" pitchFamily="18" charset="0"/>
                <a:cs typeface="Times New Roman" panose="02020603050405020304" pitchFamily="18" charset="0"/>
              </a:rPr>
              <a:t> бен Юсуф</a:t>
            </a:r>
          </a:p>
          <a:p>
            <a:pPr marL="0" indent="0" algn="ctr">
              <a:buNone/>
            </a:pPr>
            <a:r>
              <a:rPr lang="ru-RU" sz="3500" b="1" dirty="0">
                <a:latin typeface="Times New Roman" panose="02020603050405020304" pitchFamily="18" charset="0"/>
                <a:cs typeface="Times New Roman" panose="02020603050405020304" pitchFamily="18" charset="0"/>
              </a:rPr>
              <a:t>(10 </a:t>
            </a:r>
            <a:r>
              <a:rPr lang="ru-RU" sz="3500" b="1" dirty="0" err="1">
                <a:latin typeface="Times New Roman" panose="02020603050405020304" pitchFamily="18" charset="0"/>
                <a:cs typeface="Times New Roman" panose="02020603050405020304" pitchFamily="18" charset="0"/>
              </a:rPr>
              <a:t>серпня</a:t>
            </a:r>
            <a:r>
              <a:rPr lang="ru-RU" sz="3500" b="1" dirty="0">
                <a:latin typeface="Times New Roman" panose="02020603050405020304" pitchFamily="18" charset="0"/>
                <a:cs typeface="Times New Roman" panose="02020603050405020304" pitchFamily="18" charset="0"/>
              </a:rPr>
              <a:t> 1909 — 26 лютого 1961)</a:t>
            </a:r>
          </a:p>
          <a:p>
            <a:pPr marL="0" indent="0" algn="ctr">
              <a:buNone/>
            </a:pPr>
            <a:endParaRPr lang="ru-RU" sz="3500" b="1" dirty="0">
              <a:latin typeface="Times New Roman" panose="02020603050405020304" pitchFamily="18" charset="0"/>
              <a:cs typeface="Times New Roman" panose="02020603050405020304" pitchFamily="18" charset="0"/>
            </a:endParaRPr>
          </a:p>
          <a:p>
            <a:pPr marL="0" indent="0" algn="ctr">
              <a:buNone/>
            </a:pPr>
            <a:r>
              <a:rPr lang="ru-RU" sz="3500" b="1" dirty="0">
                <a:latin typeface="Times New Roman" panose="02020603050405020304" pitchFamily="18" charset="0"/>
                <a:cs typeface="Times New Roman" panose="02020603050405020304" pitchFamily="18" charset="0"/>
              </a:rPr>
              <a:t>Султан в 1927—1953, 1955—1957, з </a:t>
            </a:r>
            <a:r>
              <a:rPr lang="ru-RU" sz="3500" b="1" dirty="0">
                <a:highlight>
                  <a:srgbClr val="FFFF00"/>
                </a:highlight>
                <a:latin typeface="Times New Roman" panose="02020603050405020304" pitchFamily="18" charset="0"/>
                <a:cs typeface="Times New Roman" panose="02020603050405020304" pitchFamily="18" charset="0"/>
              </a:rPr>
              <a:t>1957 р. король Марокко </a:t>
            </a:r>
            <a:r>
              <a:rPr lang="ru-RU" sz="3500" b="1" dirty="0" err="1">
                <a:highlight>
                  <a:srgbClr val="FFFF00"/>
                </a:highlight>
                <a:latin typeface="Times New Roman" panose="02020603050405020304" pitchFamily="18" charset="0"/>
                <a:cs typeface="Times New Roman" panose="02020603050405020304" pitchFamily="18" charset="0"/>
              </a:rPr>
              <a:t>під</a:t>
            </a:r>
            <a:r>
              <a:rPr lang="ru-RU" sz="3500" b="1" dirty="0">
                <a:highlight>
                  <a:srgbClr val="FFFF00"/>
                </a:highlight>
                <a:latin typeface="Times New Roman" panose="02020603050405020304" pitchFamily="18" charset="0"/>
                <a:cs typeface="Times New Roman" panose="02020603050405020304" pitchFamily="18" charset="0"/>
              </a:rPr>
              <a:t> </a:t>
            </a:r>
            <a:r>
              <a:rPr lang="ru-RU" sz="3500" b="1" dirty="0" err="1">
                <a:highlight>
                  <a:srgbClr val="FFFF00"/>
                </a:highlight>
                <a:latin typeface="Times New Roman" panose="02020603050405020304" pitchFamily="18" charset="0"/>
                <a:cs typeface="Times New Roman" panose="02020603050405020304" pitchFamily="18" charset="0"/>
              </a:rPr>
              <a:t>ім’ям</a:t>
            </a:r>
            <a:r>
              <a:rPr lang="ru-RU" sz="3500" b="1" dirty="0">
                <a:highlight>
                  <a:srgbClr val="FFFF00"/>
                </a:highlight>
                <a:latin typeface="Times New Roman" panose="02020603050405020304" pitchFamily="18" charset="0"/>
                <a:cs typeface="Times New Roman" panose="02020603050405020304" pitchFamily="18" charset="0"/>
              </a:rPr>
              <a:t> Мохаммед </a:t>
            </a:r>
            <a:r>
              <a:rPr lang="en-US" sz="3500" b="1" dirty="0">
                <a:highlight>
                  <a:srgbClr val="FFFF00"/>
                </a:highlight>
                <a:latin typeface="Times New Roman" panose="02020603050405020304" pitchFamily="18" charset="0"/>
                <a:cs typeface="Times New Roman" panose="02020603050405020304" pitchFamily="18" charset="0"/>
              </a:rPr>
              <a:t>V</a:t>
            </a:r>
            <a:endParaRPr lang="ru-RU" sz="3500" b="1" dirty="0">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CF711E13-93C3-2F0F-FA1F-F3747671C468}"/>
              </a:ext>
            </a:extLst>
          </p:cNvPr>
          <p:cNvPicPr>
            <a:picLocks noChangeAspect="1"/>
          </p:cNvPicPr>
          <p:nvPr/>
        </p:nvPicPr>
        <p:blipFill>
          <a:blip r:embed="rId2"/>
          <a:stretch>
            <a:fillRect/>
          </a:stretch>
        </p:blipFill>
        <p:spPr>
          <a:xfrm>
            <a:off x="7873422" y="932873"/>
            <a:ext cx="4015253" cy="5781964"/>
          </a:xfrm>
          <a:prstGeom prst="rect">
            <a:avLst/>
          </a:prstGeom>
        </p:spPr>
      </p:pic>
    </p:spTree>
    <p:extLst>
      <p:ext uri="{BB962C8B-B14F-4D97-AF65-F5344CB8AC3E}">
        <p14:creationId xmlns:p14="http://schemas.microsoft.com/office/powerpoint/2010/main" val="123774219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00FF00"/>
                </a:highlight>
                <a:latin typeface="Times New Roman" panose="02020603050405020304" pitchFamily="18" charset="0"/>
                <a:ea typeface="Calibri" panose="020F0502020204030204" pitchFamily="34" charset="0"/>
              </a:rPr>
              <a:t>3. Здобуття самостійності Тунісом і Марокко</a:t>
            </a:r>
            <a:endParaRPr lang="uk-UA" sz="2800" b="1" dirty="0">
              <a:solidFill>
                <a:srgbClr val="00B0F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4200" b="1" dirty="0">
                <a:latin typeface="Times New Roman" panose="02020603050405020304" pitchFamily="18" charset="0"/>
                <a:cs typeface="Times New Roman" panose="02020603050405020304" pitchFamily="18" charset="0"/>
              </a:rPr>
              <a:t>Але, відмовляючись вирішувати марокканську проблему комплексно, французи погоджувалися лише на окремі другорядні реформи. </a:t>
            </a:r>
          </a:p>
          <a:p>
            <a:pPr marL="0" indent="0" algn="just">
              <a:buNone/>
            </a:pPr>
            <a:r>
              <a:rPr lang="uk-UA" sz="4200" b="1" dirty="0">
                <a:latin typeface="Times New Roman" panose="02020603050405020304" pitchFamily="18" charset="0"/>
                <a:cs typeface="Times New Roman" panose="02020603050405020304" pitchFamily="18" charset="0"/>
              </a:rPr>
              <a:t>Під тиском французьких військ, що оточили султанську резиденцію, правитель Марокко підписав документи, якими засудив патріотичний </a:t>
            </a:r>
            <a:r>
              <a:rPr lang="uk-UA" sz="4200" b="1" dirty="0" err="1">
                <a:latin typeface="Times New Roman" panose="02020603050405020304" pitchFamily="18" charset="0"/>
                <a:cs typeface="Times New Roman" panose="02020603050405020304" pitchFamily="18" charset="0"/>
              </a:rPr>
              <a:t>антифранцузький</a:t>
            </a:r>
            <a:r>
              <a:rPr lang="uk-UA" sz="4200" b="1" dirty="0">
                <a:latin typeface="Times New Roman" panose="02020603050405020304" pitchFamily="18" charset="0"/>
                <a:cs typeface="Times New Roman" panose="02020603050405020304" pitchFamily="18" charset="0"/>
              </a:rPr>
              <a:t> рух і відмовився від більшої частини своїх попередніх вимог. Через 3 роки, у </a:t>
            </a:r>
            <a:r>
              <a:rPr lang="uk-UA" sz="4200" b="1" dirty="0">
                <a:solidFill>
                  <a:srgbClr val="C00000"/>
                </a:solidFill>
                <a:latin typeface="Times New Roman" panose="02020603050405020304" pitchFamily="18" charset="0"/>
                <a:cs typeface="Times New Roman" panose="02020603050405020304" pitchFamily="18" charset="0"/>
              </a:rPr>
              <a:t>серпні 1953 р.</a:t>
            </a:r>
            <a:r>
              <a:rPr lang="uk-UA" sz="4200" b="1" dirty="0">
                <a:latin typeface="Times New Roman" panose="02020603050405020304" pitchFamily="18" charset="0"/>
                <a:cs typeface="Times New Roman" panose="02020603050405020304" pitchFamily="18" charset="0"/>
              </a:rPr>
              <a:t> </a:t>
            </a:r>
            <a:r>
              <a:rPr lang="uk-UA" sz="4200" b="1" dirty="0" err="1">
                <a:highlight>
                  <a:srgbClr val="FFFF00"/>
                </a:highlight>
                <a:latin typeface="Times New Roman" panose="02020603050405020304" pitchFamily="18" charset="0"/>
                <a:cs typeface="Times New Roman" panose="02020603050405020304" pitchFamily="18" charset="0"/>
              </a:rPr>
              <a:t>Сіді</a:t>
            </a:r>
            <a:r>
              <a:rPr lang="uk-UA" sz="4200" b="1" dirty="0">
                <a:highlight>
                  <a:srgbClr val="FFFF00"/>
                </a:highlight>
                <a:latin typeface="Times New Roman" panose="02020603050405020304" pitchFamily="18" charset="0"/>
                <a:cs typeface="Times New Roman" panose="02020603050405020304" pitchFamily="18" charset="0"/>
              </a:rPr>
              <a:t> </a:t>
            </a:r>
            <a:r>
              <a:rPr lang="uk-UA" sz="4200" b="1" dirty="0" err="1">
                <a:highlight>
                  <a:srgbClr val="FFFF00"/>
                </a:highlight>
                <a:latin typeface="Times New Roman" panose="02020603050405020304" pitchFamily="18" charset="0"/>
                <a:cs typeface="Times New Roman" panose="02020603050405020304" pitchFamily="18" charset="0"/>
              </a:rPr>
              <a:t>Могаммед</a:t>
            </a:r>
            <a:r>
              <a:rPr lang="uk-UA" sz="4200" b="1" dirty="0">
                <a:highlight>
                  <a:srgbClr val="FFFF00"/>
                </a:highlight>
                <a:latin typeface="Times New Roman" panose="02020603050405020304" pitchFamily="18" charset="0"/>
                <a:cs typeface="Times New Roman" panose="02020603050405020304" pitchFamily="18" charset="0"/>
              </a:rPr>
              <a:t> </a:t>
            </a:r>
            <a:r>
              <a:rPr lang="uk-UA" sz="4200" b="1" dirty="0" err="1">
                <a:highlight>
                  <a:srgbClr val="FFFF00"/>
                </a:highlight>
                <a:latin typeface="Times New Roman" panose="02020603050405020304" pitchFamily="18" charset="0"/>
                <a:cs typeface="Times New Roman" panose="02020603050405020304" pitchFamily="18" charset="0"/>
              </a:rPr>
              <a:t>бен</a:t>
            </a:r>
            <a:r>
              <a:rPr lang="uk-UA" sz="4200" b="1" dirty="0">
                <a:highlight>
                  <a:srgbClr val="FFFF00"/>
                </a:highlight>
                <a:latin typeface="Times New Roman" panose="02020603050405020304" pitchFamily="18" charset="0"/>
                <a:cs typeface="Times New Roman" panose="02020603050405020304" pitchFamily="18" charset="0"/>
              </a:rPr>
              <a:t> </a:t>
            </a:r>
            <a:r>
              <a:rPr lang="uk-UA" sz="4200" b="1" dirty="0" err="1">
                <a:highlight>
                  <a:srgbClr val="FFFF00"/>
                </a:highlight>
                <a:latin typeface="Times New Roman" panose="02020603050405020304" pitchFamily="18" charset="0"/>
                <a:cs typeface="Times New Roman" panose="02020603050405020304" pitchFamily="18" charset="0"/>
              </a:rPr>
              <a:t>Юсуф</a:t>
            </a:r>
            <a:r>
              <a:rPr lang="uk-UA" sz="4200" b="1" dirty="0">
                <a:latin typeface="Times New Roman" panose="02020603050405020304" pitchFamily="18" charset="0"/>
                <a:cs typeface="Times New Roman" panose="02020603050405020304" pitchFamily="18" charset="0"/>
              </a:rPr>
              <a:t> був усунутий від влади і висланий на Мадагаскар. </a:t>
            </a:r>
          </a:p>
        </p:txBody>
      </p:sp>
    </p:spTree>
    <p:extLst>
      <p:ext uri="{BB962C8B-B14F-4D97-AF65-F5344CB8AC3E}">
        <p14:creationId xmlns:p14="http://schemas.microsoft.com/office/powerpoint/2010/main" val="205471504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a:extLst>
              <a:ext uri="{FF2B5EF4-FFF2-40B4-BE49-F238E27FC236}">
                <a16:creationId xmlns:a16="http://schemas.microsoft.com/office/drawing/2014/main" id="{1FF2EDA4-FA66-66CF-0CA1-E5443D91ED74}"/>
              </a:ext>
            </a:extLst>
          </p:cNvPr>
          <p:cNvSpPr>
            <a:spLocks noGrp="1"/>
          </p:cNvSpPr>
          <p:nvPr>
            <p:ph type="title"/>
          </p:nvPr>
        </p:nvSpPr>
        <p:spPr>
          <a:xfrm>
            <a:off x="0" y="2"/>
            <a:ext cx="12192000" cy="443343"/>
          </a:xfrm>
        </p:spPr>
        <p:txBody>
          <a:bodyPr>
            <a:normAutofit fontScale="90000"/>
          </a:bodyPr>
          <a:lstStyle/>
          <a:p>
            <a:pPr algn="ctr"/>
            <a:r>
              <a:rPr lang="uk-UA" sz="2800" b="1" dirty="0">
                <a:effectLst/>
                <a:highlight>
                  <a:srgbClr val="00FF00"/>
                </a:highlight>
                <a:latin typeface="Times New Roman" panose="02020603050405020304" pitchFamily="18" charset="0"/>
                <a:ea typeface="Calibri" panose="020F0502020204030204" pitchFamily="34" charset="0"/>
              </a:rPr>
              <a:t>3. Здобуття самостійності Тунісом і Марокко</a:t>
            </a:r>
            <a:endParaRPr lang="uk-UA" sz="2800" b="1" dirty="0">
              <a:solidFill>
                <a:srgbClr val="00B0F0"/>
              </a:solidFill>
              <a:highlight>
                <a:srgbClr val="00FF00"/>
              </a:highlight>
              <a:latin typeface="Times New Roman" panose="02020603050405020304" pitchFamily="18" charset="0"/>
              <a:cs typeface="Times New Roman" panose="02020603050405020304" pitchFamily="18" charset="0"/>
            </a:endParaRPr>
          </a:p>
        </p:txBody>
      </p:sp>
      <p:sp>
        <p:nvSpPr>
          <p:cNvPr id="5" name="Объект 4">
            <a:extLst>
              <a:ext uri="{FF2B5EF4-FFF2-40B4-BE49-F238E27FC236}">
                <a16:creationId xmlns:a16="http://schemas.microsoft.com/office/drawing/2014/main" id="{5BC1A1AB-439C-21B0-1818-F4649783FB72}"/>
              </a:ext>
            </a:extLst>
          </p:cNvPr>
          <p:cNvSpPr>
            <a:spLocks noGrp="1"/>
          </p:cNvSpPr>
          <p:nvPr>
            <p:ph idx="1"/>
          </p:nvPr>
        </p:nvSpPr>
        <p:spPr>
          <a:xfrm>
            <a:off x="-1" y="369456"/>
            <a:ext cx="12191999" cy="6488544"/>
          </a:xfrm>
        </p:spPr>
        <p:txBody>
          <a:bodyPr>
            <a:noAutofit/>
          </a:bodyPr>
          <a:lstStyle/>
          <a:p>
            <a:pPr marL="0" indent="0" algn="just">
              <a:buNone/>
            </a:pPr>
            <a:r>
              <a:rPr lang="uk-UA" sz="3600" b="1" dirty="0">
                <a:effectLst/>
                <a:latin typeface="Times New Roman" panose="02020603050405020304" pitchFamily="18" charset="0"/>
                <a:ea typeface="Calibri" panose="020F0502020204030204" pitchFamily="34" charset="0"/>
              </a:rPr>
              <a:t>Новим султаном було негайно проголошено </a:t>
            </a:r>
            <a:r>
              <a:rPr lang="uk-UA" sz="3600" b="1" dirty="0">
                <a:solidFill>
                  <a:srgbClr val="C00000"/>
                </a:solidFill>
                <a:effectLst/>
                <a:latin typeface="Times New Roman" panose="02020603050405020304" pitchFamily="18" charset="0"/>
                <a:ea typeface="Calibri" panose="020F0502020204030204" pitchFamily="34" charset="0"/>
              </a:rPr>
              <a:t>Мохаммеда </a:t>
            </a:r>
            <a:r>
              <a:rPr lang="uk-UA" sz="3600" b="1" dirty="0" err="1">
                <a:solidFill>
                  <a:srgbClr val="C00000"/>
                </a:solidFill>
                <a:effectLst/>
                <a:latin typeface="Times New Roman" panose="02020603050405020304" pitchFamily="18" charset="0"/>
                <a:ea typeface="Calibri" panose="020F0502020204030204" pitchFamily="34" charset="0"/>
              </a:rPr>
              <a:t>Мулая</a:t>
            </a:r>
            <a:r>
              <a:rPr lang="uk-UA" sz="3600" b="1" dirty="0">
                <a:solidFill>
                  <a:srgbClr val="C00000"/>
                </a:solidFill>
                <a:effectLst/>
                <a:latin typeface="Times New Roman" panose="02020603050405020304" pitchFamily="18" charset="0"/>
                <a:ea typeface="Calibri" panose="020F0502020204030204" pitchFamily="34" charset="0"/>
              </a:rPr>
              <a:t> Бен-</a:t>
            </a:r>
            <a:r>
              <a:rPr lang="uk-UA" sz="3600" b="1" dirty="0" err="1">
                <a:solidFill>
                  <a:srgbClr val="C00000"/>
                </a:solidFill>
                <a:effectLst/>
                <a:latin typeface="Times New Roman" panose="02020603050405020304" pitchFamily="18" charset="0"/>
                <a:ea typeface="Calibri" panose="020F0502020204030204" pitchFamily="34" charset="0"/>
              </a:rPr>
              <a:t>Арафу</a:t>
            </a:r>
            <a:r>
              <a:rPr lang="uk-UA" sz="3600" b="1" dirty="0">
                <a:effectLst/>
                <a:latin typeface="Times New Roman" panose="02020603050405020304" pitchFamily="18" charset="0"/>
                <a:ea typeface="Calibri" panose="020F0502020204030204" pitchFamily="34" charset="0"/>
              </a:rPr>
              <a:t> (1889-1976 рр.), що користувався авторитетом, проте не брав жодної участі в політичному житті країни. </a:t>
            </a:r>
          </a:p>
          <a:p>
            <a:pPr marL="0" indent="0" algn="just">
              <a:buNone/>
            </a:pPr>
            <a:r>
              <a:rPr lang="uk-UA" sz="3600" b="1" dirty="0">
                <a:effectLst/>
                <a:latin typeface="Times New Roman" panose="02020603050405020304" pitchFamily="18" charset="0"/>
                <a:ea typeface="Calibri" panose="020F0502020204030204" pitchFamily="34" charset="0"/>
              </a:rPr>
              <a:t>«</a:t>
            </a:r>
            <a:r>
              <a:rPr lang="uk-UA" sz="3600" b="1" dirty="0" err="1">
                <a:effectLst/>
                <a:latin typeface="Times New Roman" panose="02020603050405020304" pitchFamily="18" charset="0"/>
                <a:ea typeface="Calibri" panose="020F0502020204030204" pitchFamily="34" charset="0"/>
              </a:rPr>
              <a:t>Істікляль</a:t>
            </a:r>
            <a:r>
              <a:rPr lang="uk-UA" sz="3600" b="1" dirty="0">
                <a:effectLst/>
                <a:latin typeface="Times New Roman" panose="02020603050405020304" pitchFamily="18" charset="0"/>
                <a:ea typeface="Calibri" panose="020F0502020204030204" pitchFamily="34" charset="0"/>
              </a:rPr>
              <a:t>» закликав до збройного опору, арабські бойовики вдалися до тактики індивідуального терору. Французи арештували близько 20 тис. осіб, але не змогли опанувати ситуацію, лише з </a:t>
            </a:r>
            <a:r>
              <a:rPr lang="uk-UA" sz="3600" b="1" dirty="0">
                <a:effectLst/>
                <a:highlight>
                  <a:srgbClr val="FFFF00"/>
                </a:highlight>
                <a:latin typeface="Times New Roman" panose="02020603050405020304" pitchFamily="18" charset="0"/>
                <a:ea typeface="Calibri" panose="020F0502020204030204" pitchFamily="34" charset="0"/>
              </a:rPr>
              <a:t>серпня 1953 р. по липень 1954 р.</a:t>
            </a:r>
            <a:r>
              <a:rPr lang="uk-UA" sz="3600" b="1" dirty="0">
                <a:effectLst/>
                <a:latin typeface="Times New Roman" panose="02020603050405020304" pitchFamily="18" charset="0"/>
                <a:ea typeface="Calibri" panose="020F0502020204030204" pitchFamily="34" charset="0"/>
              </a:rPr>
              <a:t> марокканські партизани вчинили 355 збройних нападів та 390 актів саботажу. </a:t>
            </a:r>
            <a:r>
              <a:rPr lang="uk-UA" sz="3600" b="1" dirty="0">
                <a:effectLst/>
                <a:highlight>
                  <a:srgbClr val="FFFF00"/>
                </a:highlight>
                <a:latin typeface="Times New Roman" panose="02020603050405020304" pitchFamily="18" charset="0"/>
                <a:ea typeface="Calibri" panose="020F0502020204030204" pitchFamily="34" charset="0"/>
              </a:rPr>
              <a:t>Восени 1955 р.</a:t>
            </a:r>
            <a:r>
              <a:rPr lang="uk-UA" sz="3600" b="1" dirty="0">
                <a:effectLst/>
                <a:latin typeface="Times New Roman" panose="02020603050405020304" pitchFamily="18" charset="0"/>
                <a:ea typeface="Calibri" panose="020F0502020204030204" pitchFamily="34" charset="0"/>
              </a:rPr>
              <a:t> на допомогу марокканським партизанам почали прибувати підрозділи створеної в Алжирі Визвольної армії Магрибу.</a:t>
            </a:r>
            <a:endParaRPr lang="ru-RU" sz="35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5562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944</TotalTime>
  <Words>34331</Words>
  <Application>Microsoft Office PowerPoint</Application>
  <PresentationFormat>Широкоэкранный</PresentationFormat>
  <Paragraphs>1041</Paragraphs>
  <Slides>319</Slides>
  <Notes>2</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319</vt:i4>
      </vt:variant>
    </vt:vector>
  </HeadingPairs>
  <TitlesOfParts>
    <vt:vector size="325" baseType="lpstr">
      <vt:lpstr>Arial</vt:lpstr>
      <vt:lpstr>Calibri</vt:lpstr>
      <vt:lpstr>Calibri Light</vt:lpstr>
      <vt:lpstr>Times New Roman</vt:lpstr>
      <vt:lpstr>Wingdings</vt:lpstr>
      <vt:lpstr>Тема Office</vt:lpstr>
      <vt:lpstr>ЛЕКЦІЯ 13: КРАЇНИ АФРИКИ У 1945 – НА ПОЧАТКУ XXI СТ. СОЦІАЛЬНО-ЕКОНОМІЧНІ ЗМІНИ ДЛЯ КРАЇН МАГРИБУ В УМОВАХ «АРАБСЬКОЇ ВЕСНИ»</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1. Проголошення незалежності Лівії й запровадження системи джамахірії</vt:lpstr>
      <vt:lpstr>2. Національно-визвольна війна в Алжирі й розвиток АНДР</vt:lpstr>
      <vt:lpstr>2. Національно-визвольна війна в Алжирі й розвиток АНДР</vt:lpstr>
      <vt:lpstr>2. Національно-визвольна війна в Алжирі й розвиток АНДР</vt:lpstr>
      <vt:lpstr>2. Національно-визвольна війна в Алжирі й розвиток АНДР</vt:lpstr>
      <vt:lpstr>2. Національно-визвольна війна в Алжирі й розвиток АНДР</vt:lpstr>
      <vt:lpstr>2. Національно-визвольна війна в Алжирі й розвиток АНДР</vt:lpstr>
      <vt:lpstr>2. Національно-визвольна війна в Алжирі й розвиток АНДР</vt:lpstr>
      <vt:lpstr>2. Національно-визвольна війна в Алжирі й розвиток АНДР</vt:lpstr>
      <vt:lpstr>2. Національно-визвольна війна в Алжирі й розвиток АНДР</vt:lpstr>
      <vt:lpstr>2. Національно-визвольна війна в Алжирі й розвиток АНДР</vt:lpstr>
      <vt:lpstr>2. Національно-визвольна війна в Алжирі й розвиток АНДР</vt:lpstr>
      <vt:lpstr>2. Національно-визвольна війна в Алжирі й розвиток АНДР</vt:lpstr>
      <vt:lpstr>2. Національно-визвольна війна в Алжирі й розвиток АНДР</vt:lpstr>
      <vt:lpstr>2. Національно-визвольна війна в Алжирі й розвиток АНДР</vt:lpstr>
      <vt:lpstr>2. Національно-визвольна війна в Алжирі й розвиток АНДР</vt:lpstr>
      <vt:lpstr>2. Національно-визвольна війна в Алжирі й розвиток АНДР</vt:lpstr>
      <vt:lpstr>2. Національно-визвольна війна в Алжирі й розвиток АНДР</vt:lpstr>
      <vt:lpstr>2. Національно-визвольна війна в Алжирі й розвиток АНДР</vt:lpstr>
      <vt:lpstr>2. Національно-визвольна війна в Алжирі й розвиток АНДР</vt:lpstr>
      <vt:lpstr>3. Здобуття самостійності Тунісом і Марокко</vt:lpstr>
      <vt:lpstr>3. Здобуття самостійності Тунісом і Марокко</vt:lpstr>
      <vt:lpstr>3. Здобуття самостійності Тунісом і Марокко</vt:lpstr>
      <vt:lpstr>3. Здобуття самостійності Тунісом і Марокко</vt:lpstr>
      <vt:lpstr>3. Здобуття самостійності Тунісом і Марокко</vt:lpstr>
      <vt:lpstr>3. Здобуття самостійності Тунісом і Марокко</vt:lpstr>
      <vt:lpstr>3. Здобуття самостійності Тунісом і Марокко</vt:lpstr>
      <vt:lpstr>3. Здобуття самостійності Тунісом і Марокко</vt:lpstr>
      <vt:lpstr>3. Здобуття самостійності Тунісом і Марокко</vt:lpstr>
      <vt:lpstr>3. Здобуття самостійності Тунісом і Марокко</vt:lpstr>
      <vt:lpstr>3. Здобуття самостійності Тунісом і Марокко</vt:lpstr>
      <vt:lpstr>3. Здобуття самостійності Тунісом і Марокко</vt:lpstr>
      <vt:lpstr>3. Здобуття самостійності Тунісом і Марокко</vt:lpstr>
      <vt:lpstr>3. Здобуття самостійності Тунісом і Марокко</vt:lpstr>
      <vt:lpstr>3. Здобуття самостійності Тунісом і Марокко</vt:lpstr>
      <vt:lpstr>3. Здобуття самостійності Тунісом і Марокко</vt:lpstr>
      <vt:lpstr>3. Здобуття самостійності Тунісом і Марокко</vt:lpstr>
      <vt:lpstr>3. Здобуття самостійності Тунісом і Марокко</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4. Особливості деколонізації Тропічної й Південної Африки</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5. Міждержавні й етнічні конфлікти в регіоні</vt:lpstr>
      <vt:lpstr>6. Ліквідація режиму апартеїду в Південно-Африканській Республіці</vt:lpstr>
      <vt:lpstr>6. Ліквідація режиму апартеїду в Південно-Африканській Республіці</vt:lpstr>
      <vt:lpstr>6. Ліквідація режиму апартеїду в Південно-Африканській Республіці</vt:lpstr>
      <vt:lpstr>6. Ліквідація режиму апартеїду в Південно-Африканській Республіці</vt:lpstr>
      <vt:lpstr>6. Ліквідація режиму апартеїду в Південно-Африканській Республіці</vt:lpstr>
      <vt:lpstr>6. Ліквідація режиму апартеїду в Південно-Африканській Республіці</vt:lpstr>
      <vt:lpstr>6. Ліквідація режиму апартеїду в Південно-Африканській Республіці</vt:lpstr>
      <vt:lpstr>6. Ліквідація режиму апартеїду в Південно-Африканській Республіці</vt:lpstr>
      <vt:lpstr>6. Ліквідація режиму апартеїду в Південно-Африканській Республіці</vt:lpstr>
      <vt:lpstr>6. Ліквідація режиму апартеїду в Південно-Африканській Республіці</vt:lpstr>
      <vt:lpstr>6. Ліквідація режиму апартеїду в Південно-Африканській Республіці</vt:lpstr>
      <vt:lpstr>6. Ліквідація режиму апартеїду в Південно-Африканській Республіці</vt:lpstr>
      <vt:lpstr>6. Ліквідація режиму апартеїду в Південно-Африканській Республіці</vt:lpstr>
      <vt:lpstr>6. Ліквідація режиму апартеїду в Південно-Африканській Республіці</vt:lpstr>
      <vt:lpstr>7. Проблеми й перспективи постколоніальної Африки</vt:lpstr>
      <vt:lpstr>7. Проблеми й перспективи постколоніальної Африки</vt:lpstr>
      <vt:lpstr>7. Проблеми й перспективи постколоніальної Африки</vt:lpstr>
      <vt:lpstr>7. Проблеми й перспективи постколоніальної Африки</vt:lpstr>
      <vt:lpstr>7. Проблеми й перспективи постколоніальної Африки</vt:lpstr>
      <vt:lpstr>7. Проблеми й перспективи постколоніальної Африки</vt:lpstr>
      <vt:lpstr>7. Проблеми й перспективи постколоніальної Африки</vt:lpstr>
      <vt:lpstr>7. Проблеми й перспективи постколоніальної Африки</vt:lpstr>
      <vt:lpstr>7. Проблеми й перспективи постколоніальної Африки</vt:lpstr>
      <vt:lpstr>7. Проблеми й перспективи постколоніальної Африки</vt:lpstr>
      <vt:lpstr>7. Проблеми й перспективи постколоніальної Африки</vt:lpstr>
      <vt:lpstr>7. Проблеми й перспективи постколоніальної Африки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lpstr>8. Соціально-економічні зміни для країн Магрибу в умовах «Арабської весни»</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ЛЕКЦІЯ 13: КРАЇНИ АФРИКИ У 1945 – НА ПОЧАТКУ XXI СТ. СОЦІАЛЬНО-ЕКОНОМІЧНІ ЗМІНИ ДЛЯ КРАЇН МАГРИБУ В УМОВАХ «АРАБСЬКОЇ ВЕСНИ»</dc:title>
  <dc:creator>admin</dc:creator>
  <cp:lastModifiedBy>admin</cp:lastModifiedBy>
  <cp:revision>32</cp:revision>
  <dcterms:created xsi:type="dcterms:W3CDTF">2023-04-29T17:43:45Z</dcterms:created>
  <dcterms:modified xsi:type="dcterms:W3CDTF">2023-05-01T12:20:21Z</dcterms:modified>
</cp:coreProperties>
</file>