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5" r:id="rId28"/>
    <p:sldId id="283" r:id="rId29"/>
    <p:sldId id="284" r:id="rId30"/>
    <p:sldId id="286" r:id="rId31"/>
    <p:sldId id="287" r:id="rId32"/>
    <p:sldId id="27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1" r:id="rId96"/>
    <p:sldId id="350" r:id="rId97"/>
    <p:sldId id="352" r:id="rId9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16B9-B286-4CB3-8E4C-9A2D81E442A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10AC-53EF-4E4E-9990-96E1CFAA6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4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16B9-B286-4CB3-8E4C-9A2D81E442A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10AC-53EF-4E4E-9990-96E1CFAA6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16B9-B286-4CB3-8E4C-9A2D81E442A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10AC-53EF-4E4E-9990-96E1CFAA6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7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16B9-B286-4CB3-8E4C-9A2D81E442A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10AC-53EF-4E4E-9990-96E1CFAA6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16B9-B286-4CB3-8E4C-9A2D81E442A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10AC-53EF-4E4E-9990-96E1CFAA6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7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16B9-B286-4CB3-8E4C-9A2D81E442A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10AC-53EF-4E4E-9990-96E1CFAA6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6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16B9-B286-4CB3-8E4C-9A2D81E442A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10AC-53EF-4E4E-9990-96E1CFAA6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3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16B9-B286-4CB3-8E4C-9A2D81E442A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10AC-53EF-4E4E-9990-96E1CFAA6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16B9-B286-4CB3-8E4C-9A2D81E442A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10AC-53EF-4E4E-9990-96E1CFAA6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1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16B9-B286-4CB3-8E4C-9A2D81E442A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10AC-53EF-4E4E-9990-96E1CFAA6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5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16B9-B286-4CB3-8E4C-9A2D81E442A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10AC-53EF-4E4E-9990-96E1CFAA6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5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016B9-B286-4CB3-8E4C-9A2D81E442A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B10AC-53EF-4E4E-9990-96E1CFAA6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7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12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ПРОИЗВОДСТВО СТАЛИ В КОНВЕРТЕРАХ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310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5442"/>
            <a:ext cx="10515600" cy="389019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1.2. Томасовский процесс.</a:t>
            </a:r>
            <a:r>
              <a:rPr lang="ru-RU" sz="2400" dirty="0"/>
              <a:t> 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707010"/>
            <a:ext cx="10756769" cy="602372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Поис­ки методов получения в конвертерах стали с низким содержанием фосфора и серы привели к созданию конверте­ра с основной футеровкой. Автором этого метода принято считать англий­ского металлурга С. Томаса, который в 1878 г. осуществил переплав чугуна в конвертере, футерованном обожжен­ным доломитом. Для получения </a:t>
            </a:r>
            <a:r>
              <a:rPr lang="ru-RU" dirty="0" err="1"/>
              <a:t>высо-коосновного</a:t>
            </a:r>
            <a:r>
              <a:rPr lang="ru-RU" dirty="0"/>
              <a:t> шлака в конвертер загру­жали известь Опыт показал, что при наличии основного шлака в конверте­ре можно перерабатывать высокофос­фористый чугун, что имело особое значение для стран Западной Европы, учитывая большие запасы фосфорис­тых железных руд в Эльзасе и Лота­рингии. Способ переработки высоко­фосфористых чугунов путем продувки воздухом в конвертерах с основной футеровкой в большинстве стран по­лучил название томасовского (в Анг­лии способ назывался основным бес­семеровским процессом), а конвертер с основной футеровкой — томасовским конвертером.</a:t>
            </a:r>
          </a:p>
          <a:p>
            <a:r>
              <a:rPr lang="ru-RU" dirty="0"/>
              <a:t>Конструкция томасовского кон­вертера аналогична конструкции бес­семеровского; отличие заключается лишь в несколько больших размерах в результате некоторого увеличения вы­соты конвертера (отношение высоты к диаметру </a:t>
            </a:r>
            <a:r>
              <a:rPr lang="en-US" i="1" dirty="0"/>
              <a:t>H</a:t>
            </a:r>
            <a:r>
              <a:rPr lang="ru-RU" i="1" dirty="0"/>
              <a:t>/</a:t>
            </a:r>
            <a:r>
              <a:rPr lang="en-US" i="1" dirty="0"/>
              <a:t>D</a:t>
            </a:r>
            <a:r>
              <a:rPr lang="ru-RU" i="1" dirty="0"/>
              <a:t>=2 —  </a:t>
            </a:r>
            <a:r>
              <a:rPr lang="ru-RU" dirty="0"/>
              <a:t>2,8). Увеличение объема конвертера связано с увеличе­нием количества шлака (в связи с не­обходимостью загружать известь).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72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1658"/>
            <a:ext cx="10515600" cy="630653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Толщина футеровки конвертера 500—700 мм. Материалом футеровки служит намертво обожженный доло­мит с добавкой </a:t>
            </a:r>
            <a:r>
              <a:rPr lang="ru-RU" i="1" dirty="0"/>
              <a:t>6—12% </a:t>
            </a:r>
            <a:r>
              <a:rPr lang="ru-RU" dirty="0"/>
              <a:t>каменноуголь­ной смолы. Чистый доломит (</a:t>
            </a:r>
            <a:r>
              <a:rPr lang="ru-RU" dirty="0" err="1"/>
              <a:t>СаСО</a:t>
            </a:r>
            <a:r>
              <a:rPr lang="ru-RU" baseline="-25000" dirty="0" err="1"/>
              <a:t>3</a:t>
            </a:r>
            <a:r>
              <a:rPr lang="ru-RU" dirty="0"/>
              <a:t> • </a:t>
            </a:r>
            <a:r>
              <a:rPr lang="en-US" dirty="0" err="1"/>
              <a:t>MgCO</a:t>
            </a:r>
            <a:r>
              <a:rPr lang="ru-RU" baseline="-25000" dirty="0"/>
              <a:t>3</a:t>
            </a:r>
            <a:r>
              <a:rPr lang="ru-RU" dirty="0"/>
              <a:t>) содержит 30,45 % </a:t>
            </a:r>
            <a:r>
              <a:rPr lang="ru-RU" dirty="0" err="1"/>
              <a:t>СаО</a:t>
            </a:r>
            <a:r>
              <a:rPr lang="ru-RU" dirty="0"/>
              <a:t>, 21,75 </a:t>
            </a:r>
            <a:r>
              <a:rPr lang="en-US" dirty="0" err="1"/>
              <a:t>MgO</a:t>
            </a:r>
            <a:r>
              <a:rPr lang="ru-RU" dirty="0"/>
              <a:t>, 47,8%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. Присут­ствие в сыром доломите некоторого количества (&lt; 4 %) таких примесей, как </a:t>
            </a:r>
            <a:r>
              <a:rPr lang="ru-RU" dirty="0" err="1"/>
              <a:t>А1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, </a:t>
            </a:r>
            <a:r>
              <a:rPr lang="en-US" dirty="0"/>
              <a:t>Si</a:t>
            </a:r>
            <a:r>
              <a:rPr lang="ru-RU" dirty="0"/>
              <a:t>0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, считается же­лательным, так как при этом улучша­ется </a:t>
            </a:r>
            <a:r>
              <a:rPr lang="ru-RU" dirty="0" err="1"/>
              <a:t>спекаемость</a:t>
            </a:r>
            <a:r>
              <a:rPr lang="ru-RU" dirty="0"/>
              <a:t> зерен огнеупора.</a:t>
            </a:r>
          </a:p>
          <a:p>
            <a:r>
              <a:rPr lang="ru-RU" dirty="0"/>
              <a:t>В томасовском процессе в отличие от бессемеровского в конвертер снача­ла загружают известь (расход извести определяется из расчета ошлакования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и 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, образующихся при про­дувке, и составляет обычно 9—12 % от массы чугуна), а затем заливают чугун. После этого конвертер поворачивают в вертикальное положение и начинают продувку. Как и бессемеровские, тома-</a:t>
            </a:r>
            <a:r>
              <a:rPr lang="ru-RU" dirty="0" err="1"/>
              <a:t>совские</a:t>
            </a:r>
            <a:r>
              <a:rPr lang="ru-RU" dirty="0"/>
              <a:t> конвертеры бывают двух ти­пов: </a:t>
            </a:r>
            <a:r>
              <a:rPr lang="ru-RU" i="1" dirty="0"/>
              <a:t>эксцентричные </a:t>
            </a:r>
            <a:r>
              <a:rPr lang="ru-RU" dirty="0"/>
              <a:t>с асимметричной горловиной и </a:t>
            </a:r>
            <a:r>
              <a:rPr lang="ru-RU" i="1" dirty="0"/>
              <a:t>концентричные с </a:t>
            </a:r>
            <a:r>
              <a:rPr lang="ru-RU" dirty="0"/>
              <a:t>симмет­ричной горловиной. Конвертер с асим­метричной горловиной имеет преиму­щества: удобнее сливать шлак, меньше потери металла при сливе шлака, мень­ше потери металла с выбросами, проще осуществлять отвод конвертерных га­зов. Однако конвертер концентричес­кой формы обеспечивает более высо­кую производительность цеха, так как позволяет проводить необходимые опе­рации (загрузку материалов, заливку чугуна, выпуск металла, скачивание шлака) не с одной, а с двух сторон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668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4524"/>
            <a:ext cx="10515600" cy="5922439"/>
          </a:xfrm>
        </p:spPr>
        <p:txBody>
          <a:bodyPr/>
          <a:lstStyle/>
          <a:p>
            <a:r>
              <a:rPr lang="ru-RU" dirty="0"/>
              <a:t>Обычный томасовский процесс протекает в три периода (рис. 15.4). В первый </a:t>
            </a:r>
            <a:r>
              <a:rPr lang="ru-RU" i="1" dirty="0"/>
              <a:t>(период начала шлакообразова­ния) </a:t>
            </a:r>
            <a:r>
              <a:rPr lang="ru-RU" dirty="0"/>
              <a:t>происходит окисление </a:t>
            </a:r>
            <a:r>
              <a:rPr lang="en-US" dirty="0"/>
              <a:t>Si</a:t>
            </a:r>
            <a:r>
              <a:rPr lang="ru-RU" dirty="0"/>
              <a:t> и </a:t>
            </a:r>
            <a:r>
              <a:rPr lang="ru-RU" dirty="0" err="1"/>
              <a:t>Мп</a:t>
            </a:r>
            <a:r>
              <a:rPr lang="ru-RU" dirty="0"/>
              <a:t>. Эти экзотермические реакции окисле­ния приводят к повышению темпера­туры ванны, но к меньшему по срав­нению с бессемеровским процессом, так как томасовский чугун содержит меньшее количество </a:t>
            </a:r>
            <a:r>
              <a:rPr lang="en-US" dirty="0"/>
              <a:t>Si</a:t>
            </a:r>
            <a:r>
              <a:rPr lang="ru-RU" dirty="0"/>
              <a:t> (0,2-0,6 %). Чем выше содержание кремния в чу­гуне, тем больше требуется извести для ошлакования образующегося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  <a:p>
            <a:endParaRPr lang="en-US" dirty="0"/>
          </a:p>
        </p:txBody>
      </p:sp>
      <p:pic>
        <p:nvPicPr>
          <p:cNvPr id="4098" name="Рисунок 3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321" y="3352605"/>
            <a:ext cx="4587679" cy="350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088957" y="4369026"/>
            <a:ext cx="4336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состава металла при продувке чугуна в томасовском конвертере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70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7645"/>
            <a:ext cx="10954732" cy="625939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Для ограничения процессов восста­новления кремния из кремнезема же­лезной руды плавку в доменной печи ведут при более низких температурах, чем при выплавке бессемеровского чугуна. Обычная температура тома-</a:t>
            </a:r>
            <a:r>
              <a:rPr lang="ru-RU" dirty="0" err="1"/>
              <a:t>совского</a:t>
            </a:r>
            <a:r>
              <a:rPr lang="ru-RU" dirty="0"/>
              <a:t> чугуна -1200 °С, т. е. пример­но на 100 ° С ниже температуры бессе­меровского чугуна. Хорошую жидко-текучесть такого физически холодного чугуна обеспечивает повышенное со­держание в нем фосфора.</a:t>
            </a:r>
          </a:p>
          <a:p>
            <a:r>
              <a:rPr lang="ru-RU" dirty="0"/>
              <a:t>Второй период томасовского про­цесса </a:t>
            </a:r>
            <a:r>
              <a:rPr lang="ru-RU" i="1" dirty="0"/>
              <a:t>(период окисления углерода, или период кипения) </a:t>
            </a:r>
            <a:r>
              <a:rPr lang="ru-RU" dirty="0"/>
              <a:t>начинается по мере нагрева металла. Перемешивание ван­ны ускоряет процесс шлакообразова­ния: в ванне образуется активный же­лезисто-известковый шлак, обеспечи­вающий наступление третьего перио­да — </a:t>
            </a:r>
            <a:r>
              <a:rPr lang="ru-RU" i="1" dirty="0" err="1"/>
              <a:t>дефосфорации</a:t>
            </a:r>
            <a:r>
              <a:rPr lang="ru-RU" i="1" dirty="0"/>
              <a:t>. </a:t>
            </a:r>
            <a:r>
              <a:rPr lang="ru-RU" dirty="0"/>
              <a:t>Чем раньше сформируется шлак, тем раньше нач­нется окисление фосфора. При окис­лении и ошлаковании фосфора выде­ляется большое количество тепла и температура возрастает до 1600 °С. Если в бессемеровском процессе ос­новным источником тепла является кремний, то в томасовском таким ис­точником тепла является фосфор (табл. 15.1). Для обеспечения нор­мальной работы томасовский чугун должен содержать достаточное коли­чество фосфора (1,6-2,0 %).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70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5353"/>
            <a:ext cx="10907598" cy="630653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Томасовский процесс имеет такие же недостатки, что и бессемеровский: жесткие требования к составу чугуна, невозможность переработки значи­тельных количеств </a:t>
            </a:r>
            <a:r>
              <a:rPr lang="ru-RU" dirty="0" smtClean="0"/>
              <a:t>металлического лома</a:t>
            </a:r>
            <a:r>
              <a:rPr lang="ru-RU" dirty="0"/>
              <a:t>, невысокое качество получаемо­го металла. В бессемеровском конвер­тере невозможно удалять серу и фос­фор; в томасовском конвертере часть серы в процессе плавки удаляется, од­нако «холодный ход» плавки при вып­лавке томасовского чугуна приводит к получению чугуна, содержащего по­вышенное количество серы (до 0,08 %). Довести содержание серы до низких пределов в процессе плавки не удается. Для улучшения условий уда­ления серы стремятся иметь опреде­ленное количество марганца в тома­совском чугуне (до 1,3 %). Вследствие высокого содержания 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 в шлаке томасовского конвертера трудно полу­чить в металле очень низкие концент­рации фосфора (для этого необходимо скачивать шлак). Высокофосфорис­тый томасовский шлак является цен­ным удобрением.</a:t>
            </a:r>
          </a:p>
          <a:p>
            <a:r>
              <a:rPr lang="ru-RU" dirty="0"/>
              <a:t>И для бессемеровского, и особенно для томасовского металлов характерно повышенное содержание азота, </a:t>
            </a:r>
            <a:r>
              <a:rPr lang="ru-RU" dirty="0" smtClean="0"/>
              <a:t>который </a:t>
            </a:r>
            <a:r>
              <a:rPr lang="ru-RU" dirty="0"/>
              <a:t>переходит в металл из продувае­мого через ванну воздуха. Основные недостатки бессемеровского и тома­совского процессов могут быть устра­нены при обогащении дутья кислоро­дом, т. е. путем уменьшения содержа­ния азота, балластного в тепловом от­ношении и вредного в отношении влияния на качество металла.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94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5421"/>
              </p:ext>
            </p:extLst>
          </p:nvPr>
        </p:nvGraphicFramePr>
        <p:xfrm>
          <a:off x="2809187" y="1442297"/>
          <a:ext cx="5369637" cy="5223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2573">
                  <a:extLst>
                    <a:ext uri="{9D8B030D-6E8A-4147-A177-3AD203B41FA5}">
                      <a16:colId xmlns:a16="http://schemas.microsoft.com/office/drawing/2014/main" val="3463656436"/>
                    </a:ext>
                  </a:extLst>
                </a:gridCol>
                <a:gridCol w="1263532">
                  <a:extLst>
                    <a:ext uri="{9D8B030D-6E8A-4147-A177-3AD203B41FA5}">
                      <a16:colId xmlns:a16="http://schemas.microsoft.com/office/drawing/2014/main" val="1294164977"/>
                    </a:ext>
                  </a:extLst>
                </a:gridCol>
                <a:gridCol w="1263532">
                  <a:extLst>
                    <a:ext uri="{9D8B030D-6E8A-4147-A177-3AD203B41FA5}">
                      <a16:colId xmlns:a16="http://schemas.microsoft.com/office/drawing/2014/main" val="3593128670"/>
                    </a:ext>
                  </a:extLst>
                </a:gridCol>
              </a:tblGrid>
              <a:tr h="19682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Статья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Процесс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68596"/>
                  </a:ext>
                </a:extLst>
              </a:tr>
              <a:tr h="346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бессеме­ровский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томасов-ский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464928420"/>
                  </a:ext>
                </a:extLst>
              </a:tr>
              <a:tr h="182389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Приход тепла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798265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Тепло жидкого чугуна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47-49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42-44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033723404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Окисление: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040722662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углерода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28-30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18-20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410401967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кремния и марганца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17-20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7-9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018890136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железа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1-2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2-3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590945047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фосфора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—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13-18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284966875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Шлакообразование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1-2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7-9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961158815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490393849"/>
                  </a:ext>
                </a:extLst>
              </a:tr>
              <a:tr h="182389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Расход тепла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7454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Нагрев: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69627875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стали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60-62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52-54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854978739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шлака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5-6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18-20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152296244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Тепло, уносимое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28-30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22-24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343758568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отходящими газами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58395307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Разложение влаги дутья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1-1,5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1-1,5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424691354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Потери тепла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4-4,4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3-4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515142890"/>
                  </a:ext>
                </a:extLst>
              </a:tr>
              <a:tr h="1823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63710082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44306" y="67371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Тепловые балансы бессемеров­ского и томасовского процессов (% от итога)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24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212" y="129455"/>
            <a:ext cx="10515600" cy="379593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1.3. Продувка чугуна кислородом</a:t>
            </a:r>
            <a:r>
              <a:rPr lang="ru-RU" sz="2400" dirty="0"/>
              <a:t>. 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8157"/>
            <a:ext cx="10515600" cy="54888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Перед второй мировой войной в прак­тику ряда германских заводов вошло некоторое обогащение кислородом дутья томасовских конвертеров. В </a:t>
            </a:r>
            <a:r>
              <a:rPr lang="ru-RU" dirty="0" err="1"/>
              <a:t>1934г</a:t>
            </a:r>
            <a:r>
              <a:rPr lang="ru-RU" dirty="0"/>
              <a:t>. в СССР </a:t>
            </a:r>
            <a:r>
              <a:rPr lang="ru-RU" dirty="0" err="1"/>
              <a:t>инж</a:t>
            </a:r>
            <a:r>
              <a:rPr lang="ru-RU" dirty="0"/>
              <a:t>. Н. И. Мозговой провел серию опытов по продувке чу­гуна в ковше технически чистым кис­лородом. Однако только в конце 40-х — начале 50-х годов </a:t>
            </a:r>
            <a:r>
              <a:rPr lang="en-US" dirty="0"/>
              <a:t>XX</a:t>
            </a:r>
            <a:r>
              <a:rPr lang="ru-RU" dirty="0"/>
              <a:t> в. интенсивные разработки методов получения в боль­ших масштабах дешевого кислорода обеспечили возможность исследова­ний технологии кислородной конвер­терной плавки при замене воздуха кислородом. В </a:t>
            </a:r>
            <a:r>
              <a:rPr lang="ru-RU" dirty="0" err="1"/>
              <a:t>1945г</a:t>
            </a:r>
            <a:r>
              <a:rPr lang="ru-RU" dirty="0"/>
              <a:t>. на Кузнецком металлургическом комбинате (</a:t>
            </a:r>
            <a:r>
              <a:rPr lang="ru-RU" dirty="0" err="1"/>
              <a:t>КМК</a:t>
            </a:r>
            <a:r>
              <a:rPr lang="ru-RU" dirty="0"/>
              <a:t>) под руководством акад. И. П. Бардина и проф. В. В. </a:t>
            </a:r>
            <a:r>
              <a:rPr lang="ru-RU" dirty="0" err="1"/>
              <a:t>Кондакова</a:t>
            </a:r>
            <a:r>
              <a:rPr lang="ru-RU" dirty="0"/>
              <a:t> был построен специальный конвертер, на котором была проведена серия опытов по обо­гащению дутья кислородом. Масса садки конвертера составляла 1,6—</a:t>
            </a:r>
            <a:r>
              <a:rPr lang="ru-RU" dirty="0" err="1"/>
              <a:t>1,7т</a:t>
            </a:r>
            <a:r>
              <a:rPr lang="ru-RU" dirty="0"/>
              <a:t>. Расплавляющийся в вагранке чугун имел состав, %: С 3,5, </a:t>
            </a:r>
            <a:r>
              <a:rPr lang="en-US" dirty="0"/>
              <a:t>Si</a:t>
            </a:r>
            <a:r>
              <a:rPr lang="ru-RU" dirty="0"/>
              <a:t> 0,45-0,75, </a:t>
            </a:r>
            <a:r>
              <a:rPr lang="ru-RU" dirty="0" err="1"/>
              <a:t>Мп</a:t>
            </a:r>
            <a:r>
              <a:rPr lang="ru-RU" dirty="0"/>
              <a:t> 0,7-0,9. Продувку чистым кислородом проводили через выполненные из ог­неупорных материалов фурмы сни­зу, через днище. Диаграмма одной из плавок приведена на рис. 15.5.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22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6127"/>
            <a:ext cx="10515600" cy="38108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 ре­зультате эксперимента с вдуванием кислорода установлено: </a:t>
            </a:r>
            <a:r>
              <a:rPr lang="ru-RU" dirty="0" smtClean="0"/>
              <a:t>1)скорость процесса </a:t>
            </a:r>
            <a:r>
              <a:rPr lang="ru-RU" dirty="0"/>
              <a:t>в 2,5—3,5 раза выше, чем при продувке воздухом; 2) можно работать на химически холодных чугунах; 3) получаемая сталь имеет хорошее ка­чество; 4) содержание азота в металле составляет 0,001-0,002 % (в обычной бессемеровской 0,012—0,015 %, в мар­теновской 0,004-0,006 %); 5) обычные фурмы выдерживают всего одну плав­ку. Низкая стойкость обычных фурм при продувке снизу не позволила ис­пользовать этот метод в промышлен­ных масштабах. Широкое распростра­нение конвертерное производство с использованием для продувки металла кислорода получило лишь после раз­работки процесса продувки сверху, через </a:t>
            </a:r>
            <a:r>
              <a:rPr lang="ru-RU" dirty="0" err="1"/>
              <a:t>водоохлаждаемую</a:t>
            </a:r>
            <a:r>
              <a:rPr lang="ru-RU" dirty="0"/>
              <a:t> фурму.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Рисунок 3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67" y="94269"/>
            <a:ext cx="2873507" cy="219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55011" y="63100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свойства металла при продувке чугуна снизу кислородом в опыт­ном конвертере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КМК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06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2. ОБЩАЯ СХЕМА СОВРЕМЕННОГО КОНВЕРТЕРНОГО ПРОЦЕССА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основу конвертерного процесса по­ложена обработка расплава газообраз­ными окислителями без дополнитель­ного подвода тепла извне. Технологи­ческий процесс плавки осуществляется за счет химической теплоты экзотер­мических реакций и физического теп­ла, вносимого жидким чугуном. Плав­ка ведется в специальном агрегате — конвертере, который представляет со-</a:t>
            </a:r>
            <a:r>
              <a:rPr lang="ru-RU" baseline="-25000" dirty="0"/>
              <a:t>;</a:t>
            </a:r>
            <a:r>
              <a:rPr lang="ru-RU" dirty="0"/>
              <a:t> бой сосуд, футерованный изнутри огнеупорными материалами. Сложивша­яся за годы существования процесса форма рабочего пространства конвер­тера обеспечивает обработку расплава газом-окислителем с очень большой интенсивностью, без значительных по­терь металла. На большой реакцион­ной поверхности, возникающей в про­цессе продувки, с высокой скоростью протекают реакции окисления приме­сей и соответственно достигается вы­сокая производительность агрегата.</a:t>
            </a:r>
          </a:p>
          <a:p>
            <a:r>
              <a:rPr lang="ru-RU" dirty="0"/>
              <a:t>Разнообразие исходных шихтовых материалов, определяемое главным образом химическим составом чугуна и лома, а также требованиями к каче­ству выплавляемого металла, привело к возникновению многих разновидно­стей конвертерного способа производ­ства стали. В зависимости от применя­емой футеровки конвертерные про­цессы могут быть </a:t>
            </a:r>
            <a:r>
              <a:rPr lang="ru-RU" i="1" dirty="0"/>
              <a:t>кислыми </a:t>
            </a:r>
            <a:r>
              <a:rPr lang="ru-RU" dirty="0"/>
              <a:t>или </a:t>
            </a:r>
            <a:r>
              <a:rPr lang="ru-RU" i="1" dirty="0"/>
              <a:t>основ­ными; </a:t>
            </a:r>
            <a:r>
              <a:rPr lang="ru-RU" dirty="0"/>
              <a:t>в зависимости от используемого газа они могут быть </a:t>
            </a:r>
            <a:r>
              <a:rPr lang="ru-RU" i="1" dirty="0"/>
              <a:t>на воздушном, кис­лородном </a:t>
            </a:r>
            <a:r>
              <a:rPr lang="ru-RU" dirty="0"/>
              <a:t>или </a:t>
            </a:r>
            <a:r>
              <a:rPr lang="ru-RU" i="1" dirty="0"/>
              <a:t>смешанном </a:t>
            </a:r>
            <a:r>
              <a:rPr lang="ru-RU" dirty="0"/>
              <a:t>дутье. Спосо­бы подвода дутья отличаются разнооб­разием и в зависимости от способа его подачи могут быть объединены в груп­пы: </a:t>
            </a:r>
            <a:r>
              <a:rPr lang="ru-RU" i="1" dirty="0"/>
              <a:t>с верхней </a:t>
            </a:r>
            <a:r>
              <a:rPr lang="ru-RU" dirty="0"/>
              <a:t>(через </a:t>
            </a:r>
            <a:r>
              <a:rPr lang="ru-RU" dirty="0" err="1"/>
              <a:t>водоохлаждаемую</a:t>
            </a:r>
            <a:r>
              <a:rPr lang="ru-RU" dirty="0"/>
              <a:t> фурму), </a:t>
            </a:r>
            <a:r>
              <a:rPr lang="ru-RU" i="1" dirty="0"/>
              <a:t>с нижней </a:t>
            </a:r>
            <a:r>
              <a:rPr lang="ru-RU" dirty="0"/>
              <a:t>через дно (с помо­щью специальных устройств) и </a:t>
            </a:r>
            <a:r>
              <a:rPr lang="ru-RU" i="1" dirty="0"/>
              <a:t>с ком­бинированной продувкой </a:t>
            </a:r>
            <a:r>
              <a:rPr lang="ru-RU" dirty="0"/>
              <a:t>(одновремен­ная подача газов сверху и снизу).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42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6498"/>
            <a:ext cx="10841610" cy="634423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Потребность в повышении доли перерабатываемого лома при выплав­ке стали в конвертерах привела к со­зданию ряда новых разновидностей конвертерных процессов с использо­ванием дополнительных источников тепловой энергии в виде более полной утилизации тепла отходящих газов, использования газообразного, жидко­го и твердого видов топлива.</a:t>
            </a:r>
          </a:p>
          <a:p>
            <a:r>
              <a:rPr lang="ru-RU" dirty="0"/>
              <a:t>Общая компоновка конвертера как сталеплавильного агрегата определя­ется технологическими особенностя­ми плавки, обеспечивающими макси­мальную производительность. Для снижения потерь времени при осуще­ствлении отдельных технологических операций, связанных с загрузкой ших­товых материалов, процессом продув­ки, необходимостью ввода </a:t>
            </a:r>
            <a:r>
              <a:rPr lang="ru-RU" dirty="0" err="1"/>
              <a:t>шлакооб-разующих</a:t>
            </a:r>
            <a:r>
              <a:rPr lang="ru-RU" dirty="0"/>
              <a:t> и добавочных материалов по ходу плавки, а также отвода образу­ющихся газов, выпуска металла и сли­ва шлака рабочее пространство кон­вертера выполнено подвижным и мо­жет занимать по мере необходимости различные положения, вращаясь вок­руг своей оси на 360°. Поэтому комп­лекс конвертерной установки включа­ет в себя следующие составные части: корпус конвертера с опорно-поворот­ными цапфами и механизмом поворо­та, систему подачи окислительных и нейтральных газов, систему отвода, охлаждения и очистки дымовых газов, систему подачи шлакообразующих и добавочных материалов, а также уст­ройства для обслуживания и ремонта футеровки конвертера.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67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8764"/>
          </a:xfrm>
        </p:spPr>
        <p:txBody>
          <a:bodyPr>
            <a:noAutofit/>
          </a:bodyPr>
          <a:lstStyle/>
          <a:p>
            <a:r>
              <a:rPr lang="ru-RU" sz="2800" b="1" dirty="0"/>
              <a:t>1. ИСТОРИЯ РАЗВИТИЯ</a:t>
            </a: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Конвертерный процесс возник в сере­дине </a:t>
            </a:r>
            <a:r>
              <a:rPr lang="en-US" dirty="0"/>
              <a:t>XIX</a:t>
            </a:r>
            <a:r>
              <a:rPr lang="ru-RU" dirty="0"/>
              <a:t> в. Существовавшие в то вре­мя способы производства стали (пуд­линговый и тигельный) не могли уже в достаточной мере удовлетворить воз­росшие потребности в металле, свя­занные с увеличением масштабов же­лезнодорожного строительства, судо­строения, машиностроения, развити­ем военной техники и т. п. В </a:t>
            </a:r>
            <a:r>
              <a:rPr lang="ru-RU" dirty="0" err="1"/>
              <a:t>1856г</a:t>
            </a:r>
            <a:r>
              <a:rPr lang="ru-RU" dirty="0"/>
              <a:t>. английский механик Генри </a:t>
            </a:r>
            <a:r>
              <a:rPr lang="ru-RU" dirty="0" err="1"/>
              <a:t>Бессемер</a:t>
            </a:r>
            <a:r>
              <a:rPr lang="ru-RU" dirty="0"/>
              <a:t> предложил новый способ передела чу­гуна в сталь.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71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615" y="195442"/>
            <a:ext cx="10515600" cy="360739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3. КИСЛОРОДНО-КОНВЕРТЕРНЫЙ ПРОЦЕСС С ВЕРХНЕЙ ПРОДУВКОЙ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16437"/>
            <a:ext cx="10515600" cy="546052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1. Конструкция конвертера. </a:t>
            </a:r>
            <a:r>
              <a:rPr lang="ru-RU" dirty="0"/>
              <a:t>В кис­лородном конвертере продувку ванны осуществляют кислородом через фур­му, которую вводят сверху по оси кон­вертера. Управление процессом плав­ки ведут в основном посредством из­менения положения фурмы и давле­ния кислорода.</a:t>
            </a:r>
          </a:p>
          <a:p>
            <a:pPr marL="0" indent="0">
              <a:buNone/>
            </a:pPr>
            <a:r>
              <a:rPr lang="ru-RU" dirty="0"/>
              <a:t>Емкость (вместимость) конверте­ров изменяется в широких пределах. В нашей стране эксплуатируют конвер­теры емкостью от 160 до 400 т. В уст­ройстве современного конвертера (рис. 15.6) можно выделить цилиндри­ческую среднюю часть, концентричес­кую горловину (в виде усеченного ко­нуса) и сферическое днище.</a:t>
            </a:r>
          </a:p>
          <a:p>
            <a:pPr marL="0" indent="0">
              <a:buNone/>
            </a:pPr>
            <a:r>
              <a:rPr lang="ru-RU" dirty="0"/>
              <a:t>Исходя из опыта последних лет, минимальные потери металла при нормальном ходе продувки (без выб­росов) достигаются при объеме рабо­чего пространства конвертера, превы­шающем в 5—7 раз объем расплава в спокойном состоянии. Поэтому в ГОСТ заложено, что удельный объем конвертеров независимо от их емкос­ти должен составлять 0,8-1,0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/т. От­ношение </a:t>
            </a:r>
            <a:r>
              <a:rPr lang="ru-RU" dirty="0" err="1"/>
              <a:t>полноц</a:t>
            </a:r>
            <a:r>
              <a:rPr lang="ru-RU" dirty="0"/>
              <a:t> высоты рабочего пространства к его диаметру должно быть в пределах 1,2—1,6.</a:t>
            </a:r>
          </a:p>
          <a:p>
            <a:pPr marL="0" indent="0">
              <a:buNone/>
            </a:pPr>
            <a:r>
              <a:rPr lang="ru-RU" dirty="0"/>
              <a:t>Объем ванны кислородного кон­вертера и все основные параметры оп­ределяются его емкостью с учетом ин­тенсивности продувки.</a:t>
            </a:r>
          </a:p>
          <a:p>
            <a:pPr marL="0" indent="0">
              <a:buNone/>
            </a:pPr>
            <a:r>
              <a:rPr lang="ru-RU" dirty="0"/>
              <a:t>На рис. 15.7, </a:t>
            </a:r>
            <a:r>
              <a:rPr lang="ru-RU" i="1" dirty="0"/>
              <a:t>а </a:t>
            </a:r>
            <a:r>
              <a:rPr lang="ru-RU" dirty="0"/>
              <a:t>показаны основные размеры, принимаемые при конструи­ровании рабочего пространства агрегата. Эти размеры обычно принимаются на основе опыта действующих агрегатов и результатов моделирования. </a:t>
            </a:r>
            <a:r>
              <a:rPr lang="ru-RU" dirty="0" err="1"/>
              <a:t>Нарис</a:t>
            </a:r>
            <a:r>
              <a:rPr lang="ru-RU" dirty="0"/>
              <a:t>. 15.7, </a:t>
            </a:r>
            <a:r>
              <a:rPr lang="ru-RU" i="1" dirty="0"/>
              <a:t>б </a:t>
            </a:r>
            <a:r>
              <a:rPr lang="ru-RU" dirty="0"/>
              <a:t>показаны разновидности профилей и размеры действующих агрегатов. При проектировании учитывают состав шихты, принятую технологию продув­ки, вероятность выбросов, массу обра­зующегося шлака и необходимость вместить всю массу металла и шлака и иметь оптимальные размеры ванны (диаметр и глубину), строительную прочность огнеупоров (рис. 15.8) и др.</a:t>
            </a:r>
          </a:p>
          <a:p>
            <a:pPr marL="0" indent="0">
              <a:buNone/>
            </a:pPr>
            <a:r>
              <a:rPr lang="ru-RU" dirty="0"/>
              <a:t>В современных конвертерах глуби­на ванны 1,6—1,9 м, удельная площадь поверхности ванны 0,12-0,18 </a:t>
            </a:r>
            <a:r>
              <a:rPr lang="ru-RU" dirty="0" err="1"/>
              <a:t>м</a:t>
            </a:r>
            <a:r>
              <a:rPr lang="ru-RU" baseline="30000" dirty="0" err="1"/>
              <a:t>2</a:t>
            </a:r>
            <a:r>
              <a:rPr lang="ru-RU" dirty="0"/>
              <a:t>/г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288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2" y="0"/>
            <a:ext cx="8386682" cy="655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012025" y="2125291"/>
            <a:ext cx="317997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Кислородный конвертер: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— корпус с футеровкой;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кислородная фурма;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рабочее пространство; 4—опорные узлы; 5 — механизм поворота;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опорное кольцо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56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3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62" y="0"/>
            <a:ext cx="11385908" cy="4586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5669" y="4666186"/>
            <a:ext cx="1152105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Профиль рабочего пространства конвертера:</a:t>
            </a:r>
            <a:endParaRPr lang="ru-RU" sz="3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—основные размеры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 </a:t>
            </a:r>
            <a:r>
              <a:rPr lang="ru-RU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2 ,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— диаметры соответственно горловины, цилиндрической части и днища;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радиус шаровой части днища;</a:t>
            </a:r>
            <a:r>
              <a:rPr lang="ru-RU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в,к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н.к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 и 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— высота соответственно верхней и нижней коничес­кой частей, цилиндрической части, ванны и шаровой части; Н 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— полная высота и высота свободного пространства соответственно);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разновидности профилей действующих кислородных конвертеров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09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3633"/>
            <a:ext cx="10515600" cy="574333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Пока еще нет четких теоретичес­ких рекомендаций относительно правильного выбора интенсивности продувки, числа сопел в фурме и рас­хода кислорода на одно сопло. В практике современного кислородно-конвертерного процесса интенсивность продувки обычно составляет /= 3 + 5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/(т • мин).</a:t>
            </a:r>
          </a:p>
          <a:p>
            <a:r>
              <a:rPr lang="ru-RU" dirty="0"/>
              <a:t>Корпус конвертера обычно глухо-донный, сварной конструкции. Дни­ща могут быть как глухие, так и отъем­ные (приставные или вставные). Кон­вертеры с отъемными днищами легче</a:t>
            </a:r>
          </a:p>
          <a:p>
            <a:r>
              <a:rPr lang="ru-RU" dirty="0"/>
              <a:t>ремонтировать, так как при отъеме днища футеровка охлаждается быстрее (рис. 15.9). Кроме того, возможна за­мена только футеровки отъемного днища (без корпуса). Корпус конвертера помещается в опорное кольцо и крепится в нем. Узлы крепления и опорное кольцо закрыты от попада­ний металла и шлака защитным кожу­хом, приваренным к корпусу. Крепле­ние корпуса конвертера к опорному кольцу осуществляют при помощи си­стемы шарнирных подвесок и упоров, исключающих раскачивание конвер­тера при продувке металла кислоро­дом и под воздействием колебаний жидкого металла. В системе крепле­ния должна быть учтена неодинаковая степень колебаний температуры кор­пуса и опорного кольца и обеспечена независимость их температурных де­формаций.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72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6816"/>
            <a:ext cx="10515600" cy="596014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Привод конвертера пред­ставляет собой систему, состоящую из нескольких электродвигателей и меха­низма поворота (обычно один боль­шой тихоходный и несколько быстро­ходных редукторов). При разработке конструкции конвертера учитывается основное требование, предъявляемое к сосудам с жидким металлом, — обес­печение их устойчивости при любых углах наклона, т. е. возможность воз­врата в исходное положение при непо­ладках в работе двигателей. Для этого необходимо, чтобы опрокидывающий момент при повороте конвертера на любой угол был положительным. Од­новременно нужно стремиться по воз­можности к уменьшению максималь­ного опрокидывающего момента, с тем чтобы была минимальной мощ­ность двигателей поворотного приво­да. При расчетах опрокидывающих моментов учитывают возможную степень разгара футеровки конвертера. Масса конвертера емкостью 300—</a:t>
            </a:r>
            <a:r>
              <a:rPr lang="ru-RU" dirty="0" err="1"/>
              <a:t>350т</a:t>
            </a:r>
            <a:r>
              <a:rPr lang="ru-RU" dirty="0"/>
              <a:t> с комплектующим оборудованием равна 1200 т. Корпус конвертера имеет жесткую съемную горловину и приварную летку (или «сталевыпускное отверстие») со сменным обрамляю­щим фланцем.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700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6816"/>
            <a:ext cx="10515600" cy="6447935"/>
          </a:xfrm>
        </p:spPr>
        <p:txBody>
          <a:bodyPr>
            <a:normAutofit/>
          </a:bodyPr>
          <a:lstStyle/>
          <a:p>
            <a:r>
              <a:rPr lang="ru-RU" b="1" dirty="0"/>
              <a:t>2. Футеровка конвертера. </a:t>
            </a:r>
            <a:r>
              <a:rPr lang="ru-RU" dirty="0"/>
              <a:t>Усло­вия эксплуатации футеровки кисло­родных конвертеров тяжелые, причем в наиболее тяжелых условиях оказыва­ется футеровка цилиндрической части</a:t>
            </a:r>
          </a:p>
          <a:p>
            <a:r>
              <a:rPr lang="ru-RU" dirty="0"/>
              <a:t>конвертера и особенно район так на­зываемого шлакового пояса. В этом районе футеровка контактирует со </a:t>
            </a:r>
            <a:r>
              <a:rPr lang="ru-RU" dirty="0" err="1"/>
              <a:t>шлако</a:t>
            </a:r>
            <a:r>
              <a:rPr lang="ru-RU" dirty="0"/>
              <a:t>-металлической эмульсией, об­разующейся при воздействии кисло­родной струи на поверхность ванны. Стойкость футеровки обычно измеря­ется числом плавок от одного капи­тального ремонта до другого. При ра­боте без систематического торкрети­рования поверхности стойкость футе­ровки составляет до 1000 плавок; в случае </a:t>
            </a:r>
            <a:r>
              <a:rPr lang="ru-RU" i="1" dirty="0"/>
              <a:t>систематического торкретиро­вания </a:t>
            </a:r>
            <a:r>
              <a:rPr lang="ru-RU" dirty="0"/>
              <a:t>поверхности стойкость футеров­ки возрастает в несколько раз. Сто­имость высококачественных огнеупо­ров, используемых для футеровки конвертеров, велика, поэтому непре­рывно испытываются новые техноло­гии, позволяющие снизить расход ог­неупоров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542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969" y="179224"/>
            <a:ext cx="4782466" cy="652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73797" y="1332969"/>
            <a:ext cx="376757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Двухслойная футеровка </a:t>
            </a:r>
            <a:r>
              <a:rPr lang="ru-RU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(А —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арма­турный слой; </a:t>
            </a:r>
            <a:r>
              <a:rPr lang="ru-RU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 —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рабочий слой) конвертера, выполненная из ма­териалов: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периклазохромитовые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огнеупоры;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известково-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периклазовые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огнеупоры на пековой связке;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периклазовые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огнеупоры; 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блоки из плавленого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периклаза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металлический корпус; 6— асбест или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периклазовая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масса; 7— набивная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периклазовая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масса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763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842" y="108458"/>
            <a:ext cx="10187201" cy="5503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9677" y="5611512"/>
            <a:ext cx="116515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Общая схема процесса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перефутеровки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конвертера: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ломка футеровки;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демонтаж днища;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футеровка донной части корпуса;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роботизированная футеровка барабана конвертера; 5— футеровка верхнего конуса;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монтаж днища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335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7072"/>
            <a:ext cx="10515600" cy="6183984"/>
          </a:xfrm>
        </p:spPr>
        <p:txBody>
          <a:bodyPr>
            <a:normAutofit/>
          </a:bodyPr>
          <a:lstStyle/>
          <a:p>
            <a:r>
              <a:rPr lang="ru-RU" dirty="0"/>
              <a:t>Помимо торкретирования широкое</a:t>
            </a:r>
          </a:p>
          <a:p>
            <a:r>
              <a:rPr lang="ru-RU" dirty="0"/>
              <a:t>распространение получает так называ­емый </a:t>
            </a:r>
            <a:r>
              <a:rPr lang="ru-RU" i="1" dirty="0"/>
              <a:t>способ раздува шлака </a:t>
            </a:r>
            <a:r>
              <a:rPr lang="ru-RU" dirty="0"/>
              <a:t>в кислород­ном конвертере. Способ предусматри­вает вдувание азота под высоким дав­лением через верхнюю кислородную фурму конвертера с целью раздува шлака по поверхности футеровки. Шлак, покрывая огнеупор, охлаждает­ся, затвердевает и создает прочный слой, являющийся защитным для ра­бочего слоя футеровки. Затвердевший шлаковый слой способствует сниже­нию скорости износа огнеупоров, по­вышению эксплуатационной стойкос­ти агрегата и снижению эксплуатаци­онных затрат. Процесс раздува прово­дят либо после полного выпуска стали, когда в конвертере остается только шлак, либо при наличии в кон­вертере и стали, и шлака. Режим раз­дува в обоих случаях неодинаков; раз­личны и зоны футеровки, на которых образуется </a:t>
            </a:r>
            <a:r>
              <a:rPr lang="ru-RU" dirty="0" err="1"/>
              <a:t>гарнисаж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02832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9365"/>
            <a:ext cx="10935878" cy="635366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Технология раздува шлака включа­ет следующие этапы:</a:t>
            </a:r>
          </a:p>
          <a:p>
            <a:r>
              <a:rPr lang="ru-RU" dirty="0"/>
              <a:t>— выпуск плавки из конвертера;</a:t>
            </a:r>
          </a:p>
          <a:p>
            <a:r>
              <a:rPr lang="ru-RU" dirty="0"/>
              <a:t>— визуальный контроль состояния шлака с целью оценки необходимости ввода добавок для его </a:t>
            </a:r>
            <a:r>
              <a:rPr lang="ru-RU" dirty="0" err="1"/>
              <a:t>кондицирования</a:t>
            </a:r>
            <a:r>
              <a:rPr lang="ru-RU" dirty="0"/>
              <a:t>;</a:t>
            </a:r>
          </a:p>
          <a:p>
            <a:r>
              <a:rPr lang="ru-RU" dirty="0"/>
              <a:t>— визуальный контроль состояния футеровки конвертера с целью выявления зон, требующих особого внима­ния при проведении раздува;</a:t>
            </a:r>
          </a:p>
          <a:p>
            <a:r>
              <a:rPr lang="ru-RU" dirty="0"/>
              <a:t>— качание конвертера для нанесе­ния покрытия на загрузочный и вы­пускной участки футеровки;</a:t>
            </a:r>
          </a:p>
          <a:p>
            <a:r>
              <a:rPr lang="ru-RU" dirty="0"/>
              <a:t>— опускание кислородной фурмы в заданную позицию и начало продувки азотом (расход азота равен расчетному для данной фурмы расходу кислоро­да);</a:t>
            </a:r>
          </a:p>
          <a:p>
            <a:r>
              <a:rPr lang="ru-RU" dirty="0"/>
              <a:t>— изменение   положения   фурмы при управлении вручную или от ЭВМ с целью формирования шлакового по­крытия на всей поверхности футеров­ки или сохранение постоянного поло­жения фурмы для покрытия опреде­ленного участка футеровки;</a:t>
            </a:r>
          </a:p>
          <a:p>
            <a:r>
              <a:rPr lang="ru-RU" dirty="0"/>
              <a:t>— ведение операции в течение за­данного времени;</a:t>
            </a:r>
          </a:p>
          <a:p>
            <a:r>
              <a:rPr lang="ru-RU" dirty="0"/>
              <a:t>— прекращение продувки и подъем фурмы;</a:t>
            </a:r>
          </a:p>
          <a:p>
            <a:r>
              <a:rPr lang="ru-RU" dirty="0"/>
              <a:t>— выпуск остатка шлака в шлаковозный ковш, после чего в конвертер можно загружать шихту для следую­щей плавки.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6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443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1.1. Бессемеровский </a:t>
            </a:r>
            <a:r>
              <a:rPr lang="ru-RU" b="1" dirty="0" smtClean="0"/>
              <a:t>процесс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9814"/>
            <a:ext cx="10515600" cy="518714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err="1"/>
              <a:t>12февраля</a:t>
            </a:r>
            <a:r>
              <a:rPr lang="ru-RU" dirty="0"/>
              <a:t> </a:t>
            </a:r>
            <a:r>
              <a:rPr lang="ru-RU" dirty="0" err="1"/>
              <a:t>1856г</a:t>
            </a:r>
            <a:r>
              <a:rPr lang="ru-RU" dirty="0"/>
              <a:t>. </a:t>
            </a:r>
            <a:r>
              <a:rPr lang="ru-RU" dirty="0" err="1"/>
              <a:t>Г.Бессемер</a:t>
            </a:r>
            <a:r>
              <a:rPr lang="ru-RU" dirty="0"/>
              <a:t> подал заявку на получение патента. В заявке указывалось, что, если в достаточных количествах вводить в металл атмос­ферный воздух или кислород, он вызы­вает интенсивное окисление примесей жидкого металла и либо поддерживает температуру последнего, либо повы­шает ее, и состав металла, остающегося в жидком состоянии, меняется от чугу­на до стали или ковкого железа без зат­рат горючего. К 1860 г. </a:t>
            </a:r>
            <a:r>
              <a:rPr lang="ru-RU" dirty="0" err="1"/>
              <a:t>Бессемер</a:t>
            </a:r>
            <a:r>
              <a:rPr lang="ru-RU" dirty="0"/>
              <a:t> закон­чил разработку конструкции агрегата, предназначенного для продувки чугу­на, предложив вращающийся вокруг горизонтальной оси аппарат (назван­ный им </a:t>
            </a:r>
            <a:r>
              <a:rPr lang="ru-RU" i="1" dirty="0"/>
              <a:t>конвертером^), </a:t>
            </a:r>
            <a:r>
              <a:rPr lang="ru-RU" dirty="0"/>
              <a:t>состоящий из металлического кожуха, футерованно­го изнутри. С тех пор прошло более 100 лет, однако конструкция конверте­ра не изменилась. Изменялись лишь способы изготовления кожуха, его форма и размеры, состав и методы из­готовления огнеупорной футеровки, соотношения высоты и диаметра кон­вертера. Предложенный </a:t>
            </a:r>
            <a:r>
              <a:rPr lang="ru-RU" dirty="0" err="1"/>
              <a:t>Бессемером</a:t>
            </a:r>
            <a:r>
              <a:rPr lang="ru-RU" dirty="0"/>
              <a:t> метод получил название бессемеровс­кого   процесса,   а    предложенный    </a:t>
            </a:r>
            <a:r>
              <a:rPr lang="ru-RU" dirty="0" err="1"/>
              <a:t>имагрегат</a:t>
            </a:r>
            <a:r>
              <a:rPr lang="ru-RU" dirty="0"/>
              <a:t> — бессемеровского       конвертера.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54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2804"/>
            <a:ext cx="10515600" cy="5288437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Состояние шлака — один из наибо­лее важных параметров процесса раз­дува. Если шлак очень жидкий, то он будет стекать по стенке конвертера. На практике в большинстве конвер­терных цехов, где применяют </a:t>
            </a:r>
            <a:r>
              <a:rPr lang="ru-RU" dirty="0" err="1"/>
              <a:t>техноло</a:t>
            </a:r>
            <a:r>
              <a:rPr lang="ru-RU" dirty="0"/>
              <a:t> </a:t>
            </a:r>
            <a:r>
              <a:rPr lang="ru-RU" dirty="0" err="1"/>
              <a:t>гию</a:t>
            </a:r>
            <a:r>
              <a:rPr lang="ru-RU" dirty="0"/>
              <a:t> раздува, не требовалось вносить изменений в состав конечного шлака, кроме как по содержанию </a:t>
            </a:r>
            <a:r>
              <a:rPr lang="en-US" dirty="0" err="1"/>
              <a:t>MgO</a:t>
            </a:r>
            <a:r>
              <a:rPr lang="ru-RU" dirty="0"/>
              <a:t> (его оптимальное содержание в шлаке дол­жно составлять 8—14 %).</a:t>
            </a:r>
          </a:p>
          <a:p>
            <a:r>
              <a:rPr lang="ru-RU" dirty="0"/>
              <a:t>В качестве корректирующих состав шлака добавок используют уголь, из­вестняк, доломит и материалы, содер­жащие оксид магния. Если плавку подвергают </a:t>
            </a:r>
            <a:r>
              <a:rPr lang="ru-RU" dirty="0" err="1"/>
              <a:t>додувке</a:t>
            </a:r>
            <a:r>
              <a:rPr lang="ru-RU" dirty="0"/>
              <a:t>, то для охлажде­ния шлака добавляют обычный или </a:t>
            </a:r>
            <a:r>
              <a:rPr lang="ru-RU" dirty="0" err="1"/>
              <a:t>доломитизированный</a:t>
            </a:r>
            <a:r>
              <a:rPr lang="ru-RU" dirty="0"/>
              <a:t> известняк, по­вышают вязкость шлака и снижают содержание в нем оксидов железа.</a:t>
            </a:r>
          </a:p>
          <a:p>
            <a:r>
              <a:rPr lang="ru-RU" dirty="0"/>
              <a:t>Описанная технология защиты фу­теровки имеет еще одно достоинство. Благодаря раздуву шлака появляется возможность легирования стали азо­том при вдувании газа на конечной стадии конвертерной плавки. В систе­ме трубопроводов для подачи азота в этом случае потребуются дополни­тельные клапаны и средства управле­ния, чтобы обеспечить смешивание кислорода с азотом. Однако в конеч­ном счете это приведет к значитель­ной экономии азотсодержащих фер­росплавов, которые обычно расходу­ются для этих целей.</a:t>
            </a:r>
          </a:p>
          <a:p>
            <a:r>
              <a:rPr lang="ru-RU" dirty="0"/>
              <a:t>Практически на всех заводах, где внедрили новую технологию раздува, удалось увеличить вдвое длительность кампании без увеличения расхода тор­крет-материала. При этом удельный его расход значительно снизился.</a:t>
            </a:r>
          </a:p>
          <a:p>
            <a:r>
              <a:rPr lang="ru-RU" dirty="0"/>
              <a:t>Расчеты показывают, что достиже­ние стойкости футеровки конвертера свыше 5000—5500 плавок уже практи­чески не сказывается на его годовой производительности (рис. 15.10). При выпуске в сутки 30—40 плавок достиг­нутая стойкость футеровки — это 4— 6 </a:t>
            </a:r>
            <a:r>
              <a:rPr lang="ru-RU" dirty="0" err="1"/>
              <a:t>мес</a:t>
            </a:r>
            <a:r>
              <a:rPr lang="ru-RU" dirty="0"/>
              <a:t> непрерывной работы, т. е. пери­од, в течение которого по инструкции необходима ревизия корпуса конвер­тера, вспомогательного оборудования и т. п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290" name="Рисунок 3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76" y="5140882"/>
            <a:ext cx="3108506" cy="1717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18202" y="58113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Влияние стойкости футеровки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производительность 350-т конвертера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(Р)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18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4206"/>
            <a:ext cx="10515600" cy="6334813"/>
          </a:xfrm>
        </p:spPr>
        <p:txBody>
          <a:bodyPr>
            <a:normAutofit/>
          </a:bodyPr>
          <a:lstStyle/>
          <a:p>
            <a:r>
              <a:rPr lang="ru-RU" b="1" dirty="0"/>
              <a:t>3.3. Процессы в зоне действия струи</a:t>
            </a:r>
            <a:r>
              <a:rPr lang="ru-RU" dirty="0"/>
              <a:t>. Физико-химические процессы в реакционной зоне конвертера доста­точно сложны и зависят от одновре­менного действия множества факто­ров. Этим объясняются трудности по­лучения экспериментального материа­ла. Наибольшее распространение получили представления о процессах, развитые, в частности, школой проф. В. И. </a:t>
            </a:r>
            <a:r>
              <a:rPr lang="ru-RU" dirty="0" err="1"/>
              <a:t>Баптизманского</a:t>
            </a:r>
            <a:r>
              <a:rPr lang="ru-RU" dirty="0"/>
              <a:t>. Согласно этим представлениям реакционная зона мо­жет быть условно поделена на первич­ную и вторичную. </a:t>
            </a:r>
            <a:r>
              <a:rPr lang="ru-RU" i="1" dirty="0"/>
              <a:t>В первичной реакци­онной зоне </a:t>
            </a:r>
            <a:r>
              <a:rPr lang="ru-RU" dirty="0"/>
              <a:t>основным процессом явля­ется усвоение вдуваемого кислорода, протекающее на границе раздела окислительный газ—металл. Внедре­ние газовой струи в жидкость вызыва­ет </a:t>
            </a:r>
            <a:r>
              <a:rPr lang="ru-RU" dirty="0" err="1"/>
              <a:t>эжекцию</a:t>
            </a:r>
            <a:r>
              <a:rPr lang="ru-RU" dirty="0"/>
              <a:t> металла в газовый поток и дробление газового потока на отдель­ные объемы. Степень </a:t>
            </a:r>
            <a:r>
              <a:rPr lang="ru-RU" dirty="0" err="1"/>
              <a:t>эжекции</a:t>
            </a:r>
            <a:r>
              <a:rPr lang="ru-RU" dirty="0"/>
              <a:t> метал­ла возрастает при увеличении динами­ческого напора газового потока (в ме­сте встречи с ванной металла).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598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542" y="367645"/>
            <a:ext cx="10515600" cy="637251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 этом происходит следующее:</a:t>
            </a:r>
          </a:p>
          <a:p>
            <a:r>
              <a:rPr lang="ru-RU" dirty="0"/>
              <a:t>1. </a:t>
            </a:r>
            <a:r>
              <a:rPr lang="ru-RU" dirty="0" err="1"/>
              <a:t>Эжектированные</a:t>
            </a:r>
            <a:r>
              <a:rPr lang="ru-RU" dirty="0"/>
              <a:t> металл и шлак, попадая в газовый поток, </a:t>
            </a:r>
            <a:r>
              <a:rPr lang="ru-RU" i="1" dirty="0"/>
              <a:t>физически дробятся </a:t>
            </a:r>
            <a:r>
              <a:rPr lang="ru-RU" dirty="0"/>
              <a:t>на капли разных размеров: максимальный    размер    стабильной капли </a:t>
            </a:r>
            <a:r>
              <a:rPr lang="ru-RU" dirty="0" err="1"/>
              <a:t>4с</a:t>
            </a:r>
            <a:r>
              <a:rPr lang="ru-RU" dirty="0"/>
              <a:t>(</a:t>
            </a:r>
            <a:r>
              <a:rPr lang="ru-RU" dirty="0" err="1"/>
              <a:t>тах</a:t>
            </a:r>
            <a:r>
              <a:rPr lang="ru-RU" dirty="0"/>
              <a:t>) определяется из условия:</a:t>
            </a:r>
          </a:p>
          <a:p>
            <a:endParaRPr lang="uk-UA" dirty="0" smtClean="0"/>
          </a:p>
          <a:p>
            <a:r>
              <a:rPr lang="ru-RU" dirty="0"/>
              <a:t>где </a:t>
            </a:r>
            <a:r>
              <a:rPr lang="ru-RU" dirty="0" err="1"/>
              <a:t>р</a:t>
            </a:r>
            <a:r>
              <a:rPr lang="ru-RU" baseline="-25000" dirty="0" err="1"/>
              <a:t>г</a:t>
            </a:r>
            <a:r>
              <a:rPr lang="ru-RU" dirty="0"/>
              <a:t>, </a:t>
            </a:r>
            <a:r>
              <a:rPr lang="en-US" dirty="0" err="1"/>
              <a:t>w</a:t>
            </a:r>
            <a:r>
              <a:rPr lang="en-US" baseline="-25000" dirty="0" err="1"/>
              <a:t>r</a:t>
            </a:r>
            <a:r>
              <a:rPr lang="ru-RU" dirty="0"/>
              <a:t> — плотность и скорость газа; </a:t>
            </a:r>
            <a:r>
              <a:rPr lang="el-GR" dirty="0" smtClean="0"/>
              <a:t>σ</a:t>
            </a:r>
            <a:r>
              <a:rPr lang="ru-RU" baseline="-25000" dirty="0" smtClean="0"/>
              <a:t>ж</a:t>
            </a:r>
            <a:r>
              <a:rPr lang="ru-RU" dirty="0" smtClean="0"/>
              <a:t> </a:t>
            </a:r>
            <a:r>
              <a:rPr lang="ru-RU" dirty="0"/>
              <a:t>— поверхностное натяжение дробимой жидко­сти; </a:t>
            </a:r>
            <a:r>
              <a:rPr lang="en-US" dirty="0"/>
              <a:t>We</a:t>
            </a:r>
            <a:r>
              <a:rPr lang="ru-RU" baseline="-25000" dirty="0" err="1"/>
              <a:t>кр</a:t>
            </a:r>
            <a:r>
              <a:rPr lang="ru-RU" dirty="0"/>
              <a:t> — критическое значение критерия Вебера (близко к 2,6).</a:t>
            </a:r>
          </a:p>
          <a:p>
            <a:r>
              <a:rPr lang="ru-RU" dirty="0"/>
              <a:t>2.  Нестабильные капли металла и шлака, попадая в газовый поток, раз­рушаются под его воздействием в ре­зультате «сдирания» с их поверхности слоев жидкости.</a:t>
            </a:r>
          </a:p>
          <a:p>
            <a:r>
              <a:rPr lang="ru-RU" dirty="0"/>
              <a:t>3. Капли превращаются в пленку, надуваемую и лопающуюся под дей­ствием газового потока («парусный» эффект).</a:t>
            </a:r>
          </a:p>
          <a:p>
            <a:r>
              <a:rPr lang="ru-RU" dirty="0"/>
              <a:t>4. Капли металла подвергаются </a:t>
            </a:r>
            <a:r>
              <a:rPr lang="ru-RU" i="1" dirty="0"/>
              <a:t>хи­мическому дроблению, </a:t>
            </a:r>
            <a:r>
              <a:rPr lang="ru-RU" dirty="0"/>
              <a:t>а именно: при вза­имодействии с окислительным газом в капле металла растворяется кислород, взаимодействующий с содержащимся в ней углеродом. Выделение образующе­гося СО может носить взрывной харак­тер и приводить к разрыву капли на бо­лее мелкие. Согласно расчету в резуль­тате физического дробления образуют­ся капли размером 10—50 мкм. Размеры капель при химическом дроблении ме­талла в 5—10 раз меньше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547" y="1611984"/>
            <a:ext cx="6992695" cy="38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3209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1085"/>
            <a:ext cx="10515600" cy="622169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 наличии на границе раздела газ—металл пленки оксидов передача кислорода металла через эту пленку происходит по схеме: 1) на границе с газом 2(</a:t>
            </a:r>
            <a:r>
              <a:rPr lang="en-US" dirty="0" err="1"/>
              <a:t>FeO</a:t>
            </a:r>
            <a:r>
              <a:rPr lang="ru-RU" dirty="0"/>
              <a:t>) + '/</a:t>
            </a:r>
            <a:r>
              <a:rPr lang="ru-RU" baseline="-25000" dirty="0"/>
              <a:t>2</a:t>
            </a:r>
            <a:r>
              <a:rPr lang="ru-RU" dirty="0"/>
              <a:t>0</a:t>
            </a:r>
            <a:r>
              <a:rPr lang="ru-RU" baseline="-25000" dirty="0"/>
              <a:t>2</a:t>
            </a:r>
            <a:r>
              <a:rPr lang="ru-RU" dirty="0"/>
              <a:t>→ (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);  2) мас­соперенос </a:t>
            </a:r>
            <a:r>
              <a:rPr lang="en-US" dirty="0"/>
              <a:t>F</a:t>
            </a:r>
            <a:r>
              <a:rPr lang="ru-RU" dirty="0" err="1"/>
              <a:t>е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 через пленку окси­дов; 3) на границе с металлом (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) + 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/>
              <a:t>  → 3 (</a:t>
            </a:r>
            <a:r>
              <a:rPr lang="en-US" dirty="0" err="1"/>
              <a:t>FeO</a:t>
            </a:r>
            <a:r>
              <a:rPr lang="ru-RU" dirty="0"/>
              <a:t>); 4) растворе­ние кислорода в металле (</a:t>
            </a:r>
            <a:r>
              <a:rPr lang="en-US" dirty="0" err="1"/>
              <a:t>FeO</a:t>
            </a:r>
            <a:r>
              <a:rPr lang="ru-RU" dirty="0"/>
              <a:t>) → 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/>
              <a:t>+[О].</a:t>
            </a:r>
          </a:p>
          <a:p>
            <a:r>
              <a:rPr lang="ru-RU" dirty="0"/>
              <a:t>В зависимости от условий подачи кислорода и перемешивания ванны может наступить момент, когда ско­рость окисления будет лимитировать­ся не массопереносом кислорода в га­зовой фазе, а массопереносом через пленку оксидов.</a:t>
            </a:r>
          </a:p>
          <a:p>
            <a:r>
              <a:rPr lang="ru-RU" dirty="0"/>
              <a:t>Образовавшаяся в первичной реак­ционной зоне пленка оксидов, состоящая в основном из оксидов железа, вступает в контакт с металлом ванны. Это так называемая </a:t>
            </a:r>
            <a:r>
              <a:rPr lang="ru-RU" i="1" dirty="0"/>
              <a:t>вторичная реакционная зона, </a:t>
            </a:r>
            <a:r>
              <a:rPr lang="ru-RU" dirty="0"/>
              <a:t>в которой протекают реакции:</a:t>
            </a:r>
          </a:p>
          <a:p>
            <a:r>
              <a:rPr lang="ru-RU" dirty="0"/>
              <a:t>[</a:t>
            </a:r>
            <a:r>
              <a:rPr lang="en-US" dirty="0"/>
              <a:t>Si</a:t>
            </a:r>
            <a:r>
              <a:rPr lang="ru-RU" dirty="0"/>
              <a:t>] + 2(</a:t>
            </a:r>
            <a:r>
              <a:rPr lang="en-US" dirty="0" err="1"/>
              <a:t>FeO</a:t>
            </a:r>
            <a:r>
              <a:rPr lang="ru-RU" dirty="0"/>
              <a:t>)  → (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 + 2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/>
              <a:t>;</a:t>
            </a:r>
          </a:p>
          <a:p>
            <a:r>
              <a:rPr lang="ru-RU" dirty="0"/>
              <a:t>[</a:t>
            </a:r>
            <a:r>
              <a:rPr lang="en-US" dirty="0" err="1"/>
              <a:t>Mn</a:t>
            </a:r>
            <a:r>
              <a:rPr lang="ru-RU" dirty="0"/>
              <a:t>] + (</a:t>
            </a:r>
            <a:r>
              <a:rPr lang="en-US" dirty="0" err="1"/>
              <a:t>FeO</a:t>
            </a:r>
            <a:r>
              <a:rPr lang="ru-RU" dirty="0"/>
              <a:t>) → (</a:t>
            </a:r>
            <a:r>
              <a:rPr lang="en-US" dirty="0" err="1"/>
              <a:t>MnO</a:t>
            </a:r>
            <a:r>
              <a:rPr lang="ru-RU" dirty="0"/>
              <a:t>) + 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/>
              <a:t>;</a:t>
            </a:r>
          </a:p>
          <a:p>
            <a:r>
              <a:rPr lang="ru-RU" dirty="0"/>
              <a:t>[С] + (</a:t>
            </a:r>
            <a:r>
              <a:rPr lang="en-US" dirty="0" err="1"/>
              <a:t>FeO</a:t>
            </a:r>
            <a:r>
              <a:rPr lang="ru-RU" dirty="0"/>
              <a:t>) → </a:t>
            </a:r>
            <a:r>
              <a:rPr lang="en-US" dirty="0" err="1"/>
              <a:t>CO</a:t>
            </a:r>
            <a:r>
              <a:rPr lang="en-US" baseline="-25000" dirty="0" err="1"/>
              <a:t>r</a:t>
            </a:r>
            <a:r>
              <a:rPr lang="en-US" dirty="0"/>
              <a:t> </a:t>
            </a:r>
            <a:r>
              <a:rPr lang="ru-RU" dirty="0"/>
              <a:t>+ 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980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9046"/>
            <a:ext cx="10515600" cy="596716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Происходит также растворение кис­лорода в металле (</a:t>
            </a:r>
            <a:r>
              <a:rPr lang="en-US" dirty="0" err="1"/>
              <a:t>FeO</a:t>
            </a:r>
            <a:r>
              <a:rPr lang="ru-RU" dirty="0"/>
              <a:t>) → 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/>
              <a:t>+ [О]. Растворенный кислород в результате перемешивания переносится на неко­торое расстояние от поверхности ра­створения, где возможны реакции:</a:t>
            </a:r>
          </a:p>
          <a:p>
            <a:r>
              <a:rPr lang="ru-RU" dirty="0"/>
              <a:t>[</a:t>
            </a:r>
            <a:r>
              <a:rPr lang="en-US" dirty="0"/>
              <a:t>Si</a:t>
            </a:r>
            <a:r>
              <a:rPr lang="ru-RU" dirty="0"/>
              <a:t>] + 2[0] → (</a:t>
            </a:r>
            <a:r>
              <a:rPr lang="en-US" dirty="0"/>
              <a:t>Si</a:t>
            </a:r>
            <a:r>
              <a:rPr lang="ru-RU" dirty="0"/>
              <a:t>0</a:t>
            </a:r>
            <a:r>
              <a:rPr lang="ru-RU" baseline="-25000" dirty="0"/>
              <a:t>2</a:t>
            </a:r>
            <a:r>
              <a:rPr lang="ru-RU" dirty="0"/>
              <a:t>);</a:t>
            </a:r>
          </a:p>
          <a:p>
            <a:r>
              <a:rPr lang="ru-RU" dirty="0"/>
              <a:t>[</a:t>
            </a:r>
            <a:r>
              <a:rPr lang="en-US" dirty="0" err="1"/>
              <a:t>Mn</a:t>
            </a:r>
            <a:r>
              <a:rPr lang="ru-RU" dirty="0"/>
              <a:t>] + [О] → (</a:t>
            </a:r>
            <a:r>
              <a:rPr lang="en-US" dirty="0" err="1"/>
              <a:t>MnO</a:t>
            </a:r>
            <a:r>
              <a:rPr lang="ru-RU" dirty="0"/>
              <a:t>);</a:t>
            </a:r>
          </a:p>
          <a:p>
            <a:r>
              <a:rPr lang="ru-RU" dirty="0"/>
              <a:t>[С] + [О]  → </a:t>
            </a:r>
            <a:r>
              <a:rPr lang="ru-RU" dirty="0" err="1"/>
              <a:t>СО</a:t>
            </a:r>
            <a:r>
              <a:rPr lang="ru-RU" baseline="-25000" dirty="0" err="1"/>
              <a:t>Г</a:t>
            </a:r>
            <a:r>
              <a:rPr lang="ru-RU" dirty="0"/>
              <a:t>.</a:t>
            </a:r>
          </a:p>
          <a:p>
            <a:r>
              <a:rPr lang="ru-RU" dirty="0"/>
              <a:t>В соответствии с результатами ис­следований, проведенных в последние годы, основная часть примесей ванны окисляется в пределах реакционной зоны. Большая роль при этом принад­лежит процессу окисления углерода. Выделение в зоне реакций СО способ­ствует перемешиванию ванны и в зна­чительной степени интенсифицирует процесс массопереноса.</a:t>
            </a:r>
          </a:p>
          <a:p>
            <a:r>
              <a:rPr lang="ru-RU" dirty="0"/>
              <a:t>В то же время при вдувании кисло­рода сверху в отдельных частях объема металла в конвертере могут существо­вать </a:t>
            </a:r>
            <a:r>
              <a:rPr lang="ru-RU" dirty="0" err="1"/>
              <a:t>слабоперемешиваемые</a:t>
            </a:r>
            <a:r>
              <a:rPr lang="ru-RU" dirty="0"/>
              <a:t> зоны, т. е. состав ванны может быть неравномер­ным.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634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1084"/>
            <a:ext cx="10747342" cy="6372519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4. Конструкция фурм для подачи кислорода и режим дутья. </a:t>
            </a:r>
            <a:r>
              <a:rPr lang="ru-RU" dirty="0"/>
              <a:t>Комплекс ус­тройств для подачи кислорода сверху, включающий фурму, а также резерв­ную фурму и механизмы для подъема и перемещения, представляет собой сложное сооружение. Так, масса фур­мы (с охлаждающей водой и рукавами) современного большегрузного конвер­тера составляет ~ </a:t>
            </a:r>
            <a:r>
              <a:rPr lang="ru-RU" dirty="0" err="1"/>
              <a:t>1,5т</a:t>
            </a:r>
            <a:r>
              <a:rPr lang="ru-RU" dirty="0"/>
              <a:t>. Оборудование для подъема и перемещения фурмы размещают на специальных площадках над конвертерами. Кислородные фурмы должны обеспечить необходимую интенсивность подачи кислорода, ра­циональные форму и организацию струи и иметь достаточно высокую стойкость при простоте конструкции. Интенсивность подачи кислорода обычно составляет 5—6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/(мин • т), т. е. в 350-т конвертер за 1 мин подают до 2100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 кислорода под давлением 1— 1,5 МПа. Фурмы могут быть </a:t>
            </a:r>
            <a:r>
              <a:rPr lang="ru-RU" dirty="0" err="1"/>
              <a:t>односоп-ловыми</a:t>
            </a:r>
            <a:r>
              <a:rPr lang="ru-RU" dirty="0"/>
              <a:t> (для конвертеров малой емкос­ти) и </a:t>
            </a:r>
            <a:r>
              <a:rPr lang="ru-RU" dirty="0" err="1"/>
              <a:t>многосопловыми</a:t>
            </a:r>
            <a:r>
              <a:rPr lang="ru-RU" dirty="0"/>
              <a:t> (4-6 сопел для конвертеров большой емкости). Оси сопел располагают под углом 15—20° к оси фурмы. Конусность сопла 8—10°.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89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4206"/>
            <a:ext cx="10766196" cy="627825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Размер, число и форма сопел зависят от следующих моментов:</a:t>
            </a:r>
          </a:p>
          <a:p>
            <a:r>
              <a:rPr lang="ru-RU" dirty="0"/>
              <a:t>1. В отдельные периоды плавки не­обходимо обеспечить возможно боль­шее заглубление кислородной струи в ванну металла (для организации про­цесса окисления углерода и улучше­ния перемешивания ванны).</a:t>
            </a:r>
          </a:p>
          <a:p>
            <a:r>
              <a:rPr lang="ru-RU" dirty="0"/>
              <a:t>2.  В отдельные периоды плавки не­обходимо, наоборот, обеспечить воз­действие струи не на глубинные зоны ванны, а на ее поверхность, с тем что­бы ускорить процесс растворения в шлаке извести и добиться образования жидкоподвижного шлака с необходи­мой </a:t>
            </a:r>
            <a:r>
              <a:rPr lang="ru-RU" dirty="0" err="1"/>
              <a:t>основностью</a:t>
            </a:r>
            <a:r>
              <a:rPr lang="ru-RU" dirty="0"/>
              <a:t>.</a:t>
            </a:r>
          </a:p>
          <a:p>
            <a:r>
              <a:rPr lang="ru-RU" dirty="0"/>
              <a:t>3. Для предохранения от быстрого разрушения   футеровки   воздействие струй кислорода на поверхность ван­ны  не должно  сопровождаться раз­брызгиванием металла и шлака (т. е. необходимо обеспечить так называе­мую «мягкую» продувку).</a:t>
            </a:r>
          </a:p>
          <a:p>
            <a:r>
              <a:rPr lang="ru-RU" dirty="0"/>
              <a:t>4.  Конструкция    фурмы    должна быть по возможности простой в изго­товлении и надежной в эксплуатации.</a:t>
            </a:r>
          </a:p>
          <a:p>
            <a:r>
              <a:rPr lang="ru-RU" dirty="0"/>
              <a:t>Выбор конструкции фурмы зависит от перечисленных требований. Опыт использования одновременно двух фурм или попеременного использова­ния двух фурм различной конструк­ции с заменой одной фурмы по ходу плавки другой показал, что такой ме­тод работы чрезмерно осложняет орга­низацию ведения плавки. Определен­ный эффект можно получить при ра­боте с двухъярусной фурмой (второй ярус сопел предназначен для подачи кислорода для дожигания выделяюще­гося из ванны оксида углерода). Такие фурмы называют также «</a:t>
            </a:r>
            <a:r>
              <a:rPr lang="ru-RU" dirty="0" err="1"/>
              <a:t>двухконтур-ными</a:t>
            </a:r>
            <a:r>
              <a:rPr lang="ru-RU" dirty="0"/>
              <a:t>» или «двухъярусными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9853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1658"/>
            <a:ext cx="10515600" cy="6381946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/>
              <a:t>Расчет взаимодействия струи кис­лорода </a:t>
            </a:r>
            <a:r>
              <a:rPr lang="ru-RU" dirty="0"/>
              <a:t>(окислителя) </a:t>
            </a:r>
            <a:r>
              <a:rPr lang="ru-RU" i="1" dirty="0"/>
              <a:t>с ванной </a:t>
            </a:r>
            <a:r>
              <a:rPr lang="ru-RU" dirty="0"/>
              <a:t>теорети­чески возможен. Например, в аэроди­намике известен сравнительно про­стой способ расчета истечения струи газа в газовую среду и удара этой струи о неупругую жидкость. Однако такая аналогия справедлива лишь для на­чального момента продувки. В момент начала продувки струя холодного кис­лорода, выходящая из сопла, взаимо­действует с поднимающимися от по­верхности ванны струями горячих от­ходящих газов, состав, температура и запыленность которых колеблются в широких пределах.  Некоторая часть кислорода вступает во взаимодействие с отходящими газами, окисляя частич­ки плавильной пыли и </a:t>
            </a:r>
            <a:r>
              <a:rPr lang="ru-RU" dirty="0" err="1"/>
              <a:t>монооксид</a:t>
            </a:r>
            <a:r>
              <a:rPr lang="ru-RU" dirty="0"/>
              <a:t> уг­лерода (</a:t>
            </a:r>
            <a:r>
              <a:rPr lang="ru-RU" dirty="0" err="1"/>
              <a:t>О</a:t>
            </a:r>
            <a:r>
              <a:rPr lang="ru-RU" baseline="-25000" dirty="0" err="1"/>
              <a:t>2</a:t>
            </a:r>
            <a:r>
              <a:rPr lang="ru-RU" dirty="0"/>
              <a:t> + </a:t>
            </a:r>
            <a:r>
              <a:rPr lang="ru-RU" dirty="0" err="1"/>
              <a:t>2СО</a:t>
            </a:r>
            <a:r>
              <a:rPr lang="ru-RU" dirty="0"/>
              <a:t> = </a:t>
            </a:r>
            <a:r>
              <a:rPr lang="ru-RU" dirty="0" err="1"/>
              <a:t>2СО</a:t>
            </a:r>
            <a:r>
              <a:rPr lang="ru-RU" baseline="-25000" dirty="0" err="1"/>
              <a:t>2</a:t>
            </a:r>
            <a:r>
              <a:rPr lang="ru-RU" dirty="0"/>
              <a:t>). При этом температура струи и ее состав изменя­ются, изменяется и характер поверх­ности ванны в момент продувки. По­мимо     механического     воздействия струй и перемешивания металла на поверхности ванны образуется шлако­вый покров, толщина которого непре­рывно изменяется. В результате среда, о которую ударяется струя, становится неупругой.   Начинающийся   процесс окисления углерода вызывает обиль­ное </a:t>
            </a:r>
            <a:r>
              <a:rPr lang="ru-RU" dirty="0" err="1"/>
              <a:t>газовыделение</a:t>
            </a:r>
            <a:r>
              <a:rPr lang="ru-RU" dirty="0"/>
              <a:t>;  масса выделяю­щихся пузырей СО поднимает уровень ванны. При неподвижном положении фурмы это приводит к тому, что про­дувка  продолжается   с   погружением фурмы в ванну (в режим заглубленной струи). Таким образом, по ходу про­дувки изменяются:   1) температурные условия и характер продувки в прин­ципе (свободная струя, заглубленная струя); 2) среда, на которую воздей­ствует   струя    (упругая,    неупругая); 3) состав струи (кроме кислорода в со­ставе струи в разных соотношениях присутствуют СО и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); 4) количе­ство газов, выделяющихся из ванны в направлении,   противоположном  на­правлению струи кислорода (в момент обезуглероживания   при   протекании реакции </a:t>
            </a:r>
            <a:r>
              <a:rPr lang="ru-RU" dirty="0" err="1"/>
              <a:t>О</a:t>
            </a:r>
            <a:r>
              <a:rPr lang="ru-RU" baseline="-25000" dirty="0" err="1"/>
              <a:t>2</a:t>
            </a:r>
            <a:r>
              <a:rPr lang="ru-RU" dirty="0"/>
              <a:t> + </a:t>
            </a:r>
            <a:r>
              <a:rPr lang="ru-RU" dirty="0" err="1"/>
              <a:t>2С</a:t>
            </a:r>
            <a:r>
              <a:rPr lang="ru-RU" dirty="0"/>
              <a:t> = </a:t>
            </a:r>
            <a:r>
              <a:rPr lang="ru-RU" dirty="0" err="1"/>
              <a:t>2СО</a:t>
            </a:r>
            <a:r>
              <a:rPr lang="ru-RU" dirty="0"/>
              <a:t> на 1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 холод­ного кислорода выделяется 2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 СО или с учетом расширения при нагреве 12—15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 горячих газов на 1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 холод­ного кислорода), и т. д.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595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59" y="226242"/>
            <a:ext cx="11576114" cy="650449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Таким образом, теоретические ис­следования     взаимодействия     струи кислорода с ванной и расчеты конст­рукции фурмы связаны со значитель­ными трудностями. Задача решается путем моделирования в лабораторных условиях, экспериментальной про­верки различных вариантов фурм в производственных условиях и состав­ления эмпирических уравнений для расчета.</a:t>
            </a:r>
          </a:p>
          <a:p>
            <a:r>
              <a:rPr lang="ru-RU" dirty="0"/>
              <a:t>В. И. </a:t>
            </a:r>
            <a:r>
              <a:rPr lang="ru-RU" dirty="0" err="1"/>
              <a:t>Баптизманский</a:t>
            </a:r>
            <a:r>
              <a:rPr lang="ru-RU" dirty="0"/>
              <a:t> и В. Б. Охот­ский на основе многочисленных иссле­дований предложили следующую схе­му строения конвертерной ванны при подаче кислорода сверху (рис. 15.12). При продувке сверху кислородные струи </a:t>
            </a:r>
            <a:r>
              <a:rPr lang="ru-RU" i="1" dirty="0"/>
              <a:t>2, </a:t>
            </a:r>
            <a:r>
              <a:rPr lang="ru-RU" dirty="0"/>
              <a:t>истекающие через сопла фур­мы </a:t>
            </a:r>
            <a:r>
              <a:rPr lang="ru-RU" i="1" dirty="0"/>
              <a:t>1, </a:t>
            </a:r>
            <a:r>
              <a:rPr lang="ru-RU" dirty="0"/>
              <a:t>внедряются в ванну </a:t>
            </a:r>
            <a:r>
              <a:rPr lang="ru-RU" i="1" dirty="0"/>
              <a:t>6, </a:t>
            </a:r>
            <a:r>
              <a:rPr lang="ru-RU" dirty="0"/>
              <a:t>формируя первичную реакционную зону с грани­цами нисходящего струйного участ­ка </a:t>
            </a:r>
            <a:r>
              <a:rPr lang="ru-RU" i="1" dirty="0"/>
              <a:t>3. </a:t>
            </a:r>
            <a:r>
              <a:rPr lang="ru-RU" dirty="0"/>
              <a:t>Скорость потоков в первичной ре­акционной зоне уменьшается от оси к периферии и от места встречи струи с ванной вниз по оси зоны. Ориентиро­вочно скорость составляет 10—100 м/с, а вектор динамического напора на­правлен вниз по потоку (здесь и далее направление вектора показано стрел­ками). В пределах границ вторичной реакционной зоны </a:t>
            </a:r>
            <a:r>
              <a:rPr lang="ru-RU" i="1" dirty="0"/>
              <a:t>4 </a:t>
            </a:r>
            <a:r>
              <a:rPr lang="ru-RU" dirty="0"/>
              <a:t>выделяются про­дукты реакции оксидов железа с эле­ментами, растворенными в металле, в частности газовые объемы (пузыри) 5, состоящие из продуктов окисления уг­лерода. Каждый пузырь, всплывая на поверхность, выталкивает перед собой жидкий металл, а другие его порции за­нимают освобождающееся место, дви­гаясь в тылу газовых объемов. Это со­здает потоки металла в реакционной зоне, движущиеся со скоростью 10 м/с (здесь вектор скорости направлен вверх в соответствии с движением газо­вых объемов). Если размеры перифе­рийной части ванны не слишком вели­ки, то в каждом вертикальном сечении, проходящем через ось фурмы 7, обра­зуется один замкнутый цикл потоков. Если размеры периферийной части ванны значительны, то могут образо­ваться два цикла потоков, один из ко­торых будет находиться ближе к реак­ционной зоне, второй — к стенке кон­вертера. Скорость движения потоков в периферийных участках конвертерной ванны оценивается только косвенны­ми методами. Получаемые результаты отличаются даже по порядку величины (наиболее вероятное значение скорос­ти 1 м/с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1723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315" y="69162"/>
            <a:ext cx="4823349" cy="624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427563" y="2427105"/>
            <a:ext cx="29882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Схема  состояния  конвертерной ванны при подаче кислорода сверху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0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663" y="91093"/>
            <a:ext cx="10515600" cy="25201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Бессемеровский конвертер (рис. 15.1) состоит из корпуса, горловины и дни­ща. Конвертер футеруют </a:t>
            </a:r>
            <a:r>
              <a:rPr lang="ru-RU" dirty="0" err="1"/>
              <a:t>динасовым</a:t>
            </a:r>
            <a:r>
              <a:rPr lang="ru-RU" dirty="0"/>
              <a:t> кирпичом или огнеупорной массой, состоящей из кварца в смеси с огне­упорной глиной. Примерный состав огнеупорной футеровки следующий, %: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90, </a:t>
            </a:r>
            <a:r>
              <a:rPr lang="ru-RU" dirty="0" err="1"/>
              <a:t>А1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 8,5, </a:t>
            </a:r>
            <a:r>
              <a:rPr lang="ru-RU" dirty="0" err="1"/>
              <a:t>СаО</a:t>
            </a:r>
            <a:r>
              <a:rPr lang="ru-RU" dirty="0"/>
              <a:t> + </a:t>
            </a:r>
            <a:r>
              <a:rPr lang="en-US" dirty="0" err="1"/>
              <a:t>MgO</a:t>
            </a:r>
            <a:r>
              <a:rPr lang="ru-RU" dirty="0"/>
              <a:t> 1. Днище конвертера футеруют тем же материа­лом. В днище вставляют ряд фурм (обычно фурмы изготавливают из ша­мота); в каждой фурме имеется не­сколько каналов (сопел) для подачи воздуха. К днищу снизу примыкает воздушная коробка, в которую из воз­духодувки по соединительному прово­ду подают сжатый воздух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Рисунок 3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931" y="2611225"/>
            <a:ext cx="3057361" cy="394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59984" y="4315931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Бессемеровский   конвертер   ем­костью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35т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— днище;   2—корпус;  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шлем;  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воздушная коробка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8079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841"/>
            <a:ext cx="10719062" cy="662704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Газовые объемы разрушаются на поверхности металлической ванны, где образуются всплески </a:t>
            </a:r>
            <a:r>
              <a:rPr lang="ru-RU" i="1" dirty="0"/>
              <a:t>8. </a:t>
            </a:r>
            <a:r>
              <a:rPr lang="ru-RU" dirty="0"/>
              <a:t>Вспенен­ный шлак 7 уменьшает высоту всплес­ков металла, и они могут не выходить за пределы шлакового слоя. Тогда вы­нос металла из конвертера потоком отходящих газов минимален. Разруша­ясь в шлаковой фазе, всплески дро­бятся на капли </a:t>
            </a:r>
            <a:r>
              <a:rPr lang="ru-RU" i="1" dirty="0"/>
              <a:t>9, </a:t>
            </a:r>
            <a:r>
              <a:rPr lang="ru-RU" dirty="0"/>
              <a:t>размер которых со­ставляет 0,1—10 мм и более. Капли под действием собственной массы оседают в шлаке, причем чем меньше их масса, тем больше длительность оседания. В процессе оседания капли могут коагу­лировать между собой или сливаться с новыми всплесками. Их содержание в шлаке повышается с ростом скорости окисления углерода; оно максимально при </a:t>
            </a:r>
            <a:r>
              <a:rPr lang="ru-RU" dirty="0" err="1"/>
              <a:t>основности</a:t>
            </a:r>
            <a:r>
              <a:rPr lang="ru-RU" dirty="0"/>
              <a:t> шлака 1,5—1,7, так как вязкость шлака увеличивается вследствие появления в нем группиро­вок </a:t>
            </a:r>
            <a:r>
              <a:rPr lang="ru-RU" dirty="0" err="1"/>
              <a:t>2СаО</a:t>
            </a:r>
            <a:r>
              <a:rPr lang="ru-RU" dirty="0"/>
              <a:t> •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(</a:t>
            </a:r>
            <a:r>
              <a:rPr lang="ru-RU" dirty="0" err="1"/>
              <a:t>двухкальциевого</a:t>
            </a:r>
            <a:r>
              <a:rPr lang="ru-RU" dirty="0"/>
              <a:t> си­ликата).</a:t>
            </a:r>
          </a:p>
          <a:p>
            <a:r>
              <a:rPr lang="ru-RU" dirty="0"/>
              <a:t>В различные периоды продувки ме­таллические капли, называемые ко­рольками, по количеству могут состав­лять более 15 % от массы шлака. Шла­ковая фаза со взвешенными королька­ми образует </a:t>
            </a:r>
            <a:r>
              <a:rPr lang="ru-RU" dirty="0" err="1"/>
              <a:t>шлако</a:t>
            </a:r>
            <a:r>
              <a:rPr lang="ru-RU" dirty="0"/>
              <a:t>-металлическую эмульсию. Кроме того, в области реак­ционной зоны, в которой движение и перемешивание конденсированных фаз наиболее интенсивны, шлак вовле­кается в металл, образуя </a:t>
            </a:r>
            <a:r>
              <a:rPr lang="ru-RU" dirty="0" err="1"/>
              <a:t>металло</a:t>
            </a:r>
            <a:r>
              <a:rPr lang="ru-RU" dirty="0"/>
              <a:t>-шла-</a:t>
            </a:r>
            <a:r>
              <a:rPr lang="ru-RU" dirty="0" err="1"/>
              <a:t>ковую</a:t>
            </a:r>
            <a:r>
              <a:rPr lang="ru-RU" dirty="0"/>
              <a:t> эмульсию. Струя окислителя, верхняя часть которой значительную долю периода продувки находится в шлаке, затягивает последний в металл, действуя как струйный насос. По экс­периментальным данным, доля шлака в эмульсии в центральной части ванны растет </a:t>
            </a:r>
            <a:r>
              <a:rPr lang="ru-RU" dirty="0" err="1"/>
              <a:t>снизу,вверх</a:t>
            </a:r>
            <a:r>
              <a:rPr lang="ru-RU" dirty="0"/>
              <a:t>. После прекраще­ния продувки относительно крупные капли шлака всплывают; большая доля корольков оседает из шлака в ванну, но часть их остается во взвешенном состо­янии. Оседание происходит тем пол­нее, чем меньше вязкость шлака. Оста­ющиеся в шлаке корольки составляют 1—10 % от массы шлака. Потери метал­ла в виде корольков при промежуточ­ном скачивании шлака из конвертера в ходе продувки достигают 1 %, а с ко­нечным шлаком —0,5% от металли­ческой садки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0245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48792"/>
            <a:ext cx="10737915" cy="634423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Поверхность контакта со шлаком взвешенных в нем корольков в процес­се продувки значительна, так как их много и они имеют небольшие разме­ры. На этой поверхности возможна ре­акция взаимодействия растворенного в корольке углерода с оксидами железа шлака [С] + (</a:t>
            </a:r>
            <a:r>
              <a:rPr lang="en-US" dirty="0" err="1"/>
              <a:t>FeO</a:t>
            </a:r>
            <a:r>
              <a:rPr lang="ru-RU" dirty="0"/>
              <a:t>) -&gt; </a:t>
            </a:r>
            <a:r>
              <a:rPr lang="en-US" dirty="0" err="1"/>
              <a:t>CO</a:t>
            </a:r>
            <a:r>
              <a:rPr lang="en-US" baseline="-25000" dirty="0" err="1"/>
              <a:t>r</a:t>
            </a:r>
            <a:r>
              <a:rPr lang="ru-RU" dirty="0"/>
              <a:t> + </a:t>
            </a:r>
            <a:r>
              <a:rPr lang="en-US" dirty="0"/>
              <a:t>Fe</a:t>
            </a:r>
            <a:r>
              <a:rPr lang="ru-RU" dirty="0"/>
              <a:t>. </a:t>
            </a:r>
            <a:r>
              <a:rPr lang="ru-RU" dirty="0" err="1"/>
              <a:t>Моно­оксид</a:t>
            </a:r>
            <a:r>
              <a:rPr lang="ru-RU" dirty="0"/>
              <a:t> углерода в этом случае выделяет­ся в виде пузырей размером 0,01—1 см. Пузыри </a:t>
            </a:r>
            <a:r>
              <a:rPr lang="ru-RU" i="1" dirty="0"/>
              <a:t>10, </a:t>
            </a:r>
            <a:r>
              <a:rPr lang="ru-RU" dirty="0"/>
              <a:t>число которых соответству­ет числу корольков, возникая в слое шлака и задерживаясь в нем вместе с газовыми объемами, поступающими из реакционной зоны, вызывают вспе­нивание шлака. Продолжительность пребывания пузырей в шлаке опреде­ляется их размерами, вязкостью и по­верхностными свойствами шлака. Особенно интенсивно вспениваются шлаки, </a:t>
            </a:r>
            <a:r>
              <a:rPr lang="ru-RU" dirty="0" err="1"/>
              <a:t>основность</a:t>
            </a:r>
            <a:r>
              <a:rPr lang="ru-RU" dirty="0"/>
              <a:t> которых ~2.</a:t>
            </a:r>
          </a:p>
          <a:p>
            <a:r>
              <a:rPr lang="ru-RU" dirty="0"/>
              <a:t>Газовые объемы </a:t>
            </a:r>
            <a:r>
              <a:rPr lang="ru-RU" i="1" dirty="0"/>
              <a:t>5, </a:t>
            </a:r>
            <a:r>
              <a:rPr lang="ru-RU" dirty="0"/>
              <a:t>проходя из ре­акционной зоны, также вызывают уве­личение высоты слоя вспененного шлака. Возможно стечение обстоя­тельств, когда слой вспененного шла­ка в 30—50 раз превышает толщину </a:t>
            </a:r>
            <a:r>
              <a:rPr lang="ru-RU" dirty="0" err="1"/>
              <a:t>не­вспененного</a:t>
            </a:r>
            <a:r>
              <a:rPr lang="ru-RU" dirty="0"/>
              <a:t> шлака, а его уровень дос­тигает 3—6 м поверхности спокойной ванны (в зависимости от садки кон­вертера). При этом вспененная шла-ко-металлическая эмульсия подходит к горловине конвертера. В результате разрушения на вспененном шлаке газовых объемов образуются всплески </a:t>
            </a:r>
            <a:r>
              <a:rPr lang="ru-RU" dirty="0" err="1"/>
              <a:t>шлако</a:t>
            </a:r>
            <a:r>
              <a:rPr lang="ru-RU" dirty="0"/>
              <a:t>-металлической эмульсии </a:t>
            </a:r>
            <a:r>
              <a:rPr lang="ru-RU" i="1" dirty="0"/>
              <a:t>11. </a:t>
            </a:r>
            <a:r>
              <a:rPr lang="ru-RU" dirty="0"/>
              <a:t>Если уровень </a:t>
            </a:r>
            <a:r>
              <a:rPr lang="ru-RU" dirty="0" err="1"/>
              <a:t>шлако</a:t>
            </a:r>
            <a:r>
              <a:rPr lang="ru-RU" dirty="0"/>
              <a:t>-металлической эмульсии располагается достаточно близко к горловине конвертера, то от­дельные всплески через горловину выбрасываются за пределы агрегата. Иногда эмульсия переливается через горловину. Это явление, называемое </a:t>
            </a:r>
            <a:r>
              <a:rPr lang="ru-RU" i="1" dirty="0"/>
              <a:t>выбросами шлака, </a:t>
            </a:r>
            <a:r>
              <a:rPr lang="ru-RU" dirty="0"/>
              <a:t>сопровождается по­терями металла в виде корольков, приводит к зарастанию брони конвер­тера и усложняет работу обслуживаю­щего персонала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6750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69682"/>
            <a:ext cx="10681355" cy="651392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Возникновение выбросов и их ин­тенсивность зависят от ряда факторов. Довольно часты выбросы при </a:t>
            </a:r>
            <a:r>
              <a:rPr lang="ru-RU" dirty="0" err="1"/>
              <a:t>пере­окислении</a:t>
            </a:r>
            <a:r>
              <a:rPr lang="ru-RU" dirty="0"/>
              <a:t> шлака. Если содержание оксидов железа повысилось в результа­те холодного начала процесса (низкая температура чугуна или значительное, количество легковесного лома в ших­те), выбросы возникают при переходе к интенсивному окислению углерода. Если </a:t>
            </a:r>
            <a:r>
              <a:rPr lang="ru-RU" dirty="0" err="1"/>
              <a:t>окисленность</a:t>
            </a:r>
            <a:r>
              <a:rPr lang="ru-RU" dirty="0"/>
              <a:t> шлака в какой-то период продувки возросла вследствие смягчения дутьевого режима при подъеме фурмы или добавок в конвер­тер железной руды, то выбросы воз­можны в начале периода интенсивного расхода оксидов железа на окисление углерода в металле ванны и корольков </a:t>
            </a:r>
            <a:r>
              <a:rPr lang="ru-RU" dirty="0" err="1"/>
              <a:t>шлако</a:t>
            </a:r>
            <a:r>
              <a:rPr lang="ru-RU" dirty="0"/>
              <a:t>-металлической эмульсии. Для исключения выбросов необходимо обеспечить снижение интенсивности вспенивания шлака, уровня ванны и его колебаний, т. е. требуется умень­шить </a:t>
            </a:r>
            <a:r>
              <a:rPr lang="ru-RU" dirty="0" err="1"/>
              <a:t>окисленность</a:t>
            </a:r>
            <a:r>
              <a:rPr lang="ru-RU" dirty="0"/>
              <a:t> шлака, скорость окисления углерода, рассредоточить дутье. Особенности протекания реак­ции обезуглероживания учитывают при разработке технологических при­емов управления процессом. К их чис­лу относятся методы организации </a:t>
            </a:r>
            <a:r>
              <a:rPr lang="ru-RU" i="1" dirty="0"/>
              <a:t>пуль­сирующей </a:t>
            </a:r>
            <a:r>
              <a:rPr lang="ru-RU" dirty="0"/>
              <a:t>продувки, продувки </a:t>
            </a:r>
            <a:r>
              <a:rPr lang="ru-RU" i="1" dirty="0"/>
              <a:t>с цикли­ческим расходом кислорода </a:t>
            </a:r>
            <a:r>
              <a:rPr lang="ru-RU" dirty="0"/>
              <a:t>и др. Боль­шое значение для рациональной организации процесса имеет правильное определение удельного объема конвертера и числа сопел в фурмах. Увеличение числа сопел позволяет ин­тенсифицировать продувку без ухуд­шения показателей процесса, однако пока не принято делать фурмы с чис­лом сопел более шести, так как при этом ухудшаются условия их охлажде­ния и снижается стойкость фурмы.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256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11084"/>
            <a:ext cx="10775623" cy="639137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Определенное влияние на техноло­гию и условия ведения плавки оказы­вает и такой фактор, как </a:t>
            </a:r>
            <a:r>
              <a:rPr lang="ru-RU" i="1" dirty="0"/>
              <a:t>постепенный </a:t>
            </a:r>
            <a:r>
              <a:rPr lang="ru-RU" dirty="0"/>
              <a:t>(по ходу кампании) </a:t>
            </a:r>
            <a:r>
              <a:rPr lang="ru-RU" i="1" dirty="0"/>
              <a:t>износ футеровки, сопровождаемый увеличением объема рабочего пространства </a:t>
            </a:r>
            <a:r>
              <a:rPr lang="ru-RU" dirty="0"/>
              <a:t>и заметным (в 1,5 -1,6 раза) увеличением площади ванны с одновременным уменьшени­ем ее глубины. Все это изменяет усло­вия </a:t>
            </a:r>
            <a:r>
              <a:rPr lang="ru-RU" dirty="0" err="1"/>
              <a:t>массопередачи</a:t>
            </a:r>
            <a:r>
              <a:rPr lang="ru-RU" dirty="0"/>
              <a:t> и шлакообразова­ния, а также ход плавки в целом.</a:t>
            </a:r>
          </a:p>
          <a:p>
            <a:r>
              <a:rPr lang="ru-RU" dirty="0"/>
              <a:t>Увеличение в ходе продувки содер­жания </a:t>
            </a:r>
            <a:r>
              <a:rPr lang="ru-RU" dirty="0" err="1"/>
              <a:t>СаО</a:t>
            </a:r>
            <a:r>
              <a:rPr lang="ru-RU" dirty="0"/>
              <a:t> в шлаке приводит к повы­шению температуры его плавления. От начала к середине продувки с ростом скорости окисления углерода умень­шается содержание оксидов железа в шлаке (в результате восстановления). Поскольку марганец окисляется в на­чальный период продувки, то по мере увеличения количества шлака в нем уменьшается также и содержание ок­сидов марганца. Известно, что оксиды железа и марганца разжижают шлак, заметно снижают температуру его плавления. В результате одновремен­ного действия перечисленных факто­ров температура плавления конвертер­ного шлака по ходу продувки повыша­ется с 1200 (в начале) до 1600 °С (в кон­це) и возможна ситуация, когда температура плавления шлака превы­сит его фактическую температуру. Это приведет к </a:t>
            </a:r>
            <a:r>
              <a:rPr lang="ru-RU" dirty="0" err="1"/>
              <a:t>выпаданию</a:t>
            </a:r>
            <a:r>
              <a:rPr lang="ru-RU" dirty="0"/>
              <a:t> из раствора наиболее тугоплавких составляющих, в первую очередь </a:t>
            </a:r>
            <a:r>
              <a:rPr lang="ru-RU" dirty="0" err="1"/>
              <a:t>двухкальциевого</a:t>
            </a:r>
            <a:r>
              <a:rPr lang="ru-RU" dirty="0"/>
              <a:t> сили­ката. Наличие в шлаковом расплаве твердой фазы вызывает уменьшение его текучести. Если развитие описыва­емых явлений продолжится, то степень гетерогенности шлака увеличится и шлак «свертывается». Свертывание — это не только сгущение шлака, но и по­теря способности пениться, т. е. шлак оседает. В вязком шлаке замедляются процессы массопереноса, т. е. этот процесс нежелательный. Свертывание усиливается при вводе в конвертер шихтовых материалов и при охлажде­нии шлаковой фазы.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977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424206"/>
            <a:ext cx="10662501" cy="621226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Свернувшийся шлак зачастую представляет собой полутвердую или твердую массу, которая отбрасывается с поверхности реакционной зоны к стенкам агрегата потоками выделяю­щегося газа. При этом теряется важ­ная защитная функция шлака — пре­пятствовать развитию всплесков и вы­носу металла в пространство над ван­ной и из конвертера. Если внутренняя высота конвертера сравнительно неве­лика, то возможен вылет всплесков через горловину на кожух конвертера, неизбежны значительные потери ме­талла и последующая очистка кожуха от застывших масс. И даже если всплески не вылетят из конвертера, капли металла, образующиеся из них при разрушении в полости агрегата, могут быть подхвачены газовым пото­ком и вынесены из конвертера через горловину. Этот менее заметный, чем крупные всплески металла, процесс вызывает значительные осложнения. Потери металла с выносом при нор­мальном состоянии вспененного шла­ка незначительны, но при свернув­шемся шлаке они достигают ~ 0,2 % садки за каждую минуту продувки.</a:t>
            </a:r>
          </a:p>
          <a:p>
            <a:r>
              <a:rPr lang="ru-RU" dirty="0"/>
              <a:t>В период продувки со свернувшим­ся шлаком вредные примеси (сера и фосфор) практически не переходят из металла в шлак, так как все процессы массопереноса в шлаке подавляются.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4296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773" y="241922"/>
            <a:ext cx="10515600" cy="361999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Таким образом, устранение сверты­вания шлака и снижение потерь метал­ла с выносом являются серьезными технологическими задачами, которые приходится решать во время продувки. Эффективной мерой против свертыва­ния являются добавки плавикового шпата, значительно разжижающего шлак. Шлак разжижают, повышая со­держание в нем оксидов железа, смягче­нием дутьевого режима главным обра­зом путем кратковременного увеличе­ния высоты фурмы над уровнем ванны или используя специально подготов­ленные шлаковые </a:t>
            </a:r>
            <a:r>
              <a:rPr lang="ru-RU" dirty="0" smtClean="0"/>
              <a:t>смеси.</a:t>
            </a:r>
            <a:endParaRPr lang="ru-RU" dirty="0"/>
          </a:p>
          <a:p>
            <a:r>
              <a:rPr lang="ru-RU" dirty="0"/>
              <a:t>На рис. 15.13 показана головка че-</a:t>
            </a:r>
            <a:r>
              <a:rPr lang="ru-RU" dirty="0" err="1"/>
              <a:t>тырехсопловой</a:t>
            </a:r>
            <a:r>
              <a:rPr lang="ru-RU" dirty="0"/>
              <a:t> фурмы. В процессе ра­боты фурма непрерывно охлаждается водой. В наиболее тяжелых условиях работает наконечник (головка) фур­мы. Наконечник обычно </a:t>
            </a:r>
            <a:r>
              <a:rPr lang="ru-RU" dirty="0" err="1"/>
              <a:t>изготавлива</a:t>
            </a:r>
            <a:r>
              <a:rPr lang="ru-RU" dirty="0"/>
              <a:t> ют из меди (медь — наиболее доступ­ный конструкционный материал с вы­сокой теплопроводностью, в 8 раз бо­лее высокой, чем у стали).</a:t>
            </a:r>
          </a:p>
          <a:p>
            <a:r>
              <a:rPr lang="ru-RU" dirty="0"/>
              <a:t>Предусмотрена возможность заме­ны наконечника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6386" name="Рисунок 3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51" y="3688940"/>
            <a:ext cx="175260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61726" y="466762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Головка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четырехсопловой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фурмы: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1—3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стальные  трубы;  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сопловый  коллектор;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—сопло; б—распределитель воды; 7—торец го­ловки фурмы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0204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1913"/>
            <a:ext cx="10515600" cy="571505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5. Тепловой баланс конвертер­ной плавки. </a:t>
            </a:r>
            <a:r>
              <a:rPr lang="ru-RU" dirty="0"/>
              <a:t>Состав шихты конвертер­ной плавки диктуется требованиями технологии и тепловым балансом. Ос­новные составляющие </a:t>
            </a:r>
            <a:r>
              <a:rPr lang="ru-RU" i="1" dirty="0"/>
              <a:t>приходной час­ти </a:t>
            </a:r>
            <a:r>
              <a:rPr lang="ru-RU" dirty="0"/>
              <a:t>теплового </a:t>
            </a:r>
            <a:r>
              <a:rPr lang="ru-RU" i="1" dirty="0"/>
              <a:t>баланса </a:t>
            </a:r>
            <a:r>
              <a:rPr lang="ru-RU" dirty="0"/>
              <a:t>следующие:</a:t>
            </a:r>
          </a:p>
          <a:p>
            <a:r>
              <a:rPr lang="ru-RU" dirty="0"/>
              <a:t>а</a:t>
            </a:r>
            <a:r>
              <a:rPr lang="ru-RU" b="1" dirty="0"/>
              <a:t>. Физическое тепло чугуна, </a:t>
            </a:r>
            <a:r>
              <a:rPr lang="en-US" dirty="0"/>
              <a:t>Q</a:t>
            </a:r>
            <a:r>
              <a:rPr lang="ru-RU" baseline="-25000" dirty="0" err="1"/>
              <a:t>чуг</a:t>
            </a:r>
            <a:r>
              <a:rPr lang="ru-RU" dirty="0"/>
              <a:t>, кДж/кг чугуна, определяют как сумму:</a:t>
            </a:r>
          </a:p>
          <a:p>
            <a:r>
              <a:rPr lang="en-US" i="1" dirty="0"/>
              <a:t>Q</a:t>
            </a:r>
            <a:r>
              <a:rPr lang="ru-RU" i="1" dirty="0" err="1"/>
              <a:t>чуг</a:t>
            </a:r>
            <a:r>
              <a:rPr lang="ru-RU" i="1" dirty="0"/>
              <a:t> </a:t>
            </a:r>
            <a:r>
              <a:rPr lang="ru-RU" dirty="0"/>
              <a:t>= 0,</a:t>
            </a:r>
            <a:r>
              <a:rPr lang="ru-RU" i="1" dirty="0"/>
              <a:t>74</a:t>
            </a:r>
            <a:r>
              <a:rPr lang="en-US" i="1" dirty="0"/>
              <a:t>t</a:t>
            </a:r>
            <a:r>
              <a:rPr lang="ru-RU" i="1" baseline="-25000" dirty="0" err="1"/>
              <a:t>пл</a:t>
            </a:r>
            <a:r>
              <a:rPr lang="ru-RU" dirty="0"/>
              <a:t> + 217 + 0,87 (</a:t>
            </a:r>
            <a:r>
              <a:rPr lang="en-US" i="1" dirty="0"/>
              <a:t>t</a:t>
            </a:r>
            <a:r>
              <a:rPr lang="ru-RU" baseline="-25000" dirty="0"/>
              <a:t>факт</a:t>
            </a:r>
            <a:r>
              <a:rPr lang="ru-RU" dirty="0"/>
              <a:t> - </a:t>
            </a:r>
            <a:r>
              <a:rPr lang="en-US" i="1" dirty="0"/>
              <a:t>t</a:t>
            </a:r>
            <a:r>
              <a:rPr lang="ru-RU" baseline="-25000" dirty="0" err="1"/>
              <a:t>пл</a:t>
            </a:r>
            <a:r>
              <a:rPr lang="ru-RU" dirty="0"/>
              <a:t>),</a:t>
            </a:r>
          </a:p>
          <a:p>
            <a:r>
              <a:rPr lang="ru-RU" dirty="0"/>
              <a:t>где 0,74 и 0,87 —теплоемкость соответствен­но твердого и жидкого чугуна, кДж/(кг К); 0,74 </a:t>
            </a:r>
            <a:r>
              <a:rPr lang="en-US" i="1" dirty="0"/>
              <a:t>t</a:t>
            </a:r>
            <a:r>
              <a:rPr lang="ru-RU" baseline="-25000" dirty="0" err="1"/>
              <a:t>пл</a:t>
            </a:r>
            <a:r>
              <a:rPr lang="ru-RU" dirty="0"/>
              <a:t> — энтальпия твердого чугуна, нагрето­го до температуры плавления; 217 — скрытая теплота плавления чугуна, кДж/кг; 0,87(</a:t>
            </a:r>
            <a:r>
              <a:rPr lang="en-US" i="1" dirty="0"/>
              <a:t>t</a:t>
            </a:r>
            <a:r>
              <a:rPr lang="ru-RU" baseline="-25000" dirty="0"/>
              <a:t>факт</a:t>
            </a:r>
            <a:r>
              <a:rPr lang="ru-RU" dirty="0"/>
              <a:t> -</a:t>
            </a:r>
            <a:r>
              <a:rPr lang="ru-RU" i="1" dirty="0"/>
              <a:t> </a:t>
            </a:r>
            <a:r>
              <a:rPr lang="en-US" i="1" dirty="0"/>
              <a:t>t</a:t>
            </a:r>
            <a:r>
              <a:rPr lang="ru-RU" baseline="-25000" dirty="0" err="1"/>
              <a:t>пл</a:t>
            </a:r>
            <a:r>
              <a:rPr lang="ru-RU" dirty="0"/>
              <a:t>) — энтальпия  жидкого чугуна при данной конкретной температуре нагрева</a:t>
            </a:r>
          </a:p>
          <a:p>
            <a:r>
              <a:rPr lang="ru-RU" dirty="0"/>
              <a:t>Температура плавления чугуна за­висит от его состава и в среднем принимается равной </a:t>
            </a:r>
            <a:r>
              <a:rPr lang="ru-RU" dirty="0" err="1"/>
              <a:t>1175°С</a:t>
            </a:r>
            <a:r>
              <a:rPr lang="ru-RU" dirty="0"/>
              <a:t>. Любое ме­роприятие, направленное на повыше­ние температуры чугуна </a:t>
            </a:r>
            <a:r>
              <a:rPr lang="en-US" i="1" dirty="0"/>
              <a:t>t</a:t>
            </a:r>
            <a:r>
              <a:rPr lang="ru-RU" baseline="-25000" dirty="0"/>
              <a:t>факт</a:t>
            </a:r>
            <a:r>
              <a:rPr lang="ru-RU" dirty="0"/>
              <a:t>, заметно увеличивает приход тепла;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109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8474"/>
            <a:ext cx="10515600" cy="5658489"/>
          </a:xfrm>
        </p:spPr>
        <p:txBody>
          <a:bodyPr>
            <a:normAutofit fontScale="92500"/>
          </a:bodyPr>
          <a:lstStyle/>
          <a:p>
            <a:r>
              <a:rPr lang="ru-RU"/>
              <a:t>б.</a:t>
            </a:r>
            <a:r>
              <a:rPr lang="ru-RU" b="1"/>
              <a:t> </a:t>
            </a:r>
            <a:r>
              <a:rPr lang="ru-RU" b="1" dirty="0"/>
              <a:t>Тепло окисления примесей. </a:t>
            </a:r>
            <a:r>
              <a:rPr lang="ru-RU" dirty="0"/>
              <a:t>Основ­ную долю тепла по этой статье прихо­да составляет тепло реакций окисле­ния С, </a:t>
            </a:r>
            <a:r>
              <a:rPr lang="en-US" dirty="0"/>
              <a:t>Si</a:t>
            </a:r>
            <a:r>
              <a:rPr lang="ru-RU" dirty="0"/>
              <a:t>, </a:t>
            </a:r>
            <a:r>
              <a:rPr lang="en-US" dirty="0" err="1"/>
              <a:t>Mn</a:t>
            </a:r>
            <a:r>
              <a:rPr lang="ru-RU" dirty="0"/>
              <a:t> и </a:t>
            </a:r>
            <a:r>
              <a:rPr lang="en-US" dirty="0"/>
              <a:t>Fe</a:t>
            </a:r>
            <a:r>
              <a:rPr lang="ru-RU" dirty="0"/>
              <a:t>; любое мероприя­тие, направленное на организацию до­жигания в полости конвертера СО до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, также заметно увеличивает при­ход тепла. Определенное количество тепла поступает в результате окисле­ния железа, однако по мере окисле­ния железа уменьшается выход метал­ла и соответственно ухудшаются по­казатели теплового баланса, рассчи­танные не на 1 кг шихты, а на 1 кг жидкой стали.</a:t>
            </a:r>
          </a:p>
          <a:p>
            <a:r>
              <a:rPr lang="ru-RU" dirty="0"/>
              <a:t>Кроме этих двух основных состав­ляющих приходной части теплового баланса при точных расчетах учиты­вают тепло процессов шлакообразо­вания (образования силикатов каль­ция и магния, алюминатов кальция и т.д.), а также физическое тепло по­павшего в конвертер миксерного шлака. В тех случаях, когда </a:t>
            </a:r>
            <a:r>
              <a:rPr lang="ru-RU" dirty="0" err="1"/>
              <a:t>шлакооб-разующие</a:t>
            </a:r>
            <a:r>
              <a:rPr lang="ru-RU" dirty="0"/>
              <a:t> добавки или заливаемый в конвертер металлический лом пред­варительно подогревают, это тепло также учитывают.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751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5926"/>
            <a:ext cx="10515600" cy="578103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Основные </a:t>
            </a:r>
            <a:r>
              <a:rPr lang="ru-RU" i="1" dirty="0"/>
              <a:t>статьи расхода тепла </a:t>
            </a:r>
            <a:r>
              <a:rPr lang="ru-RU" dirty="0"/>
              <a:t>в конвертерном процессе следующие:</a:t>
            </a:r>
          </a:p>
          <a:p>
            <a:r>
              <a:rPr lang="ru-RU" dirty="0"/>
              <a:t>а. </a:t>
            </a:r>
            <a:r>
              <a:rPr lang="ru-RU" b="1" dirty="0"/>
              <a:t>Тепло нагрева стали. </a:t>
            </a:r>
            <a:r>
              <a:rPr lang="ru-RU" dirty="0"/>
              <a:t>Физическое тепло стали, </a:t>
            </a:r>
            <a:r>
              <a:rPr lang="en-US" dirty="0" err="1"/>
              <a:t>Q</a:t>
            </a:r>
            <a:r>
              <a:rPr lang="en-US" baseline="-25000" dirty="0" err="1"/>
              <a:t>CT</a:t>
            </a:r>
            <a:r>
              <a:rPr lang="ru-RU" dirty="0"/>
              <a:t>, определяют как сумму:</a:t>
            </a:r>
          </a:p>
          <a:p>
            <a:r>
              <a:rPr lang="ru-RU" dirty="0"/>
              <a:t> </a:t>
            </a:r>
          </a:p>
          <a:p>
            <a:r>
              <a:rPr lang="en-US" dirty="0"/>
              <a:t>Q</a:t>
            </a:r>
            <a:r>
              <a:rPr lang="ru-RU" baseline="-25000" dirty="0" err="1"/>
              <a:t>ст</a:t>
            </a:r>
            <a:r>
              <a:rPr lang="ru-RU" dirty="0"/>
              <a:t>= 0.7</a:t>
            </a:r>
            <a:r>
              <a:rPr lang="ru-RU" i="1" dirty="0"/>
              <a:t> </a:t>
            </a:r>
            <a:r>
              <a:rPr lang="en-US" i="1" dirty="0"/>
              <a:t>t</a:t>
            </a:r>
            <a:r>
              <a:rPr lang="ru-RU" baseline="-25000" dirty="0" err="1"/>
              <a:t>пл</a:t>
            </a:r>
            <a:r>
              <a:rPr lang="ru-RU" dirty="0"/>
              <a:t> + 260 + 0,84(</a:t>
            </a:r>
            <a:r>
              <a:rPr lang="en-US" i="1" dirty="0"/>
              <a:t>t</a:t>
            </a:r>
            <a:r>
              <a:rPr lang="ru-RU" baseline="-25000" dirty="0"/>
              <a:t>факт</a:t>
            </a:r>
            <a:r>
              <a:rPr lang="ru-RU" dirty="0"/>
              <a:t> - </a:t>
            </a:r>
            <a:r>
              <a:rPr lang="en-US" i="1" dirty="0"/>
              <a:t>t</a:t>
            </a:r>
            <a:r>
              <a:rPr lang="ru-RU" baseline="-25000" dirty="0" err="1"/>
              <a:t>пл</a:t>
            </a:r>
            <a:r>
              <a:rPr lang="ru-RU" dirty="0"/>
              <a:t>),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где 0,7 и 0,84 — теплоемкость соответственно твердой и жидкой стали, кДж/(кг • К); 0,</a:t>
            </a:r>
            <a:r>
              <a:rPr lang="ru-RU" i="1" dirty="0"/>
              <a:t>7</a:t>
            </a:r>
            <a:r>
              <a:rPr lang="en-US" i="1" dirty="0"/>
              <a:t>t</a:t>
            </a:r>
            <a:r>
              <a:rPr lang="ru-RU" i="1" dirty="0" err="1"/>
              <a:t>пл</a:t>
            </a:r>
            <a:r>
              <a:rPr lang="ru-RU" dirty="0"/>
              <a:t> — энтальпия твердой стали, нагретой до температуры плавления; 260 — скрытая теплота плавления стали, кДж/кг;</a:t>
            </a:r>
          </a:p>
          <a:p>
            <a:r>
              <a:rPr lang="ru-RU" dirty="0"/>
              <a:t>0,84(</a:t>
            </a:r>
            <a:r>
              <a:rPr lang="ru-RU" i="1" dirty="0"/>
              <a:t> </a:t>
            </a:r>
            <a:r>
              <a:rPr lang="en-US" i="1" dirty="0"/>
              <a:t>t</a:t>
            </a:r>
            <a:r>
              <a:rPr lang="ru-RU" baseline="-25000" dirty="0"/>
              <a:t>факт</a:t>
            </a:r>
            <a:r>
              <a:rPr lang="ru-RU" dirty="0"/>
              <a:t> —  </a:t>
            </a:r>
            <a:r>
              <a:rPr lang="en-US" i="1" dirty="0"/>
              <a:t>t</a:t>
            </a:r>
            <a:r>
              <a:rPr lang="ru-RU" baseline="-25000" dirty="0" err="1"/>
              <a:t>пл</a:t>
            </a:r>
            <a:r>
              <a:rPr lang="ru-RU" dirty="0"/>
              <a:t>) — энтальпия жидкой стали, нагретой в процессе плавки до определенной температу­ры.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Температура плавления и теплоем­кость зависят от состава стали. Обыч­но для расчетов температуру плавле­ния стали принимают равной </a:t>
            </a:r>
            <a:r>
              <a:rPr lang="ru-RU" dirty="0" err="1"/>
              <a:t>1500°С</a:t>
            </a:r>
            <a:r>
              <a:rPr lang="ru-RU" dirty="0"/>
              <a:t>. Из приведенных данных следует, что получение высоких значений темпера­туры нагрева металла </a:t>
            </a:r>
            <a:r>
              <a:rPr lang="en-US" i="1" dirty="0"/>
              <a:t>t</a:t>
            </a:r>
            <a:r>
              <a:rPr lang="ru-RU" baseline="-25000" dirty="0"/>
              <a:t>факт</a:t>
            </a:r>
            <a:r>
              <a:rPr lang="ru-RU" dirty="0"/>
              <a:t> связано с заметным увеличением расхода тепла;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477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9109"/>
            <a:ext cx="10653074" cy="656105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б.</a:t>
            </a:r>
            <a:r>
              <a:rPr lang="ru-RU" dirty="0"/>
              <a:t> </a:t>
            </a:r>
            <a:r>
              <a:rPr lang="ru-RU" b="1" dirty="0"/>
              <a:t>Тепло нагрева шлака. </a:t>
            </a:r>
            <a:r>
              <a:rPr lang="ru-RU" dirty="0"/>
              <a:t>Физическое тепло </a:t>
            </a:r>
            <a:r>
              <a:rPr lang="ru-RU" dirty="0" err="1"/>
              <a:t>бтгр.шл</a:t>
            </a:r>
            <a:r>
              <a:rPr lang="ru-RU" dirty="0"/>
              <a:t>, кДж/кг шлака, определяют как следующую сумму:</a:t>
            </a:r>
          </a:p>
          <a:p>
            <a:r>
              <a:rPr lang="en-US" i="1" dirty="0"/>
              <a:t>Q</a:t>
            </a:r>
            <a:r>
              <a:rPr lang="ru-RU" i="1" baseline="-25000" dirty="0" err="1"/>
              <a:t>наг.шл</a:t>
            </a:r>
            <a:r>
              <a:rPr lang="ru-RU" i="1" baseline="-25000" dirty="0"/>
              <a:t>.</a:t>
            </a:r>
            <a:r>
              <a:rPr lang="ru-RU" i="1" dirty="0"/>
              <a:t>  =  </a:t>
            </a:r>
            <a:r>
              <a:rPr lang="en-US" i="1" dirty="0"/>
              <a:t>c</a:t>
            </a:r>
            <a:r>
              <a:rPr lang="ru-RU" i="1" baseline="-25000" dirty="0" err="1"/>
              <a:t>шл</a:t>
            </a:r>
            <a:r>
              <a:rPr lang="ru-RU" i="1" dirty="0"/>
              <a:t>  </a:t>
            </a:r>
            <a:r>
              <a:rPr lang="en-US" i="1" dirty="0"/>
              <a:t>t</a:t>
            </a:r>
            <a:r>
              <a:rPr lang="ru-RU" i="1" baseline="-25000" dirty="0" err="1"/>
              <a:t>шл</a:t>
            </a:r>
            <a:r>
              <a:rPr lang="ru-RU" i="1" dirty="0"/>
              <a:t>  +  </a:t>
            </a:r>
            <a:r>
              <a:rPr lang="en-US" i="1" dirty="0"/>
              <a:t>Q </a:t>
            </a:r>
            <a:r>
              <a:rPr lang="ru-RU" i="1" baseline="-25000" dirty="0" err="1"/>
              <a:t>пл.шл</a:t>
            </a:r>
            <a:r>
              <a:rPr lang="ru-RU" i="1" baseline="-25000" dirty="0"/>
              <a:t>.</a:t>
            </a:r>
            <a:endParaRPr lang="ru-RU" dirty="0"/>
          </a:p>
          <a:p>
            <a:r>
              <a:rPr lang="ru-RU" dirty="0"/>
              <a:t>где </a:t>
            </a:r>
            <a:r>
              <a:rPr lang="ru-RU" i="1" dirty="0" err="1"/>
              <a:t>с</a:t>
            </a:r>
            <a:r>
              <a:rPr lang="ru-RU" i="1" baseline="-25000" dirty="0" err="1"/>
              <a:t>шл</a:t>
            </a:r>
            <a:r>
              <a:rPr lang="en-US" i="1" dirty="0"/>
              <a:t>t</a:t>
            </a:r>
            <a:r>
              <a:rPr lang="ru-RU" i="1" baseline="-25000" dirty="0" err="1"/>
              <a:t>шл</a:t>
            </a:r>
            <a:r>
              <a:rPr lang="ru-RU" dirty="0"/>
              <a:t> — энтальпия шлака; </a:t>
            </a:r>
            <a:r>
              <a:rPr lang="ru-RU" dirty="0" err="1"/>
              <a:t>с</a:t>
            </a:r>
            <a:r>
              <a:rPr lang="ru-RU" baseline="-25000" dirty="0" err="1"/>
              <a:t>шл</a:t>
            </a:r>
            <a:r>
              <a:rPr lang="ru-RU" dirty="0"/>
              <a:t> — удельная теплоемкость шлака при данной температу­ре, кДж/(кг • К); </a:t>
            </a:r>
            <a:r>
              <a:rPr lang="en-US" i="1" dirty="0"/>
              <a:t>t</a:t>
            </a:r>
            <a:r>
              <a:rPr lang="ru-RU" baseline="-25000" dirty="0" err="1"/>
              <a:t>шл</a:t>
            </a:r>
            <a:r>
              <a:rPr lang="ru-RU" dirty="0"/>
              <a:t> — температура шлака; </a:t>
            </a:r>
            <a:r>
              <a:rPr lang="en-US" i="1" dirty="0"/>
              <a:t>Q </a:t>
            </a:r>
            <a:r>
              <a:rPr lang="ru-RU" i="1" baseline="-25000" dirty="0" err="1"/>
              <a:t>пл.шл</a:t>
            </a:r>
            <a:r>
              <a:rPr lang="ru-RU" i="1" baseline="-25000" dirty="0"/>
              <a:t>.</a:t>
            </a:r>
            <a:r>
              <a:rPr lang="ru-RU" dirty="0"/>
              <a:t> — теплота плавления шлака.</a:t>
            </a:r>
          </a:p>
          <a:p>
            <a:r>
              <a:rPr lang="ru-RU" dirty="0"/>
              <a:t>Значения удельной теплоемкости шлака и теплоты его плавления для шлаков разного состава существен­но неодинаковы. В расчетах часто принимают </a:t>
            </a:r>
            <a:r>
              <a:rPr lang="en-US" i="1" dirty="0"/>
              <a:t>t</a:t>
            </a:r>
            <a:r>
              <a:rPr lang="ru-RU" baseline="-25000" dirty="0" err="1"/>
              <a:t>ШЛ</a:t>
            </a:r>
            <a:r>
              <a:rPr lang="ru-RU" dirty="0"/>
              <a:t>=</a:t>
            </a:r>
            <a:r>
              <a:rPr lang="ru-RU" dirty="0" err="1"/>
              <a:t>1650°С</a:t>
            </a:r>
            <a:r>
              <a:rPr lang="ru-RU" dirty="0"/>
              <a:t>, </a:t>
            </a:r>
            <a:r>
              <a:rPr lang="ru-RU" dirty="0" err="1"/>
              <a:t>с</a:t>
            </a:r>
            <a:r>
              <a:rPr lang="ru-RU" baseline="-25000" dirty="0" err="1"/>
              <a:t>шл</a:t>
            </a:r>
            <a:r>
              <a:rPr lang="ru-RU" dirty="0"/>
              <a:t> =  1,21 кДж/(кг • К), </a:t>
            </a:r>
            <a:r>
              <a:rPr lang="en-US" i="1" dirty="0"/>
              <a:t>Q </a:t>
            </a:r>
            <a:r>
              <a:rPr lang="ru-RU" i="1" baseline="-25000" dirty="0" err="1"/>
              <a:t>пл.шл</a:t>
            </a:r>
            <a:r>
              <a:rPr lang="ru-RU" i="1" baseline="-25000" dirty="0"/>
              <a:t>.</a:t>
            </a:r>
            <a:r>
              <a:rPr lang="ru-RU" dirty="0"/>
              <a:t>= 210 кДж/кг;</a:t>
            </a:r>
          </a:p>
          <a:p>
            <a:r>
              <a:rPr lang="ru-RU" dirty="0"/>
              <a:t>в. </a:t>
            </a:r>
            <a:r>
              <a:rPr lang="ru-RU" b="1" dirty="0"/>
              <a:t>Физическое тепло отходящих газов. </a:t>
            </a:r>
            <a:r>
              <a:rPr lang="ru-RU" dirty="0"/>
              <a:t>Тепло отходящих газов определяют из произведения  теплоемкости  газа  на температуру (т. е. находят энтальпию газа). Значения теплоемкости состав­ляющих отходящего газа — СО,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, </a:t>
            </a:r>
            <a:r>
              <a:rPr lang="ru-RU" dirty="0" err="1"/>
              <a:t>Н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dirty="0"/>
              <a:t>, </a:t>
            </a:r>
            <a:r>
              <a:rPr lang="en-US" dirty="0"/>
              <a:t>N</a:t>
            </a:r>
            <a:r>
              <a:rPr lang="ru-RU" baseline="-25000" dirty="0"/>
              <a:t>2</a:t>
            </a:r>
            <a:r>
              <a:rPr lang="ru-RU" dirty="0"/>
              <a:t> — существенно различаются, поэтому для конкретных расчетов не­обходимо возможно более точно знать состав газов. Чем большая доза СО до­горает в полости конвертера до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, тем больше приход тепла. Однако при этом возрастает температура газов и со­ответственно    увеличивается    расход тепла на нагрев отходящих газов;</a:t>
            </a:r>
          </a:p>
          <a:p>
            <a:r>
              <a:rPr lang="ru-RU" dirty="0"/>
              <a:t>г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b="1" dirty="0"/>
              <a:t>Потери тепла через футеровку кон­вертера, через горловину, на нагрев воды, охлаждающей фурмы, и т. п. </a:t>
            </a:r>
            <a:r>
              <a:rPr lang="ru-RU" dirty="0"/>
              <a:t>Эти потери, находясь  в  зависимости  от степени разгара футеровки, организации веде­ния плавки, продолжительности при­остановок продувки для отбора проб, конструкции фурмы и т. д., составля­ют обычно 2—4 % от общего прихода тепла.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7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52486"/>
                <a:ext cx="10515600" cy="6202837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just">
                  <a:buNone/>
                </a:pPr>
                <a:r>
                  <a:rPr lang="ru-RU" dirty="0" smtClean="0"/>
                  <a:t>Опыт показал, что объем конверте­ра должен быть примерно в 10 раз больше объема, занимаемого ванной металла и шлака; в этом случае при кипении металла брызги не вылетают из полости конвертера. Тогда общий объем конвертера</a:t>
                </a:r>
              </a:p>
              <a:p>
                <a:pPr marL="0" indent="0" algn="just">
                  <a:buNone/>
                </a:pPr>
                <a:r>
                  <a:rPr lang="en-US" dirty="0"/>
                  <a:t>V</a:t>
                </a:r>
                <a:r>
                  <a:rPr lang="ru-RU" baseline="-25000" dirty="0"/>
                  <a:t>К</a:t>
                </a:r>
                <a:r>
                  <a:rPr lang="ru-RU" dirty="0"/>
                  <a:t> = (8 -  12)</a:t>
                </a:r>
                <a:r>
                  <a:rPr lang="en-US" dirty="0"/>
                  <a:t>V</a:t>
                </a:r>
                <a:r>
                  <a:rPr lang="ru-RU" baseline="-25000" dirty="0"/>
                  <a:t>М</a:t>
                </a:r>
                <a:endParaRPr lang="ru-RU" dirty="0"/>
              </a:p>
              <a:p>
                <a:pPr marL="0" indent="0" algn="just">
                  <a:buNone/>
                </a:pPr>
                <a:r>
                  <a:rPr lang="ru-RU" dirty="0"/>
                  <a:t>где </a:t>
                </a:r>
                <a:r>
                  <a:rPr lang="en-US" i="1" dirty="0" err="1"/>
                  <a:t>V</a:t>
                </a:r>
                <a:r>
                  <a:rPr lang="en-US" i="1" baseline="-25000" dirty="0" err="1"/>
                  <a:t>M</a:t>
                </a:r>
                <a:r>
                  <a:rPr lang="en-US" i="1" dirty="0"/>
                  <a:t> </a:t>
                </a:r>
                <a:r>
                  <a:rPr lang="ru-RU" dirty="0"/>
                  <a:t>— объем жидкого металла.</a:t>
                </a:r>
              </a:p>
              <a:p>
                <a:pPr marL="0" indent="0" algn="just">
                  <a:buNone/>
                </a:pPr>
                <a:r>
                  <a:rPr lang="ru-RU" dirty="0"/>
                  <a:t>Отношение объема конвертера к его садке колеблется в пределах от 1 до </a:t>
                </a:r>
                <a:r>
                  <a:rPr lang="ru-RU" dirty="0" err="1"/>
                  <a:t>1,6м</a:t>
                </a:r>
                <a:r>
                  <a:rPr lang="ru-RU" baseline="30000" dirty="0" err="1"/>
                  <a:t>3</a:t>
                </a:r>
                <a:r>
                  <a:rPr lang="ru-RU" dirty="0"/>
                  <a:t>/т. Диаметр цилиндрической части конвертера обычно принима­ют в соответствии с соотношением </a:t>
                </a:r>
                <a:r>
                  <a:rPr lang="en-US" dirty="0"/>
                  <a:t>D</a:t>
                </a:r>
                <a:r>
                  <a:rPr lang="ru-RU" dirty="0"/>
                  <a:t>=(0,57+0,67)</a:t>
                </a:r>
                <a:r>
                  <a:rPr lang="ru-RU" i="1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</m:rad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а высоту </a:t>
                </a:r>
                <a:r>
                  <a:rPr lang="en-US" dirty="0"/>
                  <a:t>H </a:t>
                </a:r>
                <a:r>
                  <a:rPr lang="ru-RU" dirty="0"/>
                  <a:t>- из соотношения</a:t>
                </a:r>
              </a:p>
              <a:p>
                <a:pPr marL="0" indent="0" algn="just">
                  <a:buNone/>
                </a:pPr>
                <a:r>
                  <a:rPr lang="en-US" dirty="0"/>
                  <a:t>H</a:t>
                </a:r>
                <a:r>
                  <a:rPr lang="ru-RU" dirty="0"/>
                  <a:t>/</a:t>
                </a:r>
                <a:r>
                  <a:rPr lang="en-US" dirty="0"/>
                  <a:t>D</a:t>
                </a:r>
                <a:r>
                  <a:rPr lang="ru-RU" dirty="0"/>
                  <a:t>=1,75 + 2,0,</a:t>
                </a:r>
              </a:p>
              <a:p>
                <a:pPr marL="0" indent="0" algn="just">
                  <a:buNone/>
                </a:pPr>
                <a:r>
                  <a:rPr lang="ru-RU" dirty="0"/>
                  <a:t>здесь </a:t>
                </a:r>
                <a:r>
                  <a:rPr lang="ru-RU" i="1" dirty="0"/>
                  <a:t>М— </a:t>
                </a:r>
                <a:r>
                  <a:rPr lang="ru-RU" dirty="0"/>
                  <a:t>масса садки, т; </a:t>
                </a:r>
                <a:r>
                  <a:rPr lang="en-US" dirty="0"/>
                  <a:t>H</a:t>
                </a:r>
                <a:r>
                  <a:rPr lang="ru-RU" dirty="0"/>
                  <a:t>—расстояние по перпендикуляру от центра горловины до днища.</a:t>
                </a:r>
              </a:p>
              <a:p>
                <a:pPr marL="0" indent="0" algn="just">
                  <a:buNone/>
                </a:pPr>
                <a:r>
                  <a:rPr lang="ru-RU" dirty="0"/>
                  <a:t>Глубина ванны залитого жидкого чугуна в спокойном состоянии обыч­но составляет 350-450 мм. При такой глубине ванны достаточно иметь дав­ление в воздушной коробке 200— 250 кПа.</a:t>
                </a:r>
              </a:p>
              <a:p>
                <a:pPr marL="0" indent="0" algn="just">
                  <a:buNone/>
                </a:pPr>
                <a:r>
                  <a:rPr lang="ru-RU" dirty="0"/>
                  <a:t>При меньшем давлении ме­талл может залить фурмы, при боль­шем — возможны выбросы металла. Площадь сечения сопел составляет 0,15-</a:t>
                </a:r>
                <a:r>
                  <a:rPr lang="ru-RU" dirty="0" err="1"/>
                  <a:t>0,25м</a:t>
                </a:r>
                <a:r>
                  <a:rPr lang="ru-RU" baseline="30000" dirty="0" err="1"/>
                  <a:t>2</a:t>
                </a:r>
                <a:r>
                  <a:rPr lang="ru-RU" dirty="0" err="1"/>
                  <a:t>Д</a:t>
                </a:r>
                <a:r>
                  <a:rPr lang="ru-RU" dirty="0"/>
                  <a:t> садки, число сопел — до 300. Размещение сопел в днище должно быть таким, чтобы при на­клонном положении конвертера все количество металла и шлака вмеща­лось в агрегате, не заливая их</a:t>
                </a:r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52486"/>
                <a:ext cx="10515600" cy="6202837"/>
              </a:xfrm>
              <a:blipFill>
                <a:blip r:embed="rId2"/>
                <a:stretch>
                  <a:fillRect l="-928" t="-2259" r="-870" b="-1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15659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20510"/>
            <a:ext cx="10803903" cy="626882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Кроме перечисленных основных потерь для точных расчетов учитыва­ют тепло: 1) расходуемое на разложе­ние оксидов железа, вносимых с ших­той, и карбонатов, содержащихся в небольшом количестве в извести; 2) затраченное на нагрев и испарение влаги шихты; 3) содержащееся в кап­лях металла и шлака, вылетающих из конвертера (выбросах), и т. п. Если принять, что шихта состоит только из жидкого чугуна, то после соответству­ющих расчетов можно убедиться, что приход тепла существенно превышает расход. Во избежание перегрева стали (при перегреве быстро разрушается футеровка, металл насыщается газами и т. п.) в ванну вводят охладители. В качестве охладителей используют ме­таллический лом, железную руду, а также (в редких случаях) водяной пар. Расчет количества лома, которое целе­сообразно загрузить в конвертер для исключения перегрева ванны, ведут, используя формулу для расчета коли­чества тепла на нагрев стали (см. п. 1 в статьях расхода). Ориентировочно можно принять, что на расплавление и нагрев до 1600 °С 1 кг лома расходу­ется ~ 1,4 МДж тепла. Количество лома, которое можно загрузить в кон­вертер без опасения переохлаждения металла, зависит от прихода тепла и организации работы (чем меньше ин­тервал между плавками и продолжи­тельность остановок конвертера, тем меньше потери тепла) и обычно со­ставляет 20—30 % от общей массы </a:t>
            </a:r>
            <a:r>
              <a:rPr lang="ru-RU" dirty="0" err="1"/>
              <a:t>металлошихты</a:t>
            </a:r>
            <a:r>
              <a:rPr lang="ru-RU" dirty="0"/>
              <a:t>.</a:t>
            </a:r>
          </a:p>
          <a:p>
            <a:r>
              <a:rPr lang="ru-RU" dirty="0"/>
              <a:t>Распределение основных статей теплового баланса показано в табл. 15.2.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16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32652"/>
              </p:ext>
            </p:extLst>
          </p:nvPr>
        </p:nvGraphicFramePr>
        <p:xfrm>
          <a:off x="2366128" y="1102939"/>
          <a:ext cx="7484882" cy="4918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27611">
                  <a:extLst>
                    <a:ext uri="{9D8B030D-6E8A-4147-A177-3AD203B41FA5}">
                      <a16:colId xmlns:a16="http://schemas.microsoft.com/office/drawing/2014/main" val="270468915"/>
                    </a:ext>
                  </a:extLst>
                </a:gridCol>
                <a:gridCol w="1557271">
                  <a:extLst>
                    <a:ext uri="{9D8B030D-6E8A-4147-A177-3AD203B41FA5}">
                      <a16:colId xmlns:a16="http://schemas.microsoft.com/office/drawing/2014/main" val="3767569584"/>
                    </a:ext>
                  </a:extLst>
                </a:gridCol>
              </a:tblGrid>
              <a:tr h="3659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Статьи баланса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 от итога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4160140228"/>
                  </a:ext>
                </a:extLst>
              </a:tr>
              <a:tr h="7224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Приход тепла: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а</a:t>
                      </a:r>
                      <a:r>
                        <a:rPr lang="ru-RU" sz="1600" dirty="0">
                          <a:effectLst/>
                        </a:rPr>
                        <a:t>. Физическое тепло жидкого чугуна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б</a:t>
                      </a:r>
                      <a:r>
                        <a:rPr lang="ru-RU" sz="1600" dirty="0">
                          <a:effectLst/>
                        </a:rPr>
                        <a:t>. Тепло экзотермических реакций В том числе от: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51-55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45-50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2368463555"/>
                  </a:ext>
                </a:extLst>
              </a:tr>
              <a:tr h="7224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окисления углерода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окисления других примесей (кроме углерода)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окисления железа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25-30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12-15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5-6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822459708"/>
                  </a:ext>
                </a:extLst>
              </a:tr>
              <a:tr h="18764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в. Тепло шлакообразования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4-5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194331399"/>
                  </a:ext>
                </a:extLst>
              </a:tr>
              <a:tr h="187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857830461"/>
                  </a:ext>
                </a:extLst>
              </a:tr>
              <a:tr h="187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Расход тепла: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503686797"/>
                  </a:ext>
                </a:extLst>
              </a:tr>
              <a:tr h="187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а. Тепло готовой стали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60-65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4158457118"/>
                  </a:ext>
                </a:extLst>
              </a:tr>
              <a:tr h="187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б. Тепло конечного шлака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12-17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505749249"/>
                  </a:ext>
                </a:extLst>
              </a:tr>
              <a:tr h="187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в. Уносится отходящими газами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8-10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901381949"/>
                  </a:ext>
                </a:extLst>
              </a:tr>
              <a:tr h="102814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г. Нагрев и восстановление оксидов железа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вводимой </a:t>
                      </a:r>
                      <a:r>
                        <a:rPr lang="ru-RU" sz="1600" dirty="0">
                          <a:effectLst/>
                        </a:rPr>
                        <a:t>железной руды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д. Тепло, уносимое с плавильной пылью и выбросами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е. Нагрев воды, охлаждающей фурму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ж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r>
                        <a:rPr lang="ru-RU" sz="1600" dirty="0" smtClean="0">
                          <a:effectLst/>
                        </a:rPr>
                        <a:t>Потери </a:t>
                      </a:r>
                      <a:r>
                        <a:rPr lang="ru-RU" sz="1600" dirty="0">
                          <a:effectLst/>
                        </a:rPr>
                        <a:t>тепла через кладку и горловину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5-10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0,5-1,5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1,0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2-3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4173712545"/>
                  </a:ext>
                </a:extLst>
              </a:tr>
              <a:tr h="407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68039376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367048" y="397440"/>
            <a:ext cx="5457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Тепловой баланс кислородно-конвертерной операции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433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92231"/>
            <a:ext cx="10690781" cy="6117996"/>
          </a:xfrm>
        </p:spPr>
        <p:txBody>
          <a:bodyPr>
            <a:normAutofit/>
          </a:bodyPr>
          <a:lstStyle/>
          <a:p>
            <a:r>
              <a:rPr lang="ru-RU" dirty="0"/>
              <a:t>Увеличение доли лома в шихте воз­можно либо при увеличении приход­ных статей, либо при уменьшении ста­тей расхода. Практическое примене­ние нашли следующие приемы: 1) по­вышают температуру заливаемого в конвертер жидкого чугуна (главным образом за счет снижения потерь теп­ла на пути от доменного цеха к кон­вертеру); 2) предварительно подогре­вают лом в конвертере при помощи газокислородных (или </a:t>
            </a:r>
            <a:r>
              <a:rPr lang="ru-RU" dirty="0" err="1"/>
              <a:t>мазутокисло</a:t>
            </a:r>
            <a:r>
              <a:rPr lang="ru-RU" dirty="0"/>
              <a:t>-родных) горелок; 3) вводят в шихту добавки, при окислении которых вы­деляется большое количество тепла (уголь, кокс, карбид кальция и т. п.); 4) снижают потери тепла путем улуч­шения организации производства, уменьшения продолжительности про­стоев, сокращения времени на оста­новки для отбора проб и т. п. Очень перспективной является организация подогрева лома с использованием теп­ла отходящих газов, однако этот метод технически пока не разработан.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064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340" y="301658"/>
            <a:ext cx="11462994" cy="644793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6. Технология плавки. </a:t>
            </a:r>
            <a:r>
              <a:rPr lang="ru-RU" dirty="0"/>
              <a:t>Много­летний опыт эксплуатации кислород­ных конвертеров позволил повсемест­но установить следующий порядок загрузки шихты. В освободившийся после предыдущей плавки конвертер загружают лом — лоток с ломом пред­варительно взвешивают и доставляют к конвертеру заблаговременно; в мо­мент загрузки лоток при помощи кра­на наклоняют (опрокидывают) и лом ссыпается в конвертер. После загрузки лома в конвертер заливают необходи­мое количество жидкого чугуна (со­став с чугуновозными ковшами зара­нее подают к конвертеру). После окончания заливки чугуна конвертер устанавливают в вертикальное поло­жение, опускают кислородную фурму и начинают продувку.</a:t>
            </a:r>
          </a:p>
          <a:p>
            <a:r>
              <a:rPr lang="ru-RU" dirty="0"/>
              <a:t>Шлакообразующие и добавочные материалы вводят в конвертер в пред­варительно измельченном виде (до фракции 20—25 мм). Такие материалы называют сыпучими. Подачу сыпучих материалов осуществляют тремя спо­собами: 1) все сыпучие загружают в конвертер до заливки чугуна (под чу­гун) или даже до загрузки лома; 2) сы­пучие материалы вводят непрерывно сверху по ходу продувки; 3) часть сы­пучих (около половины) присаживают</a:t>
            </a:r>
          </a:p>
          <a:p>
            <a:r>
              <a:rPr lang="ru-RU" dirty="0"/>
              <a:t>одновременно с началом продувки, остальное количество вводят в течение нескольких минут непрерывно по ходу продувки. Чаще всего используют тре­тий способ</a:t>
            </a:r>
            <a:r>
              <a:rPr lang="ru-RU" dirty="0" smtClean="0"/>
              <a:t>.</a:t>
            </a:r>
          </a:p>
          <a:p>
            <a:r>
              <a:rPr lang="ru-RU" dirty="0"/>
              <a:t>Продолжительность плав­ки в современном конвертере состав­ляет 30—45 мин, в том числе:</a:t>
            </a:r>
          </a:p>
          <a:p>
            <a:r>
              <a:rPr lang="ru-RU" dirty="0"/>
              <a:t>мин</a:t>
            </a:r>
          </a:p>
          <a:p>
            <a:r>
              <a:rPr lang="ru-RU" dirty="0"/>
              <a:t>Завалка лома и заливка чугуна       					            5—10</a:t>
            </a:r>
          </a:p>
          <a:p>
            <a:r>
              <a:rPr lang="ru-RU" dirty="0"/>
              <a:t>Продувка кислородом                         					</a:t>
            </a:r>
            <a:r>
              <a:rPr lang="ru-RU" dirty="0" smtClean="0"/>
              <a:t>12—17</a:t>
            </a:r>
            <a:endParaRPr lang="ru-RU" dirty="0"/>
          </a:p>
          <a:p>
            <a:r>
              <a:rPr lang="ru-RU" dirty="0" err="1"/>
              <a:t>Повалка</a:t>
            </a:r>
            <a:r>
              <a:rPr lang="ru-RU" dirty="0"/>
              <a:t>, отбор проб, замер темпера­туры                                                                     4  -   6</a:t>
            </a:r>
          </a:p>
          <a:p>
            <a:r>
              <a:rPr lang="ru-RU" dirty="0"/>
              <a:t>Слив металла и шлака, осмотр и ре­монт футеровки                                                      8—12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Типичная диаграмма конвертерной плавки представлена на рис. 15.14, из которой видно, что, начиная с момен­та начала подачи кислорода, в конвер­тере одновременно идут процессы окисления примесей, нагрева ванны и шлакообразования. Все эти процессы взаимосвязаны; их протекание зависит также от состава и характера шихто­вых и шлакообразующих материалов, конструкции фурмы, давления и рас­хода кислорода и организации продув­ки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65635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682"/>
            <a:ext cx="10888744" cy="656105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7. </a:t>
            </a:r>
            <a:r>
              <a:rPr lang="ru-RU" b="1" dirty="0"/>
              <a:t>Состав шихтовых материа­лов. </a:t>
            </a:r>
            <a:r>
              <a:rPr lang="ru-RU" dirty="0"/>
              <a:t>В кислородном конвертере можно перерабатывать чугуны с широким </a:t>
            </a:r>
            <a:r>
              <a:rPr lang="ru-RU" dirty="0" err="1"/>
              <a:t>ди</a:t>
            </a:r>
            <a:endParaRPr lang="ru-RU" dirty="0"/>
          </a:p>
          <a:p>
            <a:r>
              <a:rPr lang="ru-RU" dirty="0" err="1"/>
              <a:t>апазоном</a:t>
            </a:r>
            <a:r>
              <a:rPr lang="ru-RU" dirty="0"/>
              <a:t> колебаний состава, однако для организации наиболее простой технологии желательны некоторые ог­раничения по содержанию следующих элементов:</a:t>
            </a:r>
          </a:p>
          <a:p>
            <a:r>
              <a:rPr lang="en-US" b="1" dirty="0"/>
              <a:t>Si </a:t>
            </a:r>
            <a:r>
              <a:rPr lang="ru-RU" dirty="0"/>
              <a:t>— образующийся при окислении кремния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благодаря выделению тепла ускоряет процесс растворения извести в шлаке и процесс шлакообра­зования в целом. Выделяющееся тепло расходуется на нагрев металлического лома. Однако при очень высоком со­держании кремния образуется такая масса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что для создания шлака необходимой </a:t>
            </a:r>
            <a:r>
              <a:rPr lang="ru-RU" dirty="0" err="1"/>
              <a:t>основности</a:t>
            </a:r>
            <a:r>
              <a:rPr lang="ru-RU" dirty="0"/>
              <a:t> требуется значительно увеличивать расход изве­сти. При этом возрастают масса шлака и соответственно потери железа со шлаком и др. Кроме того, при высо­ком содержании в шлаке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снижа­ется стойкость основных огнеупоров, поэтому стремятся иметь в чугуне не более 0,8 % </a:t>
            </a:r>
            <a:r>
              <a:rPr lang="en-US" dirty="0"/>
              <a:t>Si</a:t>
            </a:r>
            <a:r>
              <a:rPr lang="ru-RU" dirty="0"/>
              <a:t>.</a:t>
            </a:r>
          </a:p>
          <a:p>
            <a:r>
              <a:rPr lang="ru-RU" b="1" dirty="0" err="1"/>
              <a:t>Мп</a:t>
            </a:r>
            <a:r>
              <a:rPr lang="ru-RU" b="1" dirty="0"/>
              <a:t> </a:t>
            </a:r>
            <a:r>
              <a:rPr lang="ru-RU" dirty="0"/>
              <a:t>— при решении вопроса о целе­сообразном содержании в чугуне мар­ганца учитывают ряд моментов. При окислении марганца выделяется теп­ло, а образующиеся оксиды марганца снижают температуру плавления ос­новных шлаков и ускоряют шлакооб­разование. Марганец при продувке ванны кислородом почти полностью выгорает, поэтому чем больше мар­ганца в чугуне, тем больше угар и тем меньше выход стали. Повышения со­держания марганца в чугуне при пере­работке в доменном цехе обычных же­лезорудных материалов можно до­биться, вводя в состав доменной ших­ты марганцевую руду, а это повышает стоимость чугуна. Марганец, содержа­щийся в чугуне, способствует </a:t>
            </a:r>
            <a:r>
              <a:rPr lang="ru-RU" dirty="0" err="1"/>
              <a:t>десуль-фурации</a:t>
            </a:r>
            <a:r>
              <a:rPr lang="ru-RU" dirty="0"/>
              <a:t> металла. Практически в большинстве случаев чугун содержит 0,3-0,8 % </a:t>
            </a:r>
            <a:r>
              <a:rPr lang="ru-RU" dirty="0" err="1"/>
              <a:t>Мп</a:t>
            </a:r>
            <a:r>
              <a:rPr lang="ru-RU" dirty="0"/>
              <a:t>.</a:t>
            </a:r>
          </a:p>
          <a:p>
            <a:r>
              <a:rPr lang="ru-RU" b="1" dirty="0"/>
              <a:t>Р</a:t>
            </a:r>
            <a:r>
              <a:rPr lang="ru-RU" dirty="0"/>
              <a:t> и </a:t>
            </a:r>
            <a:r>
              <a:rPr lang="en-US" b="1" dirty="0"/>
              <a:t>S</a:t>
            </a:r>
            <a:r>
              <a:rPr lang="ru-RU" dirty="0"/>
              <a:t> — в чугуне должно быть ми­нимальное содержание этих элемен­тов. Обычно в чугуне содержится &lt;0,2 % Р и &lt;0,04 % </a:t>
            </a:r>
            <a:r>
              <a:rPr lang="en-US" dirty="0"/>
              <a:t>S</a:t>
            </a:r>
            <a:r>
              <a:rPr lang="ru-RU" dirty="0"/>
              <a:t>.</a:t>
            </a:r>
          </a:p>
          <a:p>
            <a:r>
              <a:rPr lang="ru-RU" dirty="0"/>
              <a:t>К лому, загружаемому в конвертер, предъявляют обычные требования о недопустимости высокого содержания вредных примесей. Кроме того, учи­тывая опасность повреждения футе­ровки, ограничивают размеры кусков лома. Требования, предъявляемые к качеству шлакообразующих материалов и твердых окислителей, обычные. Специальным требованием является недопустимость подачи сыпучих мате­риалов в виде пыли, так как пылевид­ные материалы уносятся отходящими газами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7599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551" y="74885"/>
            <a:ext cx="5468836" cy="668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268065" y="2926726"/>
            <a:ext cx="46097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состава металла в шла­ке по ходу плавки в кислородном конвертере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983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9938"/>
            <a:ext cx="11001866" cy="6429081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8. Окисление примесей и шла­кообразование. </a:t>
            </a:r>
            <a:r>
              <a:rPr lang="ru-RU" dirty="0"/>
              <a:t>При рассмотрении тех­нологии конвертерной плавки необхо­димо учитывать два непрерывно и од­новременно протекающих процесса: интенсивную подачу кислорода (окис­лительная атмосфера в зоне реакции) и шлакообразование (образование слоя шлака, постепенное повышение его </a:t>
            </a:r>
            <a:r>
              <a:rPr lang="ru-RU" dirty="0" err="1"/>
              <a:t>основности</a:t>
            </a:r>
            <a:r>
              <a:rPr lang="ru-RU" dirty="0"/>
              <a:t> и увеличение массы шлака по ходу продувки). Процесс плавки в кислородном конвертере иногда условно делят на два периода: </a:t>
            </a:r>
            <a:r>
              <a:rPr lang="ru-RU" i="1" dirty="0"/>
              <a:t>первый, </a:t>
            </a:r>
            <a:r>
              <a:rPr lang="ru-RU" dirty="0"/>
              <a:t>когда концентрации примесей (С, </a:t>
            </a:r>
            <a:r>
              <a:rPr lang="en-US" dirty="0"/>
              <a:t>Si</a:t>
            </a:r>
            <a:r>
              <a:rPr lang="ru-RU" dirty="0"/>
              <a:t>, </a:t>
            </a:r>
            <a:r>
              <a:rPr lang="en-US" dirty="0" err="1"/>
              <a:t>Mn</a:t>
            </a:r>
            <a:r>
              <a:rPr lang="ru-RU" dirty="0"/>
              <a:t>, </a:t>
            </a:r>
            <a:r>
              <a:rPr lang="en-US" dirty="0"/>
              <a:t>P</a:t>
            </a:r>
            <a:r>
              <a:rPr lang="ru-RU" dirty="0"/>
              <a:t>) достаточно высоки; </a:t>
            </a:r>
            <a:r>
              <a:rPr lang="ru-RU" i="1" dirty="0"/>
              <a:t>второй, </a:t>
            </a:r>
            <a:r>
              <a:rPr lang="ru-RU" dirty="0"/>
              <a:t>когда в ванне почти не оста­лось примесей и интенсивно окисля­ется железо. Во время первого перио­да интенсивность (скорость) окисле­ния примесей определяется интенсив­ностью подачи кислорода (т. е. лимитируется внешним </a:t>
            </a:r>
            <a:r>
              <a:rPr lang="ru-RU" dirty="0" err="1"/>
              <a:t>массоперено</a:t>
            </a:r>
            <a:r>
              <a:rPr lang="ru-RU" dirty="0"/>
              <a:t>-сом). Чем больше интенсивность про­дувки, тем выше скорость окисления примесей.</a:t>
            </a:r>
          </a:p>
          <a:p>
            <a:r>
              <a:rPr lang="ru-RU" dirty="0"/>
              <a:t>На некоторых современных кон­вертерах достигали интенсивности по­дачи кислорода до 5—8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/(т • мин). При таком повышении интенсивности продувки общая продолжительность плавки несколько уменьшается; вмес­те с тем наблюдаются выбросы, ухуд­шаются условия службы футеровки, усложняется контроль за ходом плав­ки, замедляется шлакообразование, наблюдаются случаи запаздывания расплавления загружаемого в конвер­тер металлолома. Но даже при такой интенсивной подаче кислорода сте­пень его усвоения составляет 90—95 %, поэтому можно считать, что и при очень высоком расходе кислорода в первый период ванна в состоянии ус­воить весь подаваемый кислород.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410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7072"/>
            <a:ext cx="10813330" cy="623111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Соотношение количеств примесей, окислившихся в результате взаимодей­ствия с кислородом и с оксидами желе­за, зависит от условий продувки. Если, не изменяя давления кислорода, под­нимать фурму, струи кислорода рас­текаются по поверхности и преимущественно окисляется железо. Много­численными исследованиями установ­лено, что чем больше (до известных ра­зумных пределов) расстояние между фурмой и поверхностью металла, тем больше железа в шлаке. Наличие желе­зистого шлака обеспечивает быстрое растворение загружаемой в конвертер извести и формирование </a:t>
            </a:r>
            <a:r>
              <a:rPr lang="ru-RU" dirty="0" err="1"/>
              <a:t>жидкопод-вижного</a:t>
            </a:r>
            <a:r>
              <a:rPr lang="ru-RU" dirty="0"/>
              <a:t> основного шлака (рис. 15.15). Процесс растворения извести в шлаке продолжается по ходу всей плавки. Технология ведения плавки должна обеспечить к концу операции полное растворение извести.</a:t>
            </a:r>
          </a:p>
          <a:p>
            <a:r>
              <a:rPr lang="ru-RU" dirty="0"/>
              <a:t>Проф. Р. В. </a:t>
            </a:r>
            <a:r>
              <a:rPr lang="ru-RU" dirty="0" err="1"/>
              <a:t>Старов</a:t>
            </a:r>
            <a:r>
              <a:rPr lang="ru-RU" dirty="0"/>
              <a:t> на основе обра­ботки большого массива эксперимен­тальных данных предложил следую­щую полуэмпирическую формулу для расчета скорости растворения извести в шлаке </a:t>
            </a:r>
            <a:r>
              <a:rPr lang="en-US" i="1" dirty="0"/>
              <a:t>V</a:t>
            </a:r>
            <a:r>
              <a:rPr lang="ru-RU" i="1" baseline="-25000" dirty="0" err="1"/>
              <a:t>раст</a:t>
            </a:r>
            <a:r>
              <a:rPr lang="ru-RU" i="1" baseline="30000" dirty="0" err="1"/>
              <a:t>изв</a:t>
            </a:r>
            <a:r>
              <a:rPr lang="ru-RU" i="1" baseline="-25000" dirty="0"/>
              <a:t> </a:t>
            </a:r>
            <a:r>
              <a:rPr lang="ru-RU" dirty="0"/>
              <a:t>, т/мин (для условий ра­боты 130-т конвертера):</a:t>
            </a:r>
          </a:p>
          <a:p>
            <a:r>
              <a:rPr lang="en-US" i="1" dirty="0"/>
              <a:t>V</a:t>
            </a:r>
            <a:r>
              <a:rPr lang="ru-RU" i="1" baseline="-25000" dirty="0" err="1"/>
              <a:t>раст</a:t>
            </a:r>
            <a:r>
              <a:rPr lang="ru-RU" i="1" baseline="30000" dirty="0" err="1"/>
              <a:t>изв</a:t>
            </a:r>
            <a:r>
              <a:rPr lang="ru-RU" dirty="0"/>
              <a:t> =0,0716(</a:t>
            </a:r>
            <a:r>
              <a:rPr lang="en-US" dirty="0" err="1"/>
              <a:t>FeO</a:t>
            </a:r>
            <a:r>
              <a:rPr lang="ru-RU" dirty="0"/>
              <a:t>+</a:t>
            </a:r>
            <a:r>
              <a:rPr lang="en-US" dirty="0" err="1"/>
              <a:t>MnO</a:t>
            </a:r>
            <a:r>
              <a:rPr lang="ru-RU" dirty="0"/>
              <a:t>)+ +0,</a:t>
            </a:r>
            <a:r>
              <a:rPr lang="ru-RU" i="1" dirty="0"/>
              <a:t>0054</a:t>
            </a:r>
            <a:r>
              <a:rPr lang="en-US" i="1" dirty="0"/>
              <a:t>t</a:t>
            </a:r>
            <a:r>
              <a:rPr lang="ru-RU" i="1" baseline="-25000" dirty="0"/>
              <a:t>мет</a:t>
            </a:r>
            <a:r>
              <a:rPr lang="ru-RU" dirty="0"/>
              <a:t>=9,39.</a:t>
            </a:r>
          </a:p>
          <a:p>
            <a:r>
              <a:rPr lang="ru-RU" dirty="0"/>
              <a:t>Из этой формулы следует, что чем выше концентрации </a:t>
            </a:r>
            <a:r>
              <a:rPr lang="en-US" dirty="0" err="1"/>
              <a:t>FeO</a:t>
            </a:r>
            <a:r>
              <a:rPr lang="ru-RU" dirty="0"/>
              <a:t> и </a:t>
            </a:r>
            <a:r>
              <a:rPr lang="ru-RU" dirty="0" err="1"/>
              <a:t>МпО</a:t>
            </a:r>
            <a:r>
              <a:rPr lang="ru-RU" dirty="0"/>
              <a:t> в шлаке и чем выше температура метал­ла, тем известь растворяется быстрее.</a:t>
            </a:r>
          </a:p>
        </p:txBody>
      </p:sp>
    </p:spTree>
    <p:extLst>
      <p:ext uri="{BB962C8B-B14F-4D97-AF65-F5344CB8AC3E}">
        <p14:creationId xmlns:p14="http://schemas.microsoft.com/office/powerpoint/2010/main" val="32375145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3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60" y="908148"/>
            <a:ext cx="6807121" cy="4738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116477" y="2068887"/>
            <a:ext cx="20267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Зависимость скорости растворе­ния извести в шлаке от содержания в нем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МпО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70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224" y="430458"/>
            <a:ext cx="10964159" cy="6036330"/>
          </a:xfrm>
        </p:spPr>
        <p:txBody>
          <a:bodyPr/>
          <a:lstStyle/>
          <a:p>
            <a:r>
              <a:rPr lang="ru-RU" b="1" dirty="0"/>
              <a:t>Окисление кремния, </a:t>
            </a:r>
            <a:r>
              <a:rPr lang="ru-RU" dirty="0"/>
              <a:t>обладающего высоким химическим сродством к кислороду, происходит интенсивно в первые минуты продувки. Получаю­щийся при этом кремнезем взаимо­действует с </a:t>
            </a:r>
            <a:r>
              <a:rPr lang="ru-RU" dirty="0" err="1"/>
              <a:t>СаО</a:t>
            </a:r>
            <a:r>
              <a:rPr lang="ru-RU" dirty="0"/>
              <a:t>, образуя силикаты:</a:t>
            </a:r>
          </a:p>
          <a:p>
            <a:r>
              <a:rPr lang="ru-RU" dirty="0"/>
              <a:t>(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 + 2(</a:t>
            </a:r>
            <a:r>
              <a:rPr lang="ru-RU" dirty="0" err="1"/>
              <a:t>СаО</a:t>
            </a:r>
            <a:r>
              <a:rPr lang="ru-RU" dirty="0"/>
              <a:t>) = (</a:t>
            </a:r>
            <a:r>
              <a:rPr lang="ru-RU" dirty="0" err="1"/>
              <a:t>СаО</a:t>
            </a:r>
            <a:r>
              <a:rPr lang="ru-RU" dirty="0"/>
              <a:t>)</a:t>
            </a:r>
            <a:r>
              <a:rPr lang="ru-RU" baseline="-25000" dirty="0"/>
              <a:t>2</a:t>
            </a:r>
            <a:r>
              <a:rPr lang="ru-RU" dirty="0"/>
              <a:t> •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</a:t>
            </a:r>
          </a:p>
          <a:p>
            <a:r>
              <a:rPr lang="en-US" dirty="0"/>
              <a:t>K=</a:t>
            </a:r>
            <a:r>
              <a:rPr lang="en-US" i="1" dirty="0"/>
              <a:t>a</a:t>
            </a:r>
            <a:r>
              <a:rPr lang="en-US" baseline="-25000" dirty="0"/>
              <a:t>(</a:t>
            </a:r>
            <a:r>
              <a:rPr lang="en-US" baseline="-25000" dirty="0" err="1"/>
              <a:t>CaO</a:t>
            </a:r>
            <a:r>
              <a:rPr lang="en-US" baseline="-25000" dirty="0"/>
              <a:t>)2 ∙ </a:t>
            </a:r>
            <a:r>
              <a:rPr lang="en-US" baseline="-25000" dirty="0" err="1"/>
              <a:t>SiO2</a:t>
            </a:r>
            <a:r>
              <a:rPr lang="en-US" dirty="0"/>
              <a:t>/</a:t>
            </a:r>
            <a:r>
              <a:rPr lang="en-US" i="1" dirty="0"/>
              <a:t>a</a:t>
            </a:r>
            <a:r>
              <a:rPr lang="en-US" baseline="-25000" dirty="0"/>
              <a:t> (</a:t>
            </a:r>
            <a:r>
              <a:rPr lang="en-US" baseline="-25000" dirty="0" err="1"/>
              <a:t>SiO2</a:t>
            </a:r>
            <a:r>
              <a:rPr lang="en-US" baseline="-25000" dirty="0"/>
              <a:t>)</a:t>
            </a:r>
            <a:r>
              <a:rPr lang="en-US" dirty="0"/>
              <a:t> </a:t>
            </a:r>
            <a:r>
              <a:rPr lang="en-US" baseline="-25000" dirty="0"/>
              <a:t>∙ </a:t>
            </a:r>
            <a:r>
              <a:rPr lang="en-US" i="1" dirty="0"/>
              <a:t>a</a:t>
            </a:r>
            <a:r>
              <a:rPr lang="en-US" baseline="-25000" dirty="0"/>
              <a:t>(</a:t>
            </a:r>
            <a:r>
              <a:rPr lang="en-US" baseline="-25000" dirty="0" err="1"/>
              <a:t>CaO</a:t>
            </a:r>
            <a:r>
              <a:rPr lang="en-US" baseline="-25000" dirty="0"/>
              <a:t>)</a:t>
            </a:r>
            <a:endParaRPr lang="ru-RU" dirty="0"/>
          </a:p>
          <a:p>
            <a:r>
              <a:rPr lang="ru-RU" dirty="0"/>
              <a:t>В основном шлаке активность </a:t>
            </a:r>
            <a:r>
              <a:rPr lang="ru-RU" dirty="0" err="1"/>
              <a:t>СаО</a:t>
            </a:r>
            <a:r>
              <a:rPr lang="ru-RU" dirty="0"/>
              <a:t> велика, поэтому по мере повышения </a:t>
            </a:r>
            <a:r>
              <a:rPr lang="ru-RU" dirty="0" err="1"/>
              <a:t>основности</a:t>
            </a:r>
            <a:r>
              <a:rPr lang="ru-RU" dirty="0"/>
              <a:t> значение </a:t>
            </a:r>
            <a:r>
              <a:rPr lang="en-US" i="1" dirty="0"/>
              <a:t>a</a:t>
            </a:r>
            <a:r>
              <a:rPr lang="ru-RU" baseline="-25000" dirty="0"/>
              <a:t> (</a:t>
            </a:r>
            <a:r>
              <a:rPr lang="en-US" baseline="-25000" dirty="0" err="1"/>
              <a:t>SiO</a:t>
            </a:r>
            <a:r>
              <a:rPr lang="ru-RU" baseline="-25000" dirty="0"/>
              <a:t>2)</a:t>
            </a:r>
            <a:r>
              <a:rPr lang="ru-RU" dirty="0"/>
              <a:t>   становит­ся ничтожно малым и кремний окис­ляется в первые же минуты продувки практически полностью.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01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79108"/>
            <a:ext cx="11011293" cy="645736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По окончании заливки чугуна по­дают дутье и конвертер устанавливают в вертикальное положение (рис. 15.2). Начинается процесс окисления при­месей чугуна. Обычно бессемеровская плавка делится на два периода. В тече­ние первого </a:t>
            </a:r>
            <a:r>
              <a:rPr lang="ru-RU" i="1" dirty="0"/>
              <a:t>(период шлакообразования) </a:t>
            </a:r>
            <a:r>
              <a:rPr lang="ru-RU" dirty="0"/>
              <a:t>интенсивно окисляются примеси, имеющие наибольшее химическое сродство к кислороду: </a:t>
            </a:r>
            <a:r>
              <a:rPr lang="en-US" dirty="0"/>
              <a:t>Si</a:t>
            </a:r>
            <a:r>
              <a:rPr lang="ru-RU" dirty="0"/>
              <a:t>, </a:t>
            </a:r>
            <a:r>
              <a:rPr lang="en-US" dirty="0" err="1"/>
              <a:t>Mn</a:t>
            </a:r>
            <a:r>
              <a:rPr lang="en-US" dirty="0"/>
              <a:t> </a:t>
            </a:r>
            <a:r>
              <a:rPr lang="ru-RU" dirty="0"/>
              <a:t>и в </a:t>
            </a:r>
            <a:r>
              <a:rPr lang="ru-RU" dirty="0" err="1"/>
              <a:t>ка­който</a:t>
            </a:r>
            <a:r>
              <a:rPr lang="ru-RU" dirty="0"/>
              <a:t> мере </a:t>
            </a:r>
            <a:r>
              <a:rPr lang="en-US" dirty="0"/>
              <a:t>Fe</a:t>
            </a:r>
            <a:r>
              <a:rPr lang="ru-RU" dirty="0"/>
              <a:t>. Образующийся шлак содержит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dirty="0"/>
              <a:t>, </a:t>
            </a:r>
            <a:r>
              <a:rPr lang="en-US" dirty="0" err="1"/>
              <a:t>FeO</a:t>
            </a:r>
            <a:r>
              <a:rPr lang="ru-RU" dirty="0"/>
              <a:t>. Вследствие относительно низких температур пер­вого периода углерод почти не окис­ляется. Поскольку общая масса жид­кого металла в результате окисления </a:t>
            </a:r>
            <a:r>
              <a:rPr lang="en-US" dirty="0"/>
              <a:t>Si</a:t>
            </a:r>
            <a:r>
              <a:rPr lang="ru-RU" dirty="0"/>
              <a:t>, </a:t>
            </a:r>
            <a:r>
              <a:rPr lang="en-US" dirty="0" err="1"/>
              <a:t>Mn</a:t>
            </a:r>
            <a:r>
              <a:rPr lang="ru-RU" dirty="0"/>
              <a:t> и </a:t>
            </a:r>
            <a:r>
              <a:rPr lang="en-US" dirty="0"/>
              <a:t>Fe</a:t>
            </a:r>
            <a:r>
              <a:rPr lang="ru-RU" dirty="0"/>
              <a:t> уменьшается, относитель­ное содержание углерода в ванне мо­жет немного увеличиться.</a:t>
            </a:r>
          </a:p>
          <a:p>
            <a:pPr marL="0" indent="0" algn="just">
              <a:buNone/>
            </a:pPr>
            <a:r>
              <a:rPr lang="ru-RU" dirty="0"/>
              <a:t>При окислении </a:t>
            </a:r>
            <a:r>
              <a:rPr lang="en-US" dirty="0" err="1"/>
              <a:t>Mn</a:t>
            </a:r>
            <a:r>
              <a:rPr lang="ru-RU" dirty="0"/>
              <a:t>, </a:t>
            </a:r>
            <a:r>
              <a:rPr lang="en-US" dirty="0"/>
              <a:t>Fe</a:t>
            </a:r>
            <a:r>
              <a:rPr lang="ru-RU" dirty="0"/>
              <a:t>, и особенно </a:t>
            </a:r>
            <a:r>
              <a:rPr lang="en-US" dirty="0"/>
              <a:t>Si</a:t>
            </a:r>
            <a:r>
              <a:rPr lang="ru-RU" dirty="0"/>
              <a:t>, температура ванны резко возраста­ет (до 1600-1650 °С) и начинается вто­рой период </a:t>
            </a:r>
            <a:r>
              <a:rPr lang="ru-RU" i="1" dirty="0"/>
              <a:t>(период кипения </a:t>
            </a:r>
            <a:r>
              <a:rPr lang="ru-RU" dirty="0"/>
              <a:t>или </a:t>
            </a:r>
            <a:r>
              <a:rPr lang="ru-RU" i="1" dirty="0"/>
              <a:t>пламе­ни), </a:t>
            </a:r>
            <a:r>
              <a:rPr lang="ru-RU" dirty="0"/>
              <a:t>во время которого окисляется уг­лерод. Начало второго периода может быть достаточно точно зафиксировано визуально: как только начинает окис­ляться углерод, из ванны выделяется большое количество образующегося СО. </a:t>
            </a:r>
            <a:r>
              <a:rPr lang="ru-RU" dirty="0" err="1"/>
              <a:t>Монооксид</a:t>
            </a:r>
            <a:r>
              <a:rPr lang="ru-RU" dirty="0"/>
              <a:t> углерода, взаимодей­ствуя с кислородом воздуха, окисляет­ся до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 (по реакции </a:t>
            </a:r>
            <a:r>
              <a:rPr lang="ru-RU" dirty="0" err="1"/>
              <a:t>2СО</a:t>
            </a:r>
            <a:r>
              <a:rPr lang="ru-RU" dirty="0"/>
              <a:t> + </a:t>
            </a:r>
            <a:r>
              <a:rPr lang="ru-RU" dirty="0" err="1"/>
              <a:t>О</a:t>
            </a:r>
            <a:r>
              <a:rPr lang="ru-RU" baseline="-25000" dirty="0" err="1"/>
              <a:t>2</a:t>
            </a:r>
            <a:r>
              <a:rPr lang="ru-RU" dirty="0"/>
              <a:t>  = </a:t>
            </a:r>
            <a:r>
              <a:rPr lang="ru-RU" dirty="0" err="1"/>
              <a:t>2СО</a:t>
            </a:r>
            <a:r>
              <a:rPr lang="ru-RU" baseline="-25000" dirty="0" err="1"/>
              <a:t>2</a:t>
            </a:r>
            <a:r>
              <a:rPr lang="ru-RU" dirty="0"/>
              <a:t>), и над горловиной конвертера появляется яркое белое пламя.</a:t>
            </a:r>
          </a:p>
          <a:p>
            <a:pPr marL="0" indent="0" algn="just">
              <a:buNone/>
            </a:pPr>
            <a:r>
              <a:rPr lang="ru-RU" dirty="0"/>
              <a:t>При высокой температуре металла и шлака процесс окисления углерода протекает очень интенсивно: углерод окисляется не только кислородом ду­тья, но частично и кислородом, содер­жащимся в оксидах железа шлака. </a:t>
            </a:r>
            <a:r>
              <a:rPr lang="ru-RU" dirty="0" smtClean="0"/>
              <a:t>Содержание </a:t>
            </a:r>
            <a:r>
              <a:rPr lang="ru-RU" dirty="0"/>
              <a:t>оксидов железа в шлаке при интенсивном обезуглероживании по­нижается (рис. 15.3). При интенсив­ном окислении из шлака может вос­станавливаться не только железо, но и марганец. Поскольку шлак бессеме­ровской плавки состоит практически из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dirty="0"/>
              <a:t> и </a:t>
            </a:r>
            <a:r>
              <a:rPr lang="en-US" dirty="0" err="1"/>
              <a:t>FeO</a:t>
            </a:r>
            <a:r>
              <a:rPr lang="ru-RU" dirty="0"/>
              <a:t>, восстановление из шлака железа и марганца вызывает увеличение содержания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в шлаке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3574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8218"/>
            <a:ext cx="10813330" cy="624997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Окисление марганца </a:t>
            </a:r>
            <a:r>
              <a:rPr lang="ru-RU" dirty="0"/>
              <a:t>приводит к об­разованию основного оксида </a:t>
            </a:r>
            <a:r>
              <a:rPr lang="ru-RU" dirty="0" err="1"/>
              <a:t>МпО</a:t>
            </a:r>
            <a:r>
              <a:rPr lang="ru-RU" dirty="0"/>
              <a:t>, однако более слабого, чем другой ос­новный оксид </a:t>
            </a:r>
            <a:r>
              <a:rPr lang="ru-RU" dirty="0" err="1"/>
              <a:t>СаО</a:t>
            </a:r>
            <a:r>
              <a:rPr lang="ru-RU" dirty="0"/>
              <a:t>. В результате связи </a:t>
            </a:r>
            <a:r>
              <a:rPr lang="ru-RU" dirty="0" err="1"/>
              <a:t>СаО</a:t>
            </a:r>
            <a:r>
              <a:rPr lang="ru-RU" dirty="0"/>
              <a:t> с кислотными оксидами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и 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 сильнее, чем связи </a:t>
            </a:r>
            <a:r>
              <a:rPr lang="ru-RU" dirty="0" err="1"/>
              <a:t>МпО</a:t>
            </a:r>
            <a:r>
              <a:rPr lang="ru-RU" dirty="0"/>
              <a:t> с этими оксидами. В связи с этим активность (</a:t>
            </a:r>
            <a:r>
              <a:rPr lang="ru-RU" dirty="0" err="1"/>
              <a:t>МпО</a:t>
            </a:r>
            <a:r>
              <a:rPr lang="ru-RU" dirty="0"/>
              <a:t>) по ходу плавки остается замет­ной величиной и содержание марган­ца в металле определяется константой равновесия реакций: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(</a:t>
            </a:r>
            <a:r>
              <a:rPr lang="en-US" dirty="0" err="1"/>
              <a:t>FeO</a:t>
            </a:r>
            <a:r>
              <a:rPr lang="ru-RU" dirty="0"/>
              <a:t>) + [</a:t>
            </a:r>
            <a:r>
              <a:rPr lang="ru-RU" dirty="0" err="1"/>
              <a:t>Мп</a:t>
            </a:r>
            <a:r>
              <a:rPr lang="ru-RU" dirty="0"/>
              <a:t>] = (</a:t>
            </a:r>
            <a:r>
              <a:rPr lang="ru-RU" dirty="0" err="1"/>
              <a:t>МпО</a:t>
            </a:r>
            <a:r>
              <a:rPr lang="ru-RU" dirty="0"/>
              <a:t>) + </a:t>
            </a:r>
            <a:r>
              <a:rPr lang="en-US" dirty="0"/>
              <a:t>Fe</a:t>
            </a:r>
            <a:r>
              <a:rPr lang="ru-RU" dirty="0"/>
              <a:t>;</a:t>
            </a:r>
          </a:p>
          <a:p>
            <a:r>
              <a:rPr lang="ru-RU" i="1" dirty="0"/>
              <a:t>К = </a:t>
            </a:r>
            <a:r>
              <a:rPr lang="en-US" i="1" dirty="0"/>
              <a:t>a </a:t>
            </a:r>
            <a:r>
              <a:rPr lang="en-US" i="1" baseline="-25000" dirty="0"/>
              <a:t> </a:t>
            </a:r>
            <a:r>
              <a:rPr lang="ru-RU" baseline="-25000" dirty="0"/>
              <a:t>(</a:t>
            </a:r>
            <a:r>
              <a:rPr lang="ru-RU" baseline="-25000" dirty="0" err="1"/>
              <a:t>МпО</a:t>
            </a:r>
            <a:r>
              <a:rPr lang="ru-RU" baseline="-25000" dirty="0"/>
              <a:t>)</a:t>
            </a:r>
            <a:r>
              <a:rPr lang="ru-RU" dirty="0"/>
              <a:t>/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ru-RU" baseline="-25000" dirty="0"/>
              <a:t>(</a:t>
            </a:r>
            <a:r>
              <a:rPr lang="en-US" baseline="-25000" dirty="0"/>
              <a:t>F</a:t>
            </a:r>
            <a:r>
              <a:rPr lang="ru-RU" baseline="-25000" dirty="0" err="1"/>
              <a:t>еО</a:t>
            </a:r>
            <a:r>
              <a:rPr lang="ru-RU" baseline="-25000" dirty="0"/>
              <a:t>)</a:t>
            </a:r>
            <a:r>
              <a:rPr lang="ru-RU" i="1" dirty="0"/>
              <a:t>а</a:t>
            </a:r>
            <a:r>
              <a:rPr lang="ru-RU" baseline="-25000" dirty="0"/>
              <a:t>[</a:t>
            </a:r>
            <a:r>
              <a:rPr lang="en-US" baseline="-25000" dirty="0" err="1"/>
              <a:t>Mn</a:t>
            </a:r>
            <a:r>
              <a:rPr lang="ru-RU" baseline="-25000" dirty="0"/>
              <a:t>]</a:t>
            </a:r>
            <a:r>
              <a:rPr lang="ru-RU" dirty="0"/>
              <a:t> ;</a:t>
            </a:r>
            <a:r>
              <a:rPr lang="ru-RU" i="1" dirty="0"/>
              <a:t> </a:t>
            </a:r>
            <a:endParaRPr lang="ru-RU" dirty="0"/>
          </a:p>
          <a:p>
            <a:r>
              <a:rPr lang="ru-RU" i="1" dirty="0"/>
              <a:t>а</a:t>
            </a:r>
            <a:r>
              <a:rPr lang="ru-RU" baseline="-25000" dirty="0"/>
              <a:t>[</a:t>
            </a:r>
            <a:r>
              <a:rPr lang="en-US" baseline="-25000" dirty="0" err="1"/>
              <a:t>Mn</a:t>
            </a:r>
            <a:r>
              <a:rPr lang="ru-RU" baseline="-25000" dirty="0"/>
              <a:t>]</a:t>
            </a:r>
            <a:r>
              <a:rPr lang="ru-RU" dirty="0"/>
              <a:t> = (1/К)</a:t>
            </a:r>
            <a:r>
              <a:rPr lang="ru-RU" baseline="-25000" dirty="0"/>
              <a:t> ∙ </a:t>
            </a:r>
            <a:r>
              <a:rPr lang="ru-RU" dirty="0"/>
              <a:t>(</a:t>
            </a:r>
            <a:r>
              <a:rPr lang="ru-RU" i="1" dirty="0"/>
              <a:t>а</a:t>
            </a:r>
            <a:r>
              <a:rPr lang="ru-RU" i="1" baseline="-25000" dirty="0"/>
              <a:t>(</a:t>
            </a:r>
            <a:r>
              <a:rPr lang="en-US" i="1" baseline="-25000" dirty="0" err="1"/>
              <a:t>MnO</a:t>
            </a:r>
            <a:r>
              <a:rPr lang="ru-RU" i="1" baseline="-25000" dirty="0"/>
              <a:t>)</a:t>
            </a:r>
            <a:r>
              <a:rPr lang="ru-RU" i="1" dirty="0"/>
              <a:t>/</a:t>
            </a:r>
            <a:r>
              <a:rPr lang="en-US" i="1" dirty="0"/>
              <a:t>a</a:t>
            </a:r>
            <a:r>
              <a:rPr lang="ru-RU" i="1" baseline="-25000" dirty="0"/>
              <a:t>(</a:t>
            </a:r>
            <a:r>
              <a:rPr lang="en-US" i="1" baseline="-25000" dirty="0" err="1"/>
              <a:t>FeO</a:t>
            </a:r>
            <a:r>
              <a:rPr lang="ru-RU" i="1" baseline="-25000" dirty="0"/>
              <a:t>).</a:t>
            </a:r>
            <a:endParaRPr lang="ru-RU" dirty="0"/>
          </a:p>
          <a:p>
            <a:r>
              <a:rPr lang="ru-RU" i="1" baseline="-25000" dirty="0"/>
              <a:t> </a:t>
            </a:r>
            <a:endParaRPr lang="ru-RU" dirty="0"/>
          </a:p>
          <a:p>
            <a:r>
              <a:rPr lang="ru-RU" dirty="0"/>
              <a:t>В момент, когда создаются условия для интенсивного кипения ванны, уг­лерод окисляется под действием кис­лорода дутья и оксидов железа шлака; значение 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en-US" baseline="-25000" dirty="0"/>
              <a:t>F</a:t>
            </a:r>
            <a:r>
              <a:rPr lang="ru-RU" baseline="-25000" dirty="0"/>
              <a:t>е</a:t>
            </a:r>
            <a:r>
              <a:rPr lang="en-US" baseline="-25000" dirty="0"/>
              <a:t>O</a:t>
            </a:r>
            <a:r>
              <a:rPr lang="ru-RU" baseline="-25000" dirty="0"/>
              <a:t>)</a:t>
            </a:r>
            <a:r>
              <a:rPr lang="ru-RU" dirty="0"/>
              <a:t> при этом уменьшается, а содержание марганца в металле воз­растает. При повышении </a:t>
            </a:r>
            <a:r>
              <a:rPr lang="ru-RU" dirty="0" err="1"/>
              <a:t>основности</a:t>
            </a:r>
            <a:r>
              <a:rPr lang="ru-RU" dirty="0"/>
              <a:t> кислотные оксиды полностью связы­ваются </a:t>
            </a:r>
            <a:r>
              <a:rPr lang="ru-RU" dirty="0" err="1"/>
              <a:t>СаО</a:t>
            </a:r>
            <a:r>
              <a:rPr lang="ru-RU" dirty="0"/>
              <a:t>, соответственно возрас­тает </a:t>
            </a:r>
            <a:r>
              <a:rPr lang="ru-RU" i="1" dirty="0"/>
              <a:t>а</a:t>
            </a:r>
            <a:r>
              <a:rPr lang="ru-RU" baseline="-25000" dirty="0"/>
              <a:t>(</a:t>
            </a:r>
            <a:r>
              <a:rPr lang="ru-RU" baseline="-25000" dirty="0" err="1"/>
              <a:t>МпО</a:t>
            </a:r>
            <a:r>
              <a:rPr lang="ru-RU" baseline="-25000" dirty="0"/>
              <a:t>),</a:t>
            </a:r>
            <a:r>
              <a:rPr lang="ru-RU" dirty="0"/>
              <a:t> что также приводит к уве­личению содержания марганца в ме­талле.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459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5353"/>
            <a:ext cx="10973586" cy="619341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Реакция окисления марганца экзо­термическая, и повышение температу­ры сдвигает равновесие в сторону вос­становления марганца. Содержание марганца в металле зависит от содер­жания марганца в чугуне и соответ­ственно от концентрации (</a:t>
            </a:r>
            <a:r>
              <a:rPr lang="ru-RU" dirty="0" err="1"/>
              <a:t>МпО</a:t>
            </a:r>
            <a:r>
              <a:rPr lang="ru-RU" dirty="0"/>
              <a:t>) в шлаке. Наиболее заметен процесс вос­становления марганца во второй поло­вине плавки, когда интенсивно окис­ляется углерод, температура ванны и </a:t>
            </a:r>
            <a:r>
              <a:rPr lang="ru-RU" dirty="0" err="1"/>
              <a:t>основность</a:t>
            </a:r>
            <a:r>
              <a:rPr lang="ru-RU" dirty="0"/>
              <a:t> шлака высоки. В некото­рых случаях при повышенных содер­жаниях марганца в чугуне марганец в конце плавки может восстанавливать­ся до 0,4—0,5 %, что исключает необ­ходимость использования ферромар­ганца для </a:t>
            </a:r>
            <a:r>
              <a:rPr lang="ru-RU" dirty="0" err="1"/>
              <a:t>раскисления</a:t>
            </a:r>
            <a:r>
              <a:rPr lang="ru-RU" dirty="0"/>
              <a:t> стали. В самом конце операции, когда окислились все примеси, продолжение продувки ван­ны кислородом сопровождается окис-</a:t>
            </a:r>
          </a:p>
          <a:p>
            <a:r>
              <a:rPr lang="ru-RU" dirty="0" err="1"/>
              <a:t>лением</a:t>
            </a:r>
            <a:r>
              <a:rPr lang="ru-RU" dirty="0"/>
              <a:t> железа; при этом 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en-US" baseline="-25000" dirty="0"/>
              <a:t>F</a:t>
            </a:r>
            <a:r>
              <a:rPr lang="ru-RU" baseline="-25000" dirty="0"/>
              <a:t>е</a:t>
            </a:r>
            <a:r>
              <a:rPr lang="en-US" baseline="-25000" dirty="0"/>
              <a:t>O</a:t>
            </a:r>
            <a:r>
              <a:rPr lang="ru-RU" baseline="-25000" dirty="0"/>
              <a:t>)</a:t>
            </a:r>
            <a:r>
              <a:rPr lang="ru-RU" dirty="0"/>
              <a:t> возрас­тает, что сдвигает равновесие в сторо­ну окисления марганца.</a:t>
            </a:r>
          </a:p>
          <a:p>
            <a:r>
              <a:rPr lang="ru-RU" dirty="0"/>
              <a:t>Напомним, что повышенные кон­центрации </a:t>
            </a:r>
            <a:r>
              <a:rPr lang="ru-RU" dirty="0" err="1"/>
              <a:t>МпО</a:t>
            </a:r>
            <a:r>
              <a:rPr lang="ru-RU" dirty="0"/>
              <a:t> в шлаке могут наблю­даться лишь в случае высокой концен­трации марганца в шихте или при вве­дении в состав шихты таких материа­лов, как, например, марганцевая руда. А это связано с дополнительными рас­ходами. Поэтому современная практи­ка конвертерного производства ори­ентируется на переработку </a:t>
            </a:r>
            <a:r>
              <a:rPr lang="ru-RU" dirty="0" err="1"/>
              <a:t>маломар­ганцовистого</a:t>
            </a:r>
            <a:r>
              <a:rPr lang="ru-RU" dirty="0"/>
              <a:t> чугуна, а для ускорения шлакообразования — на использова­ние материалов типа </a:t>
            </a:r>
            <a:r>
              <a:rPr lang="ru-RU" dirty="0" err="1"/>
              <a:t>железофлюса</a:t>
            </a:r>
            <a:r>
              <a:rPr lang="ru-RU" dirty="0"/>
              <a:t> (</a:t>
            </a:r>
            <a:r>
              <a:rPr lang="ru-RU" dirty="0" err="1"/>
              <a:t>ожелезненной</a:t>
            </a:r>
            <a:r>
              <a:rPr lang="ru-RU" dirty="0"/>
              <a:t> извести), плавикового шпата и др.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9938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4206"/>
            <a:ext cx="10794476" cy="614627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Процесс </a:t>
            </a:r>
            <a:r>
              <a:rPr lang="ru-RU" b="1" dirty="0" err="1"/>
              <a:t>дефосфорации</a:t>
            </a:r>
            <a:r>
              <a:rPr lang="ru-RU" b="1" dirty="0"/>
              <a:t> </a:t>
            </a:r>
            <a:r>
              <a:rPr lang="ru-RU" dirty="0"/>
              <a:t>развивается по мере формирования основного шлака. В окислении фосфора прини­мают участие оксиды железа и каль­ция: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2[Р] + 5(</a:t>
            </a:r>
            <a:r>
              <a:rPr lang="en-US" dirty="0" err="1"/>
              <a:t>FeO</a:t>
            </a:r>
            <a:r>
              <a:rPr lang="ru-RU" dirty="0"/>
              <a:t>)+4(</a:t>
            </a:r>
            <a:r>
              <a:rPr lang="ru-RU" dirty="0" err="1"/>
              <a:t>СаО</a:t>
            </a:r>
            <a:r>
              <a:rPr lang="ru-RU" dirty="0"/>
              <a:t>)=(</a:t>
            </a:r>
            <a:r>
              <a:rPr lang="ru-RU" dirty="0" err="1"/>
              <a:t>СаО</a:t>
            </a:r>
            <a:r>
              <a:rPr lang="ru-RU" dirty="0"/>
              <a:t>)</a:t>
            </a:r>
            <a:r>
              <a:rPr lang="ru-RU" baseline="-25000" dirty="0"/>
              <a:t>4</a:t>
            </a:r>
            <a:r>
              <a:rPr lang="ru-RU" dirty="0"/>
              <a:t> • 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 + 5</a:t>
            </a:r>
            <a:r>
              <a:rPr lang="en-US" dirty="0"/>
              <a:t>Fe</a:t>
            </a:r>
            <a:r>
              <a:rPr lang="ru-RU" baseline="-25000" dirty="0"/>
              <a:t>ж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Эта реакция экзотермическая; ее протеканию благоприятствуют уме­ренные температуры. Успешному уда­лению фосфора в шлак способствуют высокая активность оксидов железа в шлаке и высокая </a:t>
            </a:r>
            <a:r>
              <a:rPr lang="ru-RU" dirty="0" err="1"/>
              <a:t>основность</a:t>
            </a:r>
            <a:r>
              <a:rPr lang="ru-RU" dirty="0"/>
              <a:t> (высокая активность </a:t>
            </a:r>
            <a:r>
              <a:rPr lang="ru-RU" dirty="0" err="1"/>
              <a:t>СаО</a:t>
            </a:r>
            <a:r>
              <a:rPr lang="ru-RU" dirty="0"/>
              <a:t>). В тех случаях, когда обычная технология не обеспечивает получение требуемой степени </a:t>
            </a:r>
            <a:r>
              <a:rPr lang="ru-RU" dirty="0" err="1"/>
              <a:t>дефос­форации</a:t>
            </a:r>
            <a:r>
              <a:rPr lang="ru-RU" dirty="0"/>
              <a:t>, уменьшают активность фос­фора в шлаке. Для этого в конце плав­ки скачивают шлак, содержащий не­которое количество фосфора, и наво­дят новый шлак при помощи подсадки чистой извести, </a:t>
            </a:r>
            <a:r>
              <a:rPr lang="ru-RU" dirty="0" err="1"/>
              <a:t>шлакообра-зующих</a:t>
            </a:r>
            <a:r>
              <a:rPr lang="ru-RU" dirty="0"/>
              <a:t> и кратковременной продувки. Такую технологию иногда называют </a:t>
            </a:r>
            <a:r>
              <a:rPr lang="ru-RU" i="1" dirty="0" err="1"/>
              <a:t>двухшлаковым</a:t>
            </a:r>
            <a:r>
              <a:rPr lang="ru-RU" i="1" dirty="0"/>
              <a:t> процессом </a:t>
            </a:r>
            <a:r>
              <a:rPr lang="ru-RU" dirty="0"/>
              <a:t>или техноло­гией со скачиванием шлака. При пе­реработке обычных чугунов (содержа­щих &lt; 0,3 % Р) получение необходи­мых низких концентраций фосфора обеспечивают и без скачивания шла­ка. Такую технологию иногда называ­ют </a:t>
            </a:r>
            <a:r>
              <a:rPr lang="ru-RU" i="1" dirty="0" err="1"/>
              <a:t>одношлаковым</a:t>
            </a:r>
            <a:r>
              <a:rPr lang="ru-RU" i="1" dirty="0"/>
              <a:t> процессом.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878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3060"/>
            <a:ext cx="10832184" cy="627825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Окисление углерода </a:t>
            </a:r>
            <a:r>
              <a:rPr lang="ru-RU" dirty="0"/>
              <a:t>происходит в течение всего периода продувки. Ско­рость окисления углерода определяют как интенсивностью подачи кислоро­да, так и условиями образования и вы­деления продуктов реакции — пузырей </a:t>
            </a:r>
            <a:r>
              <a:rPr lang="ru-RU" dirty="0" err="1"/>
              <a:t>монооксида</a:t>
            </a:r>
            <a:r>
              <a:rPr lang="ru-RU" dirty="0"/>
              <a:t> углерода. Эти условия более благоприятны на границах раз­делов фаз (металл—газ, металл—футе­ровка и т. д.).</a:t>
            </a:r>
          </a:p>
          <a:p>
            <a:r>
              <a:rPr lang="ru-RU" dirty="0"/>
              <a:t>Для образования пузырей СО и со­ответственно протекания реакции обезуглероживания необходим опре­деленный уровень перегрева металла над линией ликвидуса. Особенно за­метно влияние температуры при пере­греве ~</a:t>
            </a:r>
            <a:r>
              <a:rPr lang="ru-RU" dirty="0" err="1"/>
              <a:t>100°С</a:t>
            </a:r>
            <a:r>
              <a:rPr lang="ru-RU" dirty="0"/>
              <a:t>.</a:t>
            </a:r>
          </a:p>
          <a:p>
            <a:r>
              <a:rPr lang="ru-RU" dirty="0"/>
              <a:t>Поскольку реакция идет главным образом в зоне воздействия струй кис­лорода, условия ее протекания суще­ственно зависят и от конструкции фурмы. Поясним это примером. При благоприятных условиях скорость окисления углерода достигает значе­ний 0,5 % С/мин. Это значит, что, на­пример, в 350-т конвертере за 1 мин окисляется (0,5 • 350)/100 = </a:t>
            </a:r>
            <a:r>
              <a:rPr lang="ru-RU" dirty="0" err="1"/>
              <a:t>1,75т</a:t>
            </a:r>
            <a:r>
              <a:rPr lang="ru-RU" dirty="0"/>
              <a:t> уг­лерода; при этом в результате протека­ния реакции 2[С] + </a:t>
            </a:r>
            <a:r>
              <a:rPr lang="ru-RU" dirty="0" err="1"/>
              <a:t>О</a:t>
            </a:r>
            <a:r>
              <a:rPr lang="ru-RU" baseline="-25000" dirty="0" err="1"/>
              <a:t>2</a:t>
            </a:r>
            <a:r>
              <a:rPr lang="ru-RU" dirty="0"/>
              <a:t> = </a:t>
            </a:r>
            <a:r>
              <a:rPr lang="ru-RU" dirty="0" err="1"/>
              <a:t>2СО</a:t>
            </a:r>
            <a:r>
              <a:rPr lang="ru-RU" baseline="-25000" dirty="0" err="1"/>
              <a:t>Г</a:t>
            </a:r>
            <a:r>
              <a:rPr lang="ru-RU" dirty="0"/>
              <a:t> образу­ется -4000 кг, или </a:t>
            </a:r>
            <a:r>
              <a:rPr lang="ru-RU" dirty="0" err="1"/>
              <a:t>3190м</a:t>
            </a:r>
            <a:r>
              <a:rPr lang="ru-RU" baseline="30000" dirty="0" err="1"/>
              <a:t>3</a:t>
            </a:r>
            <a:r>
              <a:rPr lang="ru-RU" dirty="0"/>
              <a:t> СО. При ~</a:t>
            </a:r>
            <a:r>
              <a:rPr lang="ru-RU" dirty="0" err="1"/>
              <a:t>1400°С</a:t>
            </a:r>
            <a:r>
              <a:rPr lang="ru-RU" dirty="0"/>
              <a:t> объем образующегося СО возрастает примерно в 6 раз. Если применять </a:t>
            </a:r>
            <a:r>
              <a:rPr lang="ru-RU" dirty="0" err="1"/>
              <a:t>односопловую</a:t>
            </a:r>
            <a:r>
              <a:rPr lang="ru-RU" dirty="0"/>
              <a:t> фурму, то площадь зоны воздействия струи кис­лорода на ванну можно принять рав­ной -1 </a:t>
            </a:r>
            <a:r>
              <a:rPr lang="ru-RU" dirty="0" err="1"/>
              <a:t>м</a:t>
            </a:r>
            <a:r>
              <a:rPr lang="ru-RU" baseline="30000" dirty="0" err="1"/>
              <a:t>2</a:t>
            </a:r>
            <a:r>
              <a:rPr lang="ru-RU" dirty="0"/>
              <a:t>. Значит, через 1 </a:t>
            </a:r>
            <a:r>
              <a:rPr lang="ru-RU" dirty="0" err="1"/>
              <a:t>м</a:t>
            </a:r>
            <a:r>
              <a:rPr lang="ru-RU" baseline="30000" dirty="0" err="1"/>
              <a:t>2</a:t>
            </a:r>
            <a:r>
              <a:rPr lang="ru-RU" dirty="0"/>
              <a:t> площади ванны должно было бы выделиться газа 3190-6 = </a:t>
            </a:r>
            <a:r>
              <a:rPr lang="ru-RU" dirty="0" err="1"/>
              <a:t>19140м</a:t>
            </a:r>
            <a:r>
              <a:rPr lang="ru-RU" baseline="30000" dirty="0" err="1"/>
              <a:t>3</a:t>
            </a:r>
            <a:r>
              <a:rPr lang="ru-RU" dirty="0"/>
              <a:t>/мин (&gt;</a:t>
            </a:r>
            <a:r>
              <a:rPr lang="ru-RU" dirty="0" err="1"/>
              <a:t>300м</a:t>
            </a:r>
            <a:r>
              <a:rPr lang="ru-RU" baseline="30000" dirty="0" err="1"/>
              <a:t>3</a:t>
            </a:r>
            <a:r>
              <a:rPr lang="ru-RU" dirty="0"/>
              <a:t>/с). При такой работе ванна в зоне воздей­ствия струи вспучивается, происходит выплеск металла и шлака, поэтому для крупных конвертеров всегда предус­матривается использование </a:t>
            </a:r>
            <a:r>
              <a:rPr lang="ru-RU" dirty="0" err="1"/>
              <a:t>многосоп­ловых</a:t>
            </a:r>
            <a:r>
              <a:rPr lang="ru-RU" dirty="0"/>
              <a:t> фурм, причем оси сопел распо­ложены под некоторым углом к верти­кали. Этим достигается воздействие струй на большую площадь ванны (площадь ванны 300-т конвертера -35 </a:t>
            </a:r>
            <a:r>
              <a:rPr lang="ru-RU" dirty="0" err="1"/>
              <a:t>м</a:t>
            </a:r>
            <a:r>
              <a:rPr lang="ru-RU" baseline="30000" dirty="0" err="1"/>
              <a:t>2</a:t>
            </a:r>
            <a:r>
              <a:rPr lang="ru-RU" dirty="0"/>
              <a:t>), облегчается управление про­цессом и уменьшается вероятность выбросов.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058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405352"/>
            <a:ext cx="10869891" cy="623111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 мере повышения температуры металла и снижения концентрации та­ких имеющих высокое химическое сродство к кислороду примесей, как кремний и марганец, скорость окисле­ния углерода возрастает и через 5— 7 мин после начала продувки достига­ет максимального значения. Степень полезного использования кислорода в этот момент приближается к 100 %. Для того чтобы в этот период плавки улучшить условия выделения </a:t>
            </a:r>
            <a:r>
              <a:rPr lang="ru-RU" dirty="0" err="1"/>
              <a:t>монооксида</a:t>
            </a:r>
            <a:r>
              <a:rPr lang="ru-RU" dirty="0"/>
              <a:t> углерода и обеспечить макси­мальное использование подаваемого кислорода для окисления углерода (а не железа), фурму несколько опуска­ют и струи кислорода более интенсив­но внедряются в металл — площадь поверхности раздела окислительный газ—металл резко возрастает. Условия протекания реакции окисления угле­рода оказываются настолько благо­приятными, что на окисление углеро­да в эти моменты расходуется больше кислорода, чем подается через фурму (частично расходуются оксиды железа шлака). Так продолжается 5—10 мин (в зависимости от интенсивности подачи кислорода) до момента, когда концен­трация углерода снизится до -0,10%. Скорость окисления углерода при этом резко снижается, интенсивно окисляется железо, возрастает со­держание железа (в виде оксидов) в шлаке.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483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631596"/>
            <a:ext cx="10709635" cy="595774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Удаление серы. </a:t>
            </a:r>
            <a:r>
              <a:rPr lang="ru-RU" dirty="0"/>
              <a:t>Как известно, для эффективного удаления серы требует­ся обеспечить контакт металла с </a:t>
            </a:r>
            <a:r>
              <a:rPr lang="ru-RU" dirty="0" smtClean="0"/>
              <a:t>высокоосновным </a:t>
            </a:r>
            <a:r>
              <a:rPr lang="ru-RU" dirty="0" err="1"/>
              <a:t>малоокисленным</a:t>
            </a:r>
            <a:r>
              <a:rPr lang="ru-RU" dirty="0"/>
              <a:t> шла­ком. В окислительных условиях веде­ния конвертерной плавки шлак содер­жит много оксидов железа, поэтому добиться в конвертере высокой степе­ни </a:t>
            </a:r>
            <a:r>
              <a:rPr lang="ru-RU" dirty="0" err="1"/>
              <a:t>десульфурации</a:t>
            </a:r>
            <a:r>
              <a:rPr lang="ru-RU" dirty="0"/>
              <a:t> трудно. Однако оп­ределенная часть серы по ходу плавки удаляется — в шлак и в газовую фазу (5—10 % удаленной серы).</a:t>
            </a:r>
          </a:p>
          <a:p>
            <a:r>
              <a:rPr lang="ru-RU" dirty="0"/>
              <a:t>По мере увеличения </a:t>
            </a:r>
            <a:r>
              <a:rPr lang="ru-RU" dirty="0" err="1"/>
              <a:t>основности</a:t>
            </a:r>
            <a:r>
              <a:rPr lang="ru-RU" dirty="0"/>
              <a:t> шлака (повышения значений 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ru-RU" baseline="-25000" dirty="0" err="1"/>
              <a:t>СаО</a:t>
            </a:r>
            <a:r>
              <a:rPr lang="ru-RU" baseline="-25000" dirty="0"/>
              <a:t>)</a:t>
            </a:r>
            <a:r>
              <a:rPr lang="ru-RU" dirty="0"/>
              <a:t>) коэффициент распределения серы </a:t>
            </a:r>
            <a:r>
              <a:rPr lang="el-GR" dirty="0" smtClean="0"/>
              <a:t>η</a:t>
            </a:r>
            <a:r>
              <a:rPr lang="en-US" baseline="-25000" dirty="0" smtClean="0"/>
              <a:t>s </a:t>
            </a:r>
            <a:r>
              <a:rPr lang="ru-RU" dirty="0"/>
              <a:t>= (</a:t>
            </a:r>
            <a:r>
              <a:rPr lang="en-US" dirty="0"/>
              <a:t>S</a:t>
            </a:r>
            <a:r>
              <a:rPr lang="ru-RU" dirty="0"/>
              <a:t>)/[</a:t>
            </a:r>
            <a:r>
              <a:rPr lang="en-US" dirty="0"/>
              <a:t>S</a:t>
            </a:r>
            <a:r>
              <a:rPr lang="ru-RU" dirty="0"/>
              <a:t>] растет и содержание серы в металле уменьшается. К кон­цу операции при </a:t>
            </a:r>
            <a:r>
              <a:rPr lang="ru-RU" dirty="0" err="1"/>
              <a:t>основности</a:t>
            </a:r>
            <a:r>
              <a:rPr lang="ru-RU" dirty="0"/>
              <a:t> шлака </a:t>
            </a:r>
            <a:r>
              <a:rPr lang="en-US" dirty="0" err="1"/>
              <a:t>CaO</a:t>
            </a:r>
            <a:r>
              <a:rPr lang="ru-RU" dirty="0"/>
              <a:t>/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= 3,5 коэффициент распре­деления серы </a:t>
            </a:r>
            <a:r>
              <a:rPr lang="el-GR" dirty="0" smtClean="0"/>
              <a:t>η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ru-RU" dirty="0"/>
              <a:t>= 8 — 10. При перера­ботке чугунов нормального состава это обеспечивает получение в конце операции металла с содержанием серы 0,020-0,040 %.</a:t>
            </a:r>
          </a:p>
          <a:p>
            <a:r>
              <a:rPr lang="ru-RU" dirty="0"/>
              <a:t>Для рядовых марок стали такой по­казатель может быть признан удовлет­ворительным. Для качественных ма­рок необходимо продолжить проведе­ние операций </a:t>
            </a:r>
            <a:r>
              <a:rPr lang="ru-RU" dirty="0" err="1"/>
              <a:t>десульфурации</a:t>
            </a:r>
            <a:r>
              <a:rPr lang="ru-RU" dirty="0"/>
              <a:t> в про­цессе выпуска (слива) металла из конвертера, в ковше и далее методами внепечной обработки.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003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6498"/>
            <a:ext cx="10515600" cy="629710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Окончание операции. </a:t>
            </a:r>
            <a:r>
              <a:rPr lang="ru-RU" dirty="0"/>
              <a:t>Таким обра­зом, к концу операции из металла удаляется практически весь содержав­шийся в шихте кремний, большая часть марганца, почти весь углерод и определенная часть фосфора и серы, кипение ванны прекращается, уро­вень ванны понижается и фурма ока­зывается расположенной выше уровня ванны. Уменьшаются объем реакци­онной зоны и площадь поверхности реагирования.</a:t>
            </a:r>
          </a:p>
          <a:p>
            <a:r>
              <a:rPr lang="ru-RU" dirty="0"/>
              <a:t>В этот период процессы окисления компонентов ванны протекают не по внешнему, а по </a:t>
            </a:r>
            <a:r>
              <a:rPr lang="ru-RU" dirty="0" err="1"/>
              <a:t>внутридиффузионному</a:t>
            </a:r>
            <a:r>
              <a:rPr lang="ru-RU" dirty="0"/>
              <a:t> режиму, скорость процесса определя­ется не интенсивностью подвода кис­лорода и шлакообразования, а интен­сивностью подвода к месту реакции той или иной примеси. Если при этом не уменьшить подачу кислорода или не прекратить продувку, то интенсив­ность подвода (диффузии) примесей к месту реакции окажется ниже интен­сивности подачи кислорода и начнет­ся интенсивное окисление железа. Об­разующиеся при этом оксиды железа уже не будут расходоваться полностью на окисление примесей (примесей ос­талось мало), соответственно шлак бу­дет обогащаться оксидами железа. Обычно продувку во второй период осуществляют лишь в тех случаях, ког­да необходимо получить в стали особо низкое содержание углерода.</a:t>
            </a:r>
          </a:p>
          <a:p>
            <a:r>
              <a:rPr lang="ru-RU" dirty="0"/>
              <a:t>Существующие методы контроля хода плавки еще несовершенны, по­этому наряду с автоматическим конт­ролем хода плавки по ряду косвенных признаков во многих случаях отбира­ют также пробы металла на анализ. Для этого пользуются или специаль­ным аппаратом для отбора проб по ходу продувки, или прерывают про­дувку, наклоняют конвертер (произ­водят «</a:t>
            </a:r>
            <a:r>
              <a:rPr lang="ru-RU" dirty="0" err="1"/>
              <a:t>повалку</a:t>
            </a:r>
            <a:r>
              <a:rPr lang="ru-RU" dirty="0"/>
              <a:t>» конвертера) и отбира­ют пробу. Если оказалось, что для по­лучения содержания углерода, соот­ветствующего требуемой марке стали, нужно продолжить продувку еще не­которое время, то конвертер вновь ус­танавливают в вертикальное положе­ние и возобновляют продувку. Эту до­полнительную операцию иногда назы­вают </a:t>
            </a:r>
            <a:r>
              <a:rPr lang="ru-RU" dirty="0" err="1"/>
              <a:t>передувкой</a:t>
            </a:r>
            <a:r>
              <a:rPr lang="ru-RU" dirty="0"/>
              <a:t> или </a:t>
            </a:r>
            <a:r>
              <a:rPr lang="ru-RU" dirty="0" err="1"/>
              <a:t>додувкой</a:t>
            </a:r>
            <a:r>
              <a:rPr lang="ru-RU" dirty="0"/>
              <a:t>; она продолжается обычно несколько де­сятков секунд.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107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6242"/>
            <a:ext cx="11049000" cy="655162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Основные стадии операции в конвер­тере. </a:t>
            </a:r>
            <a:r>
              <a:rPr lang="ru-RU" dirty="0"/>
              <a:t>Условно стандартную конвертерную плавку (в шихте примерно 75 % жидкого чугуна и 25 % металлолома) можно разбить на несколько стадий:</a:t>
            </a:r>
          </a:p>
          <a:p>
            <a:r>
              <a:rPr lang="ru-RU" i="1" dirty="0"/>
              <a:t>1-я стадия — </a:t>
            </a:r>
            <a:r>
              <a:rPr lang="ru-RU" dirty="0"/>
              <a:t>загрузка твердой ших­ты и заливка жидкого чугуна. Момент соприкосновения железоуглеродисто­го расплава с твердым металлоломом соответствует началу двух процессов: а) </a:t>
            </a:r>
            <a:r>
              <a:rPr lang="ru-RU" dirty="0" err="1"/>
              <a:t>намораживание</a:t>
            </a:r>
            <a:r>
              <a:rPr lang="ru-RU" dirty="0"/>
              <a:t> чугуна на холодный металлолом; б) последующее расплав­ление лома. В целом это </a:t>
            </a:r>
            <a:r>
              <a:rPr lang="ru-RU" dirty="0" err="1"/>
              <a:t>тепломассо</a:t>
            </a:r>
            <a:r>
              <a:rPr lang="ru-RU" dirty="0"/>
              <a:t>-обменные процессы: передача тепла, диффузия углерода, снижение темпе­ратуры плавления поверхностных сло­ев металлолома и т. д. В зависимости от температуры и состава погранично­го слоя в процессе плавления лома можно выделить периоды: ^тепло­вой, в котором происходит </a:t>
            </a:r>
            <a:r>
              <a:rPr lang="ru-RU" dirty="0" err="1"/>
              <a:t>наморажи­вание</a:t>
            </a:r>
            <a:r>
              <a:rPr lang="ru-RU" dirty="0"/>
              <a:t> расплава на поверхности холод­ного лома с последующим его рас­плавлением без изменения состава по­верхностного слоя; 2) диффузионный, в котором за счет прогрева и насыще­ния углеродом происходит постоян­ное оплавление поверхностного слоя; 3) период интенсивного стационарно­го плавления, когда лом достаточно нагрет, а тепловой поток расходуется только на его плавление.</a:t>
            </a:r>
          </a:p>
          <a:p>
            <a:r>
              <a:rPr lang="ru-RU" dirty="0"/>
              <a:t>Продолжительность теплового пе­риода зависит от температуры и фазо­вого состава шихты. Согласно расче­там при заливке чугуна на холодный лом в количестве до 25 % от массы шихты продолжительность теплового периода составляет 1—2 мин. Поэтому часть лома растворяется уже в период слива чугуна. Это сопровождается снижением его температуры на 100— 200 "С (охлаждающий эффект раство­рения лома 1,4 ГДж/т чугуна). При до­стижении теплового равновесия начи­нается плавление лома.</a:t>
            </a:r>
          </a:p>
          <a:p>
            <a:r>
              <a:rPr lang="ru-RU" dirty="0"/>
              <a:t>Плавление лома в течение большей части периода продувки происходит, как правило, в диффузионном режи­ме. По данным промышленных иссле­дований, при интенсивности продув­ки 2-4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/(т • мин) продолжитель­ность диффузионного периода 10— 15 мин, а скорость плавления лома 1—18 мм/мин. В случае продувки ван­ны снизу, а также при увеличении ин­тенсивности продувки скорость плав­ления заметно возрастает. При дости­жении расплавом температур ликвидуса скорость плавления лома резко возрастает и практически не зависит от содержания углерода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4219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8536"/>
            <a:ext cx="10860464" cy="6551629"/>
          </a:xfrm>
        </p:spPr>
        <p:txBody>
          <a:bodyPr>
            <a:normAutofit/>
          </a:bodyPr>
          <a:lstStyle/>
          <a:p>
            <a:r>
              <a:rPr lang="ru-RU" i="1" dirty="0"/>
              <a:t>2-я стадия — </a:t>
            </a:r>
            <a:r>
              <a:rPr lang="ru-RU" dirty="0"/>
              <a:t>«пусковой период», включающий процессы образования большой массы жидкой фазы и пере­грева ее над ликвидусом до уровня, обеспечивающего протекание реак­ции окисления углерода. Момент на­чала этой реакции </a:t>
            </a:r>
            <a:r>
              <a:rPr lang="ru-RU" dirty="0" err="1"/>
              <a:t>конвертерщики</a:t>
            </a:r>
            <a:r>
              <a:rPr lang="ru-RU" dirty="0"/>
              <a:t> ча­сто называют моментом «зажигания» плавки.</a:t>
            </a:r>
          </a:p>
          <a:p>
            <a:r>
              <a:rPr lang="ru-RU" dirty="0"/>
              <a:t>Для большегрузных конвертеров твердая и полутвердая составляющие шихты к моменту «зажигания» плавки могут достигать 70 % от массы метал-</a:t>
            </a:r>
            <a:r>
              <a:rPr lang="ru-RU" dirty="0" err="1"/>
              <a:t>лошихты</a:t>
            </a:r>
            <a:r>
              <a:rPr lang="ru-RU" dirty="0"/>
              <a:t>, загруженной в конвертер.</a:t>
            </a:r>
          </a:p>
          <a:p>
            <a:r>
              <a:rPr lang="ru-RU" i="1" dirty="0"/>
              <a:t>3-я стадия </a:t>
            </a:r>
            <a:r>
              <a:rPr lang="ru-RU" dirty="0"/>
              <a:t>— период интенсивного обезуглероживания в стационарном режиме — время от момента «зажига­ния» плавки до заметного замедления реакции обезуглероживания.</a:t>
            </a:r>
          </a:p>
          <a:p>
            <a:r>
              <a:rPr lang="ru-RU" i="1" dirty="0"/>
              <a:t>4-я стадия — </a:t>
            </a:r>
            <a:r>
              <a:rPr lang="ru-RU" dirty="0"/>
              <a:t>заключительная, включает процессы: прекращение про­дувки, подъем фурмы, </a:t>
            </a:r>
            <a:r>
              <a:rPr lang="ru-RU" dirty="0" err="1"/>
              <a:t>повалка</a:t>
            </a:r>
            <a:r>
              <a:rPr lang="ru-RU" dirty="0"/>
              <a:t> кон­вертера и выпуск стали.</a:t>
            </a:r>
          </a:p>
        </p:txBody>
      </p:sp>
    </p:spTree>
    <p:extLst>
      <p:ext uri="{BB962C8B-B14F-4D97-AF65-F5344CB8AC3E}">
        <p14:creationId xmlns:p14="http://schemas.microsoft.com/office/powerpoint/2010/main" val="52407288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54524"/>
            <a:ext cx="10615367" cy="645736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9. </a:t>
            </a:r>
            <a:r>
              <a:rPr lang="ru-RU" b="1" dirty="0" err="1"/>
              <a:t>Раскисление</a:t>
            </a:r>
            <a:r>
              <a:rPr lang="ru-RU" b="1" dirty="0"/>
              <a:t> и легирование конвертерной стали. </a:t>
            </a:r>
            <a:r>
              <a:rPr lang="ru-RU" dirty="0"/>
              <a:t>Две особенности конвертерного процесса определяют технологию </a:t>
            </a:r>
            <a:r>
              <a:rPr lang="ru-RU" dirty="0" err="1"/>
              <a:t>раскисления</a:t>
            </a:r>
            <a:r>
              <a:rPr lang="ru-RU" dirty="0"/>
              <a:t> и легирова­ния конвертерной стали: 1) непрерыв­ная подача кислорода, т. е. окисли­тельный характер газовой фазы в тече­ние всей плавки; 2) большая масса (13—15% от массы металла) шлака с высокой активностью оксидов железа, т. е. высокая </a:t>
            </a:r>
            <a:r>
              <a:rPr lang="ru-RU" dirty="0" err="1"/>
              <a:t>окисленность</a:t>
            </a:r>
            <a:r>
              <a:rPr lang="ru-RU" dirty="0"/>
              <a:t> шлака в конце плавки. При этом шлак может содержать достаточно большое коли­чество фосфора. Если не принять не­обходимых мер, то при </a:t>
            </a:r>
            <a:r>
              <a:rPr lang="ru-RU" dirty="0" err="1"/>
              <a:t>раскислении</a:t>
            </a:r>
            <a:r>
              <a:rPr lang="ru-RU" dirty="0"/>
              <a:t> возможны частичное восстановление фосфора и переход его из шлака в ме­талл. В связи с этим при проведении операций </a:t>
            </a:r>
            <a:r>
              <a:rPr lang="ru-RU" dirty="0" err="1"/>
              <a:t>раскисления</a:t>
            </a:r>
            <a:r>
              <a:rPr lang="ru-RU" dirty="0"/>
              <a:t> и легирования используют ряд технологических при­емов:</a:t>
            </a:r>
          </a:p>
          <a:p>
            <a:r>
              <a:rPr lang="ru-RU" dirty="0"/>
              <a:t>1. Принимают меры для предотвра­щения попадания конечного шлака в ковш с металлом при выпуске плавки (этот прием иногда называют «отсеч­кой» шлака). Существует много спосо­бов предотвращения попадания кон­вертерного шлака в ковш, например: закрытие летки перед выпуском плав­ки асбестовой пробкой; забрасывание в конвертер перед выпуском огнеупорной пробки, которая, будучи лег­че металла и несколько тяжелее жид­кого шлака, закрывает летку при окончании выпуска металла; забрасы­вание в конвертер с целью </a:t>
            </a:r>
            <a:r>
              <a:rPr lang="ru-RU" dirty="0" err="1"/>
              <a:t>загущения</a:t>
            </a:r>
            <a:r>
              <a:rPr lang="ru-RU" dirty="0"/>
              <a:t> шлака порции доломита; пневмати­ческая отсечка шлака при подаче в нужный момент в летку сжатого воз­духа и т. д. Все эти способы, однако, не позволяют полностью исключить попадания шлака в ковш, но умень­шают количество попавшего в ковш шлака. Проблему пока еще нельзя считать решенной.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07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4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7" r="14821"/>
          <a:stretch/>
        </p:blipFill>
        <p:spPr bwMode="auto">
          <a:xfrm>
            <a:off x="211819" y="1316085"/>
            <a:ext cx="5312288" cy="3689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87" y="132385"/>
            <a:ext cx="3525624" cy="552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24107" y="5653974"/>
            <a:ext cx="5269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состава металла, шлака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  отходящих   газов   при   продувке   чугуна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бессемеровском конвертере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70652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07390"/>
            <a:ext cx="10775623" cy="643850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2. Проводят операции </a:t>
            </a:r>
            <a:r>
              <a:rPr lang="ru-RU" dirty="0" err="1"/>
              <a:t>раскисления</a:t>
            </a:r>
            <a:r>
              <a:rPr lang="ru-RU" dirty="0"/>
              <a:t> в ковше. В тех случаях, когда отобран­ная в момент выпуска проба показала, что содержание углерода в металле оказалось ниже, чем требуется для данной марки стали, в ковш вводят необходимое количество </a:t>
            </a:r>
            <a:r>
              <a:rPr lang="ru-RU" dirty="0" err="1"/>
              <a:t>углеродсо</a:t>
            </a:r>
            <a:r>
              <a:rPr lang="ru-RU" dirty="0"/>
              <a:t>-держащих материалов (обычно по­рошка графита). На некоторых пред­приятиях продувают металл до 0,05— 0,07 % С, а затем вводят в ковш необ­ходимое для получения заданной марки стали количество углерода (так называемая работа с науглерожива­нием).</a:t>
            </a:r>
          </a:p>
          <a:p>
            <a:r>
              <a:rPr lang="ru-RU" dirty="0"/>
              <a:t>Недостатком такого метода являет­ся колебание угара вводимых в ковш углеродсодержащих добавок и соот­ветственно колебание содержания уг­лерода в стали в зависимости от про­должительности выпуска, количества и состава попавшего в ковш шлака, температуры металла и т. п. Достоин­ством является частичное взаимодей­ствие вводимого в ковш углерода с ра­створенным в металле кислородом.</a:t>
            </a:r>
          </a:p>
          <a:p>
            <a:r>
              <a:rPr lang="ru-RU" dirty="0"/>
              <a:t>Как известно, чем меньше углеро­да, тем выше равновесное с ним со­держание в стали кислорода. При по­вышении содержания углерода ока­завшийся избыточным кислород рас­ходуется на окисление углерода. Поясним это примером. Если принять в качестве равновесного соотношение [С] • [О]</a:t>
            </a:r>
            <a:r>
              <a:rPr lang="ru-RU" baseline="-25000" dirty="0" err="1"/>
              <a:t>равн</a:t>
            </a:r>
            <a:r>
              <a:rPr lang="ru-RU" dirty="0"/>
              <a:t> = 0,0025, то для получения 0,05 % С [0]</a:t>
            </a:r>
            <a:r>
              <a:rPr lang="ru-RU" baseline="-25000" dirty="0" err="1"/>
              <a:t>равн</a:t>
            </a:r>
            <a:r>
              <a:rPr lang="ru-RU" dirty="0"/>
              <a:t> = 0,0025/0,05 = 0,05 %. Предположим, что при науглерожива­нии в ковше содержание углерода по­высилось до 0,25 %. Для стали, содер­жащей 0,25 % С, [О]</a:t>
            </a:r>
            <a:r>
              <a:rPr lang="ru-RU" baseline="-25000" dirty="0" err="1"/>
              <a:t>равн</a:t>
            </a:r>
            <a:r>
              <a:rPr lang="ru-RU" dirty="0"/>
              <a:t> = 0,0025/0,25 = = 0,01 %. Избыток кислорода состав­ляет 0,05-0,01 = 0,04%. Этот избы­ток расходуется на окисление введенного в ковш углерода (в данном случае 0,04 % [О] окисляет 0,03 % [С]). При окислении углерода выделяется СО, который перемешивает ванну, способ­ствует удалению из металла газов и не­металлических включений и соответ­ственно повышению качества металла.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4585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9364"/>
            <a:ext cx="10973586" cy="639137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10. Качество кислородно-кон­вертерной стали. </a:t>
            </a:r>
            <a:r>
              <a:rPr lang="ru-RU" dirty="0"/>
              <a:t>Качество стали опре­деляется в значительной степени ее химическим составом и содержанием вредных примесей, газов и неметалли­ческих включений. Особое внимание при производстве конвертерной стали уделяется получению металла с низ­ким содержанием газов и прежде всего азота.</a:t>
            </a:r>
          </a:p>
          <a:p>
            <a:r>
              <a:rPr lang="ru-RU" i="1" dirty="0"/>
              <a:t>Содержание азота </a:t>
            </a:r>
            <a:r>
              <a:rPr lang="ru-RU" dirty="0"/>
              <a:t>в конвертерной стали определяется одновременным наложением ряда факторов: 1) содер­жанием азота в шихте; 2) чистотой кислорода, используемого для продув­ки ванны; 3) подсосом воздуха в по­лость конвертера. Подсос воздуха в конвертер, в свою очередь, зависит от многих факторов, основными из кото­рых являются:</a:t>
            </a:r>
          </a:p>
          <a:p>
            <a:r>
              <a:rPr lang="ru-RU" dirty="0"/>
              <a:t>1. Положение фурмы.  При  высо­ком расположении фурмы количество воздуха, </a:t>
            </a:r>
            <a:r>
              <a:rPr lang="ru-RU" dirty="0" err="1"/>
              <a:t>эжектируемого</a:t>
            </a:r>
            <a:r>
              <a:rPr lang="ru-RU" dirty="0"/>
              <a:t> при продувке из атмосферы цеха, возрастает.</a:t>
            </a:r>
          </a:p>
          <a:p>
            <a:r>
              <a:rPr lang="ru-RU" dirty="0"/>
              <a:t>2. Сечение горловины. Чем больше размер горловины, тем больше подсос воздуха.   По  ходу  кампании  размер горловины изменяется, по мере разга­ра футеровки горловины и увеличения ее сечения подсос воздуха в конвертер возрастает.</a:t>
            </a:r>
          </a:p>
          <a:p>
            <a:r>
              <a:rPr lang="ru-RU" dirty="0"/>
              <a:t>3. Метод утилизации тепла конвер­терных газов. При работе с дожигани­ем между верхом горловины конверте­ра и нижней кромкой накрывающего конвертер камина засасывается неко­торое   количество   воздуха,   который расходуется на дожигание СО до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. Часть этого воздуха попадает в по­лость конвертера и увеличивает содер­жание в ней азота. При работе без до­жигания имеется возможность создать в верхней части конвертера небольшое положительное давление; подсос воз­духа при этом практически исключа­ется. Большое значение имеют чисто­та кислорода и условия ведения плав­ки.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36178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181" y="188536"/>
            <a:ext cx="11312165" cy="6485641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/>
              <a:t>Содержание кислорода </a:t>
            </a:r>
            <a:r>
              <a:rPr lang="ru-RU" dirty="0"/>
              <a:t>в металле в момент окончания продувки опреде­ляется содержанием углерода. Однако в процессе продувки возможно </a:t>
            </a:r>
            <a:r>
              <a:rPr lang="ru-RU" dirty="0" err="1"/>
              <a:t>пере­окисление</a:t>
            </a:r>
            <a:r>
              <a:rPr lang="ru-RU" dirty="0"/>
              <a:t> металла, когда интенсив­ность подачи кислорода в ванну не­сколько превышает интенсивность его использования для окисления приме­сей. Степень этого </a:t>
            </a:r>
            <a:r>
              <a:rPr lang="ru-RU" dirty="0" err="1"/>
              <a:t>переокисления</a:t>
            </a:r>
            <a:r>
              <a:rPr lang="ru-RU" dirty="0"/>
              <a:t> не­велика, и обычно за период времени от момента отключения подачи кисло­рода до момента выпуска (время, зат­рачиваемое на отключение кислорода и подъем фурмы, </a:t>
            </a:r>
            <a:r>
              <a:rPr lang="ru-RU" dirty="0" err="1"/>
              <a:t>повалку</a:t>
            </a:r>
            <a:r>
              <a:rPr lang="ru-RU" dirty="0"/>
              <a:t> конвертера, замер температуры, отбор пробы и т. д.) </a:t>
            </a:r>
            <a:r>
              <a:rPr lang="ru-RU" dirty="0" err="1"/>
              <a:t>окисленность</a:t>
            </a:r>
            <a:r>
              <a:rPr lang="ru-RU" dirty="0"/>
              <a:t> металла в результа­те того, что реакция окисления угле­рода продолжает идти и после отклю­чения подачи кислорода, снижается до значений, соответствующих данно­му содержанию углерода.</a:t>
            </a:r>
          </a:p>
          <a:p>
            <a:r>
              <a:rPr lang="ru-RU" i="1" dirty="0"/>
              <a:t>Содержание водорода </a:t>
            </a:r>
            <a:r>
              <a:rPr lang="ru-RU" dirty="0"/>
              <a:t>в конвертер­ной стали обычно невелико, так как ограничены источники его поступле­ния в металл. Помимо водорода, по­ступившего в ванну вместе с шихтовы­ми материалами, основным источни­ком водорода является влага, содержа­щаяся в кислороде, а также влага воздуха, подсасываемого в полость конвертера. Обычно содержание водо­рода в металле в конце продувки ред­ко превышает 3—</a:t>
            </a:r>
            <a:r>
              <a:rPr lang="ru-RU" dirty="0" err="1"/>
              <a:t>4см</a:t>
            </a:r>
            <a:r>
              <a:rPr lang="ru-RU" baseline="30000" dirty="0" err="1"/>
              <a:t>3</a:t>
            </a:r>
            <a:r>
              <a:rPr lang="ru-RU" dirty="0"/>
              <a:t>/</a:t>
            </a:r>
            <a:r>
              <a:rPr lang="ru-RU" dirty="0" err="1"/>
              <a:t>100г</a:t>
            </a:r>
            <a:r>
              <a:rPr lang="ru-RU" dirty="0"/>
              <a:t> металла. Однако в процессе выпуска и разлив­ки в результате контакта с атмосфер­ным воздухом содержание водорода в стали может несколько возрасти. В случае прогара кислородной фурмы охлаждающая фурму вода начинает поступать непосредственно в реакци­онную зону и содержание водорода в ванне заметно возрастает.</a:t>
            </a:r>
          </a:p>
          <a:p>
            <a:r>
              <a:rPr lang="ru-RU" i="1" dirty="0"/>
              <a:t>Содержание неметаллических вклю­чений </a:t>
            </a:r>
            <a:r>
              <a:rPr lang="ru-RU" dirty="0"/>
              <a:t>в конвертерной стали определя­ется в основном технологией </a:t>
            </a:r>
            <a:r>
              <a:rPr lang="ru-RU" dirty="0" err="1"/>
              <a:t>раскис­ления</a:t>
            </a:r>
            <a:r>
              <a:rPr lang="ru-RU" dirty="0"/>
              <a:t>. Поскольку к концу операции при правильно организованном про­цессе металл не содержит повышен­ных количеств серы, кислорода и азо­та, создаются условия получения ста­ли, содержащей незначительные </a:t>
            </a:r>
            <a:r>
              <a:rPr lang="ru-RU" dirty="0" smtClean="0"/>
              <a:t>количества </a:t>
            </a:r>
            <a:r>
              <a:rPr lang="ru-RU" dirty="0"/>
              <a:t>сульфидных, оксидных и нитридных неметаллических включе­ний. Количество их, остающееся в го­товом металле, определяется техноло­гией обработки металла в ковше и раз­ливки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47243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7737"/>
            <a:ext cx="10515600" cy="445580"/>
          </a:xfrm>
        </p:spPr>
        <p:txBody>
          <a:bodyPr>
            <a:normAutofit/>
          </a:bodyPr>
          <a:lstStyle/>
          <a:p>
            <a:r>
              <a:rPr lang="ru-RU" sz="2400" b="1" dirty="0"/>
              <a:t>4. ОСОБЕННОСТИ РАБОТЫ КОНВЕРТЕРОВ С ДОННОЙ </a:t>
            </a:r>
            <a:r>
              <a:rPr lang="ru-RU" sz="2400" b="1" dirty="0" smtClean="0"/>
              <a:t>ПРОДУВКОЙ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859" y="741542"/>
            <a:ext cx="11369512" cy="380217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Массообменные процессы, условия перемешивания ванны и контакта ме­талла со шлаком, состав отходящих га­зов и характер плавильной пыли, усло­вия службы футеровки и другие показа­тели заметно изменяются при переходе на продувку металла кислородом сбоку или снизу, через днище конвертера. От конвертеров верхнего дутья (с подачей кислорода через фурму сверху) конвер­теры донного дутья отличаются не­сколько меньшим удельным объемом (0,6-</a:t>
            </a:r>
            <a:r>
              <a:rPr lang="ru-RU" dirty="0" err="1"/>
              <a:t>0,9м</a:t>
            </a:r>
            <a:r>
              <a:rPr lang="ru-RU" baseline="30000" dirty="0" err="1"/>
              <a:t>3</a:t>
            </a:r>
            <a:r>
              <a:rPr lang="ru-RU" dirty="0"/>
              <a:t>/т стали). Это объясняется тем, что при продувке через дно опера­ции (особенно обезуглероживание) протекают более спокойно, без чрез­мерно сильного вскипания, вызванно­го местным </a:t>
            </a:r>
            <a:r>
              <a:rPr lang="ru-RU" dirty="0" err="1"/>
              <a:t>переокислением</a:t>
            </a:r>
            <a:r>
              <a:rPr lang="ru-RU" dirty="0"/>
              <a:t> металла в отдельных участках объема ванны. В центральной части днища на некото­ром расстоянии от стен устанавливают (при набивке днища) фурмы для пода­чи кислорода. Каждая фурма обычно состоит из двух </a:t>
            </a:r>
            <a:r>
              <a:rPr lang="ru-RU" dirty="0" err="1"/>
              <a:t>концентрически</a:t>
            </a:r>
            <a:r>
              <a:rPr lang="ru-RU" dirty="0"/>
              <a:t> распо­ложенных труб (труба в трубе); по внут­ренней трубе подается кислород, а в щель внутренней и внешней — защит­ный газ или жидкое топливо (рис. 15.20).</a:t>
            </a:r>
          </a:p>
          <a:p>
            <a:r>
              <a:rPr lang="ru-RU" dirty="0"/>
              <a:t>Под влиянием высоких температур углеводороды, поступающие через щель между внутренней и внешней трубами, разлагаются (на это расходу­ется определенное количество тепла):</a:t>
            </a:r>
          </a:p>
          <a:p>
            <a:r>
              <a:rPr lang="en-US" i="1" dirty="0" err="1"/>
              <a:t>C</a:t>
            </a:r>
            <a:r>
              <a:rPr lang="en-US" i="1" baseline="-25000" dirty="0" err="1"/>
              <a:t>x</a:t>
            </a:r>
            <a:r>
              <a:rPr lang="en-US" i="1" dirty="0" err="1"/>
              <a:t>H</a:t>
            </a:r>
            <a:r>
              <a:rPr lang="en-US" i="1" baseline="-25000" dirty="0" err="1"/>
              <a:t>y</a:t>
            </a:r>
            <a:r>
              <a:rPr lang="en-US" i="1" baseline="-25000" dirty="0"/>
              <a:t> </a:t>
            </a:r>
            <a:r>
              <a:rPr lang="ru-RU" dirty="0"/>
              <a:t>→</a:t>
            </a:r>
            <a:r>
              <a:rPr lang="ru-RU" i="1" baseline="-25000" dirty="0"/>
              <a:t>   </a:t>
            </a:r>
            <a:r>
              <a:rPr lang="en-US" i="1" dirty="0" err="1"/>
              <a:t>xC</a:t>
            </a:r>
            <a:r>
              <a:rPr lang="en-US" i="1" dirty="0"/>
              <a:t> + y/</a:t>
            </a:r>
            <a:r>
              <a:rPr lang="en-US" i="1" dirty="0" err="1"/>
              <a:t>2H</a:t>
            </a:r>
            <a:r>
              <a:rPr lang="en-US" i="1" baseline="-25000" dirty="0" err="1"/>
              <a:t>2</a:t>
            </a:r>
            <a:r>
              <a:rPr lang="en-US" i="1" dirty="0"/>
              <a:t>-Q</a:t>
            </a:r>
            <a:r>
              <a:rPr lang="en-US" i="1" dirty="0" smtClean="0"/>
              <a:t>.</a:t>
            </a:r>
            <a:endParaRPr lang="ru-RU" dirty="0"/>
          </a:p>
        </p:txBody>
      </p:sp>
      <p:pic>
        <p:nvPicPr>
          <p:cNvPr id="21506" name="Рисунок 3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331" y="4319882"/>
            <a:ext cx="1748623" cy="249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34120" y="4872420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Схема устройства фурмы для донной продув­ки кислородом в кон­вертере: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—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природный газ (или другая защитная среда);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2—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кислород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936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69682"/>
            <a:ext cx="10869891" cy="645736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Благодаря охлаждению </a:t>
            </a:r>
            <a:r>
              <a:rPr lang="ru-RU" dirty="0" err="1"/>
              <a:t>околофур­менной</a:t>
            </a:r>
            <a:r>
              <a:rPr lang="ru-RU" dirty="0"/>
              <a:t> зоны предотвращается быст­рое разрушение фурм и частей днища, прилегающих к фурмам. Обычно рас­ход природного газа, состоящего в ос­новном из метана, составляет 6—7 % от расхода кислорода; расход пропана составляет 3,5 %. Углерод и водород, образующиеся при разложении угле­водородов, частично сгорают, частич­но растворяются в металле. Покидаю­щие ванну </a:t>
            </a:r>
            <a:r>
              <a:rPr lang="ru-RU" dirty="0" err="1"/>
              <a:t>Н</a:t>
            </a:r>
            <a:r>
              <a:rPr lang="ru-RU" baseline="-25000" dirty="0" err="1"/>
              <a:t>2</a:t>
            </a:r>
            <a:r>
              <a:rPr lang="ru-RU" dirty="0"/>
              <a:t> и СО уносят часть теп­ла. Анализ теплового баланса показал, что приход тепла от частичного сгора­ния в области фурм углерода и водо­рода меньше, чем расход тепла на на­грев и разложение углеводородов и на увеличение потерь тепла с отходящи­ми газами. В связи с этим при донной продувке перерабатывается несколько меньшее (на 2-3 %) количество охла­дителей (лома или железной руды), чем при верхней. При определении давления кислорода перед фурмами и размера внутренней трубы в предвари­тельных расчетах и при моделирова­нии учитываются два случая: 1)при очень высокой турбулентности потока смешение кислорода с защитным га­зом происходит на выходе из фурмы и стойкость фурм оказывается низкой; 2) при определенных расходах кисло­рода и газа возможен канальный ха­рактер движения потоков через метал­лическую ванну, при этом ухудшаются условия перемешивания и степень ус­воения кислорода (непрореагировав­ший кислород уходит через ванну в га­зовую фазу).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8602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575035"/>
            <a:ext cx="10690781" cy="613685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Накопленный опыт эксплуатации конвертеров с донной продувкой по­зволяет отметить следующие особен­ности этой технологии:</a:t>
            </a:r>
          </a:p>
          <a:p>
            <a:r>
              <a:rPr lang="ru-RU" dirty="0"/>
              <a:t>1. Рассредоточенная подача кисло­рода и хорошее перемешивание ванны дают возможность проводить продув­ку очень интенсивно. Продолжитель­ность собственно продувки при ис­пользовании для охлаждения желез­ной руды и-извести составляет обычно 7—8 мин, а при использовании метал­лического лома и руды— 10—12 мин. Поскольку плавка в конвертере с дон­ной продувкой идет быстрее, соответ­ственно производительность конвер­тера может быть увеличена (по расче­там, на &gt; 5 %); вместе с тем высокая производительность может быть дос­тигнута лишь при высокой стойкости днищ (при равной стойкости футеров­ки). При низкой стойкости днищ не­избежны существенные затраты вре­мени на их ремонт и замену.</a:t>
            </a:r>
          </a:p>
          <a:p>
            <a:r>
              <a:rPr lang="ru-RU" dirty="0"/>
              <a:t>2. Выход жидкой стали при донной продувке  несколько  выше,  чем  при продувке сверху (в результате умень­шения  выноса  плавильной   пыли  и снижения содержания железа в шла­ке), в случае правильно организован­ной технологии.</a:t>
            </a:r>
          </a:p>
        </p:txBody>
      </p:sp>
    </p:spTree>
    <p:extLst>
      <p:ext uri="{BB962C8B-B14F-4D97-AF65-F5344CB8AC3E}">
        <p14:creationId xmlns:p14="http://schemas.microsoft.com/office/powerpoint/2010/main" val="164999394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4206"/>
            <a:ext cx="10515600" cy="615570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3. Существенно различие тепловых балансов плавок с продувкой снизу и сверху. При продувке сверху опреде­ленное количество тепла теряется с водой,   которой  охлаждается  фурма. Вместе с тем в отходящих газах в конвертере с верхней продувкой много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, т. е. заметное количество СО до­горает непосредственно в полости конвертера, увеличивая приход тепла. При продувке сверху большее, чем при продувке снизу, количество тепла поступает от окисления железа. При продувке снизу меньше продолжи­тельность продувки, меньше удельный объем конвертера, соответственно ниже холостые потери тепла (т. е. по­тери тепла на поддержание футеровки в рабочем нагретом состоянии). Вмес­те с тем при донной продувке больше тепла теряется с отходящими газами, увеличиваются потери тепла, связан­ные с нагревом и разложением углево­дородов защитного газа. В целом ока­зывается, что потери тепла при дон­ной продувке несколько выше, чем при верхней, поэтому количество лома, которое можно переработать в конвертере донной продувкой, не­сколько меньше, чем в конвертере с верхней продувкой.</a:t>
            </a:r>
          </a:p>
          <a:p>
            <a:r>
              <a:rPr lang="ru-RU" dirty="0"/>
              <a:t>4. В связи с более интенсивной продувкой, а также с вводом смеси кислорода с углеводородами при про­дувке снизу объем отходящих газов в единицу времени примерно на 20 % больше, чем при верхней продувке; в отходящих газах при донной продувке содержится примерно в 5 раз меньше плавильной пыли; средний размер ча­стиц этой пыли существенно меньше (из ванны с пузырями газа уходят мельчайшие частички, которые «вита­ют» в пузырях). Существенным отличием состава отходящих газов из кон­вертера является высокое содержание в них СО и </a:t>
            </a:r>
            <a:r>
              <a:rPr lang="ru-RU" dirty="0" err="1"/>
              <a:t>Н</a:t>
            </a:r>
            <a:r>
              <a:rPr lang="ru-RU" baseline="-25000" dirty="0" err="1"/>
              <a:t>2</a:t>
            </a:r>
            <a:r>
              <a:rPr lang="ru-RU" dirty="0"/>
              <a:t>. При таком составе га­зов предъявляются очень высокие требования к работе улавливающих установок, прежде всего с точки зре­ния охраны труда и техники безопас­ности.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28331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9109"/>
            <a:ext cx="10515600" cy="653277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5. Особенности    ведения    плавки при донной продувке и характер со­става отходящих газов требуют очень тщательного уплотнения между кожу­хом горловины конвертера и нижней частью устройства для отсоса и улав­ливания газов. При такой работе за­трудняется организация контроля за ходом операции во время продувки обычными методами (отбор проб ме­талла, замер температуры).</a:t>
            </a:r>
          </a:p>
          <a:p>
            <a:r>
              <a:rPr lang="ru-RU" dirty="0"/>
              <a:t>6. При переходе на донную продув­ку изменяются требования к конст­рукции конвертера и к зданию. Отно­шение массы садки к объему конвер­тера может быть увеличено, т. е. в кон­вертере    того    же    объема    можно продувать большую порцию металла. Отношение высоты к диаметру кон­вертера может быть уменьшено. Изме­няются условия проектирования зда­ния: отпадает необходимость в разме­щении поднимающейся продувочной фурмы и механизмов для ее подъема; при вдувании флюсов в порошкооб­разном виде снизу вместе с кислоро­дом отпадает необходимость размеще­ния вверху цеха транспорта для пода­чи к конвертерам добавочных матери­алов.   Все  это  позволяет </a:t>
            </a:r>
            <a:r>
              <a:rPr lang="ru-RU" dirty="0" smtClean="0"/>
              <a:t>уменьшить высоту </a:t>
            </a:r>
            <a:r>
              <a:rPr lang="ru-RU" dirty="0"/>
              <a:t>цеха. Однако при этом необхо­димы новые решения по конструиро­ванию пылеулавливающих устройств, так как они лимитируют высоту цеха в целом. При донной продувке требуют­ся соответствующие конструктивные решения по организации размола и подачи к конвертерам порошкообраз­ных флюсов, подачи природного газа или мазута для охлаждения фурм, по­дачи инертного газа и т. д. и т. п. Как видно из рис. 15.23, недостатки, при­сущие конвертерам с верхней продув­кой и донной продувкой, исчезают при использовании комбинированной (верхней и донной одновременно) продувки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30057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3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50" y="137386"/>
            <a:ext cx="11297877" cy="376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4525" y="3903345"/>
            <a:ext cx="1165152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Сравнительная оценка работы конвертеров с верхней, донной и комбинированной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продувкой: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—продувка сверху; б —донная продувка;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комбинированная продувка;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хороший контроль шлака;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выбросы;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неоднородный состав ванны;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высокая температура шлака; 5—слабое развитие реак­ций шлак-металл; б—недостаточное перемешивание ванны; 7—ускорение реакций шлак-металл;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хорошее перемешивание ванны;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введение углеводородов;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введение смеси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порошок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11 — низкая температура шлака;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затрудненный контроль шлака;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относительно невысокая температура шлака;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дополнительное перемешивание ванны;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введение инертного и охлаждающего газа, а также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порошка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СаО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3149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163"/>
            <a:ext cx="10515600" cy="238190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5. КОНВЕРТЕРНЫЙ ПРОЦЕСС С КОМБИНИРОВАННОЙ ПРОДУВКОЙ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622169"/>
            <a:ext cx="10643647" cy="611799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Технология с комбинированной про­дувкой начала широко распростра­няться в 1977—1978 гг., т. е. примерно через десять лет после начала распрост­ранения процессов с донным дутьем. При создании технологии комбиниро­ванного дутья стремились сохранить преимущества как верхней продувки (возможность регулирования процесса шлакообразования путем изменения режима продувки, быстрое формиро­вание известково-железистого шлака; дожигание некоторой части выделяю­щегося из ванны СО до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, что не­сколько увеличивает приход тепла), так и продувки снизу (интенсивное пере­мешивание ванны и ускорение процес­са; уменьшение </a:t>
            </a:r>
            <a:r>
              <a:rPr lang="ru-RU" dirty="0" err="1"/>
              <a:t>окисленности</a:t>
            </a:r>
            <a:r>
              <a:rPr lang="ru-RU" dirty="0"/>
              <a:t> ванны; уменьшение количества выбросов и угара; возможность глубокого обезуг­лероживания металла без чрезмерного его окисления; возможность продувки ванны инертным газом).</a:t>
            </a:r>
          </a:p>
          <a:p>
            <a:r>
              <a:rPr lang="ru-RU" dirty="0"/>
              <a:t>Во всех вариантах процессов ком­бинированной продувки сверху через фурму подают кислород. Что касается продувки снизу, то опробованы и вне­дрены следующие методы донного ду­тья: 1) введение аргона или азота через пористые огнеупорные блоки-встав­ки; 2) вдувание аргона или азота через пористое днище конвертера; 3) введе­ние аргона или азота через одиночные фурмы; 4) вдувание кислорода в рубашке защитного газа — углеводорода (метана, пропана и т. п.) или СО^; 5) введение в рубашке защитного газа смесей кислорода и азота или кисло­рода и аргона; 6) вдувание в струе кис­лорода порошкообразной извести.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94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54524"/>
            <a:ext cx="10992439" cy="648564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 Продолжительность операции про­дувки составляет 10-12 мин. В момент уменьшения содержания углерода до 0,1—0,2% интенсивность его окисле­ния заметно снижается, выделение и догорание СО прекращаются и при 0,1 % С в металле пламя падает. Паде­ние языка пламени свидетельствует об окончании второго периода плавки. Если в этот момент продувку не пре­кратить, то начнется третий период</a:t>
            </a:r>
            <a:r>
              <a:rPr lang="ru-RU" i="1" dirty="0"/>
              <a:t> (период дыма). </a:t>
            </a:r>
            <a:r>
              <a:rPr lang="ru-RU" dirty="0"/>
              <a:t>Поскольку почти все со­ставляющие чугуна (</a:t>
            </a:r>
            <a:r>
              <a:rPr lang="en-US" dirty="0"/>
              <a:t>Si</a:t>
            </a:r>
            <a:r>
              <a:rPr lang="ru-RU" dirty="0"/>
              <a:t>, </a:t>
            </a:r>
            <a:r>
              <a:rPr lang="ru-RU" dirty="0" err="1"/>
              <a:t>Мп</a:t>
            </a:r>
            <a:r>
              <a:rPr lang="ru-RU" dirty="0"/>
              <a:t>, С) к концу второго периода окислились и осталось только железо, то при продолжении продувки выгорают остатки углерода и марганца и интенсивно окисляется же­лезо; при этом выделяется бурый дым, который состоит из оксидов железа, уносимых отходящими газами.</a:t>
            </a:r>
          </a:p>
          <a:p>
            <a:pPr marL="0" indent="0">
              <a:buNone/>
            </a:pPr>
            <a:r>
              <a:rPr lang="ru-RU" dirty="0"/>
              <a:t>Состав отходящих газов по ходу плавки изменяется: в первый период они состоят в основном из азота (кис­лород воздуха окисляет железо и его примеси и находится в ванне в виде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dirty="0"/>
              <a:t>, </a:t>
            </a:r>
            <a:r>
              <a:rPr lang="en-US" dirty="0" err="1"/>
              <a:t>FeO</a:t>
            </a:r>
            <a:r>
              <a:rPr lang="ru-RU" dirty="0"/>
              <a:t>); во второй период газы состоят из </a:t>
            </a:r>
            <a:r>
              <a:rPr lang="en-US" dirty="0"/>
              <a:t>N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/>
              <a:t>CO</a:t>
            </a:r>
            <a:r>
              <a:rPr lang="ru-RU" dirty="0"/>
              <a:t> и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, а в тре­тий — в основном из </a:t>
            </a:r>
            <a:r>
              <a:rPr lang="en-US" dirty="0"/>
              <a:t>N</a:t>
            </a:r>
            <a:r>
              <a:rPr lang="ru-RU" baseline="-25000" dirty="0"/>
              <a:t>2</a:t>
            </a:r>
            <a:r>
              <a:rPr lang="ru-RU" dirty="0"/>
              <a:t> (кислород расходуется на окисление железа). В бессемеровском процессе характер протекания основных периодов плав­ки и даже последовательность выгора­ния примесей зависят от состава про­дуваемого чугуна и его температуры, а также от организации работы (чем чаще плавки следуют одна за другой, тем лучше сохраняется тепло, аккуму­лированное футеровкой конвертера). Основное количество тепла, необхо­димое для плавки, выделяется в бессе­меровском процессе при окислении кремния. Большое значение имеет также степень нагрева жидкого чугу­на.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4652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5097"/>
            <a:ext cx="10954732" cy="654220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случае вдувания газов через по­ристые огнеупорные блоки-вставки подача газов может начинаться и пре­кращаться в любой момент плавки (металл не затекает в тончайшие поры и не закупоривает их), тогда как через обычные донные фурмы (со сравни­тельно большим диаметром сопел) газы должны подаваться в течение всего периода плавки, иначе фурмы будут залиты металлом.</a:t>
            </a:r>
          </a:p>
          <a:p>
            <a:r>
              <a:rPr lang="ru-RU" dirty="0"/>
              <a:t>В технической литературе исполь­зуются многочисленные названия ис­пользуемых в разных странах техноло­гий комбинированных процессов. Чаще всего встречаются обозначения</a:t>
            </a:r>
            <a:r>
              <a:rPr lang="en-US" dirty="0"/>
              <a:t> LD-OB (LD + Oxygen-Bottom-Blowing), LD-AB (LD + Argon- Bottom -Blowing), LD-CB (LD + Counter-Blowing), BAP (Bath-Agitation-Process), </a:t>
            </a:r>
            <a:r>
              <a:rPr lang="en-US" dirty="0" err="1"/>
              <a:t>STB</a:t>
            </a:r>
            <a:r>
              <a:rPr lang="en-US" dirty="0"/>
              <a:t> (Sumitomo-Teem-Bubbling), </a:t>
            </a:r>
            <a:r>
              <a:rPr lang="en-US" dirty="0" err="1"/>
              <a:t>OTB</a:t>
            </a:r>
            <a:r>
              <a:rPr lang="en-US" dirty="0"/>
              <a:t> (Oxygen-Top-and-Bottom), </a:t>
            </a:r>
            <a:r>
              <a:rPr lang="en-US" dirty="0" err="1"/>
              <a:t>LBE</a:t>
            </a:r>
            <a:r>
              <a:rPr lang="en-US" dirty="0"/>
              <a:t> </a:t>
            </a:r>
            <a:r>
              <a:rPr lang="ru-RU" dirty="0"/>
              <a:t>или</a:t>
            </a:r>
            <a:r>
              <a:rPr lang="en-US" dirty="0"/>
              <a:t> </a:t>
            </a:r>
            <a:r>
              <a:rPr lang="en-US" dirty="0" err="1"/>
              <a:t>LEB</a:t>
            </a:r>
            <a:r>
              <a:rPr lang="en-US" dirty="0"/>
              <a:t> (Lance-Equilibrium-Bubbling).</a:t>
            </a:r>
            <a:endParaRPr lang="ru-RU" dirty="0"/>
          </a:p>
          <a:p>
            <a:r>
              <a:rPr lang="ru-RU" dirty="0"/>
              <a:t>Наибольшее распространение по­лучила технология </a:t>
            </a:r>
            <a:r>
              <a:rPr lang="en-US" dirty="0" err="1"/>
              <a:t>LBE</a:t>
            </a:r>
            <a:r>
              <a:rPr lang="ru-RU" dirty="0"/>
              <a:t> (название дано французским и бельгийским ин­ститутами черной металлургии, опро­бовавшими этот процесс в 1977 г.). Процесс предусматривает подачу че­рез днище конвертера небольших, &lt;0,25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/(мин • т), количеств газа (ар­гона или азота). Кислород сверху по­дают через одно- или двухъярусную (для дожигания СО) фурму. Газы сни­зу подают через пористые блоки (вставки). Подачу газов снизу начина­ют за несколько минут до окончания продувки кислородом сверху и про­должают в течение нескольких минут после ее окончания. Способ комбини­рованной продувки кислородом сверху и небольшим количеством инертного газа снизу оказался наибо­лее простым и эффективным спосо­бом; он получил наибольшее распрос­транение (см. рис. 15.23).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7896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1974"/>
            <a:ext cx="11133841" cy="6726025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Такая техно­логия обладает рядом технологических преимуществ, в частности, она обес­печивает:</a:t>
            </a:r>
          </a:p>
          <a:p>
            <a:r>
              <a:rPr lang="ru-RU" dirty="0"/>
              <a:t>1. Перемешивание ванны и вырав­нивание ее состава.</a:t>
            </a:r>
          </a:p>
          <a:p>
            <a:r>
              <a:rPr lang="ru-RU" dirty="0"/>
              <a:t>2. Приближение     к     равновесию м</a:t>
            </a:r>
            <a:r>
              <a:rPr lang="en-US" dirty="0"/>
              <a:t>e</a:t>
            </a:r>
            <a:r>
              <a:rPr lang="ru-RU" dirty="0"/>
              <a:t>жду металлом и шлаком.</a:t>
            </a:r>
          </a:p>
          <a:p>
            <a:r>
              <a:rPr lang="ru-RU" dirty="0"/>
              <a:t>3. Снижение содержания оксидов железа в шлаке в результате взаимодей­ствия (при перемешивании) оксидов железа шлака с углеродом металла; тех­нология позволяет 'заканчивать про­дувку металла кислородом в момент, когда содержание углерода выше за­данного; можно продувать ванну инер­тным газом и в результате реакции (</a:t>
            </a:r>
            <a:r>
              <a:rPr lang="en-US" dirty="0" err="1"/>
              <a:t>FeO</a:t>
            </a:r>
            <a:r>
              <a:rPr lang="ru-RU" dirty="0"/>
              <a:t>) + [С] = </a:t>
            </a:r>
            <a:r>
              <a:rPr lang="ru-RU" dirty="0" err="1"/>
              <a:t>СО</a:t>
            </a:r>
            <a:r>
              <a:rPr lang="ru-RU" baseline="-25000" dirty="0" err="1"/>
              <a:t>Г</a:t>
            </a:r>
            <a:r>
              <a:rPr lang="ru-RU" dirty="0"/>
              <a:t> + </a:t>
            </a:r>
            <a:r>
              <a:rPr lang="en-US" dirty="0"/>
              <a:t>Fe</a:t>
            </a:r>
            <a:r>
              <a:rPr lang="ru-RU" dirty="0"/>
              <a:t> снижать содер­жание углерода до требуемого.</a:t>
            </a:r>
          </a:p>
          <a:p>
            <a:r>
              <a:rPr lang="ru-RU" dirty="0"/>
              <a:t>4. Повышение выхода годного в ре­зультате снижения количества железа в шлаке.</a:t>
            </a:r>
          </a:p>
          <a:p>
            <a:r>
              <a:rPr lang="ru-RU" dirty="0"/>
              <a:t>5. Уменьшение  </a:t>
            </a:r>
            <a:r>
              <a:rPr lang="ru-RU" dirty="0" err="1"/>
              <a:t>окисленности</a:t>
            </a:r>
            <a:r>
              <a:rPr lang="ru-RU" dirty="0"/>
              <a:t>  ме­талла, достигаемое в процессе продув­ки ванны инертным газом в результате реакции      [С] + [О] = </a:t>
            </a:r>
            <a:r>
              <a:rPr lang="ru-RU" dirty="0" err="1"/>
              <a:t>СО</a:t>
            </a:r>
            <a:r>
              <a:rPr lang="ru-RU" baseline="-25000" dirty="0" err="1"/>
              <a:t>Г</a:t>
            </a:r>
            <a:r>
              <a:rPr lang="ru-RU" dirty="0"/>
              <a:t>;      пузыри инертного газа, проходя через ванну металла, облегчают протекание этой реакции; при низких концентрациях углерода в ванне </a:t>
            </a:r>
            <a:r>
              <a:rPr lang="ru-RU" dirty="0" err="1"/>
              <a:t>окисленность</a:t>
            </a:r>
            <a:r>
              <a:rPr lang="ru-RU" dirty="0"/>
              <a:t> метал­ла зависит от </a:t>
            </a:r>
            <a:r>
              <a:rPr lang="ru-RU" dirty="0" err="1"/>
              <a:t>окисленности</a:t>
            </a:r>
            <a:r>
              <a:rPr lang="ru-RU" dirty="0"/>
              <a:t>  шлака; снижение при донной продувке </a:t>
            </a:r>
            <a:r>
              <a:rPr lang="ru-RU" dirty="0" err="1"/>
              <a:t>окис­ленности</a:t>
            </a:r>
            <a:r>
              <a:rPr lang="ru-RU" dirty="0"/>
              <a:t> шлака вызывает уменьшение </a:t>
            </a:r>
            <a:r>
              <a:rPr lang="ru-RU" dirty="0" err="1"/>
              <a:t>окисленности</a:t>
            </a:r>
            <a:r>
              <a:rPr lang="ru-RU" dirty="0"/>
              <a:t>    металла;    совместное влияние всех этих процессов приводит к тому, что произведение [С] • [О] при продувке снизу инертным газом суще­ственно снижается.</a:t>
            </a:r>
          </a:p>
          <a:p>
            <a:r>
              <a:rPr lang="ru-RU" dirty="0"/>
              <a:t>6. Снижение угара марганца и по­вышение его концентрации в ванне (по    мере    снижения    </a:t>
            </a:r>
            <a:r>
              <a:rPr lang="ru-RU" dirty="0" err="1"/>
              <a:t>окисленности</a:t>
            </a:r>
            <a:r>
              <a:rPr lang="ru-RU" dirty="0"/>
              <a:t> шлака).</a:t>
            </a:r>
          </a:p>
          <a:p>
            <a:r>
              <a:rPr lang="ru-RU" dirty="0"/>
              <a:t>7. Уменьшение угара ферросплавов при </a:t>
            </a:r>
            <a:r>
              <a:rPr lang="ru-RU" dirty="0" err="1"/>
              <a:t>раскислении</a:t>
            </a:r>
            <a:r>
              <a:rPr lang="ru-RU" dirty="0"/>
              <a:t> и легировании в ре­зультате взаимодействия с менее окис­ленной ванной.</a:t>
            </a:r>
          </a:p>
          <a:p>
            <a:r>
              <a:rPr lang="ru-RU" dirty="0"/>
              <a:t>8. Снижение   расхода   кислорода, поскольку   уменьшается   количество кислорода,   которое   расходуется   на окисление железа.</a:t>
            </a:r>
          </a:p>
          <a:p>
            <a:r>
              <a:rPr lang="ru-RU" dirty="0"/>
              <a:t>9. Уменьшение   содержания   газов (прежде всего водорода) в металле в результате   дегазирующего   действия пузырей инертного газа.</a:t>
            </a:r>
          </a:p>
          <a:p>
            <a:r>
              <a:rPr lang="ru-RU" dirty="0"/>
              <a:t>10. Снижение содержания неметал­лических включений вследствие фло­тационного действия пузырей газа.</a:t>
            </a:r>
          </a:p>
          <a:p>
            <a:r>
              <a:rPr lang="ru-RU" dirty="0"/>
              <a:t>11. Улучшение усвоения загружае­мой в конвертер извести вследствие лучшего шлакообразования при повы­шении   интенсивности   перемешива­ния, а также снижение расхода флю­сов, например плавикового шпата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30706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13122"/>
            <a:ext cx="10917025" cy="652334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Комбинированная продувка кроме технологических обеспечивает ряд организационных и экономических преимуществ. Например, для процес­сов типа </a:t>
            </a:r>
            <a:r>
              <a:rPr lang="en-US" dirty="0" err="1"/>
              <a:t>LBE</a:t>
            </a:r>
            <a:r>
              <a:rPr lang="ru-RU" dirty="0"/>
              <a:t> характерны следующие показатели (рис. 15.24):</a:t>
            </a:r>
          </a:p>
          <a:p>
            <a:r>
              <a:rPr lang="ru-RU" dirty="0"/>
              <a:t>1. Возрастает   выход   годного   на 1,0—1,5% в результате снижения со­держания железа в шлаке, устранения выбросов,    уменьшения    количества плавильной пыли.</a:t>
            </a:r>
          </a:p>
          <a:p>
            <a:r>
              <a:rPr lang="ru-RU" dirty="0"/>
              <a:t>2. Благодаря снижению опасности выбросов и периодического резкого вспенивания ванны появляется воз­можность уменьшить высоту конвер­тера (или увеличить массу металла); в результате удельный объем конверте­ра    снижается    до    0,6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/т    стали, уменьшается масса футеровки на 1 т емкости, снижаются потери тепла и возрастает    производительность     (в случае увеличения массы плавки).</a:t>
            </a:r>
          </a:p>
          <a:p>
            <a:r>
              <a:rPr lang="ru-RU" dirty="0"/>
              <a:t>3. Благоприятные условия переме­шивания   и   обезуглероживания   при продувке через дно позволяют увели­чить расстояние между верхней фур­мой и зеркалом металла (практически на 0,5 м), что, в свою очередь, обеспе­чивает:   а) уменьшение   разбрызгива­ния от удара струи кислорода о </a:t>
            </a:r>
            <a:r>
              <a:rPr lang="ru-RU" dirty="0" smtClean="0"/>
              <a:t>поверх</a:t>
            </a:r>
            <a:r>
              <a:rPr lang="ru-RU" dirty="0"/>
              <a:t>ность ванны, в результате повышается стойкость футеровки стен; б) увеличе­ние стойкости фурм; в) снижение сте­пени местного перегрева металла в ло­кальной зоне удара кислородной струи и, как следствие, уменьшение интенсивности его испарения и обра­зования пыли.</a:t>
            </a:r>
          </a:p>
          <a:p>
            <a:r>
              <a:rPr lang="ru-RU" dirty="0"/>
              <a:t>4. Уменьшается расход шлакообразующих, вводимых для ускорения шлакообразования (вплоть до отказа от использования таких добавок, как плавиковый шпат), что упрощает организацию подачи материалов к конвертеру.</a:t>
            </a:r>
          </a:p>
          <a:p>
            <a:r>
              <a:rPr lang="ru-RU" dirty="0"/>
              <a:t>Работа с комбинированной продув­кой требует более высокой культуры производства, включая управление плавкой, использование высококаче­ственных огнеупоров и оборудования для донной продувки. Управление хо­дом плавки усложняется, поскольку к обычным операциям управления (из­менение положения фурмы и опреде­ление момента окончания продувки) добавляются операции определения момента начала подачи инертного газа снизу и промежутка времени от мо­мента окончания подачи кислорода сверху до момента окончания подачи газа снизу, режима подачи донного дутья и др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23264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3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48" y="-26426"/>
            <a:ext cx="4029909" cy="688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277492" y="2354436"/>
            <a:ext cx="440231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Схема   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LBE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-конвертера   завода «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Stelco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(Канада):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фурма для подачи кислорода;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шлак;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ме­талл;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пористые вставки для подачи аргона или азота; 5—контроль состава отходящих газов;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отвод газов и плавильной пыли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7342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8219"/>
            <a:ext cx="10973586" cy="630653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1. Использование для донной продувки </a:t>
            </a:r>
            <a:r>
              <a:rPr lang="ru-RU" b="1" dirty="0" err="1"/>
              <a:t>СО</a:t>
            </a:r>
            <a:r>
              <a:rPr lang="ru-RU" b="1" baseline="-25000" dirty="0" err="1"/>
              <a:t>2</a:t>
            </a:r>
            <a:r>
              <a:rPr lang="ru-RU" b="1" dirty="0"/>
              <a:t>. </a:t>
            </a:r>
            <a:r>
              <a:rPr lang="ru-RU" dirty="0"/>
              <a:t>Как отмечено выше, для улучшения перемешивания и ра­финирования металла от ряда приме­сей используют инертные и </a:t>
            </a:r>
            <a:r>
              <a:rPr lang="ru-RU" dirty="0" err="1"/>
              <a:t>малореак­тивные</a:t>
            </a:r>
            <a:r>
              <a:rPr lang="ru-RU" dirty="0"/>
              <a:t> газы (азот и аргон), вдуваемые в конвертер снизу. Основным переме­шивающим газом остается азот. Аргон как более дорогой газ применяют обычно только на заключительном этапе окислительного рафинирования стали с регламентированным содержа­нием азота.</a:t>
            </a:r>
          </a:p>
          <a:p>
            <a:r>
              <a:rPr lang="ru-RU" dirty="0"/>
              <a:t>Можно ли для перемешивания в конвертерах с комбинированной про­дувкой использовать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? Привлекает эффект увеличения вдвое объема пе­ремешивающих пузырьков, образую­щихся в результате реакции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 + [С] = </a:t>
            </a:r>
            <a:r>
              <a:rPr lang="ru-RU" dirty="0" err="1"/>
              <a:t>2СО</a:t>
            </a:r>
            <a:r>
              <a:rPr lang="ru-RU" dirty="0"/>
              <a:t>, что должно обеспе­чить возможность уменьшения расхо­да вдуваемого газа.</a:t>
            </a:r>
          </a:p>
          <a:p>
            <a:r>
              <a:rPr lang="ru-RU" dirty="0"/>
              <a:t>В опытных плавках, проведенных/в совместных исследованиях </a:t>
            </a:r>
            <a:r>
              <a:rPr lang="ru-RU" dirty="0" err="1"/>
              <a:t>МИСиСа</a:t>
            </a:r>
            <a:r>
              <a:rPr lang="ru-RU" dirty="0"/>
              <a:t> и Новолипецкого металлургического комбината, в качестве перемешиваю­щего газа использовали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. В цехе, где проводили эксперименты, ощу­щался недостаток аргона, ограничива­ющий эффективность комбинирован­ной продувки. Применение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 </a:t>
            </a:r>
            <a:r>
              <a:rPr lang="ru-RU" dirty="0" err="1"/>
              <a:t>м^гло</a:t>
            </a:r>
            <a:r>
              <a:rPr lang="ru-RU" dirty="0"/>
              <a:t> бы помочь в ликвидации этих трудно­стей и уменьшить затраты на аргон. Плавки проводили на марках стлали, где в качестве перемешивающего газа для донной продувки металла исполь­зовали азот (8-10 мин), а на конечной стадии плавки — аргон в течение тако­го же времени. Для получения стали с пониженным содержанием азота дли­тельность </a:t>
            </a:r>
            <a:r>
              <a:rPr lang="ru-RU" dirty="0" err="1"/>
              <a:t>аргонной</a:t>
            </a:r>
            <a:r>
              <a:rPr lang="ru-RU" dirty="0"/>
              <a:t> продувки увели­чивали до 12-14 мин.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5011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4524"/>
            <a:ext cx="10841610" cy="641965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Диоксид углерода — </a:t>
            </a:r>
            <a:r>
              <a:rPr lang="ru-RU" dirty="0" err="1"/>
              <a:t>слабоокисли­тельный</a:t>
            </a:r>
            <a:r>
              <a:rPr lang="ru-RU" dirty="0"/>
              <a:t> (по сравнению с кислородом) газ. При рассмотрении физико-хими­ческих особенностей его взаимодей­ствия с расплавом важно определить возможные варианты реакций, так как окисляться могут и углерод, и железо.</a:t>
            </a:r>
          </a:p>
          <a:p>
            <a:r>
              <a:rPr lang="ru-RU" dirty="0"/>
              <a:t>1. Взаимодействие диоксида угле­рода с растворенным углеродом по ре­акции</a:t>
            </a:r>
          </a:p>
          <a:p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 + [С] = </a:t>
            </a:r>
            <a:r>
              <a:rPr lang="ru-RU" dirty="0" err="1"/>
              <a:t>2СО</a:t>
            </a:r>
            <a:r>
              <a:rPr lang="ru-RU" dirty="0"/>
              <a:t>,</a:t>
            </a:r>
          </a:p>
          <a:p>
            <a:r>
              <a:rPr lang="ru-RU" dirty="0"/>
              <a:t>Δ</a:t>
            </a:r>
            <a:r>
              <a:rPr lang="en-US" i="1" dirty="0"/>
              <a:t>G</a:t>
            </a:r>
            <a:r>
              <a:rPr lang="en-US" i="1" baseline="30000" dirty="0"/>
              <a:t>o</a:t>
            </a:r>
            <a:r>
              <a:rPr lang="ru-RU" i="1" baseline="-25000" dirty="0"/>
              <a:t>1</a:t>
            </a:r>
            <a:r>
              <a:rPr lang="ru-RU" i="1" dirty="0"/>
              <a:t>   </a:t>
            </a:r>
            <a:r>
              <a:rPr lang="ru-RU" dirty="0"/>
              <a:t>=138 400-125,44 </a:t>
            </a:r>
            <a:r>
              <a:rPr lang="ru-RU" i="1" dirty="0"/>
              <a:t>Т</a:t>
            </a:r>
            <a:endParaRPr lang="ru-RU" dirty="0"/>
          </a:p>
          <a:p>
            <a:r>
              <a:rPr lang="ru-RU" dirty="0"/>
              <a:t>происходит с удвоением объема пере­мешивающего газа, что позволяет уменьшить расход газа, подаваемого снизу, или (при этом же расходе и той же подводящей системе) увеличить эффективность донной продувки.</a:t>
            </a:r>
          </a:p>
          <a:p>
            <a:r>
              <a:rPr lang="ru-RU" dirty="0"/>
              <a:t>2. Диоксид    углерода    взаимодей­ствует и с железом по реакции</a:t>
            </a:r>
          </a:p>
          <a:p>
            <a:r>
              <a:rPr lang="ru-RU" dirty="0" err="1"/>
              <a:t>С0</a:t>
            </a:r>
            <a:r>
              <a:rPr lang="ru-RU" baseline="-25000" dirty="0" err="1"/>
              <a:t>2</a:t>
            </a:r>
            <a:r>
              <a:rPr lang="ru-RU" dirty="0"/>
              <a:t> + [</a:t>
            </a:r>
            <a:r>
              <a:rPr lang="en-US" dirty="0"/>
              <a:t>Fe</a:t>
            </a:r>
            <a:r>
              <a:rPr lang="ru-RU" dirty="0"/>
              <a:t>] = СО + (</a:t>
            </a:r>
            <a:r>
              <a:rPr lang="en-US" dirty="0" err="1"/>
              <a:t>FeO</a:t>
            </a:r>
            <a:r>
              <a:rPr lang="ru-RU" dirty="0"/>
              <a:t>),</a:t>
            </a:r>
          </a:p>
          <a:p>
            <a:r>
              <a:rPr lang="ru-RU" dirty="0"/>
              <a:t>Δ</a:t>
            </a:r>
            <a:r>
              <a:rPr lang="en-US" i="1" dirty="0"/>
              <a:t>G</a:t>
            </a:r>
            <a:r>
              <a:rPr lang="en-US" i="1" baseline="30000" dirty="0"/>
              <a:t>o</a:t>
            </a:r>
            <a:r>
              <a:rPr lang="ru-RU" i="1" baseline="-25000" dirty="0"/>
              <a:t>2 </a:t>
            </a:r>
            <a:r>
              <a:rPr lang="ru-RU" dirty="0"/>
              <a:t>=34 000-</a:t>
            </a:r>
            <a:r>
              <a:rPr lang="ru-RU" dirty="0" err="1"/>
              <a:t>30,97Г</a:t>
            </a:r>
            <a:r>
              <a:rPr lang="ru-RU" dirty="0"/>
              <a:t>.</a:t>
            </a:r>
          </a:p>
          <a:p>
            <a:r>
              <a:rPr lang="ru-RU" dirty="0"/>
              <a:t>Расчеты показывают, что эта </a:t>
            </a:r>
            <a:r>
              <a:rPr lang="ru-RU" dirty="0" err="1" smtClean="0"/>
              <a:t>реакцйя</a:t>
            </a:r>
            <a:r>
              <a:rPr lang="ru-RU" dirty="0" smtClean="0"/>
              <a:t> </a:t>
            </a:r>
            <a:r>
              <a:rPr lang="ru-RU" dirty="0"/>
              <a:t>будет протекать преимущественно только при очень малых концентраци­ях углерода.</a:t>
            </a:r>
          </a:p>
          <a:p>
            <a:r>
              <a:rPr lang="ru-RU" dirty="0"/>
              <a:t>Эксперименты показали, что при использовании в качестве перемеши­вающего газа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 содержание азота в металле в конце операции было суще­ственно ниже (&lt;0,0030 %), чем обыч­но. Полученные результаты можно объяснить тем, что при вдувании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baseline="-25000" dirty="0"/>
              <a:t> </a:t>
            </a:r>
            <a:r>
              <a:rPr lang="ru-RU" dirty="0"/>
              <a:t>снизу поступление азота в металл уменьшается из-за сокращения дли­тельности продувки азотом, а удале­ние его усиливается в связи с интенси­фикацией перемешивания жидкой ванны.</a:t>
            </a:r>
          </a:p>
          <a:p>
            <a:r>
              <a:rPr lang="ru-RU" dirty="0"/>
              <a:t>Содержание азота в готовом метал­ле может быть дополнительно умень­шено, если применять защиту струи металла при выпуске из конвертера. Аргон слишком дорог для использова­ния в этом технологическом приеме, а применение диоксида углерода может реально обеспечить защиту металла от поглощения азота.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5644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3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6" y="584461"/>
            <a:ext cx="11175498" cy="225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34332" y="3357456"/>
            <a:ext cx="4055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Варианты расположения фурм в днище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0953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1658"/>
            <a:ext cx="10515600" cy="3742441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2.</a:t>
            </a:r>
            <a:r>
              <a:rPr lang="ru-RU" dirty="0"/>
              <a:t> </a:t>
            </a:r>
            <a:r>
              <a:rPr lang="ru-RU" b="1" dirty="0"/>
              <a:t>Подогрев   газов,   используе­мых для донного дутья. </a:t>
            </a:r>
            <a:r>
              <a:rPr lang="ru-RU" dirty="0"/>
              <a:t>Весьма заман­чивым представляется увеличить при­ходную часть теплового баланса кон­вертерной плавки за счет подогрева газов, подаваемых для перемешивания через днище. Такие работы, проведен­ные на 160-т конвертерах Западно-Си­бирского металлургического комбина­та, показали, что сконструированные устройства (рис. 15.28) позволяют по­догревать газ за счет тепла, аккумули­рованного футеровкой, до 480—500 °С (расход газа до 24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/мин, длина тру­бопровода  около   50   м).   При   этом улучшается тепловой баланс, предотв­ращаются образование настыли и за-</a:t>
            </a:r>
            <a:r>
              <a:rPr lang="ru-RU" dirty="0" err="1"/>
              <a:t>металливание</a:t>
            </a:r>
            <a:r>
              <a:rPr lang="ru-RU" dirty="0"/>
              <a:t> донных фурм.</a:t>
            </a:r>
          </a:p>
          <a:p>
            <a:endParaRPr lang="en-US" dirty="0"/>
          </a:p>
        </p:txBody>
      </p:sp>
      <p:pic>
        <p:nvPicPr>
          <p:cNvPr id="25602" name="Рисунок 3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002" y="4044099"/>
            <a:ext cx="2057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67753" y="5086993"/>
            <a:ext cx="6096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Схема подогрева газа, используе­мого для донной продувки: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— </a:t>
            </a:r>
            <a:r>
              <a:rPr lang="ru-RU" sz="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пазы; </a:t>
            </a:r>
            <a:r>
              <a:rPr lang="ru-RU" sz="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— </a:t>
            </a:r>
            <a:r>
              <a:rPr lang="ru-RU" sz="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витки трубопровода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0611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45097"/>
            <a:ext cx="10964159" cy="638194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3.</a:t>
            </a:r>
            <a:r>
              <a:rPr lang="ru-RU" dirty="0"/>
              <a:t> </a:t>
            </a:r>
            <a:r>
              <a:rPr lang="ru-RU" b="1" dirty="0"/>
              <a:t>«</a:t>
            </a:r>
            <a:r>
              <a:rPr lang="ru-RU" b="1" dirty="0" err="1"/>
              <a:t>Малошлаковая</a:t>
            </a:r>
            <a:r>
              <a:rPr lang="ru-RU" b="1" dirty="0"/>
              <a:t>»     техноло­гия. </a:t>
            </a:r>
            <a:r>
              <a:rPr lang="ru-RU" dirty="0"/>
              <a:t>Одной из важнейших проблем в организации рациональной техноло­гии   сталеплавильного   производства является выбор состава шихты.  Ос­новная часть </a:t>
            </a:r>
            <a:r>
              <a:rPr lang="ru-RU" dirty="0" err="1"/>
              <a:t>металлошихты</a:t>
            </a:r>
            <a:r>
              <a:rPr lang="ru-RU" dirty="0"/>
              <a:t> конвер­терной плавки — это чугун. Традици­онным требованием к составу чугуна является максимально меньшее содер­жание в нем серы и фосфора. Получе­ние </a:t>
            </a:r>
            <a:r>
              <a:rPr lang="ru-RU" dirty="0" err="1"/>
              <a:t>низкосернистого</a:t>
            </a:r>
            <a:r>
              <a:rPr lang="ru-RU" dirty="0"/>
              <a:t> чугуна сопряже­но   с  определенным  температурным режимом доменной плавки и исполь­зованием в доменной печи основного</a:t>
            </a:r>
          </a:p>
          <a:p>
            <a:r>
              <a:rPr lang="ru-RU" dirty="0"/>
              <a:t>шлака, вследствие чего увеличивается расход кокса, возрастает масса шлака, снижается производительность домен­ных печей и т. п.</a:t>
            </a:r>
          </a:p>
          <a:p>
            <a:r>
              <a:rPr lang="ru-RU" dirty="0"/>
              <a:t>Если нужно в доменной печи полу­чить чугун с низким содержанием серы, требуется иметь основный шлак. Поскольку он более тугоплавок, тре­буется увеличивать расход кокса. Вме­сте с тем чем выше температурный ре­жим и расход известняка (для получе­ния основного шлака), тем выше в чу­гуне содержание восстановленного из руды кремния.</a:t>
            </a:r>
          </a:p>
          <a:p>
            <a:r>
              <a:rPr lang="ru-RU" dirty="0"/>
              <a:t>Доменщики считают, что каждой 0,1 % уменьшения содержания крем­ния в чугуне соответствует снижение расхода кокса на 3,4 кг/т чугуна. В свою очередь, сталеплавильщики для полу­чения в конвертере стали с низким со­держанием серы традиционно ведут плавку с высокоосновным шлаком (</a:t>
            </a:r>
            <a:r>
              <a:rPr lang="en-US" dirty="0" err="1"/>
              <a:t>CaO</a:t>
            </a:r>
            <a:r>
              <a:rPr lang="ru-RU" dirty="0"/>
              <a:t>/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= 3,0-3,5 и более). </a:t>
            </a:r>
            <a:r>
              <a:rPr lang="ru-RU" i="1" dirty="0"/>
              <a:t>В на­стоящее время возникла новая ситуация: металлурги располагают разработан­ными и опробованными технологиями </a:t>
            </a:r>
            <a:r>
              <a:rPr lang="ru-RU" i="1" dirty="0" err="1"/>
              <a:t>внедоменной</a:t>
            </a:r>
            <a:r>
              <a:rPr lang="ru-RU" i="1" dirty="0"/>
              <a:t> обработки чугуна и внепечной обработки стали. Эти технологии обеспечивают возможность существен­но снизить содержание серы и в чугуне, и встали.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3386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07390"/>
            <a:ext cx="10992439" cy="651392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то же время есть ряд негативных моментов:</a:t>
            </a:r>
          </a:p>
          <a:p>
            <a:r>
              <a:rPr lang="ru-RU" dirty="0"/>
              <a:t>1. Переработка </a:t>
            </a:r>
            <a:r>
              <a:rPr lang="ru-RU" dirty="0" err="1"/>
              <a:t>маломарганцовйстого</a:t>
            </a:r>
            <a:r>
              <a:rPr lang="ru-RU" dirty="0"/>
              <a:t> чугуна связана с определенными трудностями («свертывание» шлаков, повышенный угар и др.). Это недоста­ток, но ситуация исправима. Перера­ботка чугуна с низким содержанием</a:t>
            </a:r>
          </a:p>
          <a:p>
            <a:r>
              <a:rPr lang="ru-RU" dirty="0"/>
              <a:t>марганца должна сопровождаться кими приемами, как ввод в состав шихты содержащих марганец добавок, оставление в конвертере шлака пре­дыдущей плавки, использование «</a:t>
            </a:r>
            <a:r>
              <a:rPr lang="ru-RU" dirty="0" err="1"/>
              <a:t>ожелезненной</a:t>
            </a:r>
            <a:r>
              <a:rPr lang="ru-RU" dirty="0"/>
              <a:t>» извести и др.</a:t>
            </a:r>
          </a:p>
          <a:p>
            <a:r>
              <a:rPr lang="ru-RU" dirty="0"/>
              <a:t>2. При использовании технологий, включающих внепечную обработку и чугуна, и стали, может вызвать сомне­ние верность требования иметь в Кон­вертере высокую </a:t>
            </a:r>
            <a:r>
              <a:rPr lang="ru-RU" dirty="0" err="1"/>
              <a:t>основность</a:t>
            </a:r>
            <a:r>
              <a:rPr lang="ru-RU" dirty="0"/>
              <a:t> конечно­го шлака.  Возможность снизить эту величину и пределы возможного сни­жения определяет практика,  причем при снижении </a:t>
            </a:r>
            <a:r>
              <a:rPr lang="ru-RU" dirty="0" err="1"/>
              <a:t>основности</a:t>
            </a:r>
            <a:r>
              <a:rPr lang="ru-RU" dirty="0"/>
              <a:t> эффектив­ность  перехода  на   малокремнистые чугуны станет еще заметнее.</a:t>
            </a:r>
          </a:p>
          <a:p>
            <a:r>
              <a:rPr lang="ru-RU" dirty="0"/>
              <a:t>3. Снижение содержания в чугуне кремния приведет к уменьшению доли металлолома   в   шихте.   На   первый взгляд это недостаток. Однако собы­тия  последних лет  показали,  что  в России испытывается не избыток, а недостаток качественного лома. При­ходится учитывать, что качество ме­таллолома (прежде всего по содержа­нию примесей цветных металлов) не­прерывно ухудшается; соответственно сужаются возможности использовать такой  металлолом для  производства качественных сталей. Постепенно рас­ширяется практика использования в качестве охладителей различных желе­зорудных     материалов,     материалов типа   «</a:t>
            </a:r>
            <a:r>
              <a:rPr lang="ru-RU" dirty="0" err="1"/>
              <a:t>синтиком</a:t>
            </a:r>
            <a:r>
              <a:rPr lang="ru-RU" dirty="0"/>
              <a:t>»,   </a:t>
            </a:r>
            <a:r>
              <a:rPr lang="ru-RU" dirty="0" err="1"/>
              <a:t>металлизованных</a:t>
            </a:r>
            <a:r>
              <a:rPr lang="ru-RU" dirty="0"/>
              <a:t> </a:t>
            </a:r>
            <a:r>
              <a:rPr lang="ru-RU" dirty="0" err="1"/>
              <a:t>железорудных.окатышей</a:t>
            </a:r>
            <a:r>
              <a:rPr lang="ru-RU" dirty="0"/>
              <a:t> и др., что со­провождается  существенным  сниже­нием содержания примесей цветных металлов (по данным ряда заводов, в 1,5—2 раза).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77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26242"/>
            <a:ext cx="10945305" cy="650449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По содержанию кремния бессеме­ровские чугуны делят на три группы:</a:t>
            </a:r>
          </a:p>
          <a:p>
            <a:pPr marL="0" indent="0" algn="just">
              <a:buNone/>
            </a:pPr>
            <a:r>
              <a:rPr lang="ru-RU" dirty="0"/>
              <a:t>1) нормальные (1,0-1,5 % </a:t>
            </a:r>
            <a:r>
              <a:rPr lang="en-US" dirty="0"/>
              <a:t>Si</a:t>
            </a:r>
            <a:r>
              <a:rPr lang="ru-RU" dirty="0"/>
              <a:t>); 2) хими­чески холодные (&lt; 1 % </a:t>
            </a:r>
            <a:r>
              <a:rPr lang="en-US" dirty="0"/>
              <a:t>Si</a:t>
            </a:r>
            <a:r>
              <a:rPr lang="ru-RU" dirty="0"/>
              <a:t>); 3) химичес­ки горячие (&gt; 1,5 % </a:t>
            </a:r>
            <a:r>
              <a:rPr lang="en-US" dirty="0"/>
              <a:t>Si</a:t>
            </a:r>
            <a:r>
              <a:rPr lang="ru-RU" dirty="0"/>
              <a:t>). В соответствии со степенью нагрева различают чугу­ны:     1) нормальные    (1250-1350 °С);</a:t>
            </a:r>
          </a:p>
          <a:p>
            <a:pPr marL="0" indent="0" algn="just">
              <a:buNone/>
            </a:pPr>
            <a:r>
              <a:rPr lang="ru-RU" dirty="0"/>
              <a:t>2) физически   холодные    (&lt; 1250 °С);</a:t>
            </a:r>
          </a:p>
          <a:p>
            <a:pPr marL="0" indent="0" algn="just">
              <a:buNone/>
            </a:pPr>
            <a:r>
              <a:rPr lang="ru-RU" dirty="0"/>
              <a:t>3) физически горячие (&gt; 1350 °С). Ре­гулируя отношение таких факторов, как химический состав и температура чугуна, добиваются получения требуе­мого  теплового   баланса.   Примером может служить так называемое </a:t>
            </a:r>
            <a:r>
              <a:rPr lang="ru-RU" i="1" dirty="0"/>
              <a:t>русское бессемерование, </a:t>
            </a:r>
            <a:r>
              <a:rPr lang="ru-RU" dirty="0"/>
              <a:t>при котором недоста­ток химического тепла при использо­вании малокремнистого чугуна ком­пенсировался избытком физического тепла   (дополнительным   подогревом этого чугуна в отражательной печи). При   нормальном  тепловом  балансе тепла экзотермических реакций окис­ления примесей достаточно для подо­грева металла до необходимой темпе­ратуры (- 1600 °С) и компенсации потерь тепла на нагрев кладки и в окру­жающую среду.</a:t>
            </a:r>
          </a:p>
          <a:p>
            <a:pPr marL="0" indent="0" algn="just">
              <a:buNone/>
            </a:pPr>
            <a:r>
              <a:rPr lang="ru-RU" dirty="0"/>
              <a:t>Таким образом, бессемеровский процесс протекает без расхода топлива и без подачи тепла извне, что является достоинством бессемеровского про­цесса. Основным недостатком являет­ся то, что тепла экзотермических ре­акций окисления примесей достаточ­но только на нагрев заливаемого чугу­на, избытка тепла для переплава металлического лома нет; кроме того, для нормального проведения опера­ции требуется использование чугуна строго определенных состава и темпе­ратуры. Поскольку футеровка конвер­тера кислая и шлак соответственно тоже кислый (основная составляющая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), удалять серу и фосфор при бес­семеровском процессе невозможно, поэтому бессемеровский чугун должен содержать минимальное количество серы (&lt;0,06%) и фосфора (&lt;0,07%). Высокие требования к составу шихты также являются существенным недо­статком бессемеровского процесса.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4412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9456"/>
            <a:ext cx="11049000" cy="323031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6. ОСОБЕННОСТИ  КОНВЕРТЕРНОГО  </a:t>
            </a:r>
            <a:r>
              <a:rPr lang="ru-RU" sz="2400" b="1" dirty="0" smtClean="0"/>
              <a:t>ПЕРЕДЕЛА ВЫСОКОФОСФОРИСТЫХ  ЧУГУНОВ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537328"/>
            <a:ext cx="10917025" cy="618398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Из формулы константы равновесия реакций </a:t>
            </a:r>
            <a:r>
              <a:rPr lang="ru-RU" dirty="0" err="1"/>
              <a:t>дефосфорации</a:t>
            </a:r>
            <a:r>
              <a:rPr lang="ru-RU" dirty="0"/>
              <a:t> следует, что</a:t>
            </a:r>
          </a:p>
          <a:p>
            <a:r>
              <a:rPr lang="ru-RU" i="1" dirty="0"/>
              <a:t> </a:t>
            </a:r>
            <a:r>
              <a:rPr lang="en-US" i="1" dirty="0"/>
              <a:t>a </a:t>
            </a:r>
            <a:r>
              <a:rPr lang="en-US" i="1" baseline="30000" dirty="0"/>
              <a:t>2</a:t>
            </a:r>
            <a:r>
              <a:rPr lang="en-US" baseline="-25000" dirty="0"/>
              <a:t>[P]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dirty="0"/>
              <a:t>(</a:t>
            </a:r>
            <a:r>
              <a:rPr lang="ru-RU" baseline="-25000" dirty="0" err="1"/>
              <a:t>СаО</a:t>
            </a:r>
            <a:r>
              <a:rPr lang="en-US" baseline="-25000" dirty="0"/>
              <a:t>)4-</a:t>
            </a:r>
            <a:r>
              <a:rPr lang="ru-RU" baseline="-25000" dirty="0"/>
              <a:t>Р</a:t>
            </a:r>
            <a:r>
              <a:rPr lang="en-US" baseline="-25000" dirty="0"/>
              <a:t>205 </a:t>
            </a:r>
            <a:r>
              <a:rPr lang="en-US" dirty="0"/>
              <a:t>/(</a:t>
            </a:r>
            <a:r>
              <a:rPr lang="en-US" i="1" dirty="0"/>
              <a:t>K</a:t>
            </a:r>
            <a:r>
              <a:rPr lang="en-US" baseline="-25000" dirty="0"/>
              <a:t> ∙</a:t>
            </a:r>
            <a:r>
              <a:rPr lang="en-US" i="1" dirty="0" err="1"/>
              <a:t>a</a:t>
            </a:r>
            <a:r>
              <a:rPr lang="en-US" i="1" baseline="30000" dirty="0" err="1"/>
              <a:t>5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FeO</a:t>
            </a:r>
            <a:r>
              <a:rPr lang="en-US" baseline="-25000" dirty="0"/>
              <a:t>) ∙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i="1" baseline="30000" dirty="0"/>
              <a:t>4</a:t>
            </a:r>
            <a:r>
              <a:rPr lang="en-US" baseline="-25000" dirty="0"/>
              <a:t>(</a:t>
            </a:r>
            <a:r>
              <a:rPr lang="en-US" baseline="-25000" dirty="0" err="1"/>
              <a:t>CaO</a:t>
            </a:r>
            <a:r>
              <a:rPr lang="en-US" baseline="-25000" dirty="0"/>
              <a:t>)</a:t>
            </a:r>
            <a:r>
              <a:rPr lang="en-US" dirty="0"/>
              <a:t>).   B</a:t>
            </a:r>
            <a:r>
              <a:rPr lang="ru-RU" dirty="0"/>
              <a:t> случае передела чугуна с обычным со­держанием фосфора для получения [Р] &lt; 0,010-0,020 % достаточно иметь в конвертере активный известково-железистый шлак. При повышении в чугуне содержания фосфора до 0,4— 0,5 % активность соединений фосфора в образующемся при продувке шлаке оказывается настолько высокой, что для достижения низких значений [Р] необходимо иметь очень большую массу известково-железистого шлака. Обычные добавки извести и окислите­лей уже не обеспечивают успеха. Ра­циональным является единственный способ: шлак, содержащий много фосфора, скачивать и наводить новый известково-железистый шлак, не со­держащий фосфора. В связи с этим операция скачивания шлака является обязательным технологическим при­емом при переработке высокофосфо­ристых чугунов (</a:t>
            </a:r>
            <a:r>
              <a:rPr lang="ru-RU" dirty="0" err="1"/>
              <a:t>двустадийный</a:t>
            </a:r>
            <a:r>
              <a:rPr lang="ru-RU" dirty="0"/>
              <a:t> или </a:t>
            </a:r>
            <a:r>
              <a:rPr lang="ru-RU" dirty="0" err="1"/>
              <a:t>двушлаковый</a:t>
            </a:r>
            <a:r>
              <a:rPr lang="ru-RU" dirty="0"/>
              <a:t> процесс).</a:t>
            </a:r>
          </a:p>
          <a:p>
            <a:r>
              <a:rPr lang="ru-RU" dirty="0"/>
              <a:t>Поскольку при переработке высо­кофосфористых чугунов шлак, содер­жащий много </a:t>
            </a:r>
            <a:r>
              <a:rPr lang="ru-RU" dirty="0" err="1"/>
              <a:t>Р2О</a:t>
            </a:r>
            <a:r>
              <a:rPr lang="ru-RU" baseline="-25000" dirty="0" err="1"/>
              <a:t>5</a:t>
            </a:r>
            <a:r>
              <a:rPr lang="ru-RU" dirty="0"/>
              <a:t>, является ценным удобрением, необходимо его не про­сто скачивать, а скачивать в тот мо­мент, когда он содержит максималь­ное количество 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О5</a:t>
            </a:r>
            <a:r>
              <a:rPr lang="ru-RU" dirty="0"/>
              <a:t>, т. е. когда он представляет максимальную ценность как удобрение. Кроме того, желатель­но организовать технологический процесс таким образом, чтобы фос­фор, переходящий в шлак, не терялся и содержащий фосфорные соедине­ния шлак не попадал в отвал.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5202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79109"/>
            <a:ext cx="10945305" cy="654220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Плавка в конвертере при переработке высокофосфористых чугунов ус­ловно может быть разделена на два пе­риода: 1) до скачивания шлака; 2) пос­ле скачивания шлака (в некоторых случаях его скачивают дважды). В обычном конвертерном процессе при продувке чугуна сверху активный жидкоподвижный шлак, в котором полностью растворились загруженные куски извести, успевает сформировы­ваться только к концу плавки. При пе­реработке высокофосфористых чугу­нов плавка прерывается для скачива­ния шлака. Если не принять специ­альных мер, то к моменту начала скачивания шлака известь полностью еще не успеет раствориться и процесс </a:t>
            </a:r>
            <a:r>
              <a:rPr lang="ru-RU" dirty="0" err="1"/>
              <a:t>дефосфорации</a:t>
            </a:r>
            <a:r>
              <a:rPr lang="ru-RU" dirty="0"/>
              <a:t> пройдет недостаточно полно. Если уменьшить интенсив­ность подачи кислорода и ждать, пока сформируется необходимый для </a:t>
            </a:r>
            <a:r>
              <a:rPr lang="ru-RU" dirty="0" err="1"/>
              <a:t>де­фосфорации</a:t>
            </a:r>
            <a:r>
              <a:rPr lang="ru-RU" dirty="0"/>
              <a:t> шлак, то плавка суще­ственно удлинится, ухудшатся условия службы футеровки, увеличатся отно­сительные потери тепла. Таким обра­зом, необходимо обеспечить раннее формирование активного железисто-известкового шлака. Для решения этой задачи существуют разные мето­ды, чаще всего применяют два: 1) ис­пользование (оставление в конверте­ре) расплавленного железисто-извест­кового шлака предыдущей плавки для быстрого наведения шлака последую­щей плавки; 2) введение </a:t>
            </a:r>
            <a:r>
              <a:rPr lang="ru-RU" dirty="0" err="1"/>
              <a:t>шлакообразу-ющих</a:t>
            </a:r>
            <a:r>
              <a:rPr lang="ru-RU" dirty="0"/>
              <a:t> (прежде всего извести) в тонко­измельченном (порошкообразном) со­стоянии, что позволяет быстро про­греть и ошлаковать каждую частичку извести.</a:t>
            </a:r>
          </a:p>
          <a:p>
            <a:r>
              <a:rPr lang="ru-RU" dirty="0"/>
              <a:t>Наибольшее распространение ва­рианты переработки высокофосфори­стых чугунов получили в Западной Ев­ропе, поскольку там металлургия тра­диционно базируется на значительных запасах фосфористых железных руд. Наиболее известные варианты техно­логии описаны ниже.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925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913" y="188536"/>
            <a:ext cx="11519555" cy="6532775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1. Технология </a:t>
            </a:r>
            <a:r>
              <a:rPr lang="ru-RU" b="1" dirty="0" err="1"/>
              <a:t>Ротреу</a:t>
            </a:r>
            <a:r>
              <a:rPr lang="ru-RU" b="1" dirty="0"/>
              <a:t>-процесса</a:t>
            </a:r>
            <a:r>
              <a:rPr lang="ru-RU" dirty="0"/>
              <a:t>, разработанного в </a:t>
            </a:r>
            <a:r>
              <a:rPr lang="ru-RU" dirty="0" err="1"/>
              <a:t>1957г</a:t>
            </a:r>
            <a:r>
              <a:rPr lang="ru-RU" dirty="0"/>
              <a:t>. во Фран­ции на заводе «</a:t>
            </a:r>
            <a:r>
              <a:rPr lang="en-US" dirty="0"/>
              <a:t>Pompey</a:t>
            </a:r>
            <a:r>
              <a:rPr lang="ru-RU" dirty="0"/>
              <a:t>»: на шлак пре­дыдущей плавки (-15 % от массы ме­талла) заливают чугун, содержащий, %: С 3,6, </a:t>
            </a:r>
            <a:r>
              <a:rPr lang="en-US" dirty="0"/>
              <a:t>Si </a:t>
            </a:r>
            <a:r>
              <a:rPr lang="ru-RU" dirty="0"/>
              <a:t>0,5, </a:t>
            </a:r>
            <a:r>
              <a:rPr lang="ru-RU" dirty="0" err="1"/>
              <a:t>Мп</a:t>
            </a:r>
            <a:r>
              <a:rPr lang="ru-RU" dirty="0"/>
              <a:t> 0,4, Р ~1,85. Загру­жают известь (~4 %) и начинают про­дувку. Во время продувки фурму пери­одически приподнимают для ускорения разжижения и формирования шлака. В момент интенсивного окис­ления углерода продувку прекращают. Металл в этот момент содержит 1,0— 1,5 % С, ~0,25 % </a:t>
            </a:r>
            <a:r>
              <a:rPr lang="ru-RU" dirty="0" err="1"/>
              <a:t>Мп</a:t>
            </a:r>
            <a:r>
              <a:rPr lang="ru-RU" dirty="0"/>
              <a:t> и 0,2 % Р. Темпе­ратура металла составляет 1550— 1650 °С. К этому моменту в шлак успе­вает перейти -80 % фосфора, содержа­щегося в чугуне.</a:t>
            </a:r>
          </a:p>
          <a:p>
            <a:r>
              <a:rPr lang="ru-RU" dirty="0"/>
              <a:t>Поскольку продувку прекращают при высокой температуре ванны в мо­мент интенсивного обезуглерожива­ния, в шлаке всего 8—12 % </a:t>
            </a:r>
            <a:r>
              <a:rPr lang="en-US" dirty="0" err="1"/>
              <a:t>FeO</a:t>
            </a:r>
            <a:r>
              <a:rPr lang="ru-RU" dirty="0"/>
              <a:t> (низ­кие потери железа). Полученный та­ким образом маложелезистый высоко­фосфористый (20-25 % 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0</a:t>
            </a:r>
            <a:r>
              <a:rPr lang="ru-RU" baseline="-25000" dirty="0" err="1"/>
              <a:t>5</a:t>
            </a:r>
            <a:r>
              <a:rPr lang="ru-RU" dirty="0"/>
              <a:t>) шлак скачивают, после чего в конвертер загружают лом (или железную руду) и известь (~7 %) и продолжают продув­ку. В конце продувки получают сталь требуемой марки с низким содержа­нием фосфора и шлак, состоящий в основном из </a:t>
            </a:r>
            <a:r>
              <a:rPr lang="en-US" dirty="0" err="1"/>
              <a:t>FeO</a:t>
            </a:r>
            <a:r>
              <a:rPr lang="ru-RU" dirty="0"/>
              <a:t> (25—30 %) и </a:t>
            </a:r>
            <a:r>
              <a:rPr lang="ru-RU" dirty="0" err="1"/>
              <a:t>СаО</a:t>
            </a:r>
            <a:r>
              <a:rPr lang="ru-RU" dirty="0"/>
              <a:t> и содержащий мало фосфора. Этот шлак оставляют в конвертере для сле­дующей плавки. Ниже приведена при­мерная продолжительность отдельных операций:</a:t>
            </a:r>
          </a:p>
          <a:p>
            <a:r>
              <a:rPr lang="ru-RU" dirty="0"/>
              <a:t>                                                                         мин</a:t>
            </a:r>
          </a:p>
          <a:p>
            <a:r>
              <a:rPr lang="ru-RU" dirty="0"/>
              <a:t>Загрузка шихты и извести                           7</a:t>
            </a:r>
          </a:p>
          <a:p>
            <a:r>
              <a:rPr lang="ru-RU" dirty="0"/>
              <a:t>Первая продувка                                         13</a:t>
            </a:r>
          </a:p>
          <a:p>
            <a:r>
              <a:rPr lang="ru-RU" dirty="0"/>
              <a:t>                                       Скачивание шлака, отбор проб</a:t>
            </a:r>
          </a:p>
          <a:p>
            <a:r>
              <a:rPr lang="ru-RU" dirty="0"/>
              <a:t>и загрузка лома                                           9</a:t>
            </a:r>
          </a:p>
          <a:p>
            <a:r>
              <a:rPr lang="ru-RU" dirty="0"/>
              <a:t>Вторая продувка                                          8</a:t>
            </a:r>
          </a:p>
          <a:p>
            <a:r>
              <a:rPr lang="ru-RU" dirty="0"/>
              <a:t>Замер температуры и отбор проб                2</a:t>
            </a:r>
          </a:p>
          <a:p>
            <a:r>
              <a:rPr lang="ru-RU" dirty="0"/>
              <a:t>Выпуск металла и заделка летки                 6</a:t>
            </a:r>
          </a:p>
          <a:p>
            <a:r>
              <a:rPr lang="ru-RU" dirty="0"/>
              <a:t>Общая продолжительность плавки составляет 45 мин. </a:t>
            </a:r>
            <a:r>
              <a:rPr lang="ru-RU" dirty="0" err="1"/>
              <a:t>Ротреу</a:t>
            </a:r>
            <a:r>
              <a:rPr lang="ru-RU" dirty="0"/>
              <a:t>-процесс характеризуется малыми потерями же­леза с первым шлаком (15 кг/т) и с от­ходящими газами в виде плавильной пыли (10 кг/т). Окисляется элементов 62 кг/т; общий выход 913 кг/т (без уче­та использования лома и железной руды). Расход извести составляет ~ 110 кг/т. Данный метод ведения плавки получил некоторое распрост­ранение в основном на конвертерах небольшой вместимости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70651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2804"/>
            <a:ext cx="10832184" cy="624054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2. Процессы с введением извес­ти в порошкообразном виде. </a:t>
            </a:r>
            <a:r>
              <a:rPr lang="ru-RU" dirty="0"/>
              <a:t>В 1958 г. почти одновременно были опублико­ваны результаты разработок во Фран­ции, в Бельгии и Люксембурге про­цессов получения стали из высоко­фосфористого чугуна путем подачи в ванну в струе кислорода тонкоизмельченной извести. В зарубежной литера­туре наряду с названием этого метода «</a:t>
            </a:r>
            <a:r>
              <a:rPr lang="en-US" dirty="0" err="1"/>
              <a:t>OLP</a:t>
            </a:r>
            <a:r>
              <a:rPr lang="ru-RU" baseline="30000" dirty="0"/>
              <a:t>1</a:t>
            </a:r>
            <a:r>
              <a:rPr lang="ru-RU" dirty="0"/>
              <a:t>-процесс» используют название «</a:t>
            </a:r>
            <a:r>
              <a:rPr lang="en-US" dirty="0"/>
              <a:t>LD</a:t>
            </a:r>
            <a:r>
              <a:rPr lang="ru-RU" dirty="0"/>
              <a:t>—</a:t>
            </a:r>
            <a:r>
              <a:rPr lang="ru-RU" dirty="0" err="1"/>
              <a:t>АС</a:t>
            </a:r>
            <a:r>
              <a:rPr lang="ru-RU" baseline="30000" dirty="0" err="1"/>
              <a:t>2</a:t>
            </a:r>
            <a:r>
              <a:rPr lang="ru-RU" dirty="0"/>
              <a:t>-процесс». Для соблюдения технологии необходимо последова­тельное выполнение следующих ста­дий плавки:</a:t>
            </a:r>
          </a:p>
          <a:p>
            <a:r>
              <a:rPr lang="ru-RU" dirty="0"/>
              <a:t>1. Использование  (оставленного в конвертере) конечного железисто-из­весткового шлака предыдущей плав­ки.</a:t>
            </a:r>
          </a:p>
          <a:p>
            <a:r>
              <a:rPr lang="ru-RU" dirty="0"/>
              <a:t>2. Заливка чугуна на уже «готовый» шлак.</a:t>
            </a:r>
          </a:p>
          <a:p>
            <a:r>
              <a:rPr lang="ru-RU" dirty="0"/>
              <a:t>3. Вдувание через фурму извести в струе кислорода (рис. 15.29). Положе­ние фурмы по ходу продувки изменя­ется: вначале высокое (&gt;2 м над уров­нем спокойной ванны) — для ускоре­ния   шлакообразования   и   соответ­ственно     максимального     удаления фосфора,  затем  низкое  (~</a:t>
            </a:r>
            <a:r>
              <a:rPr lang="ru-RU" dirty="0" err="1"/>
              <a:t>1м</a:t>
            </a:r>
            <a:r>
              <a:rPr lang="ru-RU" dirty="0"/>
              <a:t>) —для организации         обезуглероживания. Продолжительность    этого    периода продувки обычно 14-16 мин.</a:t>
            </a:r>
          </a:p>
          <a:p>
            <a:r>
              <a:rPr lang="ru-RU" dirty="0"/>
              <a:t>4. Первая </a:t>
            </a:r>
            <a:r>
              <a:rPr lang="ru-RU" dirty="0" err="1"/>
              <a:t>повалка</a:t>
            </a:r>
            <a:r>
              <a:rPr lang="ru-RU" dirty="0"/>
              <a:t> конвертера, от­бор проб металла и шлака и скачива­ние шлака. Содержание углерода в ме­талле в этот момент составляет обыч­но   -1,0   %,   фосфора-0,11-0,13%, температура металла ~</a:t>
            </a:r>
            <a:r>
              <a:rPr lang="ru-RU" dirty="0" err="1"/>
              <a:t>1600°С</a:t>
            </a:r>
            <a:r>
              <a:rPr lang="ru-RU" dirty="0"/>
              <a:t>. Состав шлака,  %:  -55 </a:t>
            </a:r>
            <a:r>
              <a:rPr lang="ru-RU" dirty="0" err="1"/>
              <a:t>СаО</a:t>
            </a:r>
            <a:r>
              <a:rPr lang="ru-RU" dirty="0"/>
              <a:t>,  20-25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 ~23 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0</a:t>
            </a:r>
            <a:r>
              <a:rPr lang="ru-RU" baseline="-25000" dirty="0" err="1"/>
              <a:t>5</a:t>
            </a:r>
            <a:r>
              <a:rPr lang="ru-RU" dirty="0"/>
              <a:t> и очень мало (6-8) </a:t>
            </a:r>
            <a:r>
              <a:rPr lang="en-US" dirty="0" err="1"/>
              <a:t>FeO</a:t>
            </a:r>
            <a:r>
              <a:rPr lang="ru-RU" dirty="0"/>
              <a:t>.</a:t>
            </a:r>
          </a:p>
          <a:p>
            <a:r>
              <a:rPr lang="ru-RU" dirty="0"/>
              <a:t>5. Загрузка   лома   (или   железной руды) и вторая продувка (также кис­лородно-известковой смесью) продол­жительностью 6-8 мин.</a:t>
            </a:r>
          </a:p>
          <a:p>
            <a:r>
              <a:rPr lang="ru-RU" dirty="0"/>
              <a:t>6. Вторая </a:t>
            </a:r>
            <a:r>
              <a:rPr lang="ru-RU" dirty="0" err="1"/>
              <a:t>повалка</a:t>
            </a:r>
            <a:r>
              <a:rPr lang="ru-RU" dirty="0"/>
              <a:t> конвертера и от­бор проб металла и шлака (рис. 15.30).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6640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3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52" y="697584"/>
            <a:ext cx="5524106" cy="373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16616" y="4950585"/>
            <a:ext cx="2264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Схема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OLP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-процесса</a:t>
            </a:r>
            <a:endParaRPr lang="en-US" dirty="0"/>
          </a:p>
        </p:txBody>
      </p:sp>
      <p:pic>
        <p:nvPicPr>
          <p:cNvPr id="26627" name="Рисунок 3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87" y="898721"/>
            <a:ext cx="4053755" cy="2616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239786" y="3811812"/>
            <a:ext cx="45342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OLP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-процесса: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—изменение состава металла;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фосфора в момент скачивания шлака в конце 1-го периода продувки при разной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окисленности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шлака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расходе извести в 1-й период продувки, кг/т: 1-50; 2-65; 3-85;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115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3007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2231"/>
            <a:ext cx="11162122" cy="642908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3. </a:t>
            </a:r>
            <a:r>
              <a:rPr lang="ru-RU" b="1" dirty="0" err="1"/>
              <a:t>КалДо</a:t>
            </a:r>
            <a:r>
              <a:rPr lang="ru-RU" b="1" dirty="0"/>
              <a:t>-процесс. </a:t>
            </a:r>
            <a:r>
              <a:rPr lang="ru-RU" dirty="0"/>
              <a:t>Название данного процесса происходит от пер­вых слогов фамилии изобретателя (шведского профессора </a:t>
            </a:r>
            <a:r>
              <a:rPr lang="ru-RU" dirty="0" err="1"/>
              <a:t>Каллинга</a:t>
            </a:r>
            <a:r>
              <a:rPr lang="ru-RU" dirty="0"/>
              <a:t>) и названия города </a:t>
            </a:r>
            <a:r>
              <a:rPr lang="ru-RU" dirty="0" err="1"/>
              <a:t>Домнарвет</a:t>
            </a:r>
            <a:r>
              <a:rPr lang="ru-RU" dirty="0"/>
              <a:t> (Швеция), где 30-т </a:t>
            </a:r>
            <a:r>
              <a:rPr lang="ru-RU" dirty="0" err="1"/>
              <a:t>конвентер</a:t>
            </a:r>
            <a:r>
              <a:rPr lang="ru-RU" dirty="0"/>
              <a:t> начал работать в </a:t>
            </a:r>
            <a:r>
              <a:rPr lang="ru-RU" dirty="0" err="1"/>
              <a:t>1954г</a:t>
            </a:r>
            <a:r>
              <a:rPr lang="ru-RU" dirty="0"/>
              <a:t>. (рис. 15.31).</a:t>
            </a:r>
          </a:p>
          <a:p>
            <a:r>
              <a:rPr lang="ru-RU" dirty="0"/>
              <a:t>Процесс организуется следующим образом: в вертикально установлен­ный конвертер с оставленным от пре­дыдущей плавки загущенным </a:t>
            </a:r>
            <a:r>
              <a:rPr lang="ru-RU" dirty="0" err="1"/>
              <a:t>извест</a:t>
            </a:r>
            <a:r>
              <a:rPr lang="ru-RU" dirty="0"/>
              <a:t>-</a:t>
            </a:r>
            <a:r>
              <a:rPr lang="ru-RU" dirty="0" err="1"/>
              <a:t>ково</a:t>
            </a:r>
            <a:r>
              <a:rPr lang="ru-RU" dirty="0"/>
              <a:t>-железистым шлаком загружают необходимые количества извести, руды и флюсующих материалов. Пос­ле этого конвертер поворачивают в го­ризонтальное положение и загружают</a:t>
            </a:r>
          </a:p>
          <a:p>
            <a:r>
              <a:rPr lang="ru-RU" dirty="0"/>
              <a:t>вначале металлический лом, а затем заливают жидкий чугун, после чего конвертер поворачивают в положение продувки. Угол наклона оси конверте­ра к горизонту 16-20°. Устье горлови­ны плотно присоединяют к подвиж­ному </a:t>
            </a:r>
            <a:r>
              <a:rPr lang="ru-RU" dirty="0" err="1"/>
              <a:t>водоохлаждаемому</a:t>
            </a:r>
            <a:r>
              <a:rPr lang="ru-RU" dirty="0"/>
              <a:t> </a:t>
            </a:r>
            <a:r>
              <a:rPr lang="ru-RU" dirty="0" err="1"/>
              <a:t>газоотводу</a:t>
            </a:r>
            <a:r>
              <a:rPr lang="ru-RU" dirty="0"/>
              <a:t>, через который в конвертер вводят кислородную фурму под углом гори­зонта 22-30°. Имеются механизмы для покачивания фурмы или сообщения ей колебательного движения (если это требуется). После начала продувки конвертеру сообщают вращательное движение. Примерно через 18-20 мин после начала продувки производят первое скачивание шлака. При пере­работке фосфористого (1,7-2,0 % Р) чугуна содержание 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 в первом ска­чиваемом шлаке составляет 16-20 %. После скачивания первого шлака в конвертер загружают следующую пор­цию извести и железную руду в коли­честве, достаточном для корректиров­ки конечной температуры металла, и возобновляют продувку и вращение конвертера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04394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3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152" y="1"/>
            <a:ext cx="6714961" cy="6858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559537" y="2608961"/>
            <a:ext cx="324282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Конвертер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КалДо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положения при загрузке шихты;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подача из­вести и руды;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подача порошкообразных матери­алов через фурму;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подвижной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газоотвод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5— по­ложение конвертера при выпуске стали;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стале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-разливочный ковш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8702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11084"/>
            <a:ext cx="10964159" cy="634423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Если из высокофосфористой ших­ты необходимо получить сталь с особо низким содержанием фосфора, через 5-7 мин продувки проводят второе скачивание шлака. Второй скачанный шлак содержит обычно 12-14% </a:t>
            </a:r>
            <a:r>
              <a:rPr lang="ru-RU" dirty="0" err="1"/>
              <a:t>Р,О</a:t>
            </a:r>
            <a:r>
              <a:rPr lang="ru-RU" dirty="0"/>
              <a:t>&lt;; и 18-20 % </a:t>
            </a:r>
            <a:r>
              <a:rPr lang="en-US" dirty="0"/>
              <a:t>Fe</a:t>
            </a:r>
            <a:r>
              <a:rPr lang="ru-RU" dirty="0"/>
              <a:t>.</a:t>
            </a:r>
          </a:p>
          <a:p>
            <a:r>
              <a:rPr lang="ru-RU" dirty="0"/>
              <a:t>К достоинствам </a:t>
            </a:r>
            <a:r>
              <a:rPr lang="ru-RU" dirty="0" err="1"/>
              <a:t>КалДо</a:t>
            </a:r>
            <a:r>
              <a:rPr lang="ru-RU" dirty="0"/>
              <a:t>-процесса относятся:</a:t>
            </a:r>
          </a:p>
          <a:p>
            <a:r>
              <a:rPr lang="ru-RU" dirty="0"/>
              <a:t>1. Возможность   дожигания   боль­шей части образующегося при продув­ке СО и в результате возможность по­вышения расхода лома до 40—50 %.</a:t>
            </a:r>
          </a:p>
          <a:p>
            <a:r>
              <a:rPr lang="ru-RU" dirty="0"/>
              <a:t>2. Гибкость   управления,   возмож­ность переработки чугунов любого со­става.</a:t>
            </a:r>
          </a:p>
          <a:p>
            <a:r>
              <a:rPr lang="ru-RU" dirty="0"/>
              <a:t>3. Получение стали с очень низким содержанием вредных примесей.</a:t>
            </a:r>
          </a:p>
          <a:p>
            <a:r>
              <a:rPr lang="ru-RU" dirty="0"/>
              <a:t>4. Высокий выход металла, неболь­шие потери железа в шлаке и в отходя­щих газах и соответствующее умень­шение расходов на улавливание пла­вильной пыли.</a:t>
            </a:r>
          </a:p>
          <a:p>
            <a:r>
              <a:rPr lang="ru-RU" dirty="0"/>
              <a:t>К недостаткам </a:t>
            </a:r>
            <a:r>
              <a:rPr lang="ru-RU" dirty="0" err="1"/>
              <a:t>КалДо</a:t>
            </a:r>
            <a:r>
              <a:rPr lang="ru-RU" dirty="0"/>
              <a:t>-процесса от­носятся:</a:t>
            </a:r>
          </a:p>
          <a:p>
            <a:r>
              <a:rPr lang="ru-RU" dirty="0"/>
              <a:t>1. Значительная        продолжитель­ность плавки (почти вдвое выше, чем в </a:t>
            </a:r>
            <a:r>
              <a:rPr lang="en-US" dirty="0"/>
              <a:t>LD</a:t>
            </a:r>
            <a:r>
              <a:rPr lang="ru-RU" dirty="0"/>
              <a:t>-конвертере).</a:t>
            </a:r>
          </a:p>
          <a:p>
            <a:r>
              <a:rPr lang="ru-RU" dirty="0"/>
              <a:t>2. Невысокая стойкость футеровки (5—100 плавок,  т.   е.   почти  в   10 раз ниже, чем стойкость футеровки </a:t>
            </a:r>
            <a:r>
              <a:rPr lang="en-US" dirty="0"/>
              <a:t>LD</a:t>
            </a:r>
            <a:r>
              <a:rPr lang="ru-RU" dirty="0"/>
              <a:t>-конвертеров)  вследствие динамичес­ких нагрузок при вращении конверте­ра и от воздействия шлака.</a:t>
            </a:r>
          </a:p>
          <a:p>
            <a:r>
              <a:rPr lang="ru-RU" dirty="0"/>
              <a:t>3. Сложность и громоздкость меха­нического  оборудования  вращающе­гося конвертера.</a:t>
            </a:r>
          </a:p>
          <a:p>
            <a:r>
              <a:rPr lang="ru-RU" dirty="0"/>
              <a:t>Перечисленные недостатки опре­делили ограниченное распростране­ние процесса. Вместе с тем перечис­ленные достоинства </a:t>
            </a:r>
            <a:r>
              <a:rPr lang="ru-RU" dirty="0" err="1"/>
              <a:t>КалДо</a:t>
            </a:r>
            <a:r>
              <a:rPr lang="ru-RU" dirty="0"/>
              <a:t>-процесса существенны; возможно, в будущем будут созданы агрегаты и технологии, в которых опыт работы конвертеров </a:t>
            </a:r>
            <a:r>
              <a:rPr lang="ru-RU" dirty="0" err="1"/>
              <a:t>КалДо</a:t>
            </a:r>
            <a:r>
              <a:rPr lang="ru-RU" dirty="0"/>
              <a:t> будет востребован и использо­ван.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551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16849</Words>
  <Application>Microsoft Office PowerPoint</Application>
  <PresentationFormat>Широкоэкранный</PresentationFormat>
  <Paragraphs>441</Paragraphs>
  <Slides>97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97</vt:i4>
      </vt:variant>
    </vt:vector>
  </HeadingPairs>
  <TitlesOfParts>
    <vt:vector size="104" baseType="lpstr">
      <vt:lpstr>Arial</vt:lpstr>
      <vt:lpstr>Calibri</vt:lpstr>
      <vt:lpstr>Calibri Light</vt:lpstr>
      <vt:lpstr>Cambria Math</vt:lpstr>
      <vt:lpstr>Times New Roman</vt:lpstr>
      <vt:lpstr>Тема Office</vt:lpstr>
      <vt:lpstr>Microsoft Equation 3.0</vt:lpstr>
      <vt:lpstr>Лекція 12</vt:lpstr>
      <vt:lpstr>1. ИСТОРИЯ РАЗВИТИЯ</vt:lpstr>
      <vt:lpstr>1.1. Бессемеровский процесс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1.2. Томасовский процесс.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1.3. Продувка чугуна кислородом. </vt:lpstr>
      <vt:lpstr>Презентация PowerPoint</vt:lpstr>
      <vt:lpstr>2. ОБЩАЯ СХЕМА СОВРЕМЕННОГО КОНВЕРТЕРНОГО ПРОЦЕССА</vt:lpstr>
      <vt:lpstr>Презентация PowerPoint</vt:lpstr>
      <vt:lpstr>3. КИСЛОРОДНО-КОНВЕРТЕРНЫЙ ПРОЦЕСС С ВЕРХНЕЙ ПРОДУВКОЙ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ОСОБЕННОСТИ РАБОТЫ КОНВЕРТЕРОВ С ДОННОЙ ПРОДУВКОЙ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5. КОНВЕРТЕРНЫЙ ПРОЦЕСС С КОМБИНИРОВАННОЙ ПРОДУВКОЙ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 ОСОБЕННОСТИ  КОНВЕРТЕРНОГО  ПЕРЕДЕЛА ВЫСОКОФОСФОРИСТЫХ  ЧУГУНОВ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12</dc:title>
  <dc:creator>nazarkirichenko08@gmail.com</dc:creator>
  <cp:lastModifiedBy>nazarkirichenko08@gmail.com</cp:lastModifiedBy>
  <cp:revision>13</cp:revision>
  <dcterms:created xsi:type="dcterms:W3CDTF">2022-10-17T07:30:34Z</dcterms:created>
  <dcterms:modified xsi:type="dcterms:W3CDTF">2022-10-17T10:05:29Z</dcterms:modified>
</cp:coreProperties>
</file>