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9" r:id="rId3"/>
    <p:sldMasterId id="2147483698" r:id="rId4"/>
    <p:sldMasterId id="2147483717" r:id="rId5"/>
  </p:sldMasterIdLst>
  <p:sldIdLst>
    <p:sldId id="256" r:id="rId6"/>
    <p:sldId id="338" r:id="rId7"/>
    <p:sldId id="314" r:id="rId8"/>
    <p:sldId id="310" r:id="rId9"/>
    <p:sldId id="294" r:id="rId10"/>
    <p:sldId id="311" r:id="rId11"/>
    <p:sldId id="312" r:id="rId12"/>
    <p:sldId id="297" r:id="rId13"/>
    <p:sldId id="327" r:id="rId14"/>
    <p:sldId id="299" r:id="rId15"/>
    <p:sldId id="326" r:id="rId16"/>
    <p:sldId id="301" r:id="rId17"/>
    <p:sldId id="336" r:id="rId18"/>
    <p:sldId id="322" r:id="rId19"/>
    <p:sldId id="337" r:id="rId20"/>
    <p:sldId id="283" r:id="rId21"/>
    <p:sldId id="333" r:id="rId22"/>
    <p:sldId id="339" r:id="rId23"/>
    <p:sldId id="37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3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4E978-ADC1-4A7C-80A8-54BA940C5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A0F371-426F-4B58-9F3C-47DAEDACA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B5BE-4891-4E4F-95A1-0A25DB8F0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01E-024B-4EAD-8802-96BD86F8E1D3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46E229-9D11-436E-89EE-FF711C107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A3023E-A75E-49FF-B464-095179B7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16B-6D2E-4D3B-93DB-5553F60D1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472D1-50F7-4C7A-A448-394E4482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82C0F0-0F66-419A-B8F7-30FEB5703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25BE8C-4BAE-4703-B77F-B44D25374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01E-024B-4EAD-8802-96BD86F8E1D3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E10FF8-6D0A-4184-B1AA-D6E2E89D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9A04B4-2912-4D01-B4EF-E93B23C8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16B-6D2E-4D3B-93DB-5553F60D1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3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D6A79E-E77B-4E5C-93B7-F19EC9BC4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620BFD-6E71-4BA9-8D80-FBE0E818F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E338-E191-4ECD-B64F-B873532E6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01E-024B-4EAD-8802-96BD86F8E1D3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F2958C-C450-4683-B5EC-3EC40F47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17428D-75A2-435C-95A8-E67015A6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16B-6D2E-4D3B-93DB-5553F60D1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2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1617AF6-CC20-416D-9471-E6551C9EF263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AB32AEA-46DC-46E5-A0FC-933A05DE915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3AFAA91A-0733-4EEA-93F5-ACCBC6A3B2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FD7BB662-60CF-426F-B603-F1F62CC3CFA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BF02789-7E57-426E-9469-65A7F4281A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D415DB9-BE75-4838-8A27-D4EB5371D05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EC3C16AB-23BD-47DC-9F17-F66C28AB80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A8585081-1C96-486A-8F1B-51C418B65E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E87639E4-BBF8-421C-ACC4-C642A6FFDD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1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uk-UA" noProof="0"/>
              <a:t>Образец заголовка</a:t>
            </a:r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uk-UA" noProof="0"/>
              <a:t>Образец подзаголовка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C3573A6A-0402-4737-902A-50E643D77BB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CA9CF707-0B5D-4716-AEBC-F2AE74F53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5D0AAAAD-004E-40D6-B1BE-8A973BB6B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D610BB-6272-4507-AA19-685E2AA3887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40541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7E48CAA-7C0A-499A-80AB-C9BE3FCF8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4C89825-9C2B-4FA3-82AF-44FCD987D3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EE09-53C4-405D-A763-360A6271B21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6CF446F-41AB-49B7-8D96-E0028AECD2A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3401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EF9662-371E-4434-9E91-B403D8646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281852-291C-4595-B965-1DEFB2AC70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FAA7E-FFD9-407E-85E5-994E8E6DF21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30CF22F-8EFA-43DA-A609-940DA886C53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35694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C011737-F764-4D67-B654-ACF673BC5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E101F5B-2C62-4104-B549-11E41D09CD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AA1E7-3D32-4252-931D-0266E337141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53CC719-85D8-4187-AC13-31090FF59A0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76383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B0FD069-355F-429D-871B-7D38A7452A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492523C-8DA6-4AB7-8AF1-6B0243C28C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AD082-438D-4B12-B824-1B273CCA155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63908621-EC3A-4891-A851-4D125CC9FC9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02819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C11B9B-BD93-4A3B-8673-FFEE74333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049A1E-4FCC-4A40-AE87-CCF13E6627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37D9E-D236-441D-8732-46B510BAE97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9EB7D47-724D-4973-9685-4D6057E3770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85413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E4C41F2-9E45-45C7-944C-1D11AD8DD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35F4813-6F99-4B03-A06D-F0A50D2FE1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E6A65-26B9-41BB-834E-E9BE98886F4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D37CAD4-68C0-498C-B2C6-DC16FC4222C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3811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23E2A37-0A64-429C-BCEA-EBB5A63336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7B58B76-7371-445D-A387-DCDFE904775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92F92-4A81-4418-97E7-6FF92141198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5E4C9D5-44CB-462D-99C0-7C1835A74C6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9576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9DC21-F567-4898-9D4D-51FC40361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C50212-C799-478F-A7C8-92D57EA88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815E70-37AB-4D08-8EE7-C25D15BB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01E-024B-4EAD-8802-96BD86F8E1D3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9B77-3475-4C5A-A1E7-D0A47FA5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3DA4EF-D700-4F8E-9A94-24045CCE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16B-6D2E-4D3B-93DB-5553F60D1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67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6D7A9E4-523C-4E76-9FA4-01126C222E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34C199D-C86A-45D4-ADA6-F64D936FB2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C6DF-AFED-43F3-9787-46F883534CA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0BFC7C2-DD0D-4CAC-82BF-D8F6F2C72DF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52843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2510FC4-40A9-4599-9E73-7EE02C2ECD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F6BC7A-2550-4404-95BD-9B45695696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AAE54-6430-4F9B-BAE6-EFB8CFBFE5C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E5839D5-8626-4670-9AFE-1C9F0695BE9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90835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23C002-3C13-4B2F-9494-F5E2E7D42B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EEB4FEF-CC58-4BDA-A4CD-A2CA4B285C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C88E-E4AD-42C6-B944-3072325139B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C11E47B-FF79-468F-8763-9D4B601DB89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78607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706B290-D2CD-4D3B-B78F-69AB2E18EF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20539C-020F-429E-971B-41C11BF4A0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2D2C3-3DDB-4A13-A148-E42A284E90B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96530523-2777-49F1-8072-915B2F8575C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29736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57BB159-847C-4614-85B0-7C5244B13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796EC11-E83A-4A10-B553-DCCF057F34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7224C-9486-48D2-B44A-71E871B4008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43B13CFE-141F-45CC-8DF0-C5D3AA21DD1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64826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FB12EF7-B2F6-4CA2-BE70-CEDC7D8B20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46A3A42-266F-410D-85F2-3D2D75FB6F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9BD3D-1DCC-4CC1-BD10-FE638340237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CF22466-158D-4BB6-92FB-7E823021181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93884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F1E70EB-EBB4-426F-BF7B-F56B7C678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9FCF38-E4E3-40DA-9466-19D7C2E4A8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8C423-2C53-4CE6-A9C8-23FBFDFAA42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8ACBC44-EFE3-4221-889D-BA3042B8C82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15233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BC8B27-2BAA-419E-A4D9-A1E5753A8B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BD2C4E1-3CAA-4004-8ADA-EECB01F573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AD22D-415D-4D68-8BD4-6E8738DAB45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3DDF979-92FD-4C18-884F-9AAA2DBCEB9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87363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3372883-C447-4215-9287-0A08C1CCD7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FE9416E-834B-48AD-81A4-CDC9714A2B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31465-A96B-4BD3-8E25-B5B07AFCD97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198A0A8-13DC-416B-9E1D-602DABB90CD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80737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62B57-C0BC-499E-9B32-6EB80C832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901CF365-ECA1-4D87-B35D-E32FB2325E86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10CBE9-3502-49EB-A790-8DB8ADC1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349D99-740C-4500-BBCD-437D9E59A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A4BBD-C574-4E1D-B051-F9BC04F798E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4DC226-9099-4FAD-A88B-D69FD5D24DE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4833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69376-4F15-4164-95F4-96D54A7B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D1257-A6AD-4B95-9E1D-770804C99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5B6D6-5CD0-4901-981C-79430466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01E-024B-4EAD-8802-96BD86F8E1D3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AC9354-B732-4888-8642-312BC6986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FAB8D6-897B-4C19-8A23-63D90327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16B-6D2E-4D3B-93DB-5553F60D1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3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1617AF6-CC20-416D-9471-E6551C9EF263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AB32AEA-46DC-46E5-A0FC-933A05DE915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3AFAA91A-0733-4EEA-93F5-ACCBC6A3B2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FD7BB662-60CF-426F-B603-F1F62CC3CFA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BF02789-7E57-426E-9469-65A7F4281A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D415DB9-BE75-4838-8A27-D4EB5371D05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EC3C16AB-23BD-47DC-9F17-F66C28AB80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A8585081-1C96-486A-8F1B-51C418B65E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E87639E4-BBF8-421C-ACC4-C642A6FFDD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1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uk-UA" noProof="0"/>
              <a:t>Образец заголовка</a:t>
            </a:r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uk-UA" noProof="0"/>
              <a:t>Образец подзаголовка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C3573A6A-0402-4737-902A-50E643D77BB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CA9CF707-0B5D-4716-AEBC-F2AE74F53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5D0AAAAD-004E-40D6-B1BE-8A973BB6B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D610BB-6272-4507-AA19-685E2AA3887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41973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7E48CAA-7C0A-499A-80AB-C9BE3FCF8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4C89825-9C2B-4FA3-82AF-44FCD987D3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EE09-53C4-405D-A763-360A6271B21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6CF446F-41AB-49B7-8D96-E0028AECD2A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45514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EF9662-371E-4434-9E91-B403D8646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281852-291C-4595-B965-1DEFB2AC70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FAA7E-FFD9-407E-85E5-994E8E6DF21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30CF22F-8EFA-43DA-A609-940DA886C53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02959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C011737-F764-4D67-B654-ACF673BC5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E101F5B-2C62-4104-B549-11E41D09CD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AA1E7-3D32-4252-931D-0266E337141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53CC719-85D8-4187-AC13-31090FF59A0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990525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B0FD069-355F-429D-871B-7D38A7452A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492523C-8DA6-4AB7-8AF1-6B0243C28C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AD082-438D-4B12-B824-1B273CCA155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63908621-EC3A-4891-A851-4D125CC9FC9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5618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C11B9B-BD93-4A3B-8673-FFEE74333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049A1E-4FCC-4A40-AE87-CCF13E6627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37D9E-D236-441D-8732-46B510BAE97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9EB7D47-724D-4973-9685-4D6057E3770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31418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E4C41F2-9E45-45C7-944C-1D11AD8DD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35F4813-6F99-4B03-A06D-F0A50D2FE1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E6A65-26B9-41BB-834E-E9BE98886F4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D37CAD4-68C0-498C-B2C6-DC16FC4222C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18429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23E2A37-0A64-429C-BCEA-EBB5A63336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7B58B76-7371-445D-A387-DCDFE904775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92F92-4A81-4418-97E7-6FF92141198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5E4C9D5-44CB-462D-99C0-7C1835A74C6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52040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6D7A9E4-523C-4E76-9FA4-01126C222E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34C199D-C86A-45D4-ADA6-F64D936FB2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C6DF-AFED-43F3-9787-46F883534CA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0BFC7C2-DD0D-4CAC-82BF-D8F6F2C72DF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77756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2510FC4-40A9-4599-9E73-7EE02C2ECD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F6BC7A-2550-4404-95BD-9B45695696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AAE54-6430-4F9B-BAE6-EFB8CFBFE5C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E5839D5-8626-4670-9AFE-1C9F0695BE9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9118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94B1E-CEAB-413C-BAF8-A0459CB3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6ABE1E-2298-462E-8514-5D4981AF0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07ECE1-E923-426F-84C8-1A25B40A2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B30046-158D-4118-BD9D-A613CAE2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01E-024B-4EAD-8802-96BD86F8E1D3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DCCE6D-741D-4DFB-AD07-B38325AA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E87869-C6E2-4213-94AB-9BCF601B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16B-6D2E-4D3B-93DB-5553F60D1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5935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23C002-3C13-4B2F-9494-F5E2E7D42B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EEB4FEF-CC58-4BDA-A4CD-A2CA4B285C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C88E-E4AD-42C6-B944-3072325139B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C11E47B-FF79-468F-8763-9D4B601DB89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03136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706B290-D2CD-4D3B-B78F-69AB2E18EF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20539C-020F-429E-971B-41C11BF4A0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2D2C3-3DDB-4A13-A148-E42A284E90B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96530523-2777-49F1-8072-915B2F8575C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36000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57BB159-847C-4614-85B0-7C5244B13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796EC11-E83A-4A10-B553-DCCF057F34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7224C-9486-48D2-B44A-71E871B4008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43B13CFE-141F-45CC-8DF0-C5D3AA21DD1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75536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FB12EF7-B2F6-4CA2-BE70-CEDC7D8B20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46A3A42-266F-410D-85F2-3D2D75FB6F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9BD3D-1DCC-4CC1-BD10-FE638340237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CF22466-158D-4BB6-92FB-7E823021181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358447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F1E70EB-EBB4-426F-BF7B-F56B7C678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9FCF38-E4E3-40DA-9466-19D7C2E4A8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8C423-2C53-4CE6-A9C8-23FBFDFAA42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8ACBC44-EFE3-4221-889D-BA3042B8C82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7565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BC8B27-2BAA-419E-A4D9-A1E5753A8B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BD2C4E1-3CAA-4004-8ADA-EECB01F573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AD22D-415D-4D68-8BD4-6E8738DAB45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3DDF979-92FD-4C18-884F-9AAA2DBCEB9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682241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3372883-C447-4215-9287-0A08C1CCD7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FE9416E-834B-48AD-81A4-CDC9714A2B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31465-A96B-4BD3-8E25-B5B07AFCD97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198A0A8-13DC-416B-9E1D-602DABB90CD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79201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62B57-C0BC-499E-9B32-6EB80C832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901CF365-ECA1-4D87-B35D-E32FB2325E86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10CBE9-3502-49EB-A790-8DB8ADC1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349D99-740C-4500-BBCD-437D9E59A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A4BBD-C574-4E1D-B051-F9BC04F798E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4DC226-9099-4FAD-A88B-D69FD5D24DE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0361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1617AF6-CC20-416D-9471-E6551C9EF263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AB32AEA-46DC-46E5-A0FC-933A05DE915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3AFAA91A-0733-4EEA-93F5-ACCBC6A3B2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FD7BB662-60CF-426F-B603-F1F62CC3CFA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BF02789-7E57-426E-9469-65A7F4281A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D415DB9-BE75-4838-8A27-D4EB5371D05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EC3C16AB-23BD-47DC-9F17-F66C28AB80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A8585081-1C96-486A-8F1B-51C418B65E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E87639E4-BBF8-421C-ACC4-C642A6FFDD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1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altLang="uk-UA" noProof="0"/>
              <a:t>Образец заголовка</a:t>
            </a:r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uk-UA" noProof="0"/>
              <a:t>Образец подзаголовка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C3573A6A-0402-4737-902A-50E643D77BB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CA9CF707-0B5D-4716-AEBC-F2AE74F53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5D0AAAAD-004E-40D6-B1BE-8A973BB6B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D610BB-6272-4507-AA19-685E2AA3887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281685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7E48CAA-7C0A-499A-80AB-C9BE3FCF8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4C89825-9C2B-4FA3-82AF-44FCD987D3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EE09-53C4-405D-A763-360A6271B21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6CF446F-41AB-49B7-8D96-E0028AECD2A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9173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72EA2-D78B-40C1-8A3F-A64F256D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9A6EEE-26E8-4D99-8D2D-14CC97412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5986DC-49BB-4901-9B6B-9AE510C88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090966-0D65-438E-83AC-A90431E18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7732D0-1AB7-4F90-9109-D7845D7A6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AF4EEE-BB9A-4109-A489-2A014D01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01E-024B-4EAD-8802-96BD86F8E1D3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FD3EAA-08BE-4DB8-86EF-F81AD5877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B4B019-8739-4B7A-BEB7-C073F2B1D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16B-6D2E-4D3B-93DB-5553F60D1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1515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EF9662-371E-4434-9E91-B403D8646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281852-291C-4595-B965-1DEFB2AC70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FAA7E-FFD9-407E-85E5-994E8E6DF21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30CF22F-8EFA-43DA-A609-940DA886C53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909993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C011737-F764-4D67-B654-ACF673BC5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E101F5B-2C62-4104-B549-11E41D09CD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AA1E7-3D32-4252-931D-0266E337141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53CC719-85D8-4187-AC13-31090FF59A0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827135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B0FD069-355F-429D-871B-7D38A7452A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492523C-8DA6-4AB7-8AF1-6B0243C28C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AD082-438D-4B12-B824-1B273CCA155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63908621-EC3A-4891-A851-4D125CC9FC9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663193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C11B9B-BD93-4A3B-8673-FFEE74333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049A1E-4FCC-4A40-AE87-CCF13E6627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37D9E-D236-441D-8732-46B510BAE97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9EB7D47-724D-4973-9685-4D6057E3770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96226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E4C41F2-9E45-45C7-944C-1D11AD8DD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35F4813-6F99-4B03-A06D-F0A50D2FE1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E6A65-26B9-41BB-834E-E9BE98886F4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D37CAD4-68C0-498C-B2C6-DC16FC4222C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691826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23E2A37-0A64-429C-BCEA-EBB5A63336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7B58B76-7371-445D-A387-DCDFE904775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92F92-4A81-4418-97E7-6FF92141198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5E4C9D5-44CB-462D-99C0-7C1835A74C6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810236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6D7A9E4-523C-4E76-9FA4-01126C222E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34C199D-C86A-45D4-ADA6-F64D936FB2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C6DF-AFED-43F3-9787-46F883534CA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0BFC7C2-DD0D-4CAC-82BF-D8F6F2C72DF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251334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2510FC4-40A9-4599-9E73-7EE02C2ECD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F6BC7A-2550-4404-95BD-9B45695696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AAE54-6430-4F9B-BAE6-EFB8CFBFE5C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E5839D5-8626-4670-9AFE-1C9F0695BE9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384984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23C002-3C13-4B2F-9494-F5E2E7D42B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EEB4FEF-CC58-4BDA-A4CD-A2CA4B285C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C88E-E4AD-42C6-B944-3072325139B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C11E47B-FF79-468F-8763-9D4B601DB89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245080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706B290-D2CD-4D3B-B78F-69AB2E18EF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20539C-020F-429E-971B-41C11BF4A0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2D2C3-3DDB-4A13-A148-E42A284E90B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96530523-2777-49F1-8072-915B2F8575C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9280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BFCB4-1FA8-4BB6-A292-57A3197FB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2C01F0-8151-4056-B067-081EA1DA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01E-024B-4EAD-8802-96BD86F8E1D3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9928D0-D5BD-4735-893C-940731DD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ED9024-D09F-4DCE-B06F-60E64F40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16B-6D2E-4D3B-93DB-5553F60D1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610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57BB159-847C-4614-85B0-7C5244B13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796EC11-E83A-4A10-B553-DCCF057F34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7224C-9486-48D2-B44A-71E871B4008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43B13CFE-141F-45CC-8DF0-C5D3AA21DD1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877387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FB12EF7-B2F6-4CA2-BE70-CEDC7D8B20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46A3A42-266F-410D-85F2-3D2D75FB6F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9BD3D-1DCC-4CC1-BD10-FE638340237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CF22466-158D-4BB6-92FB-7E823021181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879031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F1E70EB-EBB4-426F-BF7B-F56B7C678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9FCF38-E4E3-40DA-9466-19D7C2E4A8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8C423-2C53-4CE6-A9C8-23FBFDFAA42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8ACBC44-EFE3-4221-889D-BA3042B8C82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34173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BC8B27-2BAA-419E-A4D9-A1E5753A8B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BD2C4E1-3CAA-4004-8ADA-EECB01F573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AD22D-415D-4D68-8BD4-6E8738DAB45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3DDF979-92FD-4C18-884F-9AAA2DBCEB9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180508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3372883-C447-4215-9287-0A08C1CCD7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FE9416E-834B-48AD-81A4-CDC9714A2B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31465-A96B-4BD3-8E25-B5B07AFCD97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198A0A8-13DC-416B-9E1D-602DABB90CD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565378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62B57-C0BC-499E-9B32-6EB80C832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901CF365-ECA1-4D87-B35D-E32FB2325E86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10CBE9-3502-49EB-A790-8DB8ADC1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349D99-740C-4500-BBCD-437D9E59A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A4BBD-C574-4E1D-B051-F9BC04F798E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4DC226-9099-4FAD-A88B-D69FD5D24DE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944806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D72F7-2624-4D4F-8B2B-C750658E1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E9D6D1-45F4-4A44-83AE-BE04A5AA3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F66EC4-4ADD-4808-B90D-CE4147C674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A46E06-9065-4301-947E-E24D52B56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84426A-D4DD-4BCC-B288-CC5C2FC6BC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2207B-DB24-44DF-B2B3-96CD489723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47391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6768C-17DB-4D7D-AF06-1D8697AE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98DA6-3398-47C9-9269-3BEEB5195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303FAC-3AB2-4D8D-9003-A86E0E544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B60418-3E66-4D3C-B68B-DA0C07B042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9EB4F9-D64F-4B49-A243-0F1D3ED45F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9B414-80D1-4157-A532-129F89FC2E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02913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CF989-B68E-4061-8E8E-E2C67DF7B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D157E2-F3C6-4FA2-9546-2B1693D65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16B47E-3CE8-46B7-A1B8-4312EF9508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4D6C17-7B09-4C75-AEAF-02993078A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E1BC19-DD31-47E5-9876-7B41B4F1DF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FC320-0177-4C45-A801-3FC57644EC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7831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1FBC7-86DB-4FC4-8E67-7CB9C73CE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2F9DA5-ACF4-458E-88E6-9AF21F53E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99E7CD-99EA-4667-B76B-9465D63B4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39787-5ADA-4E00-B44C-CDA638B7B4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FEBC48-870C-46AD-B7D3-D79876805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2D3A3C-71C1-4AA9-9E50-7213B85F3A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13468-CB89-4165-9F1A-8980C61CD9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486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A0468D-2F22-400E-814B-953651FB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01E-024B-4EAD-8802-96BD86F8E1D3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085059-8290-46ED-874B-8ADEC23E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2ACE1F-FAF2-4485-A58E-4092DF5C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16B-6D2E-4D3B-93DB-5553F60D1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4403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D2877-7EF2-479F-B2A8-6107688D0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50ED95-6F4B-4BDB-A54F-F24892637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F352BD-0212-4F97-9AA5-637696215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1837EB-7F45-4952-B943-B3C042670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4558F2-BB8A-463A-A0E1-98AAA805C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AFFA7E-44F8-47BE-A2F4-3267AB9476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A92204-4CD8-42B4-82CD-7F63385C8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DC9BA19-AD02-43E6-8D98-65A315F6C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5B270-91C0-4BBD-8905-DE016F3849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81235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E4AFC-DA3C-4713-A20D-78F4E138A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97C41D7-A3CE-4B03-8CA4-4D4CCDEEAA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131898-23F2-4203-806E-430A5122F5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293CFE-3353-4B25-AAF1-05A747E0E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58501-74D8-4D28-BB93-5983F69A37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75150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ECCE2EC-9824-4D1A-8BA2-FDE614A92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D0D07C1-AC58-4B94-86FE-474C5E58EE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06FDF6-697C-4C25-9B34-8BB89254D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E474D-E3A0-4AAF-BD8F-DF84A75C56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9187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85B97-089A-4CB7-9329-01B7B12C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F2D810-9171-4514-8959-7F54F6767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216D07-04C3-47DA-AC82-956480F6C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3F7E3-83EF-4C76-AB87-E5F36BC416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90F5B0-7841-4F85-A457-2E52566930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52CC68-A5D4-492D-BB26-8F71113BE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D36D4-DCB9-4E49-A1DF-50A6A0015B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79457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9013C-EBB4-4A7B-A687-AC189779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8E5E89-7BAC-4E6A-ACEF-9FC00BF88F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8B993B-1237-45CC-A7A6-4767D759D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DD83FD-3203-438F-BA68-1B5CDDB896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E95AAD-534E-4BF4-BC45-E7208691C4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835763-907C-4CA5-B849-2FF2EA701F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C137E-04AD-4602-B4A9-1D1C77A958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6518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EED8C-B58B-4547-8039-BBE178C2E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4C6855-11B7-404D-9B84-6B5553740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738404-6336-4BA8-806B-45B29A5956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A69F69-4B4C-4BA9-817D-137907CF7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50EBC2-FFCF-4535-ACB9-DD4F5109F1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037BB-78A2-426C-AA85-72576DC007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4676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1F7291-111C-43CE-A7E6-76300C636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8732A1-B6FA-41A3-8806-D219AF9D0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21F59F-6192-440A-A8E3-2A23E4818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002354-D7E3-4A90-96D8-4C604090F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F33E47-66D0-49FD-AE6F-01F334F0C3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97630-E3B1-4140-88E3-5CDAE7C534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801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DC27D-B2F6-4994-871E-A13D8C7CA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21DDCC-D55E-4D60-B3D6-A3E0AAB4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BE41D0-E6DB-4519-A62F-CD42F4FC4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B364D2-91E9-47A7-A04B-5E40CEDD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01E-024B-4EAD-8802-96BD86F8E1D3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1BB0D3-E1A0-491E-8992-0B41E578D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8F57E8-8531-4990-BDBC-7A730036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16B-6D2E-4D3B-93DB-5553F60D1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44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48DC5-04CD-4939-A6E0-57C49FE0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C5282D-4A61-4EF7-BA08-F6CD182F29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05B66B-11C4-4C19-B0E2-B89008270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C4E2B0-FD29-4788-98C9-EBBDF0DB4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01E-024B-4EAD-8802-96BD86F8E1D3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D231D4-6058-46B7-8513-C50F3FAA6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EF8A7C-C91D-4810-BD4B-F1A19259E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16B-6D2E-4D3B-93DB-5553F60D1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45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88E8D-3465-48F3-88A7-3C5F0824C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94120F-C8CC-475F-96F6-5976C65BB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EE6DF8-7071-4715-9EAD-113869B6E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5701E-024B-4EAD-8802-96BD86F8E1D3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E50546-6C3A-48AC-906A-DD6323FF8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0DA5D8-B3DC-4B13-AC3F-4347A9F7A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BE16B-6D2E-4D3B-93DB-5553F60D1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3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47D4F8D0-5CAB-48F8-91C9-1653A4EB09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B9442002-DF3E-44A2-A49E-AE8B43E8A9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FE0146-9CA4-4492-9410-5953BFC322D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069EC1CB-018C-4AB0-A959-0003AF337293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85C1E71B-B6D7-4D14-BE2A-61D7506C3E8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0118" name="Freeform 6">
                <a:extLst>
                  <a:ext uri="{FF2B5EF4-FFF2-40B4-BE49-F238E27FC236}">
                    <a16:creationId xmlns:a16="http://schemas.microsoft.com/office/drawing/2014/main" id="{B85B5DD3-6CD3-495B-84A2-F8705B6515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19" name="Freeform 7">
                <a:extLst>
                  <a:ext uri="{FF2B5EF4-FFF2-40B4-BE49-F238E27FC236}">
                    <a16:creationId xmlns:a16="http://schemas.microsoft.com/office/drawing/2014/main" id="{1E1C841D-40A2-47F2-91C8-DD63FAFB2B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20" name="Freeform 8">
                <a:extLst>
                  <a:ext uri="{FF2B5EF4-FFF2-40B4-BE49-F238E27FC236}">
                    <a16:creationId xmlns:a16="http://schemas.microsoft.com/office/drawing/2014/main" id="{557E0F75-33A5-49C0-83BB-CA780807CF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1A2CAB86-12B0-45D0-B715-DC05B1ADD3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0122" name="Freeform 10">
                <a:extLst>
                  <a:ext uri="{FF2B5EF4-FFF2-40B4-BE49-F238E27FC236}">
                    <a16:creationId xmlns:a16="http://schemas.microsoft.com/office/drawing/2014/main" id="{F9475C5A-82EF-40C8-9AD3-40DF16850E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90123" name="Freeform 11">
              <a:extLst>
                <a:ext uri="{FF2B5EF4-FFF2-40B4-BE49-F238E27FC236}">
                  <a16:creationId xmlns:a16="http://schemas.microsoft.com/office/drawing/2014/main" id="{06C03F9D-EAF3-463D-A181-AB3059E533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F302D5BA-F9DF-41FA-A7F9-782873838A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0125" name="Rectangle 13">
            <a:extLst>
              <a:ext uri="{FF2B5EF4-FFF2-40B4-BE49-F238E27FC236}">
                <a16:creationId xmlns:a16="http://schemas.microsoft.com/office/drawing/2014/main" id="{F8BAE7F9-F573-4CFD-A8F2-FFCEC3E3706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90126" name="Rectangle 14">
            <a:extLst>
              <a:ext uri="{FF2B5EF4-FFF2-40B4-BE49-F238E27FC236}">
                <a16:creationId xmlns:a16="http://schemas.microsoft.com/office/drawing/2014/main" id="{E73EDE52-6C9F-4B18-B29D-83AAFAF9AD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27" name="Rectangle 15">
            <a:extLst>
              <a:ext uri="{FF2B5EF4-FFF2-40B4-BE49-F238E27FC236}">
                <a16:creationId xmlns:a16="http://schemas.microsoft.com/office/drawing/2014/main" id="{A4136340-E6A7-4877-B6B8-025550ECF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05054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47D4F8D0-5CAB-48F8-91C9-1653A4EB09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B9442002-DF3E-44A2-A49E-AE8B43E8A9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FE0146-9CA4-4492-9410-5953BFC322D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069EC1CB-018C-4AB0-A959-0003AF337293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85C1E71B-B6D7-4D14-BE2A-61D7506C3E8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0118" name="Freeform 6">
                <a:extLst>
                  <a:ext uri="{FF2B5EF4-FFF2-40B4-BE49-F238E27FC236}">
                    <a16:creationId xmlns:a16="http://schemas.microsoft.com/office/drawing/2014/main" id="{B85B5DD3-6CD3-495B-84A2-F8705B6515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19" name="Freeform 7">
                <a:extLst>
                  <a:ext uri="{FF2B5EF4-FFF2-40B4-BE49-F238E27FC236}">
                    <a16:creationId xmlns:a16="http://schemas.microsoft.com/office/drawing/2014/main" id="{1E1C841D-40A2-47F2-91C8-DD63FAFB2B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20" name="Freeform 8">
                <a:extLst>
                  <a:ext uri="{FF2B5EF4-FFF2-40B4-BE49-F238E27FC236}">
                    <a16:creationId xmlns:a16="http://schemas.microsoft.com/office/drawing/2014/main" id="{557E0F75-33A5-49C0-83BB-CA780807CF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1A2CAB86-12B0-45D0-B715-DC05B1ADD3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0122" name="Freeform 10">
                <a:extLst>
                  <a:ext uri="{FF2B5EF4-FFF2-40B4-BE49-F238E27FC236}">
                    <a16:creationId xmlns:a16="http://schemas.microsoft.com/office/drawing/2014/main" id="{F9475C5A-82EF-40C8-9AD3-40DF16850E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90123" name="Freeform 11">
              <a:extLst>
                <a:ext uri="{FF2B5EF4-FFF2-40B4-BE49-F238E27FC236}">
                  <a16:creationId xmlns:a16="http://schemas.microsoft.com/office/drawing/2014/main" id="{06C03F9D-EAF3-463D-A181-AB3059E533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F302D5BA-F9DF-41FA-A7F9-782873838A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0125" name="Rectangle 13">
            <a:extLst>
              <a:ext uri="{FF2B5EF4-FFF2-40B4-BE49-F238E27FC236}">
                <a16:creationId xmlns:a16="http://schemas.microsoft.com/office/drawing/2014/main" id="{F8BAE7F9-F573-4CFD-A8F2-FFCEC3E3706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90126" name="Rectangle 14">
            <a:extLst>
              <a:ext uri="{FF2B5EF4-FFF2-40B4-BE49-F238E27FC236}">
                <a16:creationId xmlns:a16="http://schemas.microsoft.com/office/drawing/2014/main" id="{E73EDE52-6C9F-4B18-B29D-83AAFAF9AD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27" name="Rectangle 15">
            <a:extLst>
              <a:ext uri="{FF2B5EF4-FFF2-40B4-BE49-F238E27FC236}">
                <a16:creationId xmlns:a16="http://schemas.microsoft.com/office/drawing/2014/main" id="{A4136340-E6A7-4877-B6B8-025550ECF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3602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47D4F8D0-5CAB-48F8-91C9-1653A4EB09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B9442002-DF3E-44A2-A49E-AE8B43E8A9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FE0146-9CA4-4492-9410-5953BFC322D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069EC1CB-018C-4AB0-A959-0003AF337293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85C1E71B-B6D7-4D14-BE2A-61D7506C3E8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0118" name="Freeform 6">
                <a:extLst>
                  <a:ext uri="{FF2B5EF4-FFF2-40B4-BE49-F238E27FC236}">
                    <a16:creationId xmlns:a16="http://schemas.microsoft.com/office/drawing/2014/main" id="{B85B5DD3-6CD3-495B-84A2-F8705B6515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19" name="Freeform 7">
                <a:extLst>
                  <a:ext uri="{FF2B5EF4-FFF2-40B4-BE49-F238E27FC236}">
                    <a16:creationId xmlns:a16="http://schemas.microsoft.com/office/drawing/2014/main" id="{1E1C841D-40A2-47F2-91C8-DD63FAFB2B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90120" name="Freeform 8">
                <a:extLst>
                  <a:ext uri="{FF2B5EF4-FFF2-40B4-BE49-F238E27FC236}">
                    <a16:creationId xmlns:a16="http://schemas.microsoft.com/office/drawing/2014/main" id="{557E0F75-33A5-49C0-83BB-CA780807CF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1A2CAB86-12B0-45D0-B715-DC05B1ADD3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0122" name="Freeform 10">
                <a:extLst>
                  <a:ext uri="{FF2B5EF4-FFF2-40B4-BE49-F238E27FC236}">
                    <a16:creationId xmlns:a16="http://schemas.microsoft.com/office/drawing/2014/main" id="{F9475C5A-82EF-40C8-9AD3-40DF16850E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/>
              </a:p>
            </p:txBody>
          </p:sp>
        </p:grpSp>
        <p:sp>
          <p:nvSpPr>
            <p:cNvPr id="90123" name="Freeform 11">
              <a:extLst>
                <a:ext uri="{FF2B5EF4-FFF2-40B4-BE49-F238E27FC236}">
                  <a16:creationId xmlns:a16="http://schemas.microsoft.com/office/drawing/2014/main" id="{06C03F9D-EAF3-463D-A181-AB3059E533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uk-UA" sz="180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F302D5BA-F9DF-41FA-A7F9-782873838A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0125" name="Rectangle 13">
            <a:extLst>
              <a:ext uri="{FF2B5EF4-FFF2-40B4-BE49-F238E27FC236}">
                <a16:creationId xmlns:a16="http://schemas.microsoft.com/office/drawing/2014/main" id="{F8BAE7F9-F573-4CFD-A8F2-FFCEC3E3706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90126" name="Rectangle 14">
            <a:extLst>
              <a:ext uri="{FF2B5EF4-FFF2-40B4-BE49-F238E27FC236}">
                <a16:creationId xmlns:a16="http://schemas.microsoft.com/office/drawing/2014/main" id="{E73EDE52-6C9F-4B18-B29D-83AAFAF9AD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0127" name="Rectangle 15">
            <a:extLst>
              <a:ext uri="{FF2B5EF4-FFF2-40B4-BE49-F238E27FC236}">
                <a16:creationId xmlns:a16="http://schemas.microsoft.com/office/drawing/2014/main" id="{A4136340-E6A7-4877-B6B8-025550ECF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348824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88D08CB-5579-49C4-AF96-5B4012D8C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3A9A227-81F8-44E9-9CCC-A8525A35F0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A4DA3B5-2CB7-430F-A1FE-D0BD7E1140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7F78A7-2295-4F5D-B2C4-A2C7EC998B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680DF43-6B62-4489-9438-6857B734D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3E4FFEF-F9C7-48D9-8A3E-92DF1633D9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22364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0B903-42C7-44A6-8770-B71059018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88123"/>
          </a:xfrm>
        </p:spPr>
        <p:txBody>
          <a:bodyPr>
            <a:normAutofit/>
          </a:bodyPr>
          <a:lstStyle/>
          <a:p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Лабораторне заняття № 2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B8E3EF-3140-439C-9FF4-284BAE130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400" dirty="0"/>
              <a:t>Тема: Морфологія бактерій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9077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AB578DAB-3329-4D5E-990B-7EF1E619ECA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uk-UA"/>
              <a:t>Звивисті форми  бактерій</a:t>
            </a:r>
            <a:endParaRPr lang="ru-RU" altLang="uk-UA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5B62357E-C914-4123-B59A-74E7D879F5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5384800" cy="2246085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sz="2400" dirty="0"/>
              <a:t>Мають унікальну зігнуту, хвилясту чи штопороподібну форму. У залежності  від кількості витків, товщини та довжини клітини поділяють на вібріони, спірили та спірохети</a:t>
            </a:r>
            <a:r>
              <a:rPr lang="uk-UA" altLang="uk-UA" sz="2800" dirty="0"/>
              <a:t>.</a:t>
            </a:r>
            <a:endParaRPr lang="ru-RU" altLang="uk-UA" sz="2800" dirty="0"/>
          </a:p>
        </p:txBody>
      </p:sp>
      <p:pic>
        <p:nvPicPr>
          <p:cNvPr id="11268" name="Picture 6" descr="вибрионы">
            <a:extLst>
              <a:ext uri="{FF2B5EF4-FFF2-40B4-BE49-F238E27FC236}">
                <a16:creationId xmlns:a16="http://schemas.microsoft.com/office/drawing/2014/main" id="{74E6FEB7-6A27-46C6-A236-0CE73BACC85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6170" y="1417638"/>
            <a:ext cx="3485017" cy="38779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CFE8D1-0A82-498D-BB3A-198C0F94AD75}"/>
              </a:ext>
            </a:extLst>
          </p:cNvPr>
          <p:cNvSpPr/>
          <p:nvPr/>
        </p:nvSpPr>
        <p:spPr>
          <a:xfrm>
            <a:off x="937652" y="4054631"/>
            <a:ext cx="4728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latin typeface="Times New Roman" panose="02020603050405020304" pitchFamily="18" charset="0"/>
              </a:rPr>
              <a:t>Vibrio choleraе, Vibrio vulnificus, Vibrio cincinnatiensis </a:t>
            </a:r>
            <a:r>
              <a:rPr lang="it-IT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5AB013-591F-4BA6-B013-4073580EF960}"/>
              </a:ext>
            </a:extLst>
          </p:cNvPr>
          <p:cNvSpPr/>
          <p:nvPr/>
        </p:nvSpPr>
        <p:spPr>
          <a:xfrm>
            <a:off x="937652" y="4903856"/>
            <a:ext cx="4116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</a:rPr>
              <a:t>Spirillum minor, Spirillum </a:t>
            </a:r>
            <a:r>
              <a:rPr lang="en-US" sz="2000" i="1" dirty="0" err="1">
                <a:latin typeface="Times New Roman" panose="02020603050405020304" pitchFamily="18" charset="0"/>
              </a:rPr>
              <a:t>volutans</a:t>
            </a:r>
            <a:r>
              <a:rPr lang="en-US" sz="2000" i="1" dirty="0">
                <a:latin typeface="Times New Roman" panose="02020603050405020304" pitchFamily="18" charset="0"/>
              </a:rPr>
              <a:t>, Spirillum </a:t>
            </a:r>
            <a:r>
              <a:rPr lang="en-US" sz="2000" i="1" dirty="0" err="1">
                <a:latin typeface="Times New Roman" panose="02020603050405020304" pitchFamily="18" charset="0"/>
              </a:rPr>
              <a:t>winogradskyi</a:t>
            </a:r>
            <a:r>
              <a:rPr lang="en-US" sz="2000" i="1" dirty="0">
                <a:latin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04374A-E7E0-4AC5-A4D8-F620B9A21626}"/>
              </a:ext>
            </a:extLst>
          </p:cNvPr>
          <p:cNvSpPr/>
          <p:nvPr/>
        </p:nvSpPr>
        <p:spPr>
          <a:xfrm>
            <a:off x="937652" y="5966171"/>
            <a:ext cx="7571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</a:rPr>
              <a:t>Tr</a:t>
            </a:r>
            <a:r>
              <a:rPr lang="ru-RU" sz="2000" i="1" dirty="0" err="1">
                <a:latin typeface="Times New Roman" panose="02020603050405020304" pitchFamily="18" charset="0"/>
              </a:rPr>
              <a:t>еропета</a:t>
            </a:r>
            <a:r>
              <a:rPr lang="ru-RU" sz="2000" i="1" dirty="0">
                <a:latin typeface="Times New Roman" panose="02020603050405020304" pitchFamily="18" charset="0"/>
              </a:rPr>
              <a:t> р</a:t>
            </a:r>
            <a:r>
              <a:rPr lang="en-US" sz="2000" i="1" dirty="0" err="1">
                <a:latin typeface="Times New Roman" panose="02020603050405020304" pitchFamily="18" charset="0"/>
              </a:rPr>
              <a:t>allid</a:t>
            </a:r>
            <a:r>
              <a:rPr lang="ru-RU" sz="2000" i="1" dirty="0" err="1">
                <a:latin typeface="Times New Roman" panose="02020603050405020304" pitchFamily="18" charset="0"/>
              </a:rPr>
              <a:t>ит</a:t>
            </a:r>
            <a:r>
              <a:rPr lang="ru-RU" sz="2000" i="1" dirty="0">
                <a:latin typeface="Times New Roman" panose="02020603050405020304" pitchFamily="18" charset="0"/>
              </a:rPr>
              <a:t>, Во</a:t>
            </a:r>
            <a:r>
              <a:rPr lang="en-US" sz="2000" i="1" dirty="0" err="1">
                <a:latin typeface="Times New Roman" panose="02020603050405020304" pitchFamily="18" charset="0"/>
              </a:rPr>
              <a:t>rrelia</a:t>
            </a:r>
            <a:r>
              <a:rPr lang="en-US" sz="2000" i="1" dirty="0">
                <a:latin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</a:rPr>
              <a:t>recurrentis</a:t>
            </a:r>
            <a:r>
              <a:rPr lang="en-US" sz="2000" i="1" dirty="0">
                <a:latin typeface="Times New Roman" panose="02020603050405020304" pitchFamily="18" charset="0"/>
              </a:rPr>
              <a:t>, L</a:t>
            </a:r>
            <a:r>
              <a:rPr lang="ru-RU" sz="2000" i="1" dirty="0">
                <a:latin typeface="Times New Roman" panose="02020603050405020304" pitchFamily="18" charset="0"/>
              </a:rPr>
              <a:t>ер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ru-RU" sz="2000" i="1" dirty="0">
                <a:latin typeface="Times New Roman" panose="02020603050405020304" pitchFamily="18" charset="0"/>
              </a:rPr>
              <a:t>о</a:t>
            </a:r>
            <a:r>
              <a:rPr lang="en-US" sz="2000" i="1" dirty="0">
                <a:latin typeface="Times New Roman" panose="02020603050405020304" pitchFamily="18" charset="0"/>
              </a:rPr>
              <a:t>s</a:t>
            </a:r>
            <a:r>
              <a:rPr lang="ru-RU" sz="2000" i="1" dirty="0" err="1">
                <a:latin typeface="Times New Roman" panose="02020603050405020304" pitchFamily="18" charset="0"/>
              </a:rPr>
              <a:t>рі</a:t>
            </a:r>
            <a:r>
              <a:rPr lang="en-US" sz="2000" i="1" dirty="0">
                <a:latin typeface="Times New Roman" panose="02020603050405020304" pitchFamily="18" charset="0"/>
              </a:rPr>
              <a:t>r</a:t>
            </a:r>
            <a:r>
              <a:rPr lang="ru-RU" sz="2000" i="1" dirty="0">
                <a:latin typeface="Times New Roman" panose="02020603050405020304" pitchFamily="18" charset="0"/>
              </a:rPr>
              <a:t>а </a:t>
            </a:r>
            <a:r>
              <a:rPr lang="en-US" sz="2000" i="1" dirty="0" err="1">
                <a:latin typeface="Times New Roman" panose="02020603050405020304" pitchFamily="18" charset="0"/>
              </a:rPr>
              <a:t>interrogans</a:t>
            </a:r>
            <a:r>
              <a:rPr lang="en-US" sz="11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AAF580D-CD75-4EDF-BCAE-C65903E6A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uk-UA" altLang="ru-RU" sz="2400">
                <a:effectLst/>
              </a:rPr>
              <a:t>ВІБРІОНИ, СПІРОХЕТИ, СПІРИЛИ</a:t>
            </a:r>
            <a:r>
              <a:rPr lang="ru-RU" altLang="ru-RU">
                <a:effectLst/>
              </a:rPr>
              <a:t> </a:t>
            </a:r>
          </a:p>
        </p:txBody>
      </p:sp>
      <p:pic>
        <p:nvPicPr>
          <p:cNvPr id="48132" name="Picture 120">
            <a:extLst>
              <a:ext uri="{FF2B5EF4-FFF2-40B4-BE49-F238E27FC236}">
                <a16:creationId xmlns:a16="http://schemas.microsoft.com/office/drawing/2014/main" id="{67496809-EC7D-4805-8073-DE558025A92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4687" y="1628775"/>
            <a:ext cx="3265713" cy="33835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3" name="Picture 121">
            <a:extLst>
              <a:ext uri="{FF2B5EF4-FFF2-40B4-BE49-F238E27FC236}">
                <a16:creationId xmlns:a16="http://schemas.microsoft.com/office/drawing/2014/main" id="{B84A189E-5FE3-4032-A9CC-341D5168B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52" y="1343469"/>
            <a:ext cx="3390948" cy="338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123">
            <a:extLst>
              <a:ext uri="{FF2B5EF4-FFF2-40B4-BE49-F238E27FC236}">
                <a16:creationId xmlns:a16="http://schemas.microsoft.com/office/drawing/2014/main" id="{DA35C4F9-CF83-4752-A59B-23A0CC7A5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3225417"/>
            <a:ext cx="3390948" cy="331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Rectangle 7">
            <a:extLst>
              <a:ext uri="{FF2B5EF4-FFF2-40B4-BE49-F238E27FC236}">
                <a16:creationId xmlns:a16="http://schemas.microsoft.com/office/drawing/2014/main" id="{95E7020A-B25B-40E5-8E01-96DDDC0C504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uk-UA"/>
              <a:t>Незвичні форми бактерій</a:t>
            </a:r>
            <a:r>
              <a:rPr lang="ru-RU" altLang="uk-UA"/>
              <a:t> </a:t>
            </a:r>
          </a:p>
        </p:txBody>
      </p:sp>
      <p:pic>
        <p:nvPicPr>
          <p:cNvPr id="13315" name="Picture 6">
            <a:extLst>
              <a:ext uri="{FF2B5EF4-FFF2-40B4-BE49-F238E27FC236}">
                <a16:creationId xmlns:a16="http://schemas.microsoft.com/office/drawing/2014/main" id="{3F6ADD75-2D2E-450C-B175-2308D46FE11E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418" y="1484314"/>
            <a:ext cx="6590125" cy="43649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32" name="Rectangle 8">
            <a:extLst>
              <a:ext uri="{FF2B5EF4-FFF2-40B4-BE49-F238E27FC236}">
                <a16:creationId xmlns:a16="http://schemas.microsoft.com/office/drawing/2014/main" id="{623C640A-EB63-4BA6-BB11-1DD557BFB52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155543" y="1600201"/>
            <a:ext cx="4180114" cy="4525963"/>
          </a:xfrm>
        </p:spPr>
        <p:txBody>
          <a:bodyPr/>
          <a:lstStyle/>
          <a:p>
            <a:pPr eaLnBrk="1" hangingPunct="1"/>
            <a:r>
              <a:rPr lang="uk-UA" altLang="uk-UA" sz="2800" dirty="0"/>
              <a:t>а</a:t>
            </a:r>
            <a:r>
              <a:rPr lang="uk-UA" altLang="uk-UA" sz="2800" i="1" dirty="0"/>
              <a:t> - </a:t>
            </a:r>
            <a:r>
              <a:rPr lang="uk-UA" altLang="uk-UA" sz="2800" dirty="0"/>
              <a:t>тороїди; </a:t>
            </a:r>
            <a:br>
              <a:rPr lang="uk-UA" altLang="uk-UA" sz="2800" dirty="0"/>
            </a:br>
            <a:r>
              <a:rPr lang="uk-UA" altLang="uk-UA" sz="2800" dirty="0"/>
              <a:t>б - бактерії, які утворюють вирости (</a:t>
            </a:r>
            <a:r>
              <a:rPr lang="uk-UA" altLang="uk-UA" sz="2800" dirty="0" err="1"/>
              <a:t>простеки</a:t>
            </a:r>
            <a:r>
              <a:rPr lang="uk-UA" altLang="uk-UA" sz="2800" dirty="0"/>
              <a:t>); </a:t>
            </a:r>
            <a:br>
              <a:rPr lang="uk-UA" altLang="uk-UA" sz="2800" dirty="0"/>
            </a:br>
            <a:r>
              <a:rPr lang="uk-UA" altLang="uk-UA" sz="2800" dirty="0"/>
              <a:t>в - бактерія червоподібної форми; </a:t>
            </a:r>
            <a:br>
              <a:rPr lang="uk-UA" altLang="uk-UA" sz="2800" dirty="0"/>
            </a:br>
            <a:r>
              <a:rPr lang="uk-UA" altLang="uk-UA" sz="2800" dirty="0"/>
              <a:t>г ‑ бактеріальна клітина у формі правильної шестипроменевої зірки</a:t>
            </a:r>
            <a:endParaRPr lang="ru-RU" altLang="uk-UA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76095-7C28-400E-B2CE-C1D1CD34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46162"/>
          </a:xfrm>
        </p:spPr>
        <p:txBody>
          <a:bodyPr/>
          <a:lstStyle/>
          <a:p>
            <a:r>
              <a:rPr lang="uk-UA" dirty="0"/>
              <a:t>Розміщення джгутиків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8C20648-6F6F-4306-8982-DFEA2E853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829" y="1422400"/>
            <a:ext cx="5050972" cy="49180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0A7F01-17E7-4604-8F36-D7D41DD29582}"/>
              </a:ext>
            </a:extLst>
          </p:cNvPr>
          <p:cNvSpPr/>
          <p:nvPr/>
        </p:nvSpPr>
        <p:spPr>
          <a:xfrm>
            <a:off x="7576457" y="2481943"/>
            <a:ext cx="365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err="1"/>
              <a:t>Монотрих</a:t>
            </a: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 err="1"/>
              <a:t>Перитрихи</a:t>
            </a: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/>
              <a:t> </a:t>
            </a:r>
            <a:r>
              <a:rPr lang="ru-RU" sz="2400" dirty="0" err="1"/>
              <a:t>Лофотрих</a:t>
            </a: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 err="1"/>
              <a:t>Амфітрихи</a:t>
            </a:r>
            <a:r>
              <a:rPr lang="ru-RU" sz="2400" dirty="0"/>
              <a:t> </a:t>
            </a:r>
            <a:br>
              <a:rPr lang="ru-RU" sz="2400" dirty="0"/>
            </a:b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03090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38CF8C8B-3E01-4C17-952B-6E9A68DFB6EA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uk-UA" dirty="0" err="1"/>
              <a:t>Монотрих</a:t>
            </a:r>
            <a:r>
              <a:rPr lang="uk-UA" altLang="uk-UA" dirty="0"/>
              <a:t>, </a:t>
            </a:r>
            <a:r>
              <a:rPr lang="uk-UA" altLang="uk-UA" dirty="0" err="1"/>
              <a:t>лофотрих</a:t>
            </a:r>
            <a:r>
              <a:rPr lang="uk-UA" altLang="uk-UA" dirty="0"/>
              <a:t>, </a:t>
            </a:r>
            <a:r>
              <a:rPr lang="uk-UA" altLang="uk-UA" dirty="0" err="1"/>
              <a:t>перитрих</a:t>
            </a:r>
            <a:endParaRPr lang="ru-RU" altLang="uk-UA" dirty="0"/>
          </a:p>
        </p:txBody>
      </p:sp>
      <p:pic>
        <p:nvPicPr>
          <p:cNvPr id="44035" name="Picture 12" descr="перитрих1">
            <a:extLst>
              <a:ext uri="{FF2B5EF4-FFF2-40B4-BE49-F238E27FC236}">
                <a16:creationId xmlns:a16="http://schemas.microsoft.com/office/drawing/2014/main" id="{19D1AAFA-4647-4D5E-9582-6AA2E5F04EF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323" y="3917517"/>
            <a:ext cx="3600450" cy="2808288"/>
          </a:xfrm>
        </p:spPr>
      </p:pic>
      <p:pic>
        <p:nvPicPr>
          <p:cNvPr id="44036" name="Picture 11" descr="жгутики">
            <a:extLst>
              <a:ext uri="{FF2B5EF4-FFF2-40B4-BE49-F238E27FC236}">
                <a16:creationId xmlns:a16="http://schemas.microsoft.com/office/drawing/2014/main" id="{FCD9ACED-73B5-447D-AF46-F780255CB70D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336222"/>
            <a:ext cx="3598863" cy="2952750"/>
          </a:xfr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BC61B4-9D07-4059-9D5D-A17D88D4E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481" y="4136044"/>
            <a:ext cx="4397478" cy="197427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2F76D0-2174-4599-AF43-8DE09D9B126A}"/>
              </a:ext>
            </a:extLst>
          </p:cNvPr>
          <p:cNvSpPr/>
          <p:nvPr/>
        </p:nvSpPr>
        <p:spPr>
          <a:xfrm>
            <a:off x="8244453" y="6110318"/>
            <a:ext cx="3337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</a:rPr>
              <a:t>Helicobacter pylori 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80F13F-7306-451E-8118-96613A742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180" y="1336222"/>
            <a:ext cx="3540724" cy="24154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A788B5-1115-4AEC-9DF9-D47F9C0FA172}"/>
              </a:ext>
            </a:extLst>
          </p:cNvPr>
          <p:cNvSpPr/>
          <p:nvPr/>
        </p:nvSpPr>
        <p:spPr>
          <a:xfrm>
            <a:off x="956603" y="886266"/>
            <a:ext cx="10550769" cy="5009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560830" algn="l"/>
              </a:tabLst>
            </a:pPr>
            <a:r>
              <a:rPr lang="uk-UA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Мікроворсинки</a:t>
            </a: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поверхневих структур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прокаріотної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клітини належать ворсинки</a:t>
            </a: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Вони в 10 разів коротші джгутиків і на рухливість бактерій не впливають. Розрізняють два типи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мікроворсинок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1)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фімбрії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або війки; 2)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кон’югативні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або донорські (статеві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F-</a:t>
            </a:r>
            <a:r>
              <a:rPr lang="uk-UA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пілі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560830" algn="l"/>
              </a:tabLst>
            </a:pP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560830" algn="l"/>
              </a:tabLst>
            </a:pPr>
            <a:r>
              <a:rPr lang="uk-UA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Фімбрії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fimbria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бахрома) – короткі тонкі волоски, розміром 0,3–4 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від 10 шт. до декількох тисяч. Вони є чинником патогенності. За допомогою їх бактерії прикріплюються до чутливих клітин (адгезія), де потім розмножуються (колонізація).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560830" algn="l"/>
              </a:tabLst>
            </a:pP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560830" algn="l"/>
              </a:tabLs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F-</a:t>
            </a:r>
            <a:r>
              <a:rPr lang="uk-UA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пілі</a:t>
            </a: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pile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волосок) – довгі тонкі ниткоподібні структури. На одній клітці їх може бути 1–2. Вони є апаратом для кон'югації в бактерій. F-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пілі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забезпечують контакт між клітиною-донором і клітиною-реципієнтом, а також передачу спадкової інформації, що міститься в </a:t>
            </a: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плазмідах.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560830" algn="l"/>
              </a:tabLst>
            </a:pP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560830" algn="l"/>
              </a:tabLst>
            </a:pP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Мікроворсинки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це білкові структури, однак білки джгутиків,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фімбрій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пілей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різні за складом і властивостями</a:t>
            </a:r>
            <a:r>
              <a:rPr lang="uk-UA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99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>
            <a:extLst>
              <a:ext uri="{FF2B5EF4-FFF2-40B4-BE49-F238E27FC236}">
                <a16:creationId xmlns:a16="http://schemas.microsoft.com/office/drawing/2014/main" id="{26D999D6-8FA5-45A0-AAA9-1A78EA2FE02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uk-UA" b="0"/>
              <a:t>Спороутворення</a:t>
            </a:r>
            <a:r>
              <a:rPr lang="ru-RU" altLang="uk-UA"/>
              <a:t> </a:t>
            </a:r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D895B507-45B5-4332-A373-6D8DA37A13C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79650" y="4941888"/>
            <a:ext cx="7931150" cy="10795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uk-UA" dirty="0">
                <a:effectLst/>
              </a:rPr>
              <a:t>1, 4 – центральний, 2 – </a:t>
            </a:r>
            <a:r>
              <a:rPr lang="uk-UA" dirty="0" err="1">
                <a:effectLst/>
              </a:rPr>
              <a:t>субтермінальний</a:t>
            </a:r>
            <a:r>
              <a:rPr lang="uk-UA" dirty="0">
                <a:effectLst/>
              </a:rPr>
              <a:t>, 3 – термінальний (барабанна паличка)</a:t>
            </a:r>
          </a:p>
          <a:p>
            <a:pPr marL="0" indent="0" eaLnBrk="1" hangingPunct="1">
              <a:buNone/>
              <a:defRPr/>
            </a:pPr>
            <a:endParaRPr lang="ru-RU" altLang="uk-UA" sz="2800" dirty="0"/>
          </a:p>
        </p:txBody>
      </p:sp>
      <p:pic>
        <p:nvPicPr>
          <p:cNvPr id="22532" name="irc_mi" descr="100369_html_7f9f61bf">
            <a:extLst>
              <a:ext uri="{FF2B5EF4-FFF2-40B4-BE49-F238E27FC236}">
                <a16:creationId xmlns:a16="http://schemas.microsoft.com/office/drawing/2014/main" id="{56C985E3-3D15-4DB6-989F-7CA86D93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 r="8530" b="38417"/>
          <a:stretch>
            <a:fillRect/>
          </a:stretch>
        </p:blipFill>
        <p:spPr bwMode="auto">
          <a:xfrm>
            <a:off x="2279650" y="1700213"/>
            <a:ext cx="79311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688908CE-6670-48E3-AC83-CA32BBC3D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973" y="21382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9B0AD5F2-5D37-429A-8CA9-BBB259D2C7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40284"/>
              </p:ext>
            </p:extLst>
          </p:nvPr>
        </p:nvGraphicFramePr>
        <p:xfrm>
          <a:off x="786412" y="2491324"/>
          <a:ext cx="3099766" cy="3152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5" name="Точечный рисунок" r:id="rId3" imgW="4533333" imgH="4371429" progId="Paint.Picture">
                  <p:embed/>
                </p:oleObj>
              </mc:Choice>
              <mc:Fallback>
                <p:oleObj name="Точечный рисунок" r:id="rId3" imgW="4533333" imgH="437142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12" y="2491324"/>
                        <a:ext cx="3099766" cy="31520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>
            <a:extLst>
              <a:ext uri="{FF2B5EF4-FFF2-40B4-BE49-F238E27FC236}">
                <a16:creationId xmlns:a16="http://schemas.microsoft.com/office/drawing/2014/main" id="{3A751D47-9534-424E-83AF-82F0B8B905F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678456" y="2138288"/>
            <a:ext cx="124501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7A57CF27-7CCA-4A5F-87CE-7CF32AE917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357873"/>
              </p:ext>
            </p:extLst>
          </p:nvPr>
        </p:nvGraphicFramePr>
        <p:xfrm>
          <a:off x="8470697" y="2514182"/>
          <a:ext cx="3099766" cy="3070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6" name="Точечный рисунок" r:id="rId5" imgW="2190476" imgH="2400635" progId="Paint.Picture">
                  <p:embed/>
                </p:oleObj>
              </mc:Choice>
              <mc:Fallback>
                <p:oleObj name="Точечный рисунок" r:id="rId5" imgW="2190476" imgH="2400635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0697" y="2514182"/>
                        <a:ext cx="3099766" cy="30707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B8830-CB29-4AEF-B4C3-DE2FA4365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" y="188697"/>
            <a:ext cx="10943771" cy="1415854"/>
          </a:xfrm>
        </p:spPr>
        <p:txBody>
          <a:bodyPr/>
          <a:lstStyle/>
          <a:p>
            <a:br>
              <a:rPr lang="uk-UA" dirty="0"/>
            </a:br>
            <a:r>
              <a:rPr lang="uk-UA" dirty="0"/>
              <a:t>Типи спороутворення</a:t>
            </a:r>
            <a:br>
              <a:rPr lang="uk-UA" dirty="0"/>
            </a:br>
            <a:r>
              <a:rPr lang="uk-UA" sz="3200" dirty="0"/>
              <a:t>бацилярний       </a:t>
            </a:r>
            <a:r>
              <a:rPr lang="uk-UA" sz="3200" dirty="0" err="1"/>
              <a:t>клостридіальний</a:t>
            </a:r>
            <a:r>
              <a:rPr lang="uk-UA" sz="3200" dirty="0"/>
              <a:t>       </a:t>
            </a:r>
            <a:r>
              <a:rPr lang="uk-UA" sz="3200" dirty="0" err="1"/>
              <a:t>плектридіальний</a:t>
            </a:r>
            <a:r>
              <a:rPr lang="uk-UA" sz="3200" dirty="0"/>
              <a:t>  </a:t>
            </a:r>
            <a:br>
              <a:rPr lang="uk-UA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3735DB-65B6-4486-9B2F-A27B3D455D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5973" y="2491324"/>
            <a:ext cx="3284929" cy="311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7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EE4BF-70B5-4096-A0FC-3F87D1773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0439"/>
          </a:xfrm>
        </p:spPr>
        <p:txBody>
          <a:bodyPr/>
          <a:lstStyle/>
          <a:p>
            <a:r>
              <a:rPr lang="uk-UA" dirty="0"/>
              <a:t>Методи виявлення спор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754340-FA9F-466A-A55C-DBF31084C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994" y="1214137"/>
            <a:ext cx="6926012" cy="526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3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>
            <a:extLst>
              <a:ext uri="{FF2B5EF4-FFF2-40B4-BE49-F238E27FC236}">
                <a16:creationId xmlns:a16="http://schemas.microsoft.com/office/drawing/2014/main" id="{49E60570-1E91-40D0-979A-FE211DB1A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549276"/>
            <a:ext cx="8358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2400" b="1">
                <a:solidFill>
                  <a:srgbClr val="FFFFFF"/>
                </a:solidFill>
                <a:cs typeface="Times New Roman" panose="02020603050405020304" pitchFamily="18" charset="0"/>
              </a:rPr>
              <a:t>Продуценти антибіотиків</a:t>
            </a:r>
            <a:endParaRPr lang="ru-RU" altLang="ru-RU" sz="2400" b="1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>
                <a:solidFill>
                  <a:srgbClr val="FFFFFF"/>
                </a:solidFill>
                <a:cs typeface="Times New Roman" panose="02020603050405020304" pitchFamily="18" charset="0"/>
              </a:rPr>
              <a:t>.</a:t>
            </a:r>
            <a:endParaRPr lang="ru-RU" altLang="ru-RU" sz="16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1267" name="Picture 2" descr="Penicillia on Petri dish.jpg">
            <a:extLst>
              <a:ext uri="{FF2B5EF4-FFF2-40B4-BE49-F238E27FC236}">
                <a16:creationId xmlns:a16="http://schemas.microsoft.com/office/drawing/2014/main" id="{78A5E8F6-EC01-4757-AC52-9B2CDD3EA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628776"/>
            <a:ext cx="40195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Penicillium sp. conidiophore.jpg">
            <a:extLst>
              <a:ext uri="{FF2B5EF4-FFF2-40B4-BE49-F238E27FC236}">
                <a16:creationId xmlns:a16="http://schemas.microsoft.com/office/drawing/2014/main" id="{4648BCB8-10D7-4B60-9E98-76237699C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1844675"/>
            <a:ext cx="280828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5E62F1-8101-4371-9EFB-1FC298B0268E}"/>
              </a:ext>
            </a:extLst>
          </p:cNvPr>
          <p:cNvSpPr/>
          <p:nvPr/>
        </p:nvSpPr>
        <p:spPr>
          <a:xfrm>
            <a:off x="2381251" y="5929314"/>
            <a:ext cx="5000625" cy="738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err="1">
                <a:solidFill>
                  <a:srgbClr val="3E3E5C"/>
                </a:solidFill>
                <a:latin typeface="Arial"/>
                <a:cs typeface="Arial" pitchFamily="34" charset="0"/>
              </a:rPr>
              <a:t>Характерні</a:t>
            </a:r>
            <a:r>
              <a:rPr lang="ru-RU" sz="1400" dirty="0">
                <a:solidFill>
                  <a:srgbClr val="3E3E5C"/>
                </a:solidFill>
                <a:latin typeface="Arial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3E3E5C"/>
                </a:solidFill>
                <a:latin typeface="Arial"/>
                <a:cs typeface="Arial" pitchFamily="34" charset="0"/>
              </a:rPr>
              <a:t>зеленуваті</a:t>
            </a:r>
            <a:r>
              <a:rPr lang="ru-RU" sz="1400" dirty="0">
                <a:solidFill>
                  <a:srgbClr val="3E3E5C"/>
                </a:solidFill>
                <a:latin typeface="Arial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3E3E5C"/>
                </a:solidFill>
                <a:latin typeface="Arial"/>
                <a:cs typeface="Arial" pitchFamily="34" charset="0"/>
              </a:rPr>
              <a:t>колонії</a:t>
            </a:r>
            <a:r>
              <a:rPr lang="ru-RU" sz="1400" dirty="0">
                <a:solidFill>
                  <a:srgbClr val="3E3E5C"/>
                </a:solidFill>
                <a:latin typeface="Arial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3E3E5C"/>
                </a:solidFill>
                <a:latin typeface="Arial"/>
                <a:cs typeface="Arial" pitchFamily="34" charset="0"/>
              </a:rPr>
              <a:t>пеніцилів</a:t>
            </a:r>
            <a:r>
              <a:rPr lang="ru-RU" sz="1400" dirty="0">
                <a:solidFill>
                  <a:srgbClr val="3E3E5C"/>
                </a:solidFill>
                <a:latin typeface="Arial"/>
                <a:cs typeface="Arial" pitchFamily="34" charset="0"/>
              </a:rPr>
              <a:t> на </a:t>
            </a:r>
            <a:r>
              <a:rPr lang="ru-RU" sz="1400" dirty="0" err="1">
                <a:solidFill>
                  <a:srgbClr val="3E3E5C"/>
                </a:solidFill>
                <a:latin typeface="Arial"/>
                <a:cs typeface="Arial" pitchFamily="34" charset="0"/>
              </a:rPr>
              <a:t>чашці</a:t>
            </a:r>
            <a:r>
              <a:rPr lang="ru-RU" sz="1400" dirty="0">
                <a:solidFill>
                  <a:srgbClr val="3E3E5C"/>
                </a:solidFill>
                <a:latin typeface="Arial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3E3E5C"/>
                </a:solidFill>
                <a:latin typeface="Arial"/>
                <a:cs typeface="Arial" pitchFamily="34" charset="0"/>
              </a:rPr>
              <a:t>Петрі</a:t>
            </a:r>
            <a:r>
              <a:rPr lang="ru-RU" sz="1400" dirty="0">
                <a:solidFill>
                  <a:srgbClr val="3E3E5C"/>
                </a:solidFill>
                <a:latin typeface="Arial"/>
                <a:cs typeface="Arial" pitchFamily="34" charset="0"/>
              </a:rPr>
              <a:t>: </a:t>
            </a:r>
            <a:r>
              <a:rPr lang="ru-RU" sz="1400" dirty="0" err="1">
                <a:solidFill>
                  <a:srgbClr val="3E3E5C"/>
                </a:solidFill>
                <a:latin typeface="Arial"/>
                <a:cs typeface="Arial" pitchFamily="34" charset="0"/>
              </a:rPr>
              <a:t>світлі</a:t>
            </a:r>
            <a:r>
              <a:rPr lang="ru-RU" sz="1400" dirty="0">
                <a:solidFill>
                  <a:srgbClr val="3E3E5C"/>
                </a:solidFill>
                <a:latin typeface="Arial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3E3E5C"/>
                </a:solidFill>
                <a:latin typeface="Arial"/>
                <a:cs typeface="Arial" pitchFamily="34" charset="0"/>
              </a:rPr>
              <a:t>шерстисті</a:t>
            </a:r>
            <a:r>
              <a:rPr lang="ru-RU" sz="1400" dirty="0">
                <a:solidFill>
                  <a:srgbClr val="3E3E5C"/>
                </a:solidFill>
                <a:latin typeface="Arial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3E3E5C"/>
                </a:solidFill>
                <a:latin typeface="Arial"/>
                <a:cs typeface="Arial" pitchFamily="34" charset="0"/>
              </a:rPr>
              <a:t>колонії</a:t>
            </a:r>
            <a:r>
              <a:rPr lang="ru-RU" sz="1400" dirty="0">
                <a:solidFill>
                  <a:srgbClr val="3E3E5C"/>
                </a:solidFill>
                <a:latin typeface="Arial"/>
                <a:cs typeface="Arial" pitchFamily="34" charset="0"/>
              </a:rPr>
              <a:t> - </a:t>
            </a:r>
            <a:r>
              <a:rPr lang="en-US" sz="1400" i="1" dirty="0" err="1">
                <a:solidFill>
                  <a:srgbClr val="3E3E5C"/>
                </a:solidFill>
                <a:latin typeface="Arial"/>
                <a:cs typeface="Arial" pitchFamily="34" charset="0"/>
              </a:rPr>
              <a:t>Penicillium</a:t>
            </a:r>
            <a:r>
              <a:rPr lang="en-US" sz="1400" i="1" dirty="0">
                <a:solidFill>
                  <a:srgbClr val="3E3E5C"/>
                </a:solidFill>
                <a:latin typeface="Arial"/>
                <a:cs typeface="Arial" pitchFamily="34" charset="0"/>
              </a:rPr>
              <a:t> commune</a:t>
            </a:r>
            <a:r>
              <a:rPr lang="en-US" sz="1400" dirty="0">
                <a:solidFill>
                  <a:srgbClr val="3E3E5C"/>
                </a:solidFill>
                <a:latin typeface="Arial"/>
                <a:cs typeface="Arial" pitchFamily="34" charset="0"/>
              </a:rPr>
              <a:t>, </a:t>
            </a:r>
            <a:r>
              <a:rPr lang="ru-RU" sz="1400" dirty="0">
                <a:solidFill>
                  <a:srgbClr val="3E3E5C"/>
                </a:solidFill>
                <a:latin typeface="Arial"/>
                <a:cs typeface="Arial" pitchFamily="34" charset="0"/>
              </a:rPr>
              <a:t>темна бархатиста - </a:t>
            </a:r>
            <a:r>
              <a:rPr lang="en-US" sz="1400" i="1" dirty="0" err="1">
                <a:solidFill>
                  <a:srgbClr val="3E3E5C"/>
                </a:solidFill>
                <a:latin typeface="Arial"/>
                <a:cs typeface="Arial" pitchFamily="34" charset="0"/>
              </a:rPr>
              <a:t>Penicillium</a:t>
            </a:r>
            <a:r>
              <a:rPr lang="en-US" sz="1400" i="1" dirty="0">
                <a:solidFill>
                  <a:srgbClr val="3E3E5C"/>
                </a:solidFill>
                <a:latin typeface="Arial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rgbClr val="3E3E5C"/>
                </a:solidFill>
                <a:latin typeface="Arial"/>
                <a:cs typeface="Arial" pitchFamily="34" charset="0"/>
              </a:rPr>
              <a:t>chrysogenum</a:t>
            </a:r>
            <a:endParaRPr lang="ru-RU" sz="1400" i="1" dirty="0">
              <a:solidFill>
                <a:srgbClr val="3E3E5C"/>
              </a:solidFill>
              <a:latin typeface="Arial"/>
              <a:cs typeface="Arial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ABC7E6-BC4C-49EF-A13B-712E07EEDB4A}"/>
              </a:ext>
            </a:extLst>
          </p:cNvPr>
          <p:cNvSpPr/>
          <p:nvPr/>
        </p:nvSpPr>
        <p:spPr>
          <a:xfrm>
            <a:off x="7748589" y="4840289"/>
            <a:ext cx="2428875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err="1">
                <a:solidFill>
                  <a:srgbClr val="3E3E5C"/>
                </a:solidFill>
                <a:latin typeface="Arial"/>
                <a:cs typeface="Arial" pitchFamily="34" charset="0"/>
              </a:rPr>
              <a:t>Триярусний</a:t>
            </a:r>
            <a:r>
              <a:rPr lang="ru-RU" sz="1400" dirty="0">
                <a:solidFill>
                  <a:srgbClr val="3E3E5C"/>
                </a:solidFill>
                <a:latin typeface="Arial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3E3E5C"/>
                </a:solidFill>
                <a:latin typeface="Arial"/>
                <a:cs typeface="Arial" pitchFamily="34" charset="0"/>
              </a:rPr>
              <a:t>пензлик</a:t>
            </a:r>
            <a:r>
              <a:rPr lang="ru-RU" sz="1400" dirty="0">
                <a:solidFill>
                  <a:srgbClr val="3E3E5C"/>
                </a:solidFill>
                <a:latin typeface="Arial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3E3E5C"/>
                </a:solidFill>
                <a:latin typeface="Arial"/>
                <a:cs typeface="Arial" pitchFamily="34" charset="0"/>
              </a:rPr>
              <a:t>пеніцила</a:t>
            </a:r>
            <a:r>
              <a:rPr lang="ru-RU" sz="1400" dirty="0">
                <a:solidFill>
                  <a:srgbClr val="3E3E5C"/>
                </a:solidFill>
                <a:latin typeface="Arial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3E3E5C"/>
                </a:solidFill>
                <a:latin typeface="Arial"/>
                <a:cs typeface="Arial" pitchFamily="34" charset="0"/>
              </a:rPr>
              <a:t>з</a:t>
            </a:r>
            <a:r>
              <a:rPr lang="ru-RU" sz="1400" dirty="0">
                <a:solidFill>
                  <a:srgbClr val="3E3E5C"/>
                </a:solidFill>
                <a:latin typeface="Arial"/>
                <a:cs typeface="Arial" pitchFamily="34" charset="0"/>
              </a:rPr>
              <a:t> </a:t>
            </a:r>
            <a:r>
              <a:rPr lang="ru-RU" sz="1400" dirty="0" err="1">
                <a:solidFill>
                  <a:srgbClr val="3E3E5C"/>
                </a:solidFill>
                <a:latin typeface="Arial"/>
                <a:cs typeface="Arial" pitchFamily="34" charset="0"/>
              </a:rPr>
              <a:t>конідіями</a:t>
            </a:r>
            <a:endParaRPr lang="ru-RU" sz="1400" dirty="0">
              <a:solidFill>
                <a:srgbClr val="3E3E5C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B5895-51F8-44E0-BAA4-C93FFCCC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0285"/>
            <a:ext cx="10972800" cy="541288"/>
          </a:xfrm>
        </p:spPr>
        <p:txBody>
          <a:bodyPr/>
          <a:lstStyle/>
          <a:p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Основні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(А) та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рідко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зустрічні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(Б)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морфологічні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бактерій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ru-RU" b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А                                                          Б                     </a:t>
            </a:r>
            <a:endParaRPr lang="ru-RU" sz="24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8059388-A956-43FB-892A-9CF5BD709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1" y="1301262"/>
            <a:ext cx="10508856" cy="32777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654BD5-8498-4B08-A110-732F80711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4564992"/>
            <a:ext cx="10508856" cy="217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8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6" descr="Картинки по запросу молочнокислі палички">
            <a:extLst>
              <a:ext uri="{FF2B5EF4-FFF2-40B4-BE49-F238E27FC236}">
                <a16:creationId xmlns:a16="http://schemas.microsoft.com/office/drawing/2014/main" id="{3F1C453B-09E0-4D51-B3D6-2C3759CA7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17" y="545686"/>
            <a:ext cx="8070093" cy="620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1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F0B72-3961-4672-AEA7-E5B9EA489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369"/>
            <a:ext cx="10515600" cy="1771860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br>
              <a:rPr lang="uk-UA" altLang="uk-UA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+mn-cs"/>
              </a:rPr>
            </a:br>
            <a:br>
              <a:rPr lang="uk-UA" altLang="uk-UA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+mn-cs"/>
              </a:rPr>
            </a:br>
            <a:r>
              <a:rPr lang="uk-UA" altLang="uk-UA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Кулясті бактерії або коки</a:t>
            </a:r>
            <a:r>
              <a:rPr lang="uk-UA" altLang="uk-UA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(лат. </a:t>
            </a:r>
            <a:r>
              <a:rPr lang="uk-UA" altLang="uk-UA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сoccus</a:t>
            </a:r>
            <a:r>
              <a:rPr lang="uk-UA" altLang="uk-UA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ягода, зерно) – мікроби кулястої (шароподібної), </a:t>
            </a:r>
            <a:r>
              <a:rPr lang="uk-UA" altLang="uk-UA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бобоподібної</a:t>
            </a:r>
            <a:r>
              <a:rPr lang="uk-UA" altLang="uk-UA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та ланцетоподібної форми розміром біля 1 </a:t>
            </a:r>
            <a:r>
              <a:rPr lang="uk-UA" altLang="uk-UA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мкм</a:t>
            </a:r>
            <a:r>
              <a:rPr lang="uk-UA" altLang="uk-UA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В залежності від розміщення клітин після розмноження коки поділяються на:</a:t>
            </a:r>
            <a:r>
              <a:rPr lang="ru-RU" altLang="uk-UA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altLang="uk-UA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uk-UA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altLang="uk-UA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AF3C93-F778-4049-AF2B-1F245DFE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25485"/>
            <a:ext cx="4479388" cy="3651477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uk-UA" altLang="uk-UA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мікрококи</a:t>
            </a:r>
            <a:r>
              <a:rPr lang="uk-UA" alt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( лат. </a:t>
            </a:r>
            <a:r>
              <a:rPr lang="uk-UA" altLang="uk-UA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micros</a:t>
            </a:r>
            <a:r>
              <a:rPr lang="uk-UA" alt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- дрібний) – поодиноко розміщені кулясті клітини.</a:t>
            </a:r>
            <a:r>
              <a:rPr lang="ru-RU" alt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739B43-B6B7-4088-8873-C6AF6539A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0" y="2253501"/>
            <a:ext cx="3556000" cy="335589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31B5AC-6FE3-4F83-BF83-97358018653E}"/>
              </a:ext>
            </a:extLst>
          </p:cNvPr>
          <p:cNvSpPr/>
          <p:nvPr/>
        </p:nvSpPr>
        <p:spPr>
          <a:xfrm>
            <a:off x="4034971" y="5341257"/>
            <a:ext cx="3381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Micrococcus luteus.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2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>
            <a:extLst>
              <a:ext uri="{FF2B5EF4-FFF2-40B4-BE49-F238E27FC236}">
                <a16:creationId xmlns:a16="http://schemas.microsoft.com/office/drawing/2014/main" id="{53970315-E244-48A7-85B9-16F9A79EF5B7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445391" y="590843"/>
            <a:ext cx="7020895" cy="310896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sz="2400" dirty="0"/>
              <a:t> </a:t>
            </a:r>
            <a:r>
              <a:rPr lang="uk-UA" altLang="uk-UA" sz="2400" i="1" dirty="0"/>
              <a:t>Диплококи</a:t>
            </a:r>
            <a:r>
              <a:rPr lang="uk-UA" altLang="uk-UA" sz="2400" dirty="0"/>
              <a:t> (лат. </a:t>
            </a:r>
            <a:r>
              <a:rPr lang="uk-UA" altLang="uk-UA" sz="2400" dirty="0" err="1"/>
              <a:t>diplo</a:t>
            </a:r>
            <a:r>
              <a:rPr lang="uk-UA" altLang="uk-UA" sz="2400" dirty="0"/>
              <a:t> – подвійний) – група коків, які після поділу не розходяться, а існують парами. </a:t>
            </a:r>
            <a:endParaRPr lang="ru-RU" sz="24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</a:rPr>
              <a:t>Diplococcus pneumoniae, Neisseria gonorrhoeae, Neisseria meningitidis, </a:t>
            </a:r>
            <a:r>
              <a:rPr lang="en-US" sz="2000" i="1" dirty="0" err="1">
                <a:latin typeface="Times New Roman" panose="02020603050405020304" pitchFamily="18" charset="0"/>
              </a:rPr>
              <a:t>Azotobacter</a:t>
            </a:r>
            <a:r>
              <a:rPr lang="en-US" sz="2000" i="1" dirty="0">
                <a:latin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</a:rPr>
              <a:t>chroococcum</a:t>
            </a:r>
            <a:r>
              <a:rPr lang="en-US" sz="2000" dirty="0">
                <a:latin typeface="Times New Roman" panose="02020603050405020304" pitchFamily="18" charset="0"/>
              </a:rPr>
              <a:t>). </a:t>
            </a:r>
            <a:endParaRPr lang="uk-UA" altLang="uk-UA" sz="2000" dirty="0"/>
          </a:p>
          <a:p>
            <a:pPr eaLnBrk="1" hangingPunct="1">
              <a:defRPr/>
            </a:pPr>
            <a:r>
              <a:rPr lang="uk-UA" altLang="uk-UA" sz="2400" i="1" dirty="0"/>
              <a:t>Стрептококи</a:t>
            </a:r>
            <a:r>
              <a:rPr lang="uk-UA" altLang="uk-UA" sz="2400" dirty="0"/>
              <a:t> (лат. </a:t>
            </a:r>
            <a:r>
              <a:rPr lang="uk-UA" altLang="uk-UA" sz="2400" dirty="0" err="1"/>
              <a:t>streptos</a:t>
            </a:r>
            <a:r>
              <a:rPr lang="uk-UA" altLang="uk-UA" sz="2400" dirty="0"/>
              <a:t>. – ланцюг, намисто) – мікроби, які після поділу в одній площині не розходяться, а формують ланцюжки.</a:t>
            </a:r>
            <a:r>
              <a:rPr lang="ru-RU" altLang="uk-UA" sz="2400" dirty="0"/>
              <a:t> (</a:t>
            </a:r>
            <a:r>
              <a:rPr lang="en-US" sz="2000" i="1" dirty="0">
                <a:effectLst/>
                <a:latin typeface="Times New Roman" panose="02020603050405020304" pitchFamily="18" charset="0"/>
              </a:rPr>
              <a:t>Streptococcus lactis, Streptococcus </a:t>
            </a:r>
            <a:r>
              <a:rPr lang="en-US" sz="2000" i="1" dirty="0" err="1">
                <a:effectLst/>
                <a:latin typeface="Times New Roman" panose="02020603050405020304" pitchFamily="18" charset="0"/>
              </a:rPr>
              <a:t>cremoris</a:t>
            </a:r>
            <a:r>
              <a:rPr lang="en-US" sz="2000" i="1" dirty="0">
                <a:effectLst/>
                <a:latin typeface="Times New Roman" panose="02020603050405020304" pitchFamily="18" charset="0"/>
              </a:rPr>
              <a:t>, Streptococcus </a:t>
            </a:r>
            <a:r>
              <a:rPr lang="en-US" sz="2000" i="1" dirty="0" err="1">
                <a:effectLst/>
                <a:latin typeface="Times New Roman" panose="02020603050405020304" pitchFamily="18" charset="0"/>
              </a:rPr>
              <a:t>mutans</a:t>
            </a:r>
            <a:r>
              <a:rPr lang="uk-UA" sz="2000" i="1" dirty="0">
                <a:effectLst/>
                <a:latin typeface="Times New Roman" panose="02020603050405020304" pitchFamily="18" charset="0"/>
              </a:rPr>
              <a:t>)</a:t>
            </a:r>
            <a:r>
              <a:rPr lang="en-US" sz="2000" i="1" dirty="0">
                <a:effectLst/>
                <a:latin typeface="Times New Roman" panose="02020603050405020304" pitchFamily="18" charset="0"/>
              </a:rPr>
              <a:t> </a:t>
            </a:r>
            <a:endParaRPr lang="uk-UA" altLang="uk-UA" sz="2000" dirty="0">
              <a:effectLst/>
            </a:endParaRPr>
          </a:p>
          <a:p>
            <a:pPr eaLnBrk="1" hangingPunct="1">
              <a:defRPr/>
            </a:pPr>
            <a:endParaRPr lang="ru-RU" altLang="uk-UA" dirty="0"/>
          </a:p>
        </p:txBody>
      </p:sp>
      <p:pic>
        <p:nvPicPr>
          <p:cNvPr id="7172" name="Picture 10" descr="cтрептокок">
            <a:extLst>
              <a:ext uri="{FF2B5EF4-FFF2-40B4-BE49-F238E27FC236}">
                <a16:creationId xmlns:a16="http://schemas.microsoft.com/office/drawing/2014/main" id="{639FA274-F2C7-44FB-A46C-F5EFF8DA563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714" y="4116244"/>
            <a:ext cx="3510150" cy="23506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11" descr="стафилокок1">
            <a:extLst>
              <a:ext uri="{FF2B5EF4-FFF2-40B4-BE49-F238E27FC236}">
                <a16:creationId xmlns:a16="http://schemas.microsoft.com/office/drawing/2014/main" id="{C7188195-DAF1-4AFD-872D-D5E917920F6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714" y="391124"/>
            <a:ext cx="3510150" cy="2691824"/>
          </a:xfr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DEDDE1D8-634B-4142-AD9A-2BF87DA7B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" t="-41" r="-32" b="-41"/>
          <a:stretch>
            <a:fillRect/>
          </a:stretch>
        </p:blipFill>
        <p:spPr bwMode="auto">
          <a:xfrm>
            <a:off x="4643860" y="4242660"/>
            <a:ext cx="3220794" cy="23506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FC5FC8-252F-473E-8F68-163329F16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4688" y="4267499"/>
            <a:ext cx="3111807" cy="2398407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CC0595C5-D95F-49E8-9B88-EAE08330639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2520480"/>
                  </p:ext>
                </p:extLst>
              </p:nvPr>
            </p:nvGraphicFramePr>
            <p:xfrm>
              <a:off x="-891197" y="4497049"/>
              <a:ext cx="3048000" cy="1714500"/>
            </p:xfrm>
            <a:graphic>
              <a:graphicData uri="http://schemas.microsoft.com/office/powerpoint/2016/slidezoom">
                <pslz:sldZm>
                  <pslz:sldZmObj sldId="311" cId="3347384709">
                    <pslz:zmPr id="{B86689AC-D0C6-48DC-82A9-8339B4970DCC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Ссылка на слайд 2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CC0595C5-D95F-49E8-9B88-EAE08330639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891197" y="449704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EC05624-DC3F-4E21-905F-F304E5E7B9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343758"/>
            <a:ext cx="5384800" cy="3085242"/>
          </a:xfrm>
        </p:spPr>
        <p:txBody>
          <a:bodyPr/>
          <a:lstStyle/>
          <a:p>
            <a:r>
              <a:rPr lang="uk-UA" altLang="uk-UA" sz="2400" i="1" dirty="0">
                <a:solidFill>
                  <a:srgbClr val="FFFFFF"/>
                </a:solidFill>
              </a:rPr>
              <a:t>Тетракоки </a:t>
            </a:r>
            <a:r>
              <a:rPr lang="uk-UA" altLang="uk-UA" sz="2400" dirty="0">
                <a:solidFill>
                  <a:srgbClr val="FFFFFF"/>
                </a:solidFill>
              </a:rPr>
              <a:t>(гр. </a:t>
            </a:r>
            <a:r>
              <a:rPr lang="uk-UA" altLang="uk-UA" sz="2400" dirty="0" err="1">
                <a:solidFill>
                  <a:srgbClr val="FFFFFF"/>
                </a:solidFill>
              </a:rPr>
              <a:t>tetra</a:t>
            </a:r>
            <a:r>
              <a:rPr lang="uk-UA" altLang="uk-UA" sz="2400" dirty="0">
                <a:solidFill>
                  <a:srgbClr val="FFFFFF"/>
                </a:solidFill>
              </a:rPr>
              <a:t> - чотири)  – клітини, розміщені по чотири, як наслідок поділу материнської клітини в двох взаємно перпендикулярних </a:t>
            </a:r>
            <a:r>
              <a:rPr lang="uk-UA" altLang="uk-UA" sz="2400" dirty="0" err="1">
                <a:solidFill>
                  <a:srgbClr val="FFFFFF"/>
                </a:solidFill>
              </a:rPr>
              <a:t>площинах</a:t>
            </a:r>
            <a:endParaRPr lang="uk-UA" altLang="uk-UA" sz="2400" dirty="0">
              <a:solidFill>
                <a:srgbClr val="FFFFFF"/>
              </a:solidFill>
            </a:endParaRPr>
          </a:p>
          <a:p>
            <a:r>
              <a:rPr lang="en-US" sz="2000" dirty="0">
                <a:latin typeface="Times New Roman" panose="02020603050405020304" pitchFamily="18" charset="0"/>
              </a:rPr>
              <a:t>(</a:t>
            </a:r>
            <a:r>
              <a:rPr lang="en-US" sz="2000" i="1" dirty="0" err="1">
                <a:latin typeface="Times New Roman" panose="02020603050405020304" pitchFamily="18" charset="0"/>
              </a:rPr>
              <a:t>Tetracoccus</a:t>
            </a:r>
            <a:r>
              <a:rPr lang="en-US" sz="2000" i="1" dirty="0">
                <a:latin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</a:rPr>
              <a:t>casei</a:t>
            </a:r>
            <a:r>
              <a:rPr lang="en-US" sz="2000" i="1" dirty="0">
                <a:latin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</a:rPr>
              <a:t>Tetracoccus</a:t>
            </a:r>
            <a:r>
              <a:rPr lang="en-US" sz="2000" i="1" dirty="0">
                <a:latin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</a:rPr>
              <a:t>mycodermatis</a:t>
            </a:r>
            <a:r>
              <a:rPr lang="en-US" sz="2000" i="1" dirty="0">
                <a:latin typeface="Times New Roman" panose="02020603050405020304" pitchFamily="18" charset="0"/>
              </a:rPr>
              <a:t>, </a:t>
            </a:r>
            <a:r>
              <a:rPr lang="ru-RU" sz="2000" i="1" dirty="0">
                <a:latin typeface="Times New Roman" panose="02020603050405020304" pitchFamily="18" charset="0"/>
              </a:rPr>
              <a:t>Р</a:t>
            </a:r>
            <a:r>
              <a:rPr lang="en-US" sz="2000" i="1" dirty="0" err="1">
                <a:latin typeface="Times New Roman" panose="02020603050405020304" pitchFamily="18" charset="0"/>
              </a:rPr>
              <a:t>ediococcus</a:t>
            </a:r>
            <a:r>
              <a:rPr lang="en-US" sz="2000" i="1" dirty="0">
                <a:latin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</a:rPr>
              <a:t>acidilactici</a:t>
            </a:r>
            <a:r>
              <a:rPr lang="en-US" sz="2000" dirty="0">
                <a:latin typeface="Times New Roman" panose="02020603050405020304" pitchFamily="18" charset="0"/>
              </a:rPr>
              <a:t>). </a:t>
            </a:r>
            <a:endParaRPr lang="ru-RU" sz="2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6259E1-FB46-4320-AFBE-5DF63FC0683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600" y="3573195"/>
            <a:ext cx="5384800" cy="2552970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FFCC00"/>
              </a:buClr>
              <a:defRPr/>
            </a:pPr>
            <a:r>
              <a:rPr lang="uk-UA" altLang="uk-UA" sz="2400" i="1" dirty="0">
                <a:solidFill>
                  <a:srgbClr val="FFFFFF"/>
                </a:solidFill>
              </a:rPr>
              <a:t>Сарцини </a:t>
            </a:r>
            <a:r>
              <a:rPr lang="uk-UA" altLang="uk-UA" sz="2400" dirty="0">
                <a:solidFill>
                  <a:srgbClr val="FFFFFF"/>
                </a:solidFill>
              </a:rPr>
              <a:t>(лат. </a:t>
            </a:r>
            <a:r>
              <a:rPr lang="uk-UA" altLang="uk-UA" sz="2400" dirty="0" err="1">
                <a:solidFill>
                  <a:srgbClr val="FFFFFF"/>
                </a:solidFill>
              </a:rPr>
              <a:t>sarcio</a:t>
            </a:r>
            <a:r>
              <a:rPr lang="uk-UA" altLang="uk-UA" sz="2400" dirty="0">
                <a:solidFill>
                  <a:srgbClr val="FFFFFF"/>
                </a:solidFill>
              </a:rPr>
              <a:t> – зв’язую)  -  коки розташовані у  взаємно перпендикулярних </a:t>
            </a:r>
            <a:r>
              <a:rPr lang="uk-UA" altLang="uk-UA" sz="2400" dirty="0" err="1">
                <a:solidFill>
                  <a:srgbClr val="FFFFFF"/>
                </a:solidFill>
              </a:rPr>
              <a:t>площинах</a:t>
            </a:r>
            <a:r>
              <a:rPr lang="uk-UA" altLang="uk-UA" sz="2400" dirty="0">
                <a:solidFill>
                  <a:srgbClr val="FFFFFF"/>
                </a:solidFill>
              </a:rPr>
              <a:t> у вигляді паків з 8, 16, 32, 64 клітин. </a:t>
            </a:r>
          </a:p>
          <a:p>
            <a:pPr lvl="0" eaLnBrk="1" hangingPunct="1">
              <a:lnSpc>
                <a:spcPct val="90000"/>
              </a:lnSpc>
              <a:buClr>
                <a:srgbClr val="FFCC00"/>
              </a:buClr>
              <a:defRPr/>
            </a:pPr>
            <a:r>
              <a:rPr lang="it-IT" sz="2000" dirty="0">
                <a:latin typeface="Times New Roman" panose="02020603050405020304" pitchFamily="18" charset="0"/>
              </a:rPr>
              <a:t>(</a:t>
            </a:r>
            <a:r>
              <a:rPr lang="it-IT" sz="2000" i="1" dirty="0">
                <a:latin typeface="Times New Roman" panose="02020603050405020304" pitchFamily="18" charset="0"/>
              </a:rPr>
              <a:t>Sarcina ureae, Sarcina ventriculi, Sarcina flava</a:t>
            </a:r>
            <a:r>
              <a:rPr lang="it-IT" sz="2000" dirty="0">
                <a:latin typeface="Times New Roman" panose="02020603050405020304" pitchFamily="18" charset="0"/>
              </a:rPr>
              <a:t>). </a:t>
            </a:r>
            <a:endParaRPr lang="ru-RU" altLang="uk-UA" sz="2000" dirty="0"/>
          </a:p>
          <a:p>
            <a:endParaRPr lang="ru-RU" dirty="0"/>
          </a:p>
        </p:txBody>
      </p:sp>
      <p:pic>
        <p:nvPicPr>
          <p:cNvPr id="1026" name="Picture 2" descr="сарцина">
            <a:extLst>
              <a:ext uri="{FF2B5EF4-FFF2-40B4-BE49-F238E27FC236}">
                <a16:creationId xmlns:a16="http://schemas.microsoft.com/office/drawing/2014/main" id="{AA3FC6F0-B4F2-42B0-BFC1-892969367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71115" y="2754190"/>
            <a:ext cx="3085241" cy="443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5A6788D-B960-4E37-AE7D-A9C915A2C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" t="-43" r="-32" b="-43"/>
          <a:stretch>
            <a:fillRect/>
          </a:stretch>
        </p:blipFill>
        <p:spPr bwMode="auto">
          <a:xfrm>
            <a:off x="6696306" y="343759"/>
            <a:ext cx="4102323" cy="28150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38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7A6589-7203-4A92-9052-6F24B90E9EB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731835"/>
            <a:ext cx="5384800" cy="4656091"/>
          </a:xfrm>
        </p:spPr>
        <p:txBody>
          <a:bodyPr/>
          <a:lstStyle/>
          <a:p>
            <a:pPr lvl="0" eaLnBrk="1" hangingPunct="1">
              <a:buClr>
                <a:srgbClr val="FFCC00"/>
              </a:buClr>
              <a:defRPr/>
            </a:pPr>
            <a:r>
              <a:rPr lang="uk-UA" altLang="uk-UA" sz="2800" i="1" dirty="0">
                <a:solidFill>
                  <a:srgbClr val="FFFFFF"/>
                </a:solidFill>
              </a:rPr>
              <a:t>Стафілококи </a:t>
            </a:r>
            <a:r>
              <a:rPr lang="uk-UA" altLang="uk-UA" sz="2800" dirty="0">
                <a:solidFill>
                  <a:srgbClr val="FFFFFF"/>
                </a:solidFill>
              </a:rPr>
              <a:t>( лат. </a:t>
            </a:r>
            <a:r>
              <a:rPr lang="uk-UA" altLang="uk-UA" sz="2800" dirty="0" err="1">
                <a:solidFill>
                  <a:srgbClr val="FFFFFF"/>
                </a:solidFill>
              </a:rPr>
              <a:t>staphylо</a:t>
            </a:r>
            <a:r>
              <a:rPr lang="en-US" altLang="uk-UA" sz="2800" dirty="0">
                <a:solidFill>
                  <a:srgbClr val="FFFFFF"/>
                </a:solidFill>
              </a:rPr>
              <a:t>s </a:t>
            </a:r>
            <a:r>
              <a:rPr lang="uk-UA" altLang="uk-UA" sz="2800" dirty="0">
                <a:solidFill>
                  <a:srgbClr val="FFFFFF"/>
                </a:solidFill>
              </a:rPr>
              <a:t>– гроно</a:t>
            </a:r>
            <a:r>
              <a:rPr lang="ru-RU" altLang="uk-UA" sz="2800" dirty="0">
                <a:solidFill>
                  <a:srgbClr val="FFFFFF"/>
                </a:solidFill>
              </a:rPr>
              <a:t> </a:t>
            </a:r>
            <a:r>
              <a:rPr lang="uk-UA" altLang="uk-UA" sz="2800" dirty="0">
                <a:solidFill>
                  <a:srgbClr val="FFFFFF"/>
                </a:solidFill>
              </a:rPr>
              <a:t>винограду) – коки, які діляться в декількох різних </a:t>
            </a:r>
            <a:r>
              <a:rPr lang="uk-UA" altLang="uk-UA" sz="2800" dirty="0" err="1">
                <a:solidFill>
                  <a:srgbClr val="FFFFFF"/>
                </a:solidFill>
              </a:rPr>
              <a:t>площинах</a:t>
            </a:r>
            <a:r>
              <a:rPr lang="uk-UA" altLang="uk-UA" sz="2800" dirty="0">
                <a:solidFill>
                  <a:srgbClr val="FFFFFF"/>
                </a:solidFill>
              </a:rPr>
              <a:t>. Клітини розташовуються хаотично, у вигляді скупчень.</a:t>
            </a:r>
          </a:p>
          <a:p>
            <a:pPr lvl="0" eaLnBrk="1" hangingPunct="1">
              <a:buClr>
                <a:srgbClr val="FFCC00"/>
              </a:buClr>
              <a:defRPr/>
            </a:pPr>
            <a:r>
              <a:rPr lang="en-US" sz="2400" dirty="0">
                <a:latin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</a:rPr>
              <a:t>Staphylococcus </a:t>
            </a:r>
            <a:r>
              <a:rPr lang="en-US" sz="2400" i="1" dirty="0" err="1">
                <a:latin typeface="Times New Roman" panose="02020603050405020304" pitchFamily="18" charset="0"/>
              </a:rPr>
              <a:t>albus</a:t>
            </a:r>
            <a:r>
              <a:rPr lang="en-US" sz="2400" i="1" dirty="0">
                <a:latin typeface="Times New Roman" panose="02020603050405020304" pitchFamily="18" charset="0"/>
              </a:rPr>
              <a:t>, Staphylococcus aureus, Staphylococcus pyogenes</a:t>
            </a:r>
            <a:r>
              <a:rPr lang="en-US" sz="2400" dirty="0">
                <a:latin typeface="Times New Roman" panose="02020603050405020304" pitchFamily="18" charset="0"/>
              </a:rPr>
              <a:t>) </a:t>
            </a:r>
            <a:r>
              <a:rPr lang="uk-UA" altLang="uk-UA" sz="2400" dirty="0"/>
              <a:t> </a:t>
            </a:r>
            <a:endParaRPr lang="ru-RU" altLang="uk-UA" sz="2400" dirty="0"/>
          </a:p>
          <a:p>
            <a:endParaRPr lang="ru-RU" dirty="0"/>
          </a:p>
        </p:txBody>
      </p:sp>
      <p:pic>
        <p:nvPicPr>
          <p:cNvPr id="25603" name="Picture 3" descr="61">
            <a:extLst>
              <a:ext uri="{FF2B5EF4-FFF2-40B4-BE49-F238E27FC236}">
                <a16:creationId xmlns:a16="http://schemas.microsoft.com/office/drawing/2014/main" id="{71C7B809-2000-4548-8D05-43317E369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653" y="472366"/>
            <a:ext cx="3266494" cy="326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1A93-8202-45E1-A26F-C885265C8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310" y="3820726"/>
            <a:ext cx="3397999" cy="256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4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3330B60-EAD6-4F2A-A59F-E75839CF59B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uk-UA"/>
              <a:t>Паличкоподібні бактерії</a:t>
            </a:r>
            <a:endParaRPr lang="ru-RU" altLang="uk-UA"/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99A957D5-E060-4868-A693-69BDA96E0A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99514" y="1866901"/>
            <a:ext cx="3972303" cy="3344863"/>
          </a:xfrm>
        </p:spPr>
        <p:txBody>
          <a:bodyPr/>
          <a:lstStyle/>
          <a:p>
            <a:pPr eaLnBrk="1" hangingPunct="1"/>
            <a:r>
              <a:rPr lang="uk-UA" altLang="uk-UA" sz="2400" dirty="0"/>
              <a:t>Розмір паличкоподібних бактерій коливається   в межах 0,8 -11 </a:t>
            </a:r>
            <a:r>
              <a:rPr lang="uk-UA" altLang="uk-UA" sz="2400" dirty="0" err="1"/>
              <a:t>мкм</a:t>
            </a:r>
            <a:r>
              <a:rPr lang="uk-UA" altLang="uk-UA" sz="2400" dirty="0"/>
              <a:t>. Діаметр їх не перевищує 0,5 – 1,2 </a:t>
            </a:r>
            <a:r>
              <a:rPr lang="uk-UA" altLang="uk-UA" sz="2400" dirty="0" err="1"/>
              <a:t>мкм</a:t>
            </a:r>
            <a:r>
              <a:rPr lang="uk-UA" altLang="uk-UA" sz="2400" dirty="0"/>
              <a:t>.</a:t>
            </a:r>
          </a:p>
          <a:p>
            <a:pPr eaLnBrk="1" hangingPunct="1"/>
            <a:r>
              <a:rPr lang="en-US" sz="2000" dirty="0">
                <a:latin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</a:rPr>
              <a:t>Escherichia coli, Pseudomonas </a:t>
            </a:r>
            <a:r>
              <a:rPr lang="en-US" sz="2400" i="1" dirty="0" err="1">
                <a:latin typeface="Times New Roman" panose="02020603050405020304" pitchFamily="18" charset="0"/>
              </a:rPr>
              <a:t>denitrificans</a:t>
            </a:r>
            <a:r>
              <a:rPr lang="en-US" sz="2400" i="1" dirty="0">
                <a:latin typeface="Times New Roman" panose="02020603050405020304" pitchFamily="18" charset="0"/>
              </a:rPr>
              <a:t>, Acetobacter </a:t>
            </a:r>
            <a:r>
              <a:rPr lang="en-US" sz="2400" i="1" dirty="0" err="1">
                <a:latin typeface="Times New Roman" panose="02020603050405020304" pitchFamily="18" charset="0"/>
              </a:rPr>
              <a:t>aceti</a:t>
            </a:r>
            <a:r>
              <a:rPr lang="en-US" sz="2400" dirty="0">
                <a:latin typeface="Times New Roman" panose="02020603050405020304" pitchFamily="18" charset="0"/>
              </a:rPr>
              <a:t>) </a:t>
            </a:r>
            <a:r>
              <a:rPr lang="uk-UA" altLang="uk-UA" sz="2400" dirty="0"/>
              <a:t> </a:t>
            </a:r>
            <a:endParaRPr lang="ru-RU" altLang="uk-UA" sz="2400" dirty="0"/>
          </a:p>
        </p:txBody>
      </p:sp>
      <p:pic>
        <p:nvPicPr>
          <p:cNvPr id="10244" name="Picture 6" descr="Salmonella typh">
            <a:extLst>
              <a:ext uri="{FF2B5EF4-FFF2-40B4-BE49-F238E27FC236}">
                <a16:creationId xmlns:a16="http://schemas.microsoft.com/office/drawing/2014/main" id="{B1A1D911-360B-4CD5-AC8D-9EF8E5C1905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8877" y="1187362"/>
            <a:ext cx="3457339" cy="2905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102">
            <a:extLst>
              <a:ext uri="{FF2B5EF4-FFF2-40B4-BE49-F238E27FC236}">
                <a16:creationId xmlns:a16="http://schemas.microsoft.com/office/drawing/2014/main" id="{D167BFB6-B2B7-4FE2-B2E8-2EAA023F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770" y="846138"/>
            <a:ext cx="3105821" cy="284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103">
            <a:extLst>
              <a:ext uri="{FF2B5EF4-FFF2-40B4-BE49-F238E27FC236}">
                <a16:creationId xmlns:a16="http://schemas.microsoft.com/office/drawing/2014/main" id="{008BD070-E227-4FDD-978D-35FA49DA8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71" y="3759200"/>
            <a:ext cx="30067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711E1B1-1430-4598-B2BA-595B057DB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-44" r="-29" b="-44"/>
          <a:stretch>
            <a:fillRect/>
          </a:stretch>
        </p:blipFill>
        <p:spPr bwMode="auto">
          <a:xfrm>
            <a:off x="8265620" y="3872821"/>
            <a:ext cx="3548845" cy="26778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7CBEB50-3430-48E9-A9A7-64A12C319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uk-UA" altLang="ru-RU" sz="3200" dirty="0">
                <a:effectLst/>
              </a:rPr>
              <a:t>БАЦИЛИ і КЛОСТРИДІЇ</a:t>
            </a:r>
            <a:br>
              <a:rPr lang="uk-UA" altLang="ru-RU" sz="3200" dirty="0">
                <a:effectLst/>
              </a:rPr>
            </a:b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sz="2400" b="0" i="1" dirty="0">
                <a:solidFill>
                  <a:schemeClr val="tx1"/>
                </a:solidFill>
                <a:latin typeface="Times New Roman" panose="02020603050405020304" pitchFamily="18" charset="0"/>
              </a:rPr>
              <a:t>Bacillus subtilis, Bacillus brevis, Clostridium </a:t>
            </a:r>
            <a:r>
              <a:rPr lang="en-US" sz="2400" b="0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pasteurianum</a:t>
            </a:r>
            <a:r>
              <a:rPr lang="en-US" sz="2400" b="0" i="1" dirty="0">
                <a:solidFill>
                  <a:schemeClr val="tx1"/>
                </a:solidFill>
                <a:latin typeface="Times New Roman" panose="02020603050405020304" pitchFamily="18" charset="0"/>
              </a:rPr>
              <a:t>, Clostridium tetani</a:t>
            </a:r>
            <a:r>
              <a:rPr lang="en-US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). </a:t>
            </a:r>
            <a:endParaRPr lang="ru-RU" altLang="ru-RU" sz="2400" dirty="0">
              <a:solidFill>
                <a:schemeClr val="tx1"/>
              </a:solidFill>
              <a:effectLst/>
            </a:endParaRPr>
          </a:p>
        </p:txBody>
      </p:sp>
      <p:pic>
        <p:nvPicPr>
          <p:cNvPr id="49156" name="Picture 105">
            <a:extLst>
              <a:ext uri="{FF2B5EF4-FFF2-40B4-BE49-F238E27FC236}">
                <a16:creationId xmlns:a16="http://schemas.microsoft.com/office/drawing/2014/main" id="{5C163BE2-FB00-414D-B230-1FE46D206B8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2252" y="2895943"/>
            <a:ext cx="3132667" cy="30455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7" name="Picture 110">
            <a:extLst>
              <a:ext uri="{FF2B5EF4-FFF2-40B4-BE49-F238E27FC236}">
                <a16:creationId xmlns:a16="http://schemas.microsoft.com/office/drawing/2014/main" id="{2E0502F9-F39C-4B2E-98F0-96757812E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2" y="1579891"/>
            <a:ext cx="3132668" cy="298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4">
            <a:extLst>
              <a:ext uri="{FF2B5EF4-FFF2-40B4-BE49-F238E27FC236}">
                <a16:creationId xmlns:a16="http://schemas.microsoft.com/office/drawing/2014/main" id="{E1724DCD-B241-4A95-9F74-5D286BD03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05" y="2391910"/>
            <a:ext cx="2887978" cy="27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FEB863-5362-4FC0-B6FF-1BABCEFBB2D4}"/>
              </a:ext>
            </a:extLst>
          </p:cNvPr>
          <p:cNvSpPr/>
          <p:nvPr/>
        </p:nvSpPr>
        <p:spPr>
          <a:xfrm>
            <a:off x="6212975" y="5127460"/>
            <a:ext cx="3294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4000" b="1" i="1" dirty="0">
                <a:solidFill>
                  <a:srgbClr val="E5E5FF"/>
                </a:solidFill>
                <a:ea typeface="+mj-ea"/>
                <a:cs typeface="+mj-cs"/>
              </a:rPr>
              <a:t> </a:t>
            </a:r>
            <a:r>
              <a:rPr lang="uk-UA" altLang="ru-RU" sz="2400" b="1" i="1" dirty="0" err="1">
                <a:solidFill>
                  <a:srgbClr val="E5E5FF"/>
                </a:solidFill>
                <a:ea typeface="+mj-ea"/>
                <a:cs typeface="+mj-cs"/>
              </a:rPr>
              <a:t>Clostridium</a:t>
            </a:r>
            <a:r>
              <a:rPr lang="uk-UA" altLang="ru-RU" sz="2400" b="1" i="1" dirty="0">
                <a:solidFill>
                  <a:srgbClr val="E5E5FF"/>
                </a:solidFill>
                <a:ea typeface="+mj-ea"/>
                <a:cs typeface="+mj-cs"/>
              </a:rPr>
              <a:t> </a:t>
            </a:r>
            <a:r>
              <a:rPr lang="uk-UA" altLang="ru-RU" sz="2400" b="1" i="1" dirty="0" err="1">
                <a:solidFill>
                  <a:srgbClr val="E5E5FF"/>
                </a:solidFill>
                <a:ea typeface="+mj-ea"/>
                <a:cs typeface="+mj-cs"/>
              </a:rPr>
              <a:t>botulinum</a:t>
            </a:r>
            <a:endParaRPr lang="ru-RU" sz="24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8EB5D36-7401-4763-B4E9-21015098B3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834615"/>
              </p:ext>
            </p:extLst>
          </p:nvPr>
        </p:nvGraphicFramePr>
        <p:xfrm>
          <a:off x="9181572" y="1579891"/>
          <a:ext cx="2551724" cy="2527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Точечный рисунок" r:id="rId6" imgW="2190476" imgH="2400635" progId="Paint.Picture">
                  <p:embed/>
                </p:oleObj>
              </mc:Choice>
              <mc:Fallback>
                <p:oleObj name="Точечный рисунок" r:id="rId6" imgW="2190476" imgH="2400635" progId="Paint.Picture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7A57CF27-7CCA-4A5F-87CE-7CF32AE917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1572" y="1579891"/>
                        <a:ext cx="2551724" cy="25278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463</Words>
  <Application>Microsoft Office PowerPoint</Application>
  <PresentationFormat>Широкоэкранный</PresentationFormat>
  <Paragraphs>50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Garamond</vt:lpstr>
      <vt:lpstr>Times New Roman</vt:lpstr>
      <vt:lpstr>Wingdings</vt:lpstr>
      <vt:lpstr>Тема Office</vt:lpstr>
      <vt:lpstr>Течение</vt:lpstr>
      <vt:lpstr>1_Течение</vt:lpstr>
      <vt:lpstr>2_Течение</vt:lpstr>
      <vt:lpstr>Оформление по умолчанию</vt:lpstr>
      <vt:lpstr>Точечный рисунок</vt:lpstr>
      <vt:lpstr>Лабораторне заняття № 2</vt:lpstr>
      <vt:lpstr>Основні (А) та рідко зустрічні (Б) морфологічні форми бактерій:  А                                                          Б                     </vt:lpstr>
      <vt:lpstr>Презентация PowerPoint</vt:lpstr>
      <vt:lpstr>  Кулясті бактерії або коки (лат. сoccus – ягода, зерно) – мікроби кулястої (шароподібної), бобоподібної та ланцетоподібної форми розміром біля 1 мкм. В залежності від розміщення клітин після розмноження коки поділяються на:    </vt:lpstr>
      <vt:lpstr>Презентация PowerPoint</vt:lpstr>
      <vt:lpstr>Презентация PowerPoint</vt:lpstr>
      <vt:lpstr>Презентация PowerPoint</vt:lpstr>
      <vt:lpstr>Паличкоподібні бактерії</vt:lpstr>
      <vt:lpstr>БАЦИЛИ і КЛОСТРИДІЇ (Bacillus subtilis, Bacillus brevis, Clostridium pasteurianum, Clostridium tetani). </vt:lpstr>
      <vt:lpstr>Звивисті форми  бактерій</vt:lpstr>
      <vt:lpstr>ВІБРІОНИ, СПІРОХЕТИ, СПІРИЛИ </vt:lpstr>
      <vt:lpstr>Незвичні форми бактерій </vt:lpstr>
      <vt:lpstr>Розміщення джгутиків</vt:lpstr>
      <vt:lpstr>Монотрих, лофотрих, перитрих</vt:lpstr>
      <vt:lpstr>Презентация PowerPoint</vt:lpstr>
      <vt:lpstr>Спороутворення </vt:lpstr>
      <vt:lpstr> Типи спороутворення бацилярний       клостридіальний       плектридіальний   </vt:lpstr>
      <vt:lpstr>Методи виявлення спор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Лабораторне заняття № 2</dc:title>
  <dc:creator>Natalia</dc:creator>
  <cp:lastModifiedBy>Natalia</cp:lastModifiedBy>
  <cp:revision>24</cp:revision>
  <dcterms:created xsi:type="dcterms:W3CDTF">2022-02-20T15:59:41Z</dcterms:created>
  <dcterms:modified xsi:type="dcterms:W3CDTF">2022-09-20T11:16:38Z</dcterms:modified>
</cp:coreProperties>
</file>