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B63A-46D0-4E8D-BC44-269B1DA1BDC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C4E62A-7DEF-44B5-ABD9-7C2042504A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B63A-46D0-4E8D-BC44-269B1DA1BDC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E62A-7DEF-44B5-ABD9-7C2042504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B63A-46D0-4E8D-BC44-269B1DA1BDC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E62A-7DEF-44B5-ABD9-7C2042504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E9B63A-46D0-4E8D-BC44-269B1DA1BDC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C4E62A-7DEF-44B5-ABD9-7C2042504A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B63A-46D0-4E8D-BC44-269B1DA1BDC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E62A-7DEF-44B5-ABD9-7C2042504A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B63A-46D0-4E8D-BC44-269B1DA1BDC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E62A-7DEF-44B5-ABD9-7C2042504A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E62A-7DEF-44B5-ABD9-7C2042504A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B63A-46D0-4E8D-BC44-269B1DA1BDC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B63A-46D0-4E8D-BC44-269B1DA1BDC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E62A-7DEF-44B5-ABD9-7C2042504A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B63A-46D0-4E8D-BC44-269B1DA1BDC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E62A-7DEF-44B5-ABD9-7C2042504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E9B63A-46D0-4E8D-BC44-269B1DA1BDC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C4E62A-7DEF-44B5-ABD9-7C2042504A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B63A-46D0-4E8D-BC44-269B1DA1BDC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C4E62A-7DEF-44B5-ABD9-7C2042504A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E9B63A-46D0-4E8D-BC44-269B1DA1BDC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3C4E62A-7DEF-44B5-ABD9-7C2042504A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/>
              <a:t>Моногібридне</a:t>
            </a:r>
            <a:r>
              <a:rPr lang="ru-RU" b="1" dirty="0"/>
              <a:t> </a:t>
            </a:r>
            <a:r>
              <a:rPr lang="ru-RU" b="1" dirty="0" err="1"/>
              <a:t>схрещування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Лабораторна робота 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452438"/>
            <a:ext cx="740092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5760640" cy="228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738588"/>
            <a:ext cx="5760640" cy="41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3533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448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7449691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Моногібридне</a:t>
            </a:r>
            <a:r>
              <a:rPr lang="ru-RU" b="1" dirty="0"/>
              <a:t> </a:t>
            </a:r>
            <a:r>
              <a:rPr lang="ru-RU" b="1" dirty="0" err="1"/>
              <a:t>схрещування</a:t>
            </a:r>
            <a:r>
              <a:rPr lang="ru-RU" b="1" dirty="0"/>
              <a:t>. Закон </a:t>
            </a:r>
            <a:r>
              <a:rPr lang="ru-RU" b="1" dirty="0" err="1"/>
              <a:t>одноманітності</a:t>
            </a:r>
            <a:r>
              <a:rPr lang="ru-RU" b="1" dirty="0"/>
              <a:t> </a:t>
            </a:r>
            <a:r>
              <a:rPr lang="ru-RU" b="1" dirty="0" err="1"/>
              <a:t>гібридів</a:t>
            </a:r>
            <a:r>
              <a:rPr lang="ru-RU" b="1" dirty="0"/>
              <a:t> </a:t>
            </a:r>
            <a:r>
              <a:rPr lang="ru-RU" b="1" dirty="0" err="1"/>
              <a:t>першого</a:t>
            </a:r>
            <a:r>
              <a:rPr lang="ru-RU" b="1" dirty="0"/>
              <a:t> </a:t>
            </a:r>
            <a:r>
              <a:rPr lang="ru-RU" b="1" dirty="0" err="1"/>
              <a:t>покоління</a:t>
            </a:r>
            <a:r>
              <a:rPr lang="ru-RU" b="1" dirty="0"/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80728"/>
            <a:ext cx="8964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Моногібридне</a:t>
            </a:r>
            <a:r>
              <a:rPr lang="ru-RU" dirty="0"/>
              <a:t> </a:t>
            </a:r>
            <a:r>
              <a:rPr lang="ru-RU" dirty="0" err="1"/>
              <a:t>схрещування</a:t>
            </a:r>
            <a:r>
              <a:rPr lang="ru-RU" dirty="0"/>
              <a:t> – </a:t>
            </a:r>
            <a:r>
              <a:rPr lang="ru-RU" dirty="0" err="1"/>
              <a:t>схрещування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батьки </a:t>
            </a:r>
            <a:r>
              <a:rPr lang="ru-RU" dirty="0" err="1"/>
              <a:t>відрізняються</a:t>
            </a:r>
            <a:r>
              <a:rPr lang="ru-RU" dirty="0"/>
              <a:t> за </a:t>
            </a:r>
            <a:r>
              <a:rPr lang="ru-RU" dirty="0" err="1"/>
              <a:t>однією</a:t>
            </a:r>
            <a:r>
              <a:rPr lang="ru-RU" dirty="0"/>
              <a:t> парою </a:t>
            </a:r>
            <a:r>
              <a:rPr lang="ru-RU" dirty="0" err="1"/>
              <a:t>алельних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. </a:t>
            </a:r>
          </a:p>
          <a:p>
            <a:r>
              <a:rPr lang="ru-RU" dirty="0" err="1"/>
              <a:t>Вияв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у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поколінні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b="1" i="1" dirty="0" err="1"/>
              <a:t>домінантного</a:t>
            </a:r>
            <a:r>
              <a:rPr lang="ru-RU" b="1" i="1" dirty="0"/>
              <a:t> (лат. </a:t>
            </a:r>
            <a:r>
              <a:rPr lang="ru-RU" b="1" i="1" dirty="0" err="1"/>
              <a:t>dominans</a:t>
            </a:r>
            <a:r>
              <a:rPr lang="ru-RU" b="1" i="1" dirty="0"/>
              <a:t> – </a:t>
            </a:r>
            <a:r>
              <a:rPr lang="ru-RU" b="1" i="1" dirty="0" err="1"/>
              <a:t>панувати</a:t>
            </a:r>
            <a:r>
              <a:rPr lang="ru-RU" b="1" i="1" dirty="0"/>
              <a:t>), а той </a:t>
            </a:r>
            <a:r>
              <a:rPr lang="ru-RU" b="1" i="1" dirty="0" err="1"/>
              <a:t>вияв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був</a:t>
            </a:r>
            <a:r>
              <a:rPr lang="ru-RU" b="1" i="1" dirty="0"/>
              <a:t> </a:t>
            </a:r>
            <a:r>
              <a:rPr lang="ru-RU" b="1" i="1" dirty="0" err="1"/>
              <a:t>пригнічений</a:t>
            </a:r>
            <a:r>
              <a:rPr lang="ru-RU" b="1" i="1" dirty="0"/>
              <a:t>, </a:t>
            </a:r>
            <a:r>
              <a:rPr lang="ru-RU" b="1" i="1" dirty="0" err="1"/>
              <a:t>тобто</a:t>
            </a:r>
            <a:r>
              <a:rPr lang="ru-RU" b="1" i="1" dirty="0"/>
              <a:t> не </a:t>
            </a:r>
            <a:r>
              <a:rPr lang="ru-RU" b="1" i="1" dirty="0" err="1"/>
              <a:t>проявився</a:t>
            </a:r>
            <a:r>
              <a:rPr lang="ru-RU" b="1" i="1" dirty="0"/>
              <a:t>, назвали </a:t>
            </a:r>
            <a:r>
              <a:rPr lang="ru-RU" b="1" i="1" dirty="0" err="1"/>
              <a:t>рецесивним</a:t>
            </a:r>
            <a:r>
              <a:rPr lang="ru-RU" b="1" i="1" dirty="0"/>
              <a:t> (лат. </a:t>
            </a:r>
            <a:r>
              <a:rPr lang="ru-RU" b="1" i="1" dirty="0" err="1"/>
              <a:t>recessus</a:t>
            </a:r>
            <a:r>
              <a:rPr lang="ru-RU" b="1" i="1" dirty="0"/>
              <a:t> - </a:t>
            </a:r>
            <a:r>
              <a:rPr lang="ru-RU" b="1" i="1" dirty="0" err="1"/>
              <a:t>відхилення</a:t>
            </a:r>
            <a:r>
              <a:rPr lang="ru-RU" b="1" i="1" dirty="0"/>
              <a:t>), (рис.1). </a:t>
            </a:r>
          </a:p>
          <a:p>
            <a:r>
              <a:rPr lang="ru-RU" dirty="0"/>
              <a:t>“</a:t>
            </a:r>
            <a:r>
              <a:rPr lang="ru-RU" dirty="0" err="1"/>
              <a:t>Спадкові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” (за </a:t>
            </a:r>
            <a:r>
              <a:rPr lang="ru-RU" dirty="0" err="1"/>
              <a:t>сучасною</a:t>
            </a:r>
            <a:r>
              <a:rPr lang="ru-RU" dirty="0"/>
              <a:t> </a:t>
            </a:r>
            <a:r>
              <a:rPr lang="ru-RU" dirty="0" err="1"/>
              <a:t>термінологією</a:t>
            </a:r>
            <a:r>
              <a:rPr lang="ru-RU" dirty="0"/>
              <a:t> </a:t>
            </a:r>
            <a:r>
              <a:rPr lang="ru-RU" i="1" dirty="0"/>
              <a:t>– </a:t>
            </a:r>
            <a:r>
              <a:rPr lang="ru-RU" i="1" dirty="0" err="1"/>
              <a:t>гени</a:t>
            </a:r>
            <a:r>
              <a:rPr lang="ru-RU" i="1" dirty="0"/>
              <a:t>) Мендель </a:t>
            </a:r>
            <a:r>
              <a:rPr lang="ru-RU" i="1" dirty="0" err="1"/>
              <a:t>запропонував</a:t>
            </a:r>
            <a:r>
              <a:rPr lang="ru-RU" i="1" dirty="0"/>
              <a:t> </a:t>
            </a:r>
            <a:r>
              <a:rPr lang="ru-RU" i="1" dirty="0" err="1"/>
              <a:t>позначити</a:t>
            </a:r>
            <a:r>
              <a:rPr lang="ru-RU" i="1" dirty="0"/>
              <a:t> </a:t>
            </a:r>
            <a:r>
              <a:rPr lang="ru-RU" i="1" dirty="0" err="1"/>
              <a:t>літерами</a:t>
            </a:r>
            <a:r>
              <a:rPr lang="ru-RU" i="1" dirty="0"/>
              <a:t> </a:t>
            </a:r>
            <a:r>
              <a:rPr lang="ru-RU" i="1" dirty="0" err="1"/>
              <a:t>латинського</a:t>
            </a:r>
            <a:r>
              <a:rPr lang="ru-RU" i="1" dirty="0"/>
              <a:t> </a:t>
            </a:r>
            <a:r>
              <a:rPr lang="ru-RU" i="1" dirty="0" err="1"/>
              <a:t>алфавіту</a:t>
            </a:r>
            <a:r>
              <a:rPr lang="ru-RU" i="1" dirty="0"/>
              <a:t>. </a:t>
            </a:r>
            <a:r>
              <a:rPr lang="ru-RU" i="1" dirty="0" err="1"/>
              <a:t>Алелі</a:t>
            </a:r>
            <a:r>
              <a:rPr lang="ru-RU" i="1" dirty="0"/>
              <a:t> одного гена </a:t>
            </a:r>
            <a:r>
              <a:rPr lang="ru-RU" i="1" dirty="0" err="1"/>
              <a:t>прийнято</a:t>
            </a:r>
            <a:r>
              <a:rPr lang="ru-RU" i="1" dirty="0"/>
              <a:t> </a:t>
            </a:r>
            <a:r>
              <a:rPr lang="ru-RU" i="1" dirty="0" err="1"/>
              <a:t>позначати</a:t>
            </a:r>
            <a:r>
              <a:rPr lang="ru-RU" i="1" dirty="0"/>
              <a:t> </a:t>
            </a:r>
            <a:r>
              <a:rPr lang="ru-RU" i="1" dirty="0" err="1"/>
              <a:t>однією</a:t>
            </a:r>
            <a:r>
              <a:rPr lang="ru-RU" i="1" dirty="0"/>
              <a:t> </a:t>
            </a:r>
            <a:r>
              <a:rPr lang="ru-RU" i="1" dirty="0" err="1"/>
              <a:t>літерою</a:t>
            </a:r>
            <a:r>
              <a:rPr lang="ru-RU" i="1" dirty="0"/>
              <a:t>, </a:t>
            </a:r>
            <a:r>
              <a:rPr lang="ru-RU" i="1" dirty="0" err="1"/>
              <a:t>але</a:t>
            </a:r>
            <a:r>
              <a:rPr lang="ru-RU" i="1" dirty="0"/>
              <a:t> </a:t>
            </a:r>
            <a:r>
              <a:rPr lang="ru-RU" i="1" dirty="0" err="1"/>
              <a:t>домінантний</a:t>
            </a:r>
            <a:r>
              <a:rPr lang="ru-RU" i="1" dirty="0"/>
              <a:t> великою, а </a:t>
            </a:r>
            <a:r>
              <a:rPr lang="ru-RU" i="1" dirty="0" err="1"/>
              <a:t>рецесивний</a:t>
            </a:r>
            <a:r>
              <a:rPr lang="ru-RU" i="1" dirty="0"/>
              <a:t> – малою. </a:t>
            </a:r>
            <a:r>
              <a:rPr lang="ru-RU" i="1" dirty="0" err="1"/>
              <a:t>Кожна</a:t>
            </a:r>
            <a:r>
              <a:rPr lang="ru-RU" i="1" dirty="0"/>
              <a:t> </a:t>
            </a:r>
            <a:r>
              <a:rPr lang="ru-RU" i="1" dirty="0" err="1"/>
              <a:t>клітина</a:t>
            </a:r>
            <a:r>
              <a:rPr lang="ru-RU" i="1" dirty="0"/>
              <a:t> </a:t>
            </a:r>
            <a:r>
              <a:rPr lang="ru-RU" i="1" dirty="0" err="1"/>
              <a:t>тіла</a:t>
            </a:r>
            <a:r>
              <a:rPr lang="ru-RU" i="1" dirty="0"/>
              <a:t> </a:t>
            </a:r>
            <a:r>
              <a:rPr lang="ru-RU" i="1" dirty="0" err="1"/>
              <a:t>має</a:t>
            </a:r>
            <a:r>
              <a:rPr lang="ru-RU" i="1" dirty="0"/>
              <a:t> </a:t>
            </a:r>
            <a:r>
              <a:rPr lang="ru-RU" i="1" dirty="0" err="1"/>
              <a:t>диплоїдний</a:t>
            </a:r>
            <a:r>
              <a:rPr lang="ru-RU" i="1" dirty="0"/>
              <a:t> </a:t>
            </a:r>
            <a:r>
              <a:rPr lang="ru-RU" i="1" dirty="0" err="1"/>
              <a:t>набір</a:t>
            </a:r>
            <a:r>
              <a:rPr lang="ru-RU" i="1" dirty="0"/>
              <a:t> хромосом. </a:t>
            </a:r>
            <a:r>
              <a:rPr lang="ru-RU" i="1" dirty="0" err="1"/>
              <a:t>Всі</a:t>
            </a:r>
            <a:r>
              <a:rPr lang="ru-RU" i="1" dirty="0"/>
              <a:t> </a:t>
            </a:r>
            <a:r>
              <a:rPr lang="ru-RU" i="1" dirty="0" err="1"/>
              <a:t>хромосоми</a:t>
            </a:r>
            <a:r>
              <a:rPr lang="ru-RU" i="1" dirty="0"/>
              <a:t> </a:t>
            </a:r>
            <a:r>
              <a:rPr lang="ru-RU" i="1" dirty="0" err="1"/>
              <a:t>парні</a:t>
            </a:r>
            <a:r>
              <a:rPr lang="ru-RU" i="1" dirty="0"/>
              <a:t>, </a:t>
            </a:r>
            <a:r>
              <a:rPr lang="ru-RU" i="1" dirty="0" err="1"/>
              <a:t>алелі</a:t>
            </a:r>
            <a:r>
              <a:rPr lang="ru-RU" i="1" dirty="0"/>
              <a:t> ж </a:t>
            </a:r>
            <a:r>
              <a:rPr lang="ru-RU" i="1" dirty="0" err="1"/>
              <a:t>генів</a:t>
            </a:r>
            <a:r>
              <a:rPr lang="ru-RU" i="1" dirty="0"/>
              <a:t> </a:t>
            </a:r>
            <a:r>
              <a:rPr lang="ru-RU" i="1" dirty="0" err="1"/>
              <a:t>знаходяться</a:t>
            </a:r>
            <a:r>
              <a:rPr lang="ru-RU" i="1" dirty="0"/>
              <a:t> у </a:t>
            </a:r>
            <a:r>
              <a:rPr lang="ru-RU" i="1" dirty="0" err="1"/>
              <a:t>гомологічних</a:t>
            </a:r>
            <a:r>
              <a:rPr lang="ru-RU" i="1" dirty="0"/>
              <a:t> хромосомах. </a:t>
            </a:r>
          </a:p>
          <a:p>
            <a:r>
              <a:rPr lang="ru-RU" dirty="0" err="1"/>
              <a:t>Отже</a:t>
            </a:r>
            <a:r>
              <a:rPr lang="ru-RU" dirty="0"/>
              <a:t>, у </a:t>
            </a:r>
            <a:r>
              <a:rPr lang="ru-RU" dirty="0" err="1"/>
              <a:t>зиготі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два </a:t>
            </a:r>
            <a:r>
              <a:rPr lang="ru-RU" dirty="0" err="1"/>
              <a:t>алелі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генотипову</a:t>
            </a:r>
            <a:r>
              <a:rPr lang="ru-RU" dirty="0"/>
              <a:t> формулу за </a:t>
            </a:r>
            <a:r>
              <a:rPr lang="ru-RU" dirty="0" err="1"/>
              <a:t>будь-якою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записувати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літерами</a:t>
            </a:r>
            <a:r>
              <a:rPr lang="ru-RU" dirty="0"/>
              <a:t>. </a:t>
            </a:r>
            <a:r>
              <a:rPr lang="ru-RU" dirty="0" err="1"/>
              <a:t>Особина</a:t>
            </a:r>
            <a:r>
              <a:rPr lang="ru-RU" dirty="0"/>
              <a:t>, </a:t>
            </a:r>
            <a:r>
              <a:rPr lang="ru-RU" dirty="0" err="1"/>
              <a:t>гомозиготна</a:t>
            </a:r>
            <a:r>
              <a:rPr lang="ru-RU" dirty="0"/>
              <a:t> за </a:t>
            </a:r>
            <a:r>
              <a:rPr lang="ru-RU" dirty="0" err="1"/>
              <a:t>домінантним</a:t>
            </a:r>
            <a:r>
              <a:rPr lang="ru-RU" dirty="0"/>
              <a:t> </a:t>
            </a:r>
            <a:r>
              <a:rPr lang="ru-RU" dirty="0" err="1"/>
              <a:t>алелем</a:t>
            </a:r>
            <a:r>
              <a:rPr lang="ru-RU" dirty="0"/>
              <a:t>, </a:t>
            </a:r>
            <a:r>
              <a:rPr lang="ru-RU" dirty="0" err="1"/>
              <a:t>записується</a:t>
            </a:r>
            <a:r>
              <a:rPr lang="ru-RU" dirty="0"/>
              <a:t> </a:t>
            </a:r>
            <a:r>
              <a:rPr lang="ru-RU" i="1" dirty="0"/>
              <a:t>АА, за </a:t>
            </a:r>
            <a:r>
              <a:rPr lang="ru-RU" i="1" dirty="0" err="1"/>
              <a:t>рецесивним</a:t>
            </a:r>
            <a:r>
              <a:rPr lang="ru-RU" i="1" dirty="0"/>
              <a:t> – </a:t>
            </a:r>
            <a:r>
              <a:rPr lang="ru-RU" i="1" dirty="0" err="1"/>
              <a:t>аа</a:t>
            </a:r>
            <a:r>
              <a:rPr lang="ru-RU" i="1" dirty="0"/>
              <a:t>, </a:t>
            </a:r>
            <a:r>
              <a:rPr lang="ru-RU" i="1" dirty="0" err="1"/>
              <a:t>гетерозиготна</a:t>
            </a:r>
            <a:r>
              <a:rPr lang="ru-RU" i="1" dirty="0"/>
              <a:t> – </a:t>
            </a:r>
            <a:r>
              <a:rPr lang="ru-RU" i="1" dirty="0" err="1"/>
              <a:t>Аа</a:t>
            </a:r>
            <a:r>
              <a:rPr lang="ru-RU" i="1" dirty="0"/>
              <a:t>. </a:t>
            </a:r>
            <a:r>
              <a:rPr lang="ru-RU" i="1" dirty="0" err="1"/>
              <a:t>Якщо</a:t>
            </a:r>
            <a:r>
              <a:rPr lang="ru-RU" i="1" dirty="0"/>
              <a:t> </a:t>
            </a:r>
            <a:r>
              <a:rPr lang="ru-RU" i="1" dirty="0" err="1"/>
              <a:t>припустимо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взяли </a:t>
            </a:r>
            <a:r>
              <a:rPr lang="ru-RU" i="1" dirty="0" err="1"/>
              <a:t>шлюб</a:t>
            </a:r>
            <a:r>
              <a:rPr lang="ru-RU" i="1" dirty="0"/>
              <a:t> </a:t>
            </a:r>
            <a:r>
              <a:rPr lang="ru-RU" i="1" dirty="0" err="1"/>
              <a:t>гомозиготні</a:t>
            </a:r>
            <a:r>
              <a:rPr lang="ru-RU" i="1" dirty="0"/>
              <a:t> правша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лівша</a:t>
            </a:r>
            <a:r>
              <a:rPr lang="ru-RU" i="1" dirty="0"/>
              <a:t> (</a:t>
            </a:r>
            <a:r>
              <a:rPr lang="ru-RU" i="1" dirty="0" err="1"/>
              <a:t>шульга</a:t>
            </a:r>
            <a:r>
              <a:rPr lang="ru-RU" i="1" dirty="0"/>
              <a:t>), то </a:t>
            </a:r>
            <a:r>
              <a:rPr lang="ru-RU" i="1" dirty="0" err="1"/>
              <a:t>генотипи</a:t>
            </a:r>
            <a:r>
              <a:rPr lang="ru-RU" i="1" dirty="0"/>
              <a:t> </a:t>
            </a:r>
            <a:r>
              <a:rPr lang="ru-RU" i="1" dirty="0" err="1"/>
              <a:t>батьків</a:t>
            </a:r>
            <a:r>
              <a:rPr lang="ru-RU" i="1" dirty="0"/>
              <a:t>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дітей</a:t>
            </a:r>
            <a:r>
              <a:rPr lang="ru-RU" i="1" dirty="0"/>
              <a:t> у </a:t>
            </a:r>
            <a:r>
              <a:rPr lang="ru-RU" i="1" dirty="0" err="1"/>
              <a:t>цій</a:t>
            </a:r>
            <a:r>
              <a:rPr lang="ru-RU" i="1" dirty="0"/>
              <a:t> </a:t>
            </a:r>
            <a:r>
              <a:rPr lang="ru-RU" i="1" dirty="0" err="1"/>
              <a:t>сім’ї</a:t>
            </a:r>
            <a:r>
              <a:rPr lang="ru-RU" i="1" dirty="0"/>
              <a:t> </a:t>
            </a:r>
            <a:r>
              <a:rPr lang="ru-RU" i="1" dirty="0" err="1"/>
              <a:t>необхідно</a:t>
            </a:r>
            <a:r>
              <a:rPr lang="ru-RU" i="1" dirty="0"/>
              <a:t> </a:t>
            </a:r>
            <a:r>
              <a:rPr lang="ru-RU" i="1" dirty="0" err="1"/>
              <a:t>записати</a:t>
            </a:r>
            <a:r>
              <a:rPr lang="ru-RU" i="1" dirty="0"/>
              <a:t> так: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301208"/>
            <a:ext cx="65817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Оскільки</a:t>
            </a:r>
            <a:r>
              <a:rPr lang="ru-RU" dirty="0"/>
              <a:t> у </a:t>
            </a:r>
            <a:r>
              <a:rPr lang="ru-RU" dirty="0" err="1"/>
              <a:t>матері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один тип гамет (</a:t>
            </a:r>
            <a:r>
              <a:rPr lang="ru-RU" i="1" dirty="0"/>
              <a:t>А) </a:t>
            </a:r>
            <a:r>
              <a:rPr lang="ru-RU" i="1" dirty="0" err="1"/>
              <a:t>і</a:t>
            </a:r>
            <a:r>
              <a:rPr lang="ru-RU" i="1" dirty="0"/>
              <a:t> у батька </a:t>
            </a:r>
            <a:r>
              <a:rPr lang="ru-RU" i="1" dirty="0" err="1"/>
              <a:t>також</a:t>
            </a:r>
            <a:r>
              <a:rPr lang="ru-RU" i="1" dirty="0"/>
              <a:t> один тип гамет (а), </a:t>
            </a:r>
            <a:r>
              <a:rPr lang="ru-RU" i="1" dirty="0" err="1"/>
              <a:t>можливе</a:t>
            </a:r>
            <a:r>
              <a:rPr lang="ru-RU" i="1" dirty="0"/>
              <a:t> </a:t>
            </a:r>
            <a:r>
              <a:rPr lang="ru-RU" i="1" dirty="0" err="1"/>
              <a:t>тільки</a:t>
            </a:r>
            <a:r>
              <a:rPr lang="ru-RU" i="1" dirty="0"/>
              <a:t> </a:t>
            </a:r>
            <a:r>
              <a:rPr lang="ru-RU" i="1" dirty="0" err="1"/>
              <a:t>одне</a:t>
            </a:r>
            <a:r>
              <a:rPr lang="ru-RU" i="1" dirty="0"/>
              <a:t> </a:t>
            </a:r>
            <a:r>
              <a:rPr lang="ru-RU" i="1" dirty="0" err="1"/>
              <a:t>поєднання</a:t>
            </a:r>
            <a:r>
              <a:rPr lang="ru-RU" i="1" dirty="0"/>
              <a:t> – </a:t>
            </a:r>
            <a:r>
              <a:rPr lang="ru-RU" i="1" dirty="0" err="1"/>
              <a:t>Аа</a:t>
            </a:r>
            <a:r>
              <a:rPr lang="ru-RU" i="1" dirty="0"/>
              <a:t>. </a:t>
            </a:r>
            <a:r>
              <a:rPr lang="ru-RU" i="1" dirty="0" err="1"/>
              <a:t>Всі</a:t>
            </a:r>
            <a:r>
              <a:rPr lang="ru-RU" i="1" dirty="0"/>
              <a:t> </a:t>
            </a:r>
            <a:r>
              <a:rPr lang="ru-RU" i="1" dirty="0" err="1"/>
              <a:t>гібриди</a:t>
            </a:r>
            <a:r>
              <a:rPr lang="ru-RU" i="1" dirty="0"/>
              <a:t> </a:t>
            </a:r>
            <a:r>
              <a:rPr lang="ru-RU" i="1" dirty="0" err="1"/>
              <a:t>першого</a:t>
            </a:r>
            <a:r>
              <a:rPr lang="ru-RU" i="1" dirty="0"/>
              <a:t> </a:t>
            </a:r>
            <a:r>
              <a:rPr lang="ru-RU" i="1" dirty="0" err="1"/>
              <a:t>покоління</a:t>
            </a:r>
            <a:r>
              <a:rPr lang="ru-RU" i="1" dirty="0"/>
              <a:t> </a:t>
            </a:r>
            <a:r>
              <a:rPr lang="ru-RU" i="1" dirty="0" err="1"/>
              <a:t>виявляються</a:t>
            </a:r>
            <a:r>
              <a:rPr lang="ru-RU" i="1" dirty="0"/>
              <a:t> </a:t>
            </a:r>
            <a:r>
              <a:rPr lang="ru-RU" i="1" dirty="0" err="1"/>
              <a:t>одноманітними</a:t>
            </a:r>
            <a:r>
              <a:rPr lang="ru-RU" i="1" dirty="0"/>
              <a:t>; </a:t>
            </a:r>
            <a:r>
              <a:rPr lang="ru-RU" i="1" dirty="0" err="1"/>
              <a:t>гетерозиготними</a:t>
            </a:r>
            <a:r>
              <a:rPr lang="ru-RU" i="1" dirty="0"/>
              <a:t> за генотипом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домінантними</a:t>
            </a:r>
            <a:r>
              <a:rPr lang="ru-RU" i="1" dirty="0"/>
              <a:t> (правшами) за фенотипом. </a:t>
            </a:r>
          </a:p>
          <a:p>
            <a:r>
              <a:rPr lang="ru-RU" dirty="0" err="1"/>
              <a:t>Отже</a:t>
            </a:r>
            <a:r>
              <a:rPr lang="ru-RU" dirty="0"/>
              <a:t>, перший закон Менделя, </a:t>
            </a:r>
            <a:r>
              <a:rPr lang="ru-RU" dirty="0" err="1"/>
              <a:t>або</a:t>
            </a:r>
            <a:r>
              <a:rPr lang="ru-RU" dirty="0"/>
              <a:t> закон </a:t>
            </a:r>
            <a:r>
              <a:rPr lang="ru-RU" dirty="0" err="1"/>
              <a:t>одноманітності</a:t>
            </a:r>
            <a:r>
              <a:rPr lang="ru-RU" dirty="0"/>
              <a:t> </a:t>
            </a:r>
            <a:r>
              <a:rPr lang="ru-RU" dirty="0" err="1"/>
              <a:t>гібридів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сформулювати</a:t>
            </a:r>
            <a:r>
              <a:rPr lang="ru-RU" dirty="0"/>
              <a:t> так: </a:t>
            </a:r>
            <a:r>
              <a:rPr lang="ru-RU" b="1" i="1" dirty="0"/>
              <a:t>при </a:t>
            </a:r>
            <a:r>
              <a:rPr lang="ru-RU" b="1" i="1" dirty="0" err="1"/>
              <a:t>схрещуванні</a:t>
            </a:r>
            <a:r>
              <a:rPr lang="ru-RU" b="1" i="1" dirty="0"/>
              <a:t> </a:t>
            </a:r>
            <a:r>
              <a:rPr lang="ru-RU" b="1" i="1" dirty="0" err="1"/>
              <a:t>гомозиготних</a:t>
            </a:r>
            <a:r>
              <a:rPr lang="ru-RU" b="1" i="1" dirty="0"/>
              <a:t> </a:t>
            </a:r>
            <a:r>
              <a:rPr lang="ru-RU" b="1" i="1" dirty="0" err="1"/>
              <a:t>особин</a:t>
            </a:r>
            <a:r>
              <a:rPr lang="ru-RU" b="1" i="1" dirty="0"/>
              <a:t>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відрізняються</a:t>
            </a:r>
            <a:r>
              <a:rPr lang="ru-RU" b="1" i="1" dirty="0"/>
              <a:t> за </a:t>
            </a:r>
            <a:r>
              <a:rPr lang="ru-RU" b="1" i="1" dirty="0" err="1"/>
              <a:t>однією</a:t>
            </a:r>
            <a:r>
              <a:rPr lang="ru-RU" b="1" i="1" dirty="0"/>
              <a:t> парою </a:t>
            </a:r>
            <a:r>
              <a:rPr lang="ru-RU" b="1" i="1" dirty="0" err="1"/>
              <a:t>альтернативних</a:t>
            </a:r>
            <a:r>
              <a:rPr lang="ru-RU" b="1" i="1" dirty="0"/>
              <a:t> </a:t>
            </a:r>
            <a:r>
              <a:rPr lang="ru-RU" b="1" i="1" dirty="0" err="1"/>
              <a:t>проявів</a:t>
            </a:r>
            <a:r>
              <a:rPr lang="ru-RU" b="1" i="1" dirty="0"/>
              <a:t> </a:t>
            </a:r>
            <a:r>
              <a:rPr lang="ru-RU" b="1" i="1" dirty="0" err="1"/>
              <a:t>ознаки</a:t>
            </a:r>
            <a:r>
              <a:rPr lang="ru-RU" b="1" i="1" dirty="0"/>
              <a:t>, </a:t>
            </a:r>
            <a:r>
              <a:rPr lang="ru-RU" b="1" i="1" dirty="0" err="1"/>
              <a:t>всі</a:t>
            </a:r>
            <a:r>
              <a:rPr lang="ru-RU" b="1" i="1" dirty="0"/>
              <a:t> </a:t>
            </a:r>
            <a:r>
              <a:rPr lang="ru-RU" b="1" i="1" dirty="0" err="1"/>
              <a:t>нащадки</a:t>
            </a:r>
            <a:r>
              <a:rPr lang="ru-RU" b="1" i="1" dirty="0"/>
              <a:t> у </a:t>
            </a:r>
            <a:r>
              <a:rPr lang="ru-RU" b="1" i="1" dirty="0" err="1"/>
              <a:t>першому</a:t>
            </a:r>
            <a:r>
              <a:rPr lang="ru-RU" b="1" i="1" dirty="0"/>
              <a:t> </a:t>
            </a:r>
            <a:r>
              <a:rPr lang="ru-RU" b="1" i="1" dirty="0" err="1"/>
              <a:t>поколінні</a:t>
            </a:r>
            <a:r>
              <a:rPr lang="ru-RU" b="1" i="1" dirty="0"/>
              <a:t> </a:t>
            </a:r>
            <a:r>
              <a:rPr lang="ru-RU" b="1" i="1" dirty="0" err="1"/>
              <a:t>одноманітні</a:t>
            </a:r>
            <a:r>
              <a:rPr lang="ru-RU" b="1" i="1" dirty="0"/>
              <a:t> як за фенотипом, так </a:t>
            </a:r>
            <a:r>
              <a:rPr lang="ru-RU" b="1" i="1" dirty="0" err="1"/>
              <a:t>і</a:t>
            </a:r>
            <a:r>
              <a:rPr lang="ru-RU" b="1" i="1" dirty="0"/>
              <a:t> за генотипом.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08920"/>
            <a:ext cx="63150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6211669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Схема </a:t>
            </a:r>
            <a:r>
              <a:rPr lang="ru-RU" b="1" i="1" dirty="0" err="1"/>
              <a:t>аналізу</a:t>
            </a:r>
            <a:r>
              <a:rPr lang="ru-RU" b="1" i="1" dirty="0"/>
              <a:t> </a:t>
            </a:r>
            <a:r>
              <a:rPr lang="ru-RU" b="1" i="1" dirty="0" err="1"/>
              <a:t>поколінь</a:t>
            </a:r>
            <a:r>
              <a:rPr lang="ru-RU" b="1" i="1" dirty="0"/>
              <a:t> при </a:t>
            </a:r>
            <a:r>
              <a:rPr lang="ru-RU" b="1" i="1" dirty="0" err="1"/>
              <a:t>моногібридному</a:t>
            </a:r>
            <a:r>
              <a:rPr lang="ru-RU" b="1" i="1" dirty="0"/>
              <a:t> </a:t>
            </a:r>
            <a:r>
              <a:rPr lang="ru-RU" b="1" i="1" dirty="0" err="1"/>
              <a:t>схрещуванні</a:t>
            </a:r>
            <a:r>
              <a:rPr lang="ru-RU" b="1" i="1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</a:t>
            </a:r>
            <a:r>
              <a:rPr lang="ru-RU" dirty="0" err="1"/>
              <a:t>успішного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успадкування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, </a:t>
            </a:r>
            <a:r>
              <a:rPr lang="ru-RU" dirty="0" err="1"/>
              <a:t>локалізованих</a:t>
            </a:r>
            <a:r>
              <a:rPr lang="ru-RU" dirty="0"/>
              <a:t> у </a:t>
            </a:r>
            <a:r>
              <a:rPr lang="ru-RU" dirty="0" err="1"/>
              <a:t>негомологічних</a:t>
            </a:r>
            <a:r>
              <a:rPr lang="ru-RU" dirty="0"/>
              <a:t> хромосомах, треба </a:t>
            </a:r>
            <a:r>
              <a:rPr lang="ru-RU" dirty="0" err="1"/>
              <a:t>пам’ятати</a:t>
            </a:r>
            <a:r>
              <a:rPr lang="ru-RU" dirty="0"/>
              <a:t> про </a:t>
            </a:r>
            <a:r>
              <a:rPr lang="ru-RU" dirty="0" err="1"/>
              <a:t>загальну</a:t>
            </a:r>
            <a:r>
              <a:rPr lang="ru-RU" dirty="0"/>
              <a:t> формулу </a:t>
            </a:r>
            <a:r>
              <a:rPr lang="ru-RU" dirty="0" err="1"/>
              <a:t>розчеплення</a:t>
            </a:r>
            <a:r>
              <a:rPr lang="ru-RU" dirty="0"/>
              <a:t> в </a:t>
            </a:r>
            <a:r>
              <a:rPr lang="en-US" dirty="0"/>
              <a:t>F2 </a:t>
            </a:r>
            <a:r>
              <a:rPr lang="ru-RU" dirty="0"/>
              <a:t>за фенотипом (3:1)</a:t>
            </a:r>
            <a:r>
              <a:rPr lang="en-US" dirty="0"/>
              <a:t>n </a:t>
            </a:r>
            <a:r>
              <a:rPr lang="ru-RU" dirty="0"/>
              <a:t>та генотипом (1:2:1)</a:t>
            </a:r>
            <a:r>
              <a:rPr lang="en-US" dirty="0"/>
              <a:t>n, </a:t>
            </a:r>
            <a:r>
              <a:rPr lang="ru-RU" dirty="0" err="1"/>
              <a:t>тобто</a:t>
            </a:r>
            <a:r>
              <a:rPr lang="ru-RU" dirty="0"/>
              <a:t> число </a:t>
            </a:r>
            <a:r>
              <a:rPr lang="ru-RU" dirty="0" err="1"/>
              <a:t>фенотипових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2</a:t>
            </a:r>
            <a:r>
              <a:rPr lang="en-US" dirty="0"/>
              <a:t>n,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генотипових</a:t>
            </a:r>
            <a:r>
              <a:rPr lang="ru-RU" dirty="0"/>
              <a:t> 3</a:t>
            </a:r>
            <a:r>
              <a:rPr lang="en-US" dirty="0"/>
              <a:t>n.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13407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Приклади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648575" cy="212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763284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2390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517232"/>
            <a:ext cx="7267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500063"/>
            <a:ext cx="75247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4104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301208"/>
            <a:ext cx="7429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3" y="490538"/>
            <a:ext cx="76866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6621419" cy="436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748312"/>
            <a:ext cx="5926857" cy="21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</TotalTime>
  <Words>329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Лабораторна робота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 робота 1</dc:title>
  <dc:creator>Руслан Аминов</dc:creator>
  <cp:lastModifiedBy>Руслан Аминов</cp:lastModifiedBy>
  <cp:revision>8</cp:revision>
  <dcterms:created xsi:type="dcterms:W3CDTF">2023-01-23T11:31:33Z</dcterms:created>
  <dcterms:modified xsi:type="dcterms:W3CDTF">2024-02-26T07:12:01Z</dcterms:modified>
</cp:coreProperties>
</file>