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6B26-22D0-4231-8188-FA16C8A2A20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00C7-478A-4320-8E9A-80070841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График </a:t>
            </a:r>
            <a:r>
              <a:rPr lang="ru-RU" b="1" dirty="0"/>
              <a:t>тепловой нагрузки теплосети и работа теплофикационной установки ТЭЦ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396" y="1925820"/>
            <a:ext cx="10504471" cy="388077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Работа теплофикационных установок ТЭЦ осуществляется в соответствии с графиком потребности в тепле отапливаемого района (</a:t>
            </a:r>
            <a:r>
              <a:rPr lang="ru-RU" dirty="0" smtClean="0"/>
              <a:t>рис).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9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965971"/>
            <a:ext cx="6362700" cy="555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10" y="104503"/>
            <a:ext cx="1033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Устройство сетевых подогревателей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2949" y="566168"/>
            <a:ext cx="49290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3 - Общий вид </a:t>
            </a:r>
            <a:r>
              <a:rPr lang="ru-RU" dirty="0"/>
              <a:t>вертикального сетевого подогревателя </a:t>
            </a:r>
            <a:r>
              <a:rPr lang="ru-RU" dirty="0" smtClean="0"/>
              <a:t>ПСВ-500-14-21</a:t>
            </a:r>
            <a:r>
              <a:rPr lang="ru-RU" dirty="0"/>
              <a:t>:</a:t>
            </a:r>
          </a:p>
          <a:p>
            <a:r>
              <a:rPr lang="ru-RU" dirty="0"/>
              <a:t>А — вход сетевой </a:t>
            </a:r>
            <a:r>
              <a:rPr lang="ru-RU" dirty="0" smtClean="0"/>
              <a:t>воды; </a:t>
            </a:r>
            <a:endParaRPr lang="ru-RU" dirty="0"/>
          </a:p>
          <a:p>
            <a:r>
              <a:rPr lang="ru-RU" dirty="0" smtClean="0"/>
              <a:t>Б </a:t>
            </a:r>
            <a:r>
              <a:rPr lang="ru-RU" dirty="0"/>
              <a:t>— выход соевой воды;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— вход греющего пара; </a:t>
            </a:r>
            <a:endParaRPr lang="ru-RU" dirty="0" smtClean="0"/>
          </a:p>
          <a:p>
            <a:r>
              <a:rPr lang="ru-RU" dirty="0" smtClean="0"/>
              <a:t>Г </a:t>
            </a:r>
            <a:r>
              <a:rPr lang="ru-RU" dirty="0"/>
              <a:t>— выход конденсата греющего </a:t>
            </a:r>
            <a:r>
              <a:rPr lang="ru-RU" dirty="0" smtClean="0"/>
              <a:t>пара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 - подвод </a:t>
            </a:r>
            <a:r>
              <a:rPr lang="ru-RU" dirty="0"/>
              <a:t>конденсата греющего пара из подогревателя с более низким давлением; </a:t>
            </a:r>
            <a:endParaRPr lang="ru-RU" dirty="0" smtClean="0"/>
          </a:p>
          <a:p>
            <a:r>
              <a:rPr lang="ru-RU" dirty="0" smtClean="0"/>
              <a:t>Ж </a:t>
            </a:r>
            <a:r>
              <a:rPr lang="ru-RU" dirty="0"/>
              <a:t>— </a:t>
            </a:r>
            <a:r>
              <a:rPr lang="ru-RU" dirty="0" smtClean="0"/>
              <a:t>отвод </a:t>
            </a:r>
            <a:r>
              <a:rPr lang="ru-RU" dirty="0"/>
              <a:t>парогазовой смеси;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— подсоединение </a:t>
            </a:r>
            <a:r>
              <a:rPr lang="ru-RU" dirty="0" err="1"/>
              <a:t>водоу</a:t>
            </a:r>
            <a:r>
              <a:rPr lang="ru-RU" dirty="0"/>
              <a:t> карательного прибора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 </a:t>
            </a:r>
            <a:r>
              <a:rPr lang="ru-RU" dirty="0"/>
              <a:t>-подсоединение дистанционною указателя уровня; </a:t>
            </a:r>
            <a:endParaRPr lang="ru-RU" dirty="0" smtClean="0"/>
          </a:p>
          <a:p>
            <a:r>
              <a:rPr lang="ru-RU" dirty="0"/>
              <a:t>1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конденсатосборник</a:t>
            </a:r>
            <a:r>
              <a:rPr lang="ru-RU" dirty="0"/>
              <a:t>; 2 — анкерные связи в водяных камерах; 3 </a:t>
            </a:r>
            <a:r>
              <a:rPr lang="ru-RU" dirty="0" smtClean="0"/>
              <a:t>- корпус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4 - промежуточные </a:t>
            </a:r>
            <a:r>
              <a:rPr lang="ru-RU" dirty="0"/>
              <a:t>трубные доски; 5 </a:t>
            </a:r>
            <a:r>
              <a:rPr lang="ru-RU" dirty="0" smtClean="0"/>
              <a:t>- анкерные </a:t>
            </a:r>
            <a:r>
              <a:rPr lang="ru-RU" dirty="0"/>
              <a:t>связи в паровом пространстве; 6 — верхняя трубная доска; 7 — верхняя водяная камера; </a:t>
            </a:r>
            <a:r>
              <a:rPr lang="ru-RU" dirty="0" smtClean="0"/>
              <a:t>8 - </a:t>
            </a:r>
            <a:r>
              <a:rPr lang="ru-RU" dirty="0"/>
              <a:t>нижняя трубная </a:t>
            </a:r>
            <a:r>
              <a:rPr lang="ru-RU" dirty="0" smtClean="0"/>
              <a:t>доска; </a:t>
            </a:r>
            <a:r>
              <a:rPr lang="ru-RU" dirty="0"/>
              <a:t>9 </a:t>
            </a:r>
            <a:r>
              <a:rPr lang="ru-RU" dirty="0" smtClean="0"/>
              <a:t>- </a:t>
            </a:r>
            <a:r>
              <a:rPr lang="ru-RU" dirty="0"/>
              <a:t>нижняя </a:t>
            </a:r>
            <a:r>
              <a:rPr lang="ru-RU" dirty="0" smtClean="0"/>
              <a:t>водяная камера; 10 – пароотбойный щиток; </a:t>
            </a:r>
          </a:p>
          <a:p>
            <a:r>
              <a:rPr lang="ru-RU" dirty="0" smtClean="0"/>
              <a:t>11 - трубный пучок.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9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1" y="305752"/>
            <a:ext cx="6667500" cy="5514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01098" y="2136340"/>
            <a:ext cx="51815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4. </a:t>
            </a:r>
            <a:r>
              <a:rPr lang="ru-RU" dirty="0"/>
              <a:t>Продольный разрез горизонтального сетевого подогрева ими: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— вид на корпус при вертикальном положении осей патрубков входа пара; </a:t>
            </a:r>
            <a:endParaRPr lang="ru-RU" dirty="0" smtClean="0"/>
          </a:p>
          <a:p>
            <a:r>
              <a:rPr lang="ru-RU" dirty="0" smtClean="0"/>
              <a:t>б - вид </a:t>
            </a:r>
            <a:r>
              <a:rPr lang="ru-RU" dirty="0"/>
              <a:t>на заднюю водяную камеру; </a:t>
            </a:r>
            <a:endParaRPr lang="ru-RU" dirty="0" smtClean="0"/>
          </a:p>
          <a:p>
            <a:r>
              <a:rPr lang="ru-RU" dirty="0" smtClean="0"/>
              <a:t>в - вид </a:t>
            </a:r>
            <a:r>
              <a:rPr lang="ru-RU" dirty="0"/>
              <a:t>на переднюю водяную камеру; </a:t>
            </a:r>
            <a:endParaRPr lang="ru-RU" dirty="0" smtClean="0"/>
          </a:p>
          <a:p>
            <a:r>
              <a:rPr lang="ru-RU" dirty="0" smtClean="0"/>
              <a:t>1 - передняя </a:t>
            </a:r>
            <a:r>
              <a:rPr lang="ru-RU" dirty="0"/>
              <a:t>водяная камера;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трубные доски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3 </a:t>
            </a:r>
            <a:r>
              <a:rPr lang="ru-RU" dirty="0"/>
              <a:t>— компенсатор;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паровпускные </a:t>
            </a:r>
            <a:r>
              <a:rPr lang="ru-RU" dirty="0" smtClean="0"/>
              <a:t>патрубки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— </a:t>
            </a:r>
            <a:r>
              <a:rPr lang="ru-RU" dirty="0" smtClean="0"/>
              <a:t>промежуточные трубные </a:t>
            </a:r>
            <a:r>
              <a:rPr lang="ru-RU" dirty="0"/>
              <a:t>доски: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 smtClean="0"/>
              <a:t>- корпус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— задняя водяная камера;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 smtClean="0"/>
              <a:t>- крышка </a:t>
            </a:r>
            <a:r>
              <a:rPr lang="ru-RU" dirty="0"/>
              <a:t>задней водяной </a:t>
            </a:r>
            <a:r>
              <a:rPr lang="ru-RU" dirty="0" smtClean="0"/>
              <a:t>камеры;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smtClean="0"/>
              <a:t>- </a:t>
            </a:r>
            <a:r>
              <a:rPr lang="ru-RU" dirty="0"/>
              <a:t>перегородки в водяных камерах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0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" y="266836"/>
            <a:ext cx="5068253" cy="5986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4777" y="238305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Рис.5</a:t>
            </a:r>
            <a:r>
              <a:rPr lang="ru-RU" dirty="0"/>
              <a:t>. Схема движения воды в </a:t>
            </a:r>
            <a:r>
              <a:rPr lang="ru-RU" dirty="0" smtClean="0"/>
              <a:t>четырехходовом </a:t>
            </a:r>
            <a:r>
              <a:rPr lang="ru-RU" dirty="0"/>
              <a:t>горизонтальном сетевом подогревателе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римские цифры — ходы сетевой воды):</a:t>
            </a:r>
          </a:p>
          <a:p>
            <a:r>
              <a:rPr lang="ru-RU" dirty="0" smtClean="0"/>
              <a:t>1 - выходной </a:t>
            </a:r>
            <a:r>
              <a:rPr lang="ru-RU" dirty="0"/>
              <a:t>патрубок; 2 - перегородки во входной водяной камере; 3 - перегородки в задней водяной камере;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  входной патрубок сетевой воды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" y="0"/>
            <a:ext cx="5575391" cy="681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5405" y="102315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6</a:t>
            </a:r>
            <a:r>
              <a:rPr lang="ru-RU" dirty="0"/>
              <a:t>. Общий вил подогревателя ПСГ-1300-3-8-1 в рабочем положении:</a:t>
            </a:r>
          </a:p>
          <a:p>
            <a:r>
              <a:rPr lang="ru-RU" dirty="0"/>
              <a:t>а — вид на корпус со стороны патрубков входа пара;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— вид со стороны задней водяной камеры;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— разрез по трубному пучку; </a:t>
            </a:r>
            <a:endParaRPr lang="ru-RU" dirty="0" smtClean="0"/>
          </a:p>
          <a:p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- вход сетевой воды; Б — выход сетевой воды; В — вход греющего пара; </a:t>
            </a:r>
            <a:r>
              <a:rPr lang="ru-RU" dirty="0" smtClean="0"/>
              <a:t>Г - </a:t>
            </a:r>
            <a:r>
              <a:rPr lang="ru-RU" dirty="0"/>
              <a:t>отвод конденсата греющего пара; </a:t>
            </a:r>
            <a:endParaRPr lang="ru-RU" dirty="0" smtClean="0"/>
          </a:p>
          <a:p>
            <a:r>
              <a:rPr lang="ru-RU" dirty="0" smtClean="0"/>
              <a:t>Е - подвод </a:t>
            </a:r>
            <a:r>
              <a:rPr lang="ru-RU" dirty="0"/>
              <a:t>парогазовой смеси; Ж </a:t>
            </a:r>
            <a:r>
              <a:rPr lang="ru-RU" dirty="0" smtClean="0"/>
              <a:t>- отвод </a:t>
            </a:r>
            <a:r>
              <a:rPr lang="ru-RU" dirty="0"/>
              <a:t>парогазовой смеси; И— подсоединение водоуказательного прибора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</a:t>
            </a:r>
            <a:r>
              <a:rPr lang="ru-RU" dirty="0"/>
              <a:t>— подсоединение дистанционного указателя уровня; </a:t>
            </a:r>
            <a:endParaRPr lang="ru-RU" dirty="0" smtClean="0"/>
          </a:p>
          <a:p>
            <a:r>
              <a:rPr lang="ru-RU" dirty="0" smtClean="0"/>
              <a:t>1 - </a:t>
            </a:r>
            <a:r>
              <a:rPr lang="ru-RU" dirty="0"/>
              <a:t>опора подогревателя; 2 — промежуточные трубные доски; 3 — задняя водяная камера; 4 - крышка задней водяной камеры; 5 </a:t>
            </a:r>
            <a:r>
              <a:rPr lang="ru-RU" dirty="0" smtClean="0"/>
              <a:t>- </a:t>
            </a:r>
            <a:r>
              <a:rPr lang="ru-RU" dirty="0" err="1" smtClean="0"/>
              <a:t>конденсатосборник</a:t>
            </a:r>
            <a:r>
              <a:rPr lang="ru-RU" dirty="0"/>
              <a:t>; </a:t>
            </a:r>
            <a:r>
              <a:rPr lang="ru-RU" dirty="0" smtClean="0"/>
              <a:t>6 - </a:t>
            </a:r>
            <a:r>
              <a:rPr lang="ru-RU" dirty="0"/>
              <a:t>воронки слива конденсата в </a:t>
            </a:r>
            <a:r>
              <a:rPr lang="ru-RU" dirty="0" err="1"/>
              <a:t>конденсатосборник</a:t>
            </a:r>
            <a:r>
              <a:rPr lang="ru-RU" dirty="0"/>
              <a:t>; 7 — </a:t>
            </a:r>
            <a:r>
              <a:rPr lang="ru-RU" dirty="0" err="1"/>
              <a:t>воздухособирающий</a:t>
            </a:r>
            <a:r>
              <a:rPr lang="ru-RU" dirty="0"/>
              <a:t> </a:t>
            </a:r>
            <a:r>
              <a:rPr lang="ru-RU" dirty="0" smtClean="0"/>
              <a:t>жёлоб; </a:t>
            </a:r>
            <a:r>
              <a:rPr lang="ru-RU" dirty="0"/>
              <a:t>8 — воздухоохладитель; 9 — трубный пучок; 10 — корпус; </a:t>
            </a:r>
            <a:r>
              <a:rPr lang="ru-RU" dirty="0" smtClean="0"/>
              <a:t>11 — </a:t>
            </a:r>
            <a:r>
              <a:rPr lang="ru-RU" dirty="0"/>
              <a:t>перенаправляющие перегородки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УСТРОЙСТВО И ФУНКЦИОНИРОВАНИЕ КОТЕЛЬНЫХ УСТАНОВОК </a:t>
            </a:r>
            <a:r>
              <a:rPr lang="ru-RU" b="1" dirty="0" smtClean="0"/>
              <a:t>ТЭЦ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2506662"/>
            <a:ext cx="10515600" cy="4351338"/>
          </a:xfrm>
        </p:spPr>
        <p:txBody>
          <a:bodyPr/>
          <a:lstStyle/>
          <a:p>
            <a:r>
              <a:rPr lang="ru-RU" i="1" dirty="0"/>
              <a:t>Котел </a:t>
            </a:r>
            <a:r>
              <a:rPr lang="ru-RU" dirty="0"/>
              <a:t>— это техническое сооружение, предназначенное для получения воды или пара заданных параметров за счет теплоты, выделившейся при сжигании органического топлива.</a:t>
            </a:r>
          </a:p>
          <a:p>
            <a:r>
              <a:rPr lang="ru-RU" i="1" dirty="0"/>
              <a:t>Котельная установка </a:t>
            </a:r>
            <a:r>
              <a:rPr lang="ru-RU" dirty="0"/>
              <a:t>состоит из котла соответствующего типа и вспомогательного оборудования, обеспечивающего функционирование котла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9245" cy="6753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38606" y="0"/>
            <a:ext cx="385354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1 - транспортер </a:t>
            </a:r>
            <a:r>
              <a:rPr lang="ru-RU" dirty="0"/>
              <a:t>сырого топлива; 2 </a:t>
            </a:r>
            <a:r>
              <a:rPr lang="ru-RU" dirty="0" smtClean="0"/>
              <a:t>- бункер </a:t>
            </a:r>
            <a:r>
              <a:rPr lang="ru-RU" dirty="0"/>
              <a:t>сырого топлива; </a:t>
            </a:r>
            <a:r>
              <a:rPr lang="ru-RU" dirty="0" smtClean="0"/>
              <a:t>3 -  </a:t>
            </a:r>
            <a:r>
              <a:rPr lang="ru-RU" dirty="0"/>
              <a:t>отсекающий шибер; 4 </a:t>
            </a:r>
            <a:r>
              <a:rPr lang="ru-RU" dirty="0" smtClean="0"/>
              <a:t>- питатель </a:t>
            </a:r>
            <a:r>
              <a:rPr lang="ru-RU" dirty="0"/>
              <a:t>сырого топлива; 5 </a:t>
            </a:r>
            <a:r>
              <a:rPr lang="ru-RU" dirty="0" smtClean="0"/>
              <a:t>- топливная </a:t>
            </a:r>
            <a:r>
              <a:rPr lang="ru-RU" dirty="0"/>
              <a:t>течка; 6 </a:t>
            </a:r>
            <a:r>
              <a:rPr lang="ru-RU" dirty="0" smtClean="0"/>
              <a:t>- мигалка</a:t>
            </a:r>
            <a:r>
              <a:rPr lang="ru-RU" dirty="0"/>
              <a:t>; 7 </a:t>
            </a:r>
            <a:r>
              <a:rPr lang="ru-RU" dirty="0" smtClean="0"/>
              <a:t>- молотковая </a:t>
            </a:r>
            <a:r>
              <a:rPr lang="ru-RU" dirty="0"/>
              <a:t>мельница; 8 </a:t>
            </a:r>
            <a:r>
              <a:rPr lang="ru-RU" dirty="0" smtClean="0"/>
              <a:t>- сепаратор</a:t>
            </a:r>
            <a:r>
              <a:rPr lang="ru-RU" dirty="0"/>
              <a:t>; 9 </a:t>
            </a:r>
            <a:r>
              <a:rPr lang="ru-RU" dirty="0" smtClean="0"/>
              <a:t>- взрывной </a:t>
            </a:r>
            <a:r>
              <a:rPr lang="ru-RU" dirty="0"/>
              <a:t>клапан; 10 — </a:t>
            </a:r>
            <a:r>
              <a:rPr lang="ru-RU" dirty="0" err="1"/>
              <a:t>пылепровод</a:t>
            </a:r>
            <a:r>
              <a:rPr lang="ru-RU" dirty="0"/>
              <a:t>; </a:t>
            </a:r>
            <a:r>
              <a:rPr lang="ru-RU" dirty="0" smtClean="0"/>
              <a:t>11 </a:t>
            </a:r>
            <a:r>
              <a:rPr lang="ru-RU" dirty="0"/>
              <a:t>— горелка;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— экономайзер; 13, 18— отводящие трубы; 14 — барабан; 15 — опускные трубы; 16- нижний коллектор; 17 — испарительные экраны; 19 — потолочный перегреватель; 20, 22 — холодная и горячая конвективные ступени пароперегревателя; 21 — ширмы; 23 — воздухозаборное </a:t>
            </a:r>
            <a:r>
              <a:rPr lang="ru-RU" dirty="0" smtClean="0"/>
              <a:t>устройство</a:t>
            </a:r>
            <a:r>
              <a:rPr lang="ru-RU" dirty="0"/>
              <a:t>; 24 — дутьевой вентилятор; 25 — воздухоподогреватель; 26 — воздухопроводы; 27 — золоуловитель; 28 — дымосос; 29 — дымовая труба; 30 — установка механизированного </a:t>
            </a:r>
            <a:r>
              <a:rPr lang="ru-RU" dirty="0" smtClean="0"/>
              <a:t>шлакоудаления</a:t>
            </a:r>
            <a:r>
              <a:rPr lang="ru-RU" dirty="0"/>
              <a:t>; 31 — канал </a:t>
            </a:r>
            <a:r>
              <a:rPr lang="ru-RU" dirty="0" err="1"/>
              <a:t>гидрозолоудаления</a:t>
            </a:r>
            <a:r>
              <a:rPr lang="ru-RU" dirty="0"/>
              <a:t>; 32 — колонны каркаса котла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868" y="192652"/>
            <a:ext cx="114517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Нагревательной поверхностью в котле является </a:t>
            </a:r>
            <a:r>
              <a:rPr lang="ru-RU" sz="2000" i="1" dirty="0"/>
              <a:t>экономайзер</a:t>
            </a:r>
            <a:r>
              <a:rPr lang="ru-RU" sz="2000" dirty="0"/>
              <a:t> 12. Испарительные поверхности — </a:t>
            </a:r>
            <a:r>
              <a:rPr lang="ru-RU" sz="2000" b="1" i="1" dirty="0"/>
              <a:t>экраны</a:t>
            </a:r>
            <a:r>
              <a:rPr lang="ru-RU" sz="2000" dirty="0"/>
              <a:t> 17 размещают в топке или газоходах котла, а пароперегревательные 19—22 — в газоходах и на выходе из топки. Первые по ходу газов поверхности нагрева </a:t>
            </a:r>
            <a:r>
              <a:rPr lang="ru-RU" sz="2000" i="1" dirty="0"/>
              <a:t>пароперегревателя (</a:t>
            </a:r>
            <a:r>
              <a:rPr lang="ru-RU" sz="2000" dirty="0"/>
              <a:t>ширмы 27), располагаемые на выходе из топки, воспринимают </a:t>
            </a:r>
            <a:r>
              <a:rPr lang="ru-RU" sz="2000" dirty="0" smtClean="0"/>
              <a:t>теплоту </a:t>
            </a:r>
            <a:r>
              <a:rPr lang="ru-RU" sz="2000" dirty="0"/>
              <a:t>как за счет радиации, так и за счет конвекции. Их отличительной особенностью является большой поперечный шаг, превосходящий диаметр труб в 15 раз и более. Ступени 20, 22 конвективного пароперегревателя устанавливаются в соединительном или в соединительном и отпускном газоходах.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В основной </a:t>
            </a:r>
            <a:r>
              <a:rPr lang="ru-RU" sz="2000" b="1" i="1" dirty="0"/>
              <a:t>пароводяной тракт котла</a:t>
            </a:r>
            <a:r>
              <a:rPr lang="ru-RU" sz="2000" dirty="0"/>
              <a:t>, представляющий собой совокупность последовательно расположенных по ходу среды поверхностей нагрева и соединяющих их трубопроводов, входят: экономайзер 12 с отводящими трубами 13, барабан 14, опускные трубы 15, нижний </a:t>
            </a:r>
            <a:r>
              <a:rPr lang="ru-RU" sz="2000" dirty="0" smtClean="0"/>
              <a:t>распредели</a:t>
            </a:r>
            <a:r>
              <a:rPr lang="ru-RU" sz="2000" dirty="0"/>
              <a:t>тельный коллектор 16, экраны </a:t>
            </a:r>
            <a:r>
              <a:rPr lang="ru-RU" sz="2000" dirty="0" smtClean="0"/>
              <a:t>17 </a:t>
            </a:r>
            <a:r>
              <a:rPr lang="ru-RU" sz="2000" dirty="0"/>
              <a:t>с отводящими трубами 18, потолочный перегреватель 19, ширмы 21 и конвективные ступени 20, 22 пароперегревателя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Топливный тракт котла </a:t>
            </a:r>
            <a:r>
              <a:rPr lang="ru-RU" sz="2000" dirty="0"/>
              <a:t>включает в себя оборудование для подготовки топлива к сжиганию и подачи к </a:t>
            </a:r>
            <a:r>
              <a:rPr lang="ru-RU" sz="2000" dirty="0" smtClean="0"/>
              <a:t>горелкам. </a:t>
            </a:r>
            <a:r>
              <a:rPr lang="ru-RU" sz="2000" dirty="0"/>
              <a:t>В данном конкретном случае он состоит из ленточного транспортера </a:t>
            </a:r>
            <a:r>
              <a:rPr lang="ru-RU" sz="2000" dirty="0" smtClean="0"/>
              <a:t>1, </a:t>
            </a:r>
            <a:r>
              <a:rPr lang="ru-RU" sz="2000" dirty="0"/>
              <a:t>бункера 2 и питателя сырого угля 4, между которыми расположен отсекающий шибер 3, топливных течек 5 с дозаторами (мигалками) подачи угля 6, мельницы 7 с сепаратором 8, оборудованным взрывными клапанами 9, и </a:t>
            </a:r>
            <a:r>
              <a:rPr lang="ru-RU" sz="2000" dirty="0" err="1" smtClean="0"/>
              <a:t>пылепроводов</a:t>
            </a:r>
            <a:r>
              <a:rPr lang="ru-RU" sz="2000" dirty="0" smtClean="0"/>
              <a:t> </a:t>
            </a:r>
            <a:r>
              <a:rPr lang="ru-RU" sz="2000" dirty="0"/>
              <a:t>10, по которым готовая угольная пыль подается в горелку </a:t>
            </a:r>
            <a:r>
              <a:rPr lang="ru-RU" sz="2000" dirty="0" smtClean="0"/>
              <a:t>11.</a:t>
            </a:r>
            <a:endParaRPr lang="ru-RU" sz="2000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5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3" y="558527"/>
            <a:ext cx="10515600" cy="59467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i="1" dirty="0"/>
              <a:t>В воздушный тракт</a:t>
            </a:r>
            <a:r>
              <a:rPr lang="ru-RU" sz="3400" b="1" dirty="0"/>
              <a:t> </a:t>
            </a:r>
            <a:r>
              <a:rPr lang="ru-RU" sz="3400" dirty="0"/>
              <a:t>котла входят: воздухозаборное устройство 23, дутьевой вентилятор 24, воздухоподогреватель 25 и воздухопроводы 26. Воздушный тракт, кроме воздухозаборного участка, находится под давлением. За счет подогрева воздуха в воздухоподогревателе рекуперативного (трубчатого) или регенеративного типа утилизируется теплота дымовых газов, обеспечивается подсушка твердого топлива и интенсифицируется горение благодаря повышению температуры смеси реагентов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/>
              <a:t>Продукты сгорания последовательно проходят газоходы со всеми поверхностями нагрева и после очистки от золы в золоуловителе 27 через дымовую трубу 29 выводятся в атмосферу. Эти газоходы и оборудование составляют </a:t>
            </a:r>
            <a:r>
              <a:rPr lang="ru-RU" sz="3400" b="1" i="1" dirty="0"/>
              <a:t>газовый тракт котла</a:t>
            </a:r>
            <a:r>
              <a:rPr lang="ru-RU" sz="3400" dirty="0"/>
              <a:t>, который может находиться под разрежением при наличии дымососа 28 или под давлением (наддувом), если движение продуктов сгорания в газоходе осуществляется под действием давления, создаваемого только дутьевым вентилятором.</a:t>
            </a:r>
          </a:p>
          <a:p>
            <a:pPr algn="just"/>
            <a:r>
              <a:rPr lang="ru-RU" sz="3400" dirty="0"/>
              <a:t>Установка механизированного шлакоудаления 30, золоуловители 27 и каналы </a:t>
            </a:r>
            <a:r>
              <a:rPr lang="ru-RU" sz="3400" dirty="0" err="1"/>
              <a:t>гидрозолоудаления</a:t>
            </a:r>
            <a:r>
              <a:rPr lang="ru-RU" sz="3400" dirty="0"/>
              <a:t> 31 составляют </a:t>
            </a:r>
            <a:r>
              <a:rPr lang="ru-RU" sz="3400" b="1" i="1" dirty="0"/>
              <a:t>тракт </a:t>
            </a:r>
            <a:r>
              <a:rPr lang="ru-RU" sz="3400" b="1" i="1" dirty="0" err="1"/>
              <a:t>золошлакоудаления</a:t>
            </a:r>
            <a:r>
              <a:rPr lang="ru-RU" sz="3400" dirty="0" smtClean="0"/>
              <a:t>. </a:t>
            </a:r>
          </a:p>
          <a:p>
            <a:pPr algn="just"/>
            <a:endParaRPr lang="ru-RU" sz="3400" dirty="0"/>
          </a:p>
          <a:p>
            <a:pPr algn="just"/>
            <a:r>
              <a:rPr lang="ru-RU" sz="3400" dirty="0" smtClean="0"/>
              <a:t>Котлы </a:t>
            </a:r>
            <a:r>
              <a:rPr lang="ru-RU" sz="3400" dirty="0"/>
              <a:t>классифицируют в соответствии с трактом и его оборудованием. </a:t>
            </a:r>
            <a:endParaRPr lang="ru-RU" sz="3400" dirty="0" smtClean="0"/>
          </a:p>
          <a:p>
            <a:pPr algn="just"/>
            <a:r>
              <a:rPr lang="ru-RU" sz="3400" dirty="0" smtClean="0"/>
              <a:t>По </a:t>
            </a:r>
            <a:r>
              <a:rPr lang="ru-RU" sz="3400" dirty="0"/>
              <a:t>виду сжигаемого топлива и соответствующему топливному тракту различают котлы для газообразного, жидкого, твердого топлива и комбинированные.</a:t>
            </a:r>
          </a:p>
          <a:p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6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811" y="258083"/>
            <a:ext cx="10515600" cy="43008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/>
              <a:t>По виду пароводяного тракта котлы делятся на барабанные и </a:t>
            </a:r>
            <a:r>
              <a:rPr lang="ru-RU" sz="3200" dirty="0" smtClean="0"/>
              <a:t>прямоточные. </a:t>
            </a:r>
            <a:r>
              <a:rPr lang="ru-RU" sz="3200" dirty="0"/>
              <a:t>Во всех типах котлов через экономайзер </a:t>
            </a:r>
            <a:r>
              <a:rPr lang="ru-RU" sz="3200" dirty="0" smtClean="0"/>
              <a:t>1 </a:t>
            </a:r>
            <a:r>
              <a:rPr lang="ru-RU" sz="3200" dirty="0"/>
              <a:t>и пароперегреватель 7 вода и пар проходят однократно. В барабанных котлах от барабана 2 по опускным трубам 3 и коллектору 4, по подъемным </a:t>
            </a:r>
            <a:r>
              <a:rPr lang="ru-RU" sz="3200" dirty="0" smtClean="0"/>
              <a:t>обо</a:t>
            </a:r>
            <a:r>
              <a:rPr lang="ru-RU" sz="3200" dirty="0"/>
              <a:t>греваемым трубам экранов 5, сборному коллектору б, отводящим трубам 11 к барабану 2 среда циркулирует многократно под действием полезного напора, обусловленного различием высот столбов воды в опускных трубах 3 и пароводяной смеси в подъемных трубах экранов 5. Наличие в барабанном котле на опускном участке циркуляционного насоса 8 </a:t>
            </a:r>
            <a:r>
              <a:rPr lang="ru-RU" sz="3200" dirty="0" smtClean="0"/>
              <a:t>(б</a:t>
            </a:r>
            <a:r>
              <a:rPr lang="ru-RU" sz="3200" dirty="0"/>
              <a:t>) позволяет выполнить трубы 3 и 5 с меньшим диаметром. Отличительной особенностью барабанного котла является наличие четкой границы между уровнем воды и паром в барабане 2. В экранах за один проход испаряется лишь часть воды (4—25 %), поступающей в котел.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1" y="4124325"/>
            <a:ext cx="5810250" cy="2733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5703" y="39956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Принципиальные схемы пароводяного тракта котла:</a:t>
            </a:r>
          </a:p>
          <a:p>
            <a:r>
              <a:rPr lang="ru-RU" dirty="0"/>
              <a:t>а - для барабанного котла с естественной циркуляцией; </a:t>
            </a:r>
            <a:endParaRPr lang="ru-RU" dirty="0" smtClean="0"/>
          </a:p>
          <a:p>
            <a:r>
              <a:rPr lang="ru-RU" dirty="0" smtClean="0"/>
              <a:t>б </a:t>
            </a:r>
            <a:r>
              <a:rPr lang="ru-RU" dirty="0"/>
              <a:t>- то же с принудительной циркуляцией; </a:t>
            </a:r>
          </a:p>
          <a:p>
            <a:r>
              <a:rPr lang="ru-RU" dirty="0" smtClean="0"/>
              <a:t>1 </a:t>
            </a:r>
            <a:r>
              <a:rPr lang="ru-RU" dirty="0"/>
              <a:t>- экономайзер; 2 - барабан; 3 - опускная система; 4 - нижний коллектор; 5 - экраны; 6 - верхний  сборный  коллектор;  7 - пароперегреватель; 8 - циркуляционный насос; 9 - питательный насос; 10 - линия циркуляции;  </a:t>
            </a:r>
          </a:p>
          <a:p>
            <a:r>
              <a:rPr lang="ru-RU" dirty="0"/>
              <a:t>11 - </a:t>
            </a:r>
            <a:r>
              <a:rPr lang="ru-RU" dirty="0" err="1"/>
              <a:t>пароотводяшие</a:t>
            </a:r>
            <a:r>
              <a:rPr lang="ru-RU" dirty="0"/>
              <a:t> трубы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4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83" y="254588"/>
            <a:ext cx="8244291" cy="410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634" y="4727975"/>
            <a:ext cx="11852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Принципиальные </a:t>
            </a:r>
            <a:r>
              <a:rPr lang="ru-RU" dirty="0"/>
              <a:t>схемы пароводяного тракта котла:</a:t>
            </a:r>
          </a:p>
          <a:p>
            <a:r>
              <a:rPr lang="ru-RU" dirty="0" smtClean="0"/>
              <a:t>в - </a:t>
            </a:r>
            <a:r>
              <a:rPr lang="ru-RU" dirty="0"/>
              <a:t>для прямоточного котла; г - </a:t>
            </a:r>
            <a:r>
              <a:rPr lang="ru-RU" dirty="0" smtClean="0"/>
              <a:t>то </a:t>
            </a:r>
            <a:r>
              <a:rPr lang="ru-RU" dirty="0"/>
              <a:t>же с принудительной циркуляцией;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- экономайзер; 2 - </a:t>
            </a:r>
            <a:r>
              <a:rPr lang="ru-RU" dirty="0" smtClean="0"/>
              <a:t>барабан</a:t>
            </a:r>
            <a:r>
              <a:rPr lang="ru-RU" dirty="0"/>
              <a:t>; 3 </a:t>
            </a:r>
            <a:r>
              <a:rPr lang="ru-RU" dirty="0" smtClean="0"/>
              <a:t>- </a:t>
            </a:r>
            <a:r>
              <a:rPr lang="ru-RU" dirty="0"/>
              <a:t>опускная система; 4 </a:t>
            </a:r>
            <a:r>
              <a:rPr lang="ru-RU" dirty="0" smtClean="0"/>
              <a:t>- </a:t>
            </a:r>
            <a:r>
              <a:rPr lang="ru-RU" dirty="0"/>
              <a:t>нижний коллектор; 5 </a:t>
            </a:r>
            <a:r>
              <a:rPr lang="ru-RU" dirty="0" smtClean="0"/>
              <a:t>- </a:t>
            </a:r>
            <a:r>
              <a:rPr lang="ru-RU" dirty="0"/>
              <a:t>экраны; </a:t>
            </a:r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smtClean="0"/>
              <a:t>верхний  </a:t>
            </a:r>
            <a:r>
              <a:rPr lang="ru-RU" dirty="0"/>
              <a:t>сборный  коллектор;  7 </a:t>
            </a:r>
            <a:r>
              <a:rPr lang="ru-RU" dirty="0" smtClean="0"/>
              <a:t>- </a:t>
            </a:r>
            <a:r>
              <a:rPr lang="ru-RU" dirty="0"/>
              <a:t>пароперегреватель; </a:t>
            </a:r>
            <a:r>
              <a:rPr lang="ru-RU" dirty="0" smtClean="0"/>
              <a:t>8 - циркуляционный </a:t>
            </a:r>
            <a:r>
              <a:rPr lang="ru-RU" dirty="0"/>
              <a:t>насос; 9 </a:t>
            </a:r>
            <a:r>
              <a:rPr lang="ru-RU" dirty="0" smtClean="0"/>
              <a:t>- питательный </a:t>
            </a:r>
            <a:r>
              <a:rPr lang="ru-RU" dirty="0"/>
              <a:t>насос; 10 </a:t>
            </a:r>
            <a:r>
              <a:rPr lang="ru-RU" dirty="0" smtClean="0"/>
              <a:t>- </a:t>
            </a:r>
            <a:r>
              <a:rPr lang="ru-RU" dirty="0"/>
              <a:t>линия циркуляции;  </a:t>
            </a:r>
            <a:endParaRPr lang="ru-RU" dirty="0" smtClean="0"/>
          </a:p>
          <a:p>
            <a:r>
              <a:rPr lang="ru-RU" dirty="0" smtClean="0"/>
              <a:t>11 - </a:t>
            </a:r>
            <a:r>
              <a:rPr lang="ru-RU" dirty="0" err="1" smtClean="0"/>
              <a:t>пароотводяшие</a:t>
            </a:r>
            <a:r>
              <a:rPr lang="ru-RU" dirty="0" smtClean="0"/>
              <a:t> </a:t>
            </a:r>
            <a:r>
              <a:rPr lang="ru-RU" dirty="0"/>
              <a:t>трубы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7" y="430341"/>
            <a:ext cx="8050976" cy="59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17" y="190636"/>
            <a:ext cx="7648575" cy="5457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312" y="5732145"/>
            <a:ext cx="999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 </a:t>
            </a:r>
            <a:r>
              <a:rPr lang="ru-RU" dirty="0"/>
              <a:t>— котел с естественной циркуляцией; П — прямоточный котел; </a:t>
            </a:r>
            <a:r>
              <a:rPr lang="ru-RU" dirty="0" smtClean="0"/>
              <a:t>К - </a:t>
            </a:r>
            <a:r>
              <a:rPr lang="ru-RU" dirty="0"/>
              <a:t>прямоточный котел с принудительной циркуляцией; п — наличие промежуточного перегрева.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скобках даны значения </a:t>
            </a:r>
            <a:r>
              <a:rPr lang="en-US" i="1" dirty="0" smtClean="0"/>
              <a:t>D</a:t>
            </a:r>
            <a:r>
              <a:rPr lang="ru-RU" dirty="0" smtClean="0"/>
              <a:t> </a:t>
            </a:r>
            <a:r>
              <a:rPr lang="ru-RU" dirty="0"/>
              <a:t>ранее выпускавшихся котлов.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Технические требования к котельным установкам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Основные требования к котельным установкам сводятся к обеспечению необходимых рабочих параметров (</a:t>
            </a:r>
            <a:r>
              <a:rPr lang="ru-RU" dirty="0" err="1"/>
              <a:t>паропроизводительности</a:t>
            </a:r>
            <a:r>
              <a:rPr lang="ru-RU" dirty="0"/>
              <a:t>, давления и температуры перегретого пара), экологических показателей, экономичности рабочего процесса, надежности работы узлов и элементов оборудования.</a:t>
            </a:r>
          </a:p>
          <a:p>
            <a:pPr algn="just"/>
            <a:r>
              <a:rPr lang="ru-RU" dirty="0"/>
              <a:t>Требуемые параметры должны достигаться в диапазоне рабочих нагрузок котлов, зависящих от вида и способа сжигания топлива. Так, для </a:t>
            </a:r>
            <a:r>
              <a:rPr lang="ru-RU" dirty="0" err="1"/>
              <a:t>газомазутных</a:t>
            </a:r>
            <a:r>
              <a:rPr lang="ru-RU" dirty="0"/>
              <a:t> котлов рабочим является диапазон нагрузок 30—100% номинальной </a:t>
            </a:r>
            <a:r>
              <a:rPr lang="ru-RU" dirty="0" err="1"/>
              <a:t>паропроизводительности</a:t>
            </a:r>
            <a:r>
              <a:rPr lang="ru-RU" dirty="0"/>
              <a:t>. В котлах с ТШУ при выходе летучих &lt; 30 </a:t>
            </a:r>
            <a:r>
              <a:rPr lang="ru-RU" dirty="0" smtClean="0"/>
              <a:t>% </a:t>
            </a:r>
            <a:r>
              <a:rPr lang="ru-RU" dirty="0"/>
              <a:t>он составляет 60—100 %, а при </a:t>
            </a:r>
            <a:r>
              <a:rPr lang="ru-RU" dirty="0" smtClean="0"/>
              <a:t>&gt; </a:t>
            </a:r>
            <a:r>
              <a:rPr lang="ru-RU" dirty="0"/>
              <a:t>30 % этот диапазон соответствует 50 - 100 %. В котлах с ЖШУ минимальная нагрузка равна 70 % номинальной.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15" y="376623"/>
            <a:ext cx="9898412" cy="1530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6" y="2161495"/>
            <a:ext cx="9744619" cy="40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33" y="731521"/>
            <a:ext cx="9792696" cy="55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1" y="85232"/>
            <a:ext cx="9693617" cy="4443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4529189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КПД золоулавливающих устройств должен находиться на уровне, при котором концентрация золы на выходе из трубы соответствовала бы существующим нормативным требованиям</a:t>
            </a:r>
            <a:r>
              <a:rPr lang="ru-RU" dirty="0" smtClean="0"/>
              <a:t>; средства </a:t>
            </a:r>
            <a:r>
              <a:rPr lang="ru-RU" dirty="0" err="1"/>
              <a:t>шлако</a:t>
            </a:r>
            <a:r>
              <a:rPr lang="ru-RU" dirty="0"/>
              <a:t>- и золоудаления котла должны быть механизированными и обеспечивать непрерывный отвод золы из котельной.</a:t>
            </a:r>
          </a:p>
          <a:p>
            <a:r>
              <a:rPr lang="ru-RU" dirty="0"/>
              <a:t>В части экологических требований помимо ограничений по выбросам золы должны предусматриваться меры по обеспечению допускаемых выбросов оксидов азота и серы в атмосферу (табл</a:t>
            </a:r>
            <a:r>
              <a:rPr lang="ru-RU" dirty="0" smtClean="0"/>
              <a:t>.).</a:t>
            </a:r>
            <a:endParaRPr lang="ru-RU" dirty="0"/>
          </a:p>
          <a:p>
            <a:r>
              <a:rPr lang="ru-RU" dirty="0"/>
              <a:t>Срок эксплуатации котельной установки определяется в зависимости от нагрузки: пиковой, полупиковой, базовой.</a:t>
            </a:r>
          </a:p>
          <a:p>
            <a:r>
              <a:rPr lang="ru-RU" dirty="0"/>
              <a:t>Коэффициент готовности оборудования и время наработки на отказ должны быть максимальными.</a:t>
            </a:r>
          </a:p>
          <a:p>
            <a:r>
              <a:rPr lang="ru-RU" dirty="0"/>
              <a:t>Котельная установка комплектуется средствами защиты, контроля и автоматики.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6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58082"/>
            <a:ext cx="11887200" cy="64823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Устройство </a:t>
            </a:r>
            <a:r>
              <a:rPr lang="ru-RU" sz="3200" b="1" dirty="0"/>
              <a:t>и функционирование </a:t>
            </a:r>
            <a:r>
              <a:rPr lang="ru-RU" sz="3200" b="1" dirty="0" err="1"/>
              <a:t>газомазутного</a:t>
            </a:r>
            <a:r>
              <a:rPr lang="ru-RU" sz="3200" b="1" dirty="0"/>
              <a:t> </a:t>
            </a:r>
            <a:r>
              <a:rPr lang="ru-RU" sz="3200" b="1" dirty="0" smtClean="0"/>
              <a:t>котла</a:t>
            </a:r>
          </a:p>
          <a:p>
            <a:pPr marL="0" indent="0" algn="ctr">
              <a:buNone/>
            </a:pPr>
            <a:endParaRPr lang="ru-RU" sz="3200" b="1" dirty="0"/>
          </a:p>
          <a:p>
            <a:pPr algn="just"/>
            <a:r>
              <a:rPr lang="ru-RU" dirty="0"/>
              <a:t>В качестве примера рассмотрим барабанный котел с естественной циркуляцией </a:t>
            </a:r>
            <a:r>
              <a:rPr lang="ru-RU" dirty="0" err="1"/>
              <a:t>паропроизводительностью</a:t>
            </a:r>
            <a:r>
              <a:rPr lang="ru-RU" dirty="0"/>
              <a:t> 500 т/ч на параметры свежего пара: давление 13,8 МПа, температура 560 °С. Температура питательной воды составляет 230 °С. Расчетное топливо     природный газ и мазут.</a:t>
            </a:r>
          </a:p>
          <a:p>
            <a:pPr algn="just"/>
            <a:r>
              <a:rPr lang="ru-RU" dirty="0"/>
              <a:t>Котел (рис. 6.3) имеет П-образную компоновку и подвесную конструкцию. Газовый тракт находится под наддувом. Все стены топки, горизонтального (соединительного) и опускного газоходов выполнены из </a:t>
            </a:r>
            <a:r>
              <a:rPr lang="ru-RU" dirty="0" err="1" smtClean="0"/>
              <a:t>газо</a:t>
            </a:r>
            <a:r>
              <a:rPr lang="ru-RU" dirty="0" err="1"/>
              <a:t>плотных</a:t>
            </a:r>
            <a:r>
              <a:rPr lang="ru-RU" dirty="0"/>
              <a:t> панелей. В топке размещены испарительные экраны </a:t>
            </a:r>
            <a:r>
              <a:rPr lang="ru-RU" dirty="0" smtClean="0"/>
              <a:t>1 </a:t>
            </a:r>
            <a:r>
              <a:rPr lang="ru-RU" dirty="0"/>
              <a:t>и настенный ленточный пароперегреватель 2, на выходе имеются две ступени ширм 3. В соединительном газоходе установлены четыре конвективные ступени пароперегревателя. Потолок топки котла, боковые и нижние стены соединительного газохода и отпускной конвективной шахты экранированы панелями 5, охлаждаемыми паром. В конвективной шахте расположены два пакета экономайзера 6. Подогрев воздуха осуществляется в регенеративных воздухоподогревателях (см. рис</a:t>
            </a:r>
            <a:r>
              <a:rPr lang="ru-RU" dirty="0" smtClean="0"/>
              <a:t>.), </a:t>
            </a:r>
            <a:r>
              <a:rPr lang="ru-RU" dirty="0"/>
              <a:t>вынесенных за пределы здания котельной.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0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9" y="113619"/>
            <a:ext cx="5205548" cy="6549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8137" y="286605"/>
            <a:ext cx="6413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6.3. Продольный разрез барабанного котла </a:t>
            </a:r>
            <a:r>
              <a:rPr lang="ru-RU" dirty="0" err="1"/>
              <a:t>паропроизводителыюстыо</a:t>
            </a:r>
            <a:r>
              <a:rPr lang="ru-RU" dirty="0"/>
              <a:t> 500 т/ч:</a:t>
            </a:r>
          </a:p>
          <a:p>
            <a:r>
              <a:rPr lang="ru-RU" dirty="0" smtClean="0"/>
              <a:t>1 - </a:t>
            </a:r>
            <a:r>
              <a:rPr lang="ru-RU" dirty="0"/>
              <a:t>испарительные экраны; </a:t>
            </a:r>
            <a:r>
              <a:rPr lang="ru-RU" dirty="0" smtClean="0"/>
              <a:t>2 - радиационный </a:t>
            </a:r>
            <a:r>
              <a:rPr lang="ru-RU" dirty="0"/>
              <a:t>пароперегреватель; </a:t>
            </a:r>
            <a:r>
              <a:rPr lang="ru-RU" dirty="0" smtClean="0"/>
              <a:t>3 - ширмы</a:t>
            </a:r>
            <a:r>
              <a:rPr lang="ru-RU" dirty="0"/>
              <a:t>; 4 </a:t>
            </a:r>
            <a:r>
              <a:rPr lang="ru-RU" dirty="0" smtClean="0"/>
              <a:t>- конвективные </a:t>
            </a:r>
            <a:r>
              <a:rPr lang="ru-RU" dirty="0"/>
              <a:t>ступени пароперегревателя; 5 </a:t>
            </a:r>
            <a:r>
              <a:rPr lang="ru-RU" dirty="0" smtClean="0"/>
              <a:t>- </a:t>
            </a:r>
            <a:r>
              <a:rPr lang="ru-RU" dirty="0"/>
              <a:t>экраны ограждения газоходов котла;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— экономайзер; 7 - </a:t>
            </a:r>
            <a:r>
              <a:rPr lang="ru-RU" dirty="0" smtClean="0"/>
              <a:t>под </a:t>
            </a:r>
            <a:r>
              <a:rPr lang="ru-RU" dirty="0"/>
              <a:t>топки; 8 </a:t>
            </a:r>
            <a:r>
              <a:rPr lang="ru-RU" dirty="0" smtClean="0"/>
              <a:t>- </a:t>
            </a:r>
            <a:r>
              <a:rPr lang="ru-RU" dirty="0"/>
              <a:t>аэродинамический выступ; 9 — фестон; 10 — горелки; </a:t>
            </a:r>
            <a:r>
              <a:rPr lang="ru-RU" dirty="0" smtClean="0"/>
              <a:t>11 </a:t>
            </a:r>
            <a:r>
              <a:rPr lang="ru-RU" dirty="0"/>
              <a:t>- опускной стояк; </a:t>
            </a:r>
            <a:r>
              <a:rPr lang="ru-RU" dirty="0" smtClean="0"/>
              <a:t>12 -       </a:t>
            </a:r>
            <a:r>
              <a:rPr lang="ru-RU" dirty="0"/>
              <a:t>подводящие трубы; </a:t>
            </a:r>
            <a:r>
              <a:rPr lang="ru-RU" dirty="0" smtClean="0"/>
              <a:t>13 - раздающие </a:t>
            </a:r>
            <a:r>
              <a:rPr lang="ru-RU" dirty="0"/>
              <a:t>трубы; </a:t>
            </a:r>
            <a:r>
              <a:rPr lang="ru-RU" dirty="0" smtClean="0"/>
              <a:t>14 - «</a:t>
            </a:r>
            <a:r>
              <a:rPr lang="ru-RU" dirty="0"/>
              <a:t>теплый ящик»; 15 </a:t>
            </a:r>
            <a:r>
              <a:rPr lang="ru-RU" dirty="0" smtClean="0"/>
              <a:t>- колонна </a:t>
            </a:r>
            <a:r>
              <a:rPr lang="ru-RU" dirty="0"/>
              <a:t>каркаса; 16 — площадка обслуживания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0240" y="29959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Барабан (рис</a:t>
            </a:r>
            <a:r>
              <a:rPr lang="ru-RU" dirty="0" smtClean="0"/>
              <a:t>.) </a:t>
            </a:r>
            <a:r>
              <a:rPr lang="ru-RU" dirty="0"/>
              <a:t>имеет внутренний диаметр 1600 мм, толщину стенки 112 мм и длину 20 100 мм. Он устанавливается на роликовых опорах, обеспечивающих возможность температурных расширений. Отводящие и подводящие трубы трубной системы котла соединяются сваркой со штуцерами барабана.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0567851" y="1463040"/>
            <a:ext cx="287383" cy="40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" y="1324654"/>
            <a:ext cx="4714875" cy="3686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40" y="534084"/>
            <a:ext cx="6321879" cy="57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96" y="305751"/>
            <a:ext cx="6823709" cy="6289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7005" y="187295"/>
            <a:ext cx="4624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Рис. </a:t>
            </a:r>
            <a:r>
              <a:rPr lang="ru-RU" dirty="0" smtClean="0"/>
              <a:t>Схема </a:t>
            </a:r>
            <a:r>
              <a:rPr lang="ru-RU" dirty="0"/>
              <a:t>движения пара к </a:t>
            </a:r>
            <a:r>
              <a:rPr lang="ru-RU" dirty="0" smtClean="0"/>
              <a:t>пароперегревателе </a:t>
            </a:r>
            <a:r>
              <a:rPr lang="ru-RU" dirty="0"/>
              <a:t>котла К-500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1 </a:t>
            </a:r>
            <a:r>
              <a:rPr lang="ru-RU" dirty="0" smtClean="0"/>
              <a:t>— барабан</a:t>
            </a:r>
            <a:r>
              <a:rPr lang="ru-RU" dirty="0"/>
              <a:t>; 2 — потолочный пароперегреватель; 3 </a:t>
            </a:r>
            <a:r>
              <a:rPr lang="ru-RU" dirty="0" smtClean="0"/>
              <a:t>- боковые </a:t>
            </a:r>
            <a:r>
              <a:rPr lang="ru-RU" dirty="0"/>
              <a:t>экраны соединительного газохода; 4 — </a:t>
            </a:r>
            <a:r>
              <a:rPr lang="ru-RU" dirty="0" smtClean="0"/>
              <a:t>экран фронтовой стены </a:t>
            </a:r>
            <a:r>
              <a:rPr lang="ru-RU" dirty="0"/>
              <a:t>конвективной шахты; 5 — </a:t>
            </a:r>
            <a:r>
              <a:rPr lang="ru-RU" dirty="0" err="1" smtClean="0"/>
              <a:t>экан</a:t>
            </a:r>
            <a:r>
              <a:rPr lang="ru-RU" dirty="0" smtClean="0"/>
              <a:t> </a:t>
            </a:r>
            <a:r>
              <a:rPr lang="ru-RU" dirty="0"/>
              <a:t>боковой стены конвективной шахты: </a:t>
            </a:r>
            <a:r>
              <a:rPr lang="ru-RU" dirty="0" smtClean="0"/>
              <a:t>6 - </a:t>
            </a:r>
            <a:r>
              <a:rPr lang="ru-RU" dirty="0"/>
              <a:t>нижний жран соединительного газохода; </a:t>
            </a:r>
            <a:endParaRPr lang="ru-RU" dirty="0" smtClean="0"/>
          </a:p>
          <a:p>
            <a:pPr algn="just"/>
            <a:r>
              <a:rPr lang="ru-RU" dirty="0" smtClean="0"/>
              <a:t>7</a:t>
            </a:r>
            <a:r>
              <a:rPr lang="ru-RU" dirty="0"/>
              <a:t>, 8 — ленточный настенный радиационный пароперегреватель: 9 - ширмы; 10 </a:t>
            </a:r>
            <a:r>
              <a:rPr lang="ru-RU" dirty="0" smtClean="0"/>
              <a:t>- регуляторы </a:t>
            </a:r>
            <a:r>
              <a:rPr lang="ru-RU" dirty="0"/>
              <a:t>температуры перегрева пара (впрыск собственного конденсата); </a:t>
            </a:r>
            <a:endParaRPr lang="ru-RU" dirty="0" smtClean="0"/>
          </a:p>
          <a:p>
            <a:pPr algn="just"/>
            <a:r>
              <a:rPr lang="ru-RU" dirty="0" smtClean="0"/>
              <a:t>11-14 </a:t>
            </a:r>
            <a:r>
              <a:rPr lang="ru-RU" dirty="0"/>
              <a:t>— конвективные ступени пароперегревателя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3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2662" y="574153"/>
            <a:ext cx="3148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Рис</a:t>
            </a:r>
            <a:r>
              <a:rPr lang="ru-RU" dirty="0" smtClean="0"/>
              <a:t>. </a:t>
            </a:r>
            <a:r>
              <a:rPr lang="ru-RU" dirty="0"/>
              <a:t>Регенеративный воздухоподогреватель:</a:t>
            </a:r>
          </a:p>
          <a:p>
            <a:pPr algn="just"/>
            <a:r>
              <a:rPr lang="ru-RU" dirty="0"/>
              <a:t>а — общий вид аппарата: б </a:t>
            </a:r>
            <a:r>
              <a:rPr lang="ru-RU" dirty="0" smtClean="0"/>
              <a:t>- пластины </a:t>
            </a:r>
            <a:r>
              <a:rPr lang="ru-RU" dirty="0"/>
              <a:t>металлической набивки: </a:t>
            </a:r>
            <a:endParaRPr lang="ru-RU" dirty="0" smtClean="0"/>
          </a:p>
          <a:p>
            <a:pPr algn="just"/>
            <a:r>
              <a:rPr lang="ru-RU" dirty="0" smtClean="0"/>
              <a:t>1 - вал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, 3 — нижняя и верхняя опоры; </a:t>
            </a:r>
            <a:endParaRPr lang="ru-RU" dirty="0" smtClean="0"/>
          </a:p>
          <a:p>
            <a:pPr algn="just"/>
            <a:r>
              <a:rPr lang="ru-RU" dirty="0" smtClean="0"/>
              <a:t>4 - секция </a:t>
            </a:r>
            <a:r>
              <a:rPr lang="ru-RU" dirty="0"/>
              <a:t>ротора; </a:t>
            </a:r>
            <a:endParaRPr lang="ru-RU" dirty="0" smtClean="0"/>
          </a:p>
          <a:p>
            <a:pPr algn="just"/>
            <a:r>
              <a:rPr lang="ru-RU" dirty="0" smtClean="0"/>
              <a:t>5 </a:t>
            </a:r>
            <a:r>
              <a:rPr lang="ru-RU" dirty="0"/>
              <a:t>— верхнее периферийное уплотнение; </a:t>
            </a:r>
            <a:endParaRPr lang="ru-RU" dirty="0" smtClean="0"/>
          </a:p>
          <a:p>
            <a:pPr algn="just"/>
            <a:r>
              <a:rPr lang="ru-RU" dirty="0" smtClean="0"/>
              <a:t>6 </a:t>
            </a:r>
            <a:r>
              <a:rPr lang="ru-RU" dirty="0"/>
              <a:t>— зубья привода; </a:t>
            </a:r>
            <a:endParaRPr lang="ru-RU" dirty="0" smtClean="0"/>
          </a:p>
          <a:p>
            <a:pPr algn="just"/>
            <a:r>
              <a:rPr lang="ru-RU" dirty="0" smtClean="0"/>
              <a:t>7 - наружная </a:t>
            </a:r>
            <a:r>
              <a:rPr lang="ru-RU" dirty="0"/>
              <a:t>металлическая обшивка (кожух)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2" y="705394"/>
            <a:ext cx="813278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3" y="778794"/>
            <a:ext cx="10986824" cy="40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8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/>
              <a:t>Устройство и функционирование пылеугольного котла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качестве примера рассмотрим пылеугольный прямоточный котел П-67 энергоблока 800 МВт, предназначенный для работы на березовском буром угле в режиме твердого шлакоудаления (рис</a:t>
            </a:r>
            <a:r>
              <a:rPr lang="ru-RU" dirty="0" smtClean="0"/>
              <a:t>.).</a:t>
            </a:r>
          </a:p>
          <a:p>
            <a:r>
              <a:rPr lang="ru-RU" dirty="0" err="1"/>
              <a:t>Газоплотный</a:t>
            </a:r>
            <a:r>
              <a:rPr lang="ru-RU" dirty="0"/>
              <a:t> котел П-67 на сверхкритические параметры пара имеет Т-образную компоновку и подвесную конструкцию. Параметры </a:t>
            </a:r>
            <a:r>
              <a:rPr lang="ru-RU" dirty="0" smtClean="0"/>
              <a:t>назначения </a:t>
            </a:r>
            <a:r>
              <a:rPr lang="ru-RU" dirty="0"/>
              <a:t>его приведены ниже:</a:t>
            </a:r>
          </a:p>
          <a:p>
            <a:r>
              <a:rPr lang="ru-RU" dirty="0" err="1"/>
              <a:t>Паропроизводительность</a:t>
            </a:r>
            <a:r>
              <a:rPr lang="ru-RU" dirty="0"/>
              <a:t> по тракту СКД, т/ч</a:t>
            </a:r>
            <a:r>
              <a:rPr lang="ru-RU" dirty="0" smtClean="0"/>
              <a:t>.............................................. </a:t>
            </a:r>
            <a:r>
              <a:rPr lang="ru-RU" dirty="0"/>
              <a:t>2650</a:t>
            </a:r>
          </a:p>
          <a:p>
            <a:r>
              <a:rPr lang="ru-RU" dirty="0"/>
              <a:t>Давление перегретого пара, МПа</a:t>
            </a:r>
            <a:r>
              <a:rPr lang="ru-RU" dirty="0" smtClean="0"/>
              <a:t>.................................................................</a:t>
            </a:r>
            <a:r>
              <a:rPr lang="ru-RU" dirty="0"/>
              <a:t>25</a:t>
            </a:r>
          </a:p>
          <a:p>
            <a:r>
              <a:rPr lang="ru-RU" dirty="0"/>
              <a:t>Температура перегретого пара, °С</a:t>
            </a:r>
            <a:r>
              <a:rPr lang="ru-RU" dirty="0" smtClean="0"/>
              <a:t>................................................................</a:t>
            </a:r>
            <a:r>
              <a:rPr lang="ru-RU" dirty="0"/>
              <a:t>545</a:t>
            </a:r>
          </a:p>
          <a:p>
            <a:r>
              <a:rPr lang="ru-RU" dirty="0"/>
              <a:t>Температура питательной воды, °С</a:t>
            </a:r>
            <a:r>
              <a:rPr lang="ru-RU" dirty="0" smtClean="0"/>
              <a:t>...............................................................</a:t>
            </a:r>
            <a:r>
              <a:rPr lang="ru-RU" dirty="0"/>
              <a:t>270</a:t>
            </a:r>
          </a:p>
          <a:p>
            <a:r>
              <a:rPr lang="ru-RU" dirty="0" err="1"/>
              <a:t>Паропроизводительность</a:t>
            </a:r>
            <a:r>
              <a:rPr lang="ru-RU" dirty="0"/>
              <a:t> по тракту промежуточного перегрева, т/ч</a:t>
            </a:r>
            <a:r>
              <a:rPr lang="ru-RU" dirty="0" smtClean="0"/>
              <a:t>.......</a:t>
            </a:r>
            <a:r>
              <a:rPr lang="ru-RU" dirty="0"/>
              <a:t>2186</a:t>
            </a:r>
          </a:p>
          <a:p>
            <a:r>
              <a:rPr lang="ru-RU" dirty="0"/>
              <a:t>Давление пара промежуточного перегрева, МПа</a:t>
            </a:r>
            <a:r>
              <a:rPr lang="ru-RU" dirty="0" smtClean="0"/>
              <a:t>.......................................</a:t>
            </a:r>
            <a:r>
              <a:rPr lang="ru-RU" dirty="0"/>
              <a:t>3,7</a:t>
            </a:r>
          </a:p>
          <a:p>
            <a:r>
              <a:rPr lang="ru-RU" dirty="0"/>
              <a:t>Температура пара промежуточного перегрева, °С</a:t>
            </a:r>
            <a:r>
              <a:rPr lang="ru-RU" dirty="0" smtClean="0"/>
              <a:t>......................................</a:t>
            </a:r>
            <a:r>
              <a:rPr lang="ru-RU" dirty="0"/>
              <a:t>545</a:t>
            </a:r>
          </a:p>
          <a:p>
            <a:r>
              <a:rPr lang="ru-RU" dirty="0"/>
              <a:t>Температура пара на входе в промежуточный пароперегреватель, °С.....290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61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3" y="201114"/>
            <a:ext cx="4856389" cy="6554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760" y="0"/>
            <a:ext cx="5054022" cy="6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108" y="440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</a:t>
            </a:r>
            <a:r>
              <a:rPr lang="ru-RU" dirty="0" smtClean="0"/>
              <a:t>. </a:t>
            </a:r>
            <a:r>
              <a:rPr lang="ru-RU" dirty="0"/>
              <a:t>Поперечный разрез котла Пп-2650-25-545 </a:t>
            </a:r>
            <a:r>
              <a:rPr lang="ru-RU" dirty="0" smtClean="0"/>
              <a:t>(П-67</a:t>
            </a:r>
            <a:r>
              <a:rPr lang="ru-RU" dirty="0"/>
              <a:t>):</a:t>
            </a:r>
          </a:p>
          <a:p>
            <a:r>
              <a:rPr lang="ru-RU" dirty="0" smtClean="0"/>
              <a:t>1 - мельница-вентилятор</a:t>
            </a:r>
            <a:r>
              <a:rPr lang="ru-RU" dirty="0"/>
              <a:t>; 2 — экраны </a:t>
            </a:r>
            <a:r>
              <a:rPr lang="ru-RU" dirty="0" smtClean="0"/>
              <a:t>НРЧ</a:t>
            </a:r>
            <a:r>
              <a:rPr lang="ru-RU" dirty="0"/>
              <a:t>; 3 </a:t>
            </a:r>
            <a:r>
              <a:rPr lang="ru-RU" dirty="0" smtClean="0"/>
              <a:t>- </a:t>
            </a:r>
            <a:r>
              <a:rPr lang="ru-RU" dirty="0"/>
              <a:t>горелка; 4 — экраны верхней радиационной части (ВРЧ); 5 </a:t>
            </a:r>
            <a:r>
              <a:rPr lang="ru-RU" dirty="0" smtClean="0"/>
              <a:t>- паро-паровой </a:t>
            </a:r>
            <a:r>
              <a:rPr lang="ru-RU" dirty="0"/>
              <a:t>теплообменник; 6</a:t>
            </a:r>
            <a:r>
              <a:rPr lang="ru-RU" dirty="0" smtClean="0"/>
              <a:t> </a:t>
            </a:r>
            <a:r>
              <a:rPr lang="ru-RU" dirty="0"/>
              <a:t>- балка потолочного перекрытия здания; 7— вторая ступень ширм; 8</a:t>
            </a:r>
            <a:r>
              <a:rPr lang="ru-RU" dirty="0" smtClean="0"/>
              <a:t> </a:t>
            </a:r>
            <a:r>
              <a:rPr lang="ru-RU" dirty="0"/>
              <a:t>— третья ступень ширм; 9 - </a:t>
            </a:r>
            <a:r>
              <a:rPr lang="ru-RU" dirty="0" smtClean="0"/>
              <a:t>несущий </a:t>
            </a:r>
            <a:r>
              <a:rPr lang="ru-RU" dirty="0"/>
              <a:t>фестон; 10 - </a:t>
            </a:r>
            <a:r>
              <a:rPr lang="ru-RU" dirty="0" smtClean="0"/>
              <a:t>первая </a:t>
            </a:r>
            <a:r>
              <a:rPr lang="ru-RU" dirty="0"/>
              <a:t>ступень ширм; </a:t>
            </a:r>
            <a:endParaRPr lang="ru-RU" dirty="0" smtClean="0"/>
          </a:p>
          <a:p>
            <a:r>
              <a:rPr lang="ru-RU" dirty="0" smtClean="0"/>
              <a:t>11 - </a:t>
            </a:r>
            <a:r>
              <a:rPr lang="ru-RU" dirty="0"/>
              <a:t>выходная </a:t>
            </a:r>
            <a:r>
              <a:rPr lang="ru-RU" dirty="0" smtClean="0"/>
              <a:t> ступень </a:t>
            </a:r>
            <a:r>
              <a:rPr lang="ru-RU" dirty="0"/>
              <a:t>промежуточного пароперегревателя; 12 </a:t>
            </a:r>
            <a:r>
              <a:rPr lang="ru-RU" dirty="0" smtClean="0"/>
              <a:t>- отводящие </a:t>
            </a:r>
            <a:r>
              <a:rPr lang="ru-RU" dirty="0"/>
              <a:t>трубы фестона; </a:t>
            </a:r>
            <a:r>
              <a:rPr lang="ru-RU" dirty="0" smtClean="0"/>
              <a:t>13 - </a:t>
            </a:r>
            <a:r>
              <a:rPr lang="ru-RU" dirty="0"/>
              <a:t>выходная ступень пароперегревателя СКД; 14 - «холодная» ступень промежуточного пароперегревателя; </a:t>
            </a:r>
            <a:r>
              <a:rPr lang="ru-RU" dirty="0" smtClean="0"/>
              <a:t>15 - </a:t>
            </a:r>
            <a:r>
              <a:rPr lang="ru-RU" dirty="0"/>
              <a:t>экономайзер; </a:t>
            </a:r>
            <a:endParaRPr lang="ru-RU" dirty="0" smtClean="0"/>
          </a:p>
          <a:p>
            <a:r>
              <a:rPr lang="ru-RU" dirty="0" smtClean="0"/>
              <a:t>16 - газоход </a:t>
            </a:r>
            <a:r>
              <a:rPr lang="ru-RU" dirty="0"/>
              <a:t>горячих газов, отбираемых на сушку топлива; </a:t>
            </a:r>
            <a:r>
              <a:rPr lang="ru-RU" dirty="0" smtClean="0"/>
              <a:t>17 - газоход </a:t>
            </a:r>
            <a:r>
              <a:rPr lang="ru-RU" dirty="0"/>
              <a:t>к воздухоподогревателю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4629" y="395994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Продольный </a:t>
            </a:r>
            <a:r>
              <a:rPr lang="ru-RU" dirty="0"/>
              <a:t>разрез котла Пп-2650-25-545 (П-67):</a:t>
            </a:r>
          </a:p>
          <a:p>
            <a:r>
              <a:rPr lang="ru-RU" dirty="0"/>
              <a:t>2 - </a:t>
            </a:r>
            <a:r>
              <a:rPr lang="ru-RU" dirty="0" smtClean="0"/>
              <a:t>газоход </a:t>
            </a:r>
            <a:r>
              <a:rPr lang="ru-RU" dirty="0"/>
              <a:t>горячих газов; </a:t>
            </a:r>
            <a:r>
              <a:rPr lang="ru-RU" dirty="0" smtClean="0"/>
              <a:t>4 - питатель </a:t>
            </a:r>
            <a:r>
              <a:rPr lang="ru-RU" dirty="0"/>
              <a:t>сырого угля; </a:t>
            </a:r>
            <a:endParaRPr lang="ru-RU" dirty="0" smtClean="0"/>
          </a:p>
          <a:p>
            <a:r>
              <a:rPr lang="ru-RU" dirty="0" smtClean="0"/>
              <a:t>6 - бункер </a:t>
            </a:r>
            <a:r>
              <a:rPr lang="ru-RU" dirty="0"/>
              <a:t>сырого топлива; 7 </a:t>
            </a:r>
            <a:r>
              <a:rPr lang="ru-RU" dirty="0" smtClean="0"/>
              <a:t>- транспортер </a:t>
            </a:r>
            <a:r>
              <a:rPr lang="ru-RU" dirty="0"/>
              <a:t>сырою топлива; </a:t>
            </a:r>
            <a:r>
              <a:rPr lang="ru-RU" dirty="0" smtClean="0"/>
              <a:t>8 - сборные </a:t>
            </a:r>
            <a:r>
              <a:rPr lang="ru-RU" dirty="0"/>
              <a:t>коллекторы отводящих груб промежуточною пароперегревателя; 9 </a:t>
            </a:r>
            <a:r>
              <a:rPr lang="ru-RU" dirty="0" smtClean="0"/>
              <a:t>- </a:t>
            </a:r>
            <a:r>
              <a:rPr lang="ru-RU" dirty="0"/>
              <a:t>сборные коллекторы подвесных труб; 10 </a:t>
            </a:r>
            <a:r>
              <a:rPr lang="ru-RU" dirty="0" smtClean="0"/>
              <a:t>- газоход </a:t>
            </a:r>
            <a:r>
              <a:rPr lang="ru-RU" dirty="0"/>
              <a:t>отбора газов; </a:t>
            </a:r>
            <a:r>
              <a:rPr lang="ru-RU" dirty="0" smtClean="0"/>
              <a:t>11 - </a:t>
            </a:r>
            <a:r>
              <a:rPr lang="ru-RU" dirty="0"/>
              <a:t>газоход к воздухоподогревателю; 12 - </a:t>
            </a:r>
            <a:r>
              <a:rPr lang="ru-RU" dirty="0" smtClean="0"/>
              <a:t>подвесные </a:t>
            </a:r>
            <a:r>
              <a:rPr lang="ru-RU" dirty="0"/>
              <a:t>и отводящие трубы;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5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66" y="5501529"/>
            <a:ext cx="11926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Тепловая </a:t>
            </a:r>
            <a:r>
              <a:rPr lang="ru-RU" dirty="0"/>
              <a:t>схема котла П-67: </a:t>
            </a:r>
            <a:endParaRPr lang="ru-RU" dirty="0" smtClean="0"/>
          </a:p>
          <a:p>
            <a:r>
              <a:rPr lang="ru-RU" dirty="0" smtClean="0"/>
              <a:t>ШПНД - </a:t>
            </a:r>
            <a:r>
              <a:rPr lang="ru-RU" dirty="0" err="1" smtClean="0"/>
              <a:t>ширмовый</a:t>
            </a:r>
            <a:r>
              <a:rPr lang="ru-RU" dirty="0" smtClean="0"/>
              <a:t> </a:t>
            </a:r>
            <a:r>
              <a:rPr lang="ru-RU" dirty="0"/>
              <a:t>пароперегреватель низкого давления; </a:t>
            </a:r>
            <a:r>
              <a:rPr lang="ru-RU" dirty="0" smtClean="0"/>
              <a:t>КПНД - конвективный пароперегреватель </a:t>
            </a:r>
            <a:r>
              <a:rPr lang="ru-RU" dirty="0"/>
              <a:t>низкого давления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927462"/>
            <a:ext cx="11720884" cy="40364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68389" y="4245429"/>
            <a:ext cx="2024742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05" y="200705"/>
            <a:ext cx="8654194" cy="37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622654"/>
            <a:ext cx="10294295" cy="56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5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1" y="495049"/>
            <a:ext cx="7734551" cy="3174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84" y="3828047"/>
            <a:ext cx="7594558" cy="30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85" y="763253"/>
            <a:ext cx="8560598" cy="62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0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6" y="635167"/>
            <a:ext cx="9018922" cy="53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6" y="1056271"/>
            <a:ext cx="9076824" cy="49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4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236255"/>
            <a:ext cx="7808495" cy="223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956" y="2474630"/>
            <a:ext cx="76483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92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2328</Words>
  <Application>Microsoft Office PowerPoint</Application>
  <PresentationFormat>Широкоэкранный</PresentationFormat>
  <Paragraphs>118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График тепловой нагрузки теплосети и работа теплофикационной установки ТЭЦ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И ФУНКЦИОНИРОВАНИЕ КОТЕЛЬНЫХ УСТАНОВОК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требования к котельным установкам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и функционирование пылеугольного котла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MOVCHAN</dc:creator>
  <cp:lastModifiedBy>MOVCHAN</cp:lastModifiedBy>
  <cp:revision>16</cp:revision>
  <dcterms:created xsi:type="dcterms:W3CDTF">2023-02-16T11:34:07Z</dcterms:created>
  <dcterms:modified xsi:type="dcterms:W3CDTF">2023-02-20T06:01:40Z</dcterms:modified>
</cp:coreProperties>
</file>