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31"/>
  </p:notesMasterIdLst>
  <p:handoutMasterIdLst>
    <p:handoutMasterId r:id="rId32"/>
  </p:handoutMasterIdLst>
  <p:sldIdLst>
    <p:sldId id="264" r:id="rId5"/>
    <p:sldId id="276" r:id="rId6"/>
    <p:sldId id="277" r:id="rId7"/>
    <p:sldId id="278" r:id="rId8"/>
    <p:sldId id="280" r:id="rId9"/>
    <p:sldId id="283" r:id="rId10"/>
    <p:sldId id="284" r:id="rId11"/>
    <p:sldId id="285" r:id="rId12"/>
    <p:sldId id="286" r:id="rId13"/>
    <p:sldId id="303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</p:sldIdLst>
  <p:sldSz cx="9144000" cy="6858000" type="screen4x3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2880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322" autoAdjust="0"/>
  </p:normalViewPr>
  <p:slideViewPr>
    <p:cSldViewPr showGuides="1">
      <p:cViewPr varScale="1">
        <p:scale>
          <a:sx n="73" d="100"/>
          <a:sy n="73" d="100"/>
        </p:scale>
        <p:origin x="1476" y="60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62584B-5B01-4ABF-9179-DF316A5358DB}" type="doc">
      <dgm:prSet loTypeId="urn:microsoft.com/office/officeart/2005/8/layout/defaul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17B46E8-60B6-4F38-BC54-EC03C2510EE6}" type="pres">
      <dgm:prSet presAssocID="{1E62584B-5B01-4ABF-9179-DF316A5358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</dgm:ptLst>
  <dgm:cxnLst>
    <dgm:cxn modelId="{FF655A0E-BC81-4FC7-9940-73D93FC32B47}" type="presOf" srcId="{1E62584B-5B01-4ABF-9179-DF316A5358DB}" destId="{B17B46E8-60B6-4F38-BC54-EC03C2510EE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50D311-B921-4F2B-9E17-B67725D1B8BB}" type="doc">
      <dgm:prSet loTypeId="urn:microsoft.com/office/officeart/2005/8/layout/defaul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D08C608-E03B-45DC-A66A-32506AC5D590}" type="pres">
      <dgm:prSet presAssocID="{6650D311-B921-4F2B-9E17-B67725D1B8B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</dgm:ptLst>
  <dgm:cxnLst>
    <dgm:cxn modelId="{A25C00EA-0A88-4818-B26F-7CFFC506DF1A}" type="presOf" srcId="{6650D311-B921-4F2B-9E17-B67725D1B8BB}" destId="{CD08C608-E03B-45DC-A66A-32506AC5D59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AE7CD8-A429-41B0-99BA-50ED5FBBAF75}" type="doc">
      <dgm:prSet loTypeId="urn:microsoft.com/office/officeart/2005/8/layout/default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E4ADD08-C78F-4E37-86B1-4D0F8744DB0A}" type="pres">
      <dgm:prSet presAssocID="{DFAE7CD8-A429-41B0-99BA-50ED5FBBAF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</dgm:ptLst>
  <dgm:cxnLst>
    <dgm:cxn modelId="{2FED92C6-1C2E-49F3-9B39-6569A2917599}" type="presOf" srcId="{DFAE7CD8-A429-41B0-99BA-50ED5FBBAF75}" destId="{1E4ADD08-C78F-4E37-86B1-4D0F8744DB0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13.09.2022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13.09.2022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13.09.2022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 rtlCol="0"/>
          <a:lstStyle/>
          <a:p>
            <a:pPr rtl="0"/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13.09.2022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13.09.2022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13.09.2022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13.09.2022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13.09.2022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13.09.2022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13.09.2022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13.09.2022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sz="2400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13.09.2022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2" Type="http://schemas.microsoft.com/office/2007/relationships/media" Target="../media/media9.wma"/><Relationship Id="rId1" Type="http://schemas.openxmlformats.org/officeDocument/2006/relationships/tags" Target="../tags/tag10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2" Type="http://schemas.microsoft.com/office/2007/relationships/media" Target="../media/media10.wma"/><Relationship Id="rId1" Type="http://schemas.openxmlformats.org/officeDocument/2006/relationships/tags" Target="../tags/tag1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ma"/><Relationship Id="rId2" Type="http://schemas.microsoft.com/office/2007/relationships/media" Target="../media/media11.wma"/><Relationship Id="rId1" Type="http://schemas.openxmlformats.org/officeDocument/2006/relationships/tags" Target="../tags/tag12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ma"/><Relationship Id="rId2" Type="http://schemas.microsoft.com/office/2007/relationships/media" Target="../media/media12.wma"/><Relationship Id="rId1" Type="http://schemas.openxmlformats.org/officeDocument/2006/relationships/tags" Target="../tags/tag13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ma"/><Relationship Id="rId2" Type="http://schemas.microsoft.com/office/2007/relationships/media" Target="../media/media13.wma"/><Relationship Id="rId1" Type="http://schemas.openxmlformats.org/officeDocument/2006/relationships/tags" Target="../tags/tag14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ma"/><Relationship Id="rId2" Type="http://schemas.microsoft.com/office/2007/relationships/media" Target="../media/media14.wma"/><Relationship Id="rId1" Type="http://schemas.openxmlformats.org/officeDocument/2006/relationships/tags" Target="../tags/tag15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wma"/><Relationship Id="rId2" Type="http://schemas.microsoft.com/office/2007/relationships/media" Target="../media/media15.wma"/><Relationship Id="rId1" Type="http://schemas.openxmlformats.org/officeDocument/2006/relationships/tags" Target="../tags/tag16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wma"/><Relationship Id="rId2" Type="http://schemas.microsoft.com/office/2007/relationships/media" Target="../media/media16.wma"/><Relationship Id="rId1" Type="http://schemas.openxmlformats.org/officeDocument/2006/relationships/tags" Target="../tags/tag17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wma"/><Relationship Id="rId2" Type="http://schemas.microsoft.com/office/2007/relationships/media" Target="../media/media17.wma"/><Relationship Id="rId1" Type="http://schemas.openxmlformats.org/officeDocument/2006/relationships/tags" Target="../tags/tag20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wma"/><Relationship Id="rId2" Type="http://schemas.microsoft.com/office/2007/relationships/media" Target="../media/media18.wma"/><Relationship Id="rId1" Type="http://schemas.openxmlformats.org/officeDocument/2006/relationships/tags" Target="../tags/tag2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wma"/><Relationship Id="rId2" Type="http://schemas.microsoft.com/office/2007/relationships/media" Target="../media/media19.wma"/><Relationship Id="rId1" Type="http://schemas.openxmlformats.org/officeDocument/2006/relationships/tags" Target="../tags/tag22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wma"/><Relationship Id="rId2" Type="http://schemas.microsoft.com/office/2007/relationships/media" Target="../media/media20.wma"/><Relationship Id="rId1" Type="http://schemas.openxmlformats.org/officeDocument/2006/relationships/tags" Target="../tags/tag23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1.wma"/><Relationship Id="rId2" Type="http://schemas.microsoft.com/office/2007/relationships/media" Target="../media/media21.wma"/><Relationship Id="rId1" Type="http://schemas.openxmlformats.org/officeDocument/2006/relationships/tags" Target="../tags/tag24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2.wma"/><Relationship Id="rId2" Type="http://schemas.microsoft.com/office/2007/relationships/media" Target="../media/media22.wma"/><Relationship Id="rId1" Type="http://schemas.openxmlformats.org/officeDocument/2006/relationships/tags" Target="../tags/tag25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media23.wma"/><Relationship Id="rId2" Type="http://schemas.microsoft.com/office/2007/relationships/media" Target="../media/media23.wma"/><Relationship Id="rId1" Type="http://schemas.openxmlformats.org/officeDocument/2006/relationships/tags" Target="../tags/tag26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media6.wma"/><Relationship Id="rId7" Type="http://schemas.openxmlformats.org/officeDocument/2006/relationships/diagramQuickStyle" Target="../diagrams/quickStyle1.xml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6.xml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audio" Target="../media/media7.wma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microsoft.com/office/2007/relationships/media" Target="../media/media7.wma"/><Relationship Id="rId1" Type="http://schemas.openxmlformats.org/officeDocument/2006/relationships/tags" Target="../tags/tag7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image" Target="../media/image4.png"/><Relationship Id="rId10" Type="http://schemas.openxmlformats.org/officeDocument/2006/relationships/diagramData" Target="../diagrams/data3.xml"/><Relationship Id="rId4" Type="http://schemas.openxmlformats.org/officeDocument/2006/relationships/slideLayout" Target="../slideLayouts/slideLayout6.xml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2" Type="http://schemas.microsoft.com/office/2007/relationships/media" Target="../media/media8.wma"/><Relationship Id="rId1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2" Type="http://schemas.microsoft.com/office/2007/relationships/media" Target="../media/media9.wma"/><Relationship Id="rId1" Type="http://schemas.openxmlformats.org/officeDocument/2006/relationships/tags" Target="../tags/tag9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24200" y="609600"/>
            <a:ext cx="5791200" cy="33528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rmAutofit/>
          </a:bodyPr>
          <a:lstStyle/>
          <a:p>
            <a:pPr rtl="0"/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Дієслівна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категорія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виду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902">
        <p15:prstTrans prst="curtains"/>
      </p:transition>
    </mc:Choice>
    <mc:Fallback xmlns="">
      <p:transition spd="slow" advTm="29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4400" y="6858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сучасному мовознавстві розрізняють </a:t>
            </a:r>
            <a:r>
              <a:rPr lang="uk-UA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парновидові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двовидові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одновидові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дієслова.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906460"/>
      </p:ext>
    </p:extLst>
  </p:cSld>
  <p:clrMapOvr>
    <a:masterClrMapping/>
  </p:clrMapOvr>
  <p:transition spd="slow" advTm="393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24200" y="1219200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3200" b="1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Парновидова</a:t>
            </a:r>
            <a:r>
              <a:rPr lang="uk-UA" sz="32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(корелятивна) пара – </a:t>
            </a:r>
            <a:r>
              <a:rPr lang="uk-UA" sz="32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uk-UA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співвідносні дієслова, що відрізняються тільки значенням виду, наприклад: </a:t>
            </a:r>
            <a:r>
              <a:rPr lang="uk-UA" sz="32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сідати –  </a:t>
            </a:r>
            <a:r>
              <a:rPr lang="uk-UA" sz="32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сісти, </a:t>
            </a:r>
            <a:r>
              <a:rPr lang="uk-UA" sz="32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берегти –  </a:t>
            </a:r>
            <a:r>
              <a:rPr lang="uk-UA" sz="32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зберегти.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086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188">
        <p15:prstTrans prst="fracture"/>
      </p:transition>
    </mc:Choice>
    <mc:Fallback xmlns="">
      <p:transition spd="slow" advTm="31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696200" cy="4800600"/>
          </a:xfrm>
        </p:spPr>
        <p:txBody>
          <a:bodyPr>
            <a:normAutofit/>
          </a:bodyPr>
          <a:lstStyle/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Видові співвідношення у споріднених дієсловах виражаються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 афіксації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префіксами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суфіксами, а також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конфіксами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чергуванням голосних у корені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зміною наголосу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суплетивністю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Засіб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префіксації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виступає при творенні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дієслова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доконаного виду від безпрефіксного дієслова недоконаного виду, наприклад: 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вітати –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привітати, 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знайомити – познайомити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пам'ятати–запам'ятати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u="sng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2693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423">
        <p15:prstTrans prst="crush"/>
      </p:transition>
    </mc:Choice>
    <mc:Fallback xmlns="">
      <p:transition spd="slow" advTm="24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00400" y="152400"/>
            <a:ext cx="4572000" cy="82791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Корелятивні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видові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пари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префіксального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словотворення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видотворенні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похідна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змінює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виду, а при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словотворенні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похідне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дієслово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додатковим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семантичним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відтінком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800" i="1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писати</a:t>
            </a:r>
            <a:r>
              <a:rPr lang="ru-RU" sz="28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ru-RU" sz="28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написати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видова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пара); </a:t>
            </a:r>
            <a:r>
              <a:rPr lang="ru-RU" sz="2800" i="1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писати</a:t>
            </a:r>
            <a:r>
              <a:rPr lang="ru-RU" sz="28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i="1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списати</a:t>
            </a:r>
            <a:r>
              <a:rPr lang="ru-RU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розписати</a:t>
            </a:r>
            <a:r>
              <a:rPr lang="ru-RU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підписати</a:t>
            </a:r>
            <a:r>
              <a:rPr lang="ru-RU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виписати</a:t>
            </a:r>
            <a:r>
              <a:rPr lang="ru-RU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записати</a:t>
            </a:r>
            <a:r>
              <a:rPr lang="ru-RU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відписати</a:t>
            </a:r>
            <a:r>
              <a:rPr lang="ru-RU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переписати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8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словотвірний</a:t>
            </a: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дієслів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спільного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кореня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5088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44">
        <p15:prstTrans prst="peelOff"/>
      </p:transition>
    </mc:Choice>
    <mc:Fallback xmlns="">
      <p:transition spd="slow" advTm="24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47800" y="768489"/>
            <a:ext cx="6096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префіксального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словотворення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префікси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виражають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словотвірне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видове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писати</a:t>
            </a:r>
            <a:r>
              <a:rPr lang="ru-RU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недоконаний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вид, </a:t>
            </a:r>
            <a:r>
              <a:rPr lang="ru-RU" sz="28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списати</a:t>
            </a:r>
            <a:r>
              <a:rPr lang="ru-RU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розписати</a:t>
            </a:r>
            <a:r>
              <a:rPr lang="ru-RU" sz="28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доконаний</a:t>
            </a: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вид), але в межах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словотвірного</a:t>
            </a: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ряду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одна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видова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пара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префіксального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творення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писати</a:t>
            </a:r>
            <a:r>
              <a:rPr lang="ru-RU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написати</a:t>
            </a:r>
            <a:r>
              <a:rPr lang="ru-RU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Кожне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новоутворене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префіксальне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дієслово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вступає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видове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дієсловом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 самого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кореня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утворюючи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кореляцію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видотворення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8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списати</a:t>
            </a:r>
            <a:r>
              <a:rPr lang="ru-RU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списувати</a:t>
            </a:r>
            <a:r>
              <a:rPr lang="ru-RU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розписати</a:t>
            </a:r>
            <a:r>
              <a:rPr lang="ru-RU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розписувати</a:t>
            </a:r>
            <a:r>
              <a:rPr lang="ru-RU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6860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801">
        <p15:prstTrans prst="airplane"/>
      </p:transition>
    </mc:Choice>
    <mc:Fallback xmlns="">
      <p:transition spd="slow" advTm="158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600" y="0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У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сучасній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українській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літературній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мові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 для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видотворення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використовуються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найчастіше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префікси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Georgia" panose="02040502050405020303" pitchFamily="18" charset="0"/>
              </a:rPr>
              <a:t>з- </a:t>
            </a:r>
            <a:r>
              <a:rPr lang="ru-RU" b="1" i="1" dirty="0">
                <a:solidFill>
                  <a:srgbClr val="00B050"/>
                </a:solidFill>
                <a:latin typeface="Georgia" panose="02040502050405020303" pitchFamily="18" charset="0"/>
              </a:rPr>
              <a:t>(с-), за-, на-, по-</a:t>
            </a:r>
            <a:r>
              <a:rPr lang="ru-RU" b="1" i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,при-</a:t>
            </a:r>
            <a:r>
              <a:rPr lang="ru-RU" b="1" i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,</a:t>
            </a:r>
            <a:r>
              <a:rPr lang="ru-RU" b="1" i="1" dirty="0" err="1" smtClean="0">
                <a:solidFill>
                  <a:srgbClr val="00B050"/>
                </a:solidFill>
                <a:latin typeface="Georgia" panose="02040502050405020303" pitchFamily="18" charset="0"/>
              </a:rPr>
              <a:t>про-</a:t>
            </a:r>
            <a:r>
              <a:rPr lang="ru-RU" dirty="0" err="1" smtClean="0">
                <a:solidFill>
                  <a:srgbClr val="222222"/>
                </a:solidFill>
                <a:latin typeface="Georgia" panose="02040502050405020303" pitchFamily="18" charset="0"/>
              </a:rPr>
              <a:t>напри</a:t>
            </a:r>
            <a:r>
              <a:rPr lang="ru-RU" dirty="0" smtClean="0">
                <a:solidFill>
                  <a:srgbClr val="222222"/>
                </a:solidFill>
                <a:latin typeface="Georgia" panose="02040502050405020303" pitchFamily="18" charset="0"/>
              </a:rPr>
              <a:t>клад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: </a:t>
            </a:r>
            <a:r>
              <a:rPr lang="ru-RU" i="1" dirty="0">
                <a:solidFill>
                  <a:srgbClr val="222222"/>
                </a:solidFill>
                <a:latin typeface="Georgia" panose="02040502050405020303" pitchFamily="18" charset="0"/>
              </a:rPr>
              <a:t>казати — сказати, робити - зробити, програмувати - запрограмувати, лити — налити, бити — набити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 (когось, чогось, щось), </a:t>
            </a:r>
            <a:r>
              <a:rPr lang="ru-RU" i="1" dirty="0">
                <a:solidFill>
                  <a:srgbClr val="222222"/>
                </a:solidFill>
                <a:latin typeface="Georgia" panose="02040502050405020303" pitchFamily="18" charset="0"/>
              </a:rPr>
              <a:t>синіти - посиніти, ставити — поставити, іти — прийти, летіти - прилетіти, гнати—пригнати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 (до певного пункту) і </a:t>
            </a:r>
            <a:r>
              <a:rPr lang="ru-RU" i="1" dirty="0">
                <a:solidFill>
                  <a:srgbClr val="222222"/>
                </a:solidFill>
                <a:latin typeface="Georgia" panose="02040502050405020303" pitchFamily="18" charset="0"/>
              </a:rPr>
              <a:t>прогнати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 (вигнати).</a:t>
            </a:r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316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533">
        <p15:prstTrans prst="pageCurlDouble"/>
      </p:transition>
    </mc:Choice>
    <mc:Fallback xmlns="">
      <p:transition spd="slow" advTm="105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71800" y="228600"/>
            <a:ext cx="5791200" cy="6172200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Видова пара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може творитися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</a:t>
            </a:r>
            <a:r>
              <a:rPr lang="uk-UA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конфікса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падати - впасти, вішати—повісити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або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шляхом </a:t>
            </a:r>
            <a:r>
              <a:rPr lang="uk-UA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суплетивації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ловити - </a:t>
            </a:r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піймати</a:t>
            </a:r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брати – взяти</a:t>
            </a:r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заходити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(в приміщення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– </a:t>
            </a:r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увійти</a:t>
            </a:r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u="sng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873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212">
        <p:dissolve/>
      </p:transition>
    </mc:Choice>
    <mc:Fallback xmlns="">
      <p:transition spd="slow" advTm="4212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4198875"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9600" y="152400"/>
            <a:ext cx="6019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222222"/>
                </a:solidFill>
                <a:latin typeface="Georgia" panose="02040502050405020303" pitchFamily="18" charset="0"/>
              </a:rPr>
              <a:t>Суфіксальний</a:t>
            </a:r>
            <a:r>
              <a:rPr lang="ru-RU" b="1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Georgia" panose="02040502050405020303" pitchFamily="18" charset="0"/>
              </a:rPr>
              <a:t>спосіб</a:t>
            </a:r>
            <a:r>
              <a:rPr lang="ru-RU" b="1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творення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видової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 пари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виступає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переважно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 в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кореляції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 другого ярусу: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від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префіксальних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дієслів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доконаного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 виду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творяться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форми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dirty="0" err="1" smtClean="0">
                <a:solidFill>
                  <a:srgbClr val="222222"/>
                </a:solidFill>
                <a:latin typeface="Georgia" panose="02040502050405020303" pitchFamily="18" charset="0"/>
              </a:rPr>
              <a:t>недоконаного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Georgia" panose="02040502050405020303" pitchFamily="18" charset="0"/>
              </a:rPr>
              <a:t>виду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наприклад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: </a:t>
            </a:r>
            <a:r>
              <a:rPr lang="ru-RU" i="1" dirty="0" err="1" smtClean="0">
                <a:solidFill>
                  <a:srgbClr val="222222"/>
                </a:solidFill>
                <a:latin typeface="Georgia" panose="02040502050405020303" pitchFamily="18" charset="0"/>
              </a:rPr>
              <a:t>читати</a:t>
            </a:r>
            <a:r>
              <a:rPr lang="ru-RU" i="1" dirty="0" smtClean="0">
                <a:solidFill>
                  <a:srgbClr val="222222"/>
                </a:solidFill>
                <a:latin typeface="Georgia" panose="02040502050405020303" pitchFamily="18" charset="0"/>
              </a:rPr>
              <a:t> – </a:t>
            </a:r>
            <a:r>
              <a:rPr lang="ru-RU" i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прочитати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 (І ярус); </a:t>
            </a:r>
            <a:r>
              <a:rPr lang="ru-RU" i="1" dirty="0" err="1" smtClean="0">
                <a:solidFill>
                  <a:srgbClr val="222222"/>
                </a:solidFill>
                <a:latin typeface="Georgia" panose="02040502050405020303" pitchFamily="18" charset="0"/>
              </a:rPr>
              <a:t>прочитати</a:t>
            </a:r>
            <a:r>
              <a:rPr lang="ru-RU" i="1" dirty="0" smtClean="0">
                <a:solidFill>
                  <a:srgbClr val="222222"/>
                </a:solidFill>
                <a:latin typeface="Georgia" panose="02040502050405020303" pitchFamily="18" charset="0"/>
              </a:rPr>
              <a:t> – </a:t>
            </a:r>
            <a:r>
              <a:rPr lang="ru-RU" i="1" dirty="0" err="1" smtClean="0">
                <a:solidFill>
                  <a:srgbClr val="222222"/>
                </a:solidFill>
                <a:latin typeface="Georgia" panose="02040502050405020303" pitchFamily="18" charset="0"/>
              </a:rPr>
              <a:t>прочитувати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 (II ярус</a:t>
            </a:r>
            <a:r>
              <a:rPr lang="ru-RU" dirty="0" smtClean="0">
                <a:solidFill>
                  <a:srgbClr val="222222"/>
                </a:solidFill>
                <a:latin typeface="Georgia" panose="02040502050405020303" pitchFamily="18" charset="0"/>
              </a:rPr>
              <a:t>). </a:t>
            </a:r>
            <a:r>
              <a:rPr lang="ru-RU" dirty="0" err="1" smtClean="0">
                <a:solidFill>
                  <a:srgbClr val="222222"/>
                </a:solidFill>
                <a:latin typeface="Georgia" panose="02040502050405020303" pitchFamily="18" charset="0"/>
              </a:rPr>
              <a:t>Якщо</a:t>
            </a:r>
            <a:r>
              <a:rPr lang="ru-RU" dirty="0" smtClean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dirty="0" err="1" smtClean="0">
                <a:solidFill>
                  <a:srgbClr val="222222"/>
                </a:solidFill>
                <a:latin typeface="Georgia" panose="02040502050405020303" pitchFamily="18" charset="0"/>
              </a:rPr>
              <a:t>префіксальним</a:t>
            </a:r>
            <a:r>
              <a:rPr lang="ru-RU" dirty="0" smtClean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видотворенням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виражається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основне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значення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Georgia" panose="02040502050405020303" pitchFamily="18" charset="0"/>
              </a:rPr>
              <a:t>виду –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вказівка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 на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внутрішню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 межу, на </a:t>
            </a:r>
            <a:r>
              <a:rPr lang="ru-RU" dirty="0" err="1" smtClean="0">
                <a:solidFill>
                  <a:srgbClr val="222222"/>
                </a:solidFill>
                <a:latin typeface="Georgia" panose="02040502050405020303" pitchFamily="18" charset="0"/>
              </a:rPr>
              <a:t>завершеність</a:t>
            </a:r>
            <a:r>
              <a:rPr lang="ru-RU" dirty="0" smtClean="0">
                <a:solidFill>
                  <a:srgbClr val="222222"/>
                </a:solidFill>
                <a:latin typeface="Georgia" panose="02040502050405020303" pitchFamily="18" charset="0"/>
              </a:rPr>
              <a:t>/</a:t>
            </a:r>
            <a:r>
              <a:rPr lang="ru-RU" dirty="0" err="1" smtClean="0">
                <a:solidFill>
                  <a:srgbClr val="222222"/>
                </a:solidFill>
                <a:latin typeface="Georgia" panose="02040502050405020303" pitchFamily="18" charset="0"/>
              </a:rPr>
              <a:t>незавершеність</a:t>
            </a:r>
            <a:r>
              <a:rPr lang="ru-RU" dirty="0" smtClean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дії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 в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часі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, на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результативність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dirty="0" err="1" smtClean="0">
                <a:solidFill>
                  <a:srgbClr val="222222"/>
                </a:solidFill>
                <a:latin typeface="Georgia" panose="02040502050405020303" pitchFamily="18" charset="0"/>
              </a:rPr>
              <a:t>її</a:t>
            </a:r>
            <a:r>
              <a:rPr lang="ru-RU" dirty="0" smtClean="0">
                <a:solidFill>
                  <a:srgbClr val="222222"/>
                </a:solidFill>
                <a:latin typeface="Georgia" panose="02040502050405020303" pitchFamily="18" charset="0"/>
              </a:rPr>
              <a:t>, то </a:t>
            </a:r>
            <a:r>
              <a:rPr lang="ru-RU" dirty="0" err="1" smtClean="0">
                <a:solidFill>
                  <a:srgbClr val="222222"/>
                </a:solidFill>
                <a:latin typeface="Georgia" panose="02040502050405020303" pitchFamily="18" charset="0"/>
              </a:rPr>
              <a:t>суфіксальними</a:t>
            </a:r>
            <a:r>
              <a:rPr lang="ru-RU" dirty="0" smtClean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засобами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виражаються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різні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додаткові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відтінки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 видового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значення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: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протяжність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повторюваність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дії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 і т.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ін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.</a:t>
            </a:r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452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286">
        <p:checker/>
      </p:transition>
    </mc:Choice>
    <mc:Fallback xmlns="">
      <p:transition spd="slow" advTm="8286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152400"/>
            <a:ext cx="4572000" cy="71096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У сучасній українській літературній мові дієслова доконаного виду мають співвідносні форми недоконаного виду, утворені за допомогою суфіксів </a:t>
            </a:r>
            <a:r>
              <a:rPr lang="uk-UA" i="1" dirty="0">
                <a:solidFill>
                  <a:srgbClr val="222222"/>
                </a:solidFill>
                <a:latin typeface="Georgia" panose="02040502050405020303" pitchFamily="18" charset="0"/>
              </a:rPr>
              <a:t>-</a:t>
            </a:r>
            <a:r>
              <a:rPr lang="uk-UA" i="1" dirty="0" err="1">
                <a:solidFill>
                  <a:srgbClr val="222222"/>
                </a:solidFill>
                <a:latin typeface="Georgia" panose="02040502050405020303" pitchFamily="18" charset="0"/>
              </a:rPr>
              <a:t>ува</a:t>
            </a:r>
            <a:r>
              <a:rPr lang="uk-UA" i="1" dirty="0">
                <a:solidFill>
                  <a:srgbClr val="222222"/>
                </a:solidFill>
                <a:latin typeface="Georgia" panose="02040502050405020303" pitchFamily="18" charset="0"/>
              </a:rPr>
              <a:t>-, </a:t>
            </a:r>
            <a:r>
              <a:rPr lang="uk-UA" i="1" dirty="0" smtClean="0">
                <a:solidFill>
                  <a:srgbClr val="222222"/>
                </a:solidFill>
                <a:latin typeface="Georgia" panose="02040502050405020303" pitchFamily="18" charset="0"/>
              </a:rPr>
              <a:t>   -</a:t>
            </a:r>
            <a:r>
              <a:rPr lang="uk-UA" i="1" dirty="0" err="1">
                <a:solidFill>
                  <a:srgbClr val="222222"/>
                </a:solidFill>
                <a:latin typeface="Georgia" panose="02040502050405020303" pitchFamily="18" charset="0"/>
              </a:rPr>
              <a:t>овува</a:t>
            </a:r>
            <a:r>
              <a:rPr lang="uk-UA" i="1" dirty="0">
                <a:solidFill>
                  <a:srgbClr val="222222"/>
                </a:solidFill>
                <a:latin typeface="Georgia" panose="02040502050405020303" pitchFamily="18" charset="0"/>
              </a:rPr>
              <a:t>-, -ва-, -а-, -ля-,</a:t>
            </a:r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 що виражають значення тривалої, багатократної, повторюваної або супровідної дії, наприклад: </a:t>
            </a:r>
            <a:r>
              <a:rPr lang="uk-UA" i="1" dirty="0">
                <a:solidFill>
                  <a:srgbClr val="222222"/>
                </a:solidFill>
                <a:latin typeface="Georgia" panose="02040502050405020303" pitchFamily="18" charset="0"/>
              </a:rPr>
              <a:t>заспівати — </a:t>
            </a:r>
            <a:r>
              <a:rPr lang="uk-UA" i="1" dirty="0" smtClean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uk-UA" i="1" dirty="0">
                <a:solidFill>
                  <a:srgbClr val="222222"/>
                </a:solidFill>
                <a:latin typeface="Georgia" panose="02040502050405020303" pitchFamily="18" charset="0"/>
              </a:rPr>
              <a:t>заспівувати, витягти — </a:t>
            </a:r>
            <a:r>
              <a:rPr lang="uk-UA" i="1" dirty="0" smtClean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uk-UA" i="1" dirty="0">
                <a:solidFill>
                  <a:srgbClr val="222222"/>
                </a:solidFill>
                <a:latin typeface="Georgia" panose="02040502050405020303" pitchFamily="18" charset="0"/>
              </a:rPr>
              <a:t>витягувати, відшукати — </a:t>
            </a:r>
            <a:r>
              <a:rPr lang="uk-UA" i="1" dirty="0" smtClean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uk-UA" i="1" dirty="0">
                <a:solidFill>
                  <a:srgbClr val="222222"/>
                </a:solidFill>
                <a:latin typeface="Georgia" panose="02040502050405020303" pitchFamily="18" charset="0"/>
              </a:rPr>
              <a:t>відшукувати; скупити — </a:t>
            </a:r>
            <a:r>
              <a:rPr lang="uk-UA" i="1" dirty="0" smtClean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uk-UA" i="1" dirty="0">
                <a:solidFill>
                  <a:srgbClr val="222222"/>
                </a:solidFill>
                <a:latin typeface="Georgia" panose="02040502050405020303" pitchFamily="18" charset="0"/>
              </a:rPr>
              <a:t>скуповувати, опрацювати — </a:t>
            </a:r>
            <a:r>
              <a:rPr lang="uk-UA" i="1" dirty="0" smtClean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uk-UA" i="1" dirty="0">
                <a:solidFill>
                  <a:srgbClr val="222222"/>
                </a:solidFill>
                <a:latin typeface="Georgia" panose="02040502050405020303" pitchFamily="18" charset="0"/>
              </a:rPr>
              <a:t>опрацьовувати, прилаштувати — </a:t>
            </a:r>
            <a:r>
              <a:rPr lang="uk-UA" i="1" dirty="0" smtClean="0">
                <a:solidFill>
                  <a:srgbClr val="222222"/>
                </a:solidFill>
                <a:latin typeface="Georgia" panose="02040502050405020303" pitchFamily="18" charset="0"/>
              </a:rPr>
              <a:t>прилаштовувати, </a:t>
            </a:r>
            <a:r>
              <a:rPr lang="uk-UA" i="1" dirty="0">
                <a:solidFill>
                  <a:srgbClr val="222222"/>
                </a:solidFill>
                <a:latin typeface="Georgia" panose="02040502050405020303" pitchFamily="18" charset="0"/>
              </a:rPr>
              <a:t>заборонити — забороняти.</a:t>
            </a:r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3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113">
        <p:blinds dir="vert"/>
      </p:transition>
    </mc:Choice>
    <mc:Fallback xmlns="">
      <p:transition spd="slow" advTm="1011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24200" y="76200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Видова кореляція може виражатися заміною суфікса і в парах безпрефіксних дієслів: </a:t>
            </a:r>
            <a:r>
              <a:rPr lang="uk-UA" sz="28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лишити – лишати</a:t>
            </a:r>
            <a:r>
              <a:rPr lang="uk-UA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пустити</a:t>
            </a:r>
            <a:r>
              <a:rPr lang="uk-UA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пускати.</a:t>
            </a:r>
            <a:r>
              <a:rPr lang="uk-UA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 допомогою суфіксів виражаються також додаткові видові відтінки в межах одного виду, наприклад: </a:t>
            </a:r>
            <a:r>
              <a:rPr lang="uk-UA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летіти – </a:t>
            </a:r>
            <a:r>
              <a:rPr lang="uk-UA" sz="28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літати</a:t>
            </a:r>
            <a:r>
              <a:rPr lang="uk-UA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котити </a:t>
            </a:r>
            <a:r>
              <a:rPr lang="uk-UA" sz="28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качати, нести – </a:t>
            </a:r>
            <a:r>
              <a:rPr lang="uk-UA" sz="28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носити.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426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426">
        <p14:ripple/>
      </p:transition>
    </mc:Choice>
    <mc:Fallback xmlns="">
      <p:transition spd="slow" advTm="84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28600" y="1371600"/>
            <a:ext cx="8763000" cy="31242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є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загальнодієслівною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категорією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дієслова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інфінітивну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способові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часові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дієприкметникові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дієприслівникові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p:transition spd="slow" advTm="947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2000" y="152400"/>
            <a:ext cx="4572000" cy="74174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Чергування звуків у корені </a:t>
            </a:r>
            <a:r>
              <a:rPr lang="uk-UA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в сучасній українській мові дуже </a:t>
            </a:r>
            <a:r>
              <a:rPr lang="uk-UA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рідко</a:t>
            </a:r>
            <a:r>
              <a:rPr lang="uk-UA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буває самостійним засобом </a:t>
            </a:r>
            <a:r>
              <a:rPr lang="uk-UA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видотворення</a:t>
            </a:r>
            <a:r>
              <a:rPr lang="uk-UA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(наприклад: </a:t>
            </a:r>
            <a:r>
              <a:rPr lang="uk-UA" sz="28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збирати</a:t>
            </a:r>
            <a:r>
              <a:rPr lang="ru-RU" sz="2800" i="1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800" i="1" dirty="0" smtClean="0">
                <a:solidFill>
                  <a:srgbClr val="222222"/>
                </a:solidFill>
                <a:latin typeface="Georgia" panose="02040502050405020303" pitchFamily="18" charset="0"/>
              </a:rPr>
              <a:t>–</a:t>
            </a:r>
            <a:r>
              <a:rPr lang="uk-UA" sz="28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зібрати, надсилати </a:t>
            </a:r>
            <a:r>
              <a:rPr lang="ru-RU" sz="2800" i="1" dirty="0">
                <a:solidFill>
                  <a:srgbClr val="222222"/>
                </a:solidFill>
                <a:latin typeface="Georgia" panose="02040502050405020303" pitchFamily="18" charset="0"/>
              </a:rPr>
              <a:t>– </a:t>
            </a:r>
            <a:r>
              <a:rPr lang="uk-UA" sz="28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надіслати),</a:t>
            </a:r>
            <a:r>
              <a:rPr lang="uk-UA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найчастіше воно є супровідним засобом при суфіксальному </a:t>
            </a:r>
            <a:r>
              <a:rPr lang="uk-UA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видотворенні</a:t>
            </a:r>
            <a:r>
              <a:rPr lang="uk-UA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наприклад: </a:t>
            </a:r>
            <a:r>
              <a:rPr lang="uk-UA" sz="28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видерти</a:t>
            </a:r>
            <a:r>
              <a:rPr lang="ru-RU" sz="2800" i="1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800" i="1" dirty="0" smtClean="0">
                <a:solidFill>
                  <a:srgbClr val="222222"/>
                </a:solidFill>
                <a:latin typeface="Georgia" panose="02040502050405020303" pitchFamily="18" charset="0"/>
              </a:rPr>
              <a:t>–</a:t>
            </a:r>
            <a:r>
              <a:rPr lang="uk-UA" sz="28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видирати, </a:t>
            </a:r>
            <a:r>
              <a:rPr lang="uk-UA" sz="28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допекти –  </a:t>
            </a:r>
            <a:r>
              <a:rPr lang="uk-UA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допікати, закотити </a:t>
            </a:r>
            <a:r>
              <a:rPr lang="ru-RU" sz="2800" i="1" dirty="0">
                <a:solidFill>
                  <a:srgbClr val="222222"/>
                </a:solidFill>
                <a:latin typeface="Georgia" panose="02040502050405020303" pitchFamily="18" charset="0"/>
              </a:rPr>
              <a:t>– </a:t>
            </a:r>
            <a:r>
              <a:rPr lang="uk-UA" sz="28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закачувати, заявити </a:t>
            </a:r>
            <a:r>
              <a:rPr lang="ru-RU" sz="2800" i="1" dirty="0" smtClean="0">
                <a:solidFill>
                  <a:srgbClr val="222222"/>
                </a:solidFill>
                <a:latin typeface="Georgia" panose="02040502050405020303" pitchFamily="18" charset="0"/>
              </a:rPr>
              <a:t>–</a:t>
            </a:r>
            <a:r>
              <a:rPr lang="uk-UA" sz="28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заявляти, відростити </a:t>
            </a:r>
            <a:r>
              <a:rPr lang="ru-RU" sz="2800" i="1" dirty="0">
                <a:solidFill>
                  <a:srgbClr val="222222"/>
                </a:solidFill>
                <a:latin typeface="Georgia" panose="02040502050405020303" pitchFamily="18" charset="0"/>
              </a:rPr>
              <a:t>– </a:t>
            </a:r>
            <a:r>
              <a:rPr lang="uk-UA" sz="28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відрощувати.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684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0210">
        <p14:honeycomb/>
      </p:transition>
    </mc:Choice>
    <mc:Fallback xmlns="">
      <p:transition spd="slow" advTm="102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52800" y="1828800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Видове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виражатися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зміною</a:t>
            </a:r>
            <a:r>
              <a:rPr lang="ru-RU" sz="3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наголосу</a:t>
            </a:r>
            <a:r>
              <a:rPr lang="ru-RU" sz="3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дієслові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3200" i="1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засипати</a:t>
            </a:r>
            <a:r>
              <a:rPr lang="ru-RU" sz="32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  </a:t>
            </a:r>
            <a:r>
              <a:rPr lang="ru-RU" sz="32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засипати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чимось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 </a:t>
            </a:r>
            <a:r>
              <a:rPr lang="ru-RU" sz="32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вики-</a:t>
            </a:r>
            <a:r>
              <a:rPr lang="ru-RU" sz="3200" i="1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32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i="1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викидати</a:t>
            </a:r>
            <a:r>
              <a:rPr lang="ru-RU" sz="32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розрізати</a:t>
            </a:r>
            <a:r>
              <a:rPr lang="ru-RU" sz="32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>
                <a:solidFill>
                  <a:srgbClr val="222222"/>
                </a:solidFill>
                <a:latin typeface="Georgia" panose="02040502050405020303" pitchFamily="18" charset="0"/>
              </a:rPr>
              <a:t>– </a:t>
            </a:r>
            <a:r>
              <a:rPr lang="ru-RU" sz="3200" i="1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розрізати</a:t>
            </a:r>
            <a:r>
              <a:rPr lang="ru-RU" sz="32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567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325">
        <p14:shred/>
      </p:transition>
    </mc:Choice>
    <mc:Fallback xmlns="">
      <p:transition spd="slow" advTm="63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62000" y="0"/>
            <a:ext cx="4572000" cy="75405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сучасній українській мові є невелика група безпрефіксних дієслів, що можуть виражати значення доконаного й недоконаного виду залежно від контексту. </a:t>
            </a:r>
            <a:r>
              <a:rPr lang="uk-UA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 називають </a:t>
            </a:r>
            <a:r>
              <a:rPr lang="uk-UA" sz="2800" b="1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двовидовими</a:t>
            </a:r>
            <a:r>
              <a:rPr lang="uk-UA" sz="28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 </a:t>
            </a:r>
            <a:r>
              <a:rPr lang="uk-UA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дієслова </a:t>
            </a:r>
            <a:r>
              <a:rPr lang="uk-UA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женити, ранити, веліти, наслідувати, вінчати, атакувати, телеграфувати, телефонувати, </a:t>
            </a:r>
            <a:r>
              <a:rPr lang="uk-UA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</a:t>
            </a:r>
            <a:r>
              <a:rPr lang="uk-UA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Порівняйте, наприклад: </a:t>
            </a:r>
            <a:r>
              <a:rPr lang="uk-UA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Наступного тижня слід </a:t>
            </a:r>
            <a:r>
              <a:rPr lang="uk-UA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атестувати </a:t>
            </a:r>
            <a:r>
              <a:rPr lang="uk-UA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аспірантів другого року навчання</a:t>
            </a:r>
            <a:r>
              <a:rPr lang="uk-UA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(доконаний вид); </a:t>
            </a:r>
            <a:r>
              <a:rPr lang="uk-UA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 будемо </a:t>
            </a:r>
            <a:r>
              <a:rPr lang="uk-UA" b="1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атестувати</a:t>
            </a:r>
            <a:r>
              <a:rPr lang="uk-UA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допомогою системи МУДЛ </a:t>
            </a:r>
            <a:r>
              <a:rPr lang="uk-UA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(недоконаний </a:t>
            </a:r>
            <a:r>
              <a:rPr lang="uk-UA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вид).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387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638">
        <p14:gallery dir="l"/>
      </p:transition>
    </mc:Choice>
    <mc:Fallback xmlns="">
      <p:transition spd="slow" advTm="46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71800" y="6531"/>
            <a:ext cx="4572000" cy="74789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Окремі групи складають </a:t>
            </a:r>
            <a:r>
              <a:rPr lang="uk-UA" sz="2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одновидові</a:t>
            </a:r>
            <a:r>
              <a:rPr lang="uk-UA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дієслова, що не мають видової кореляції.</a:t>
            </a:r>
          </a:p>
          <a:p>
            <a:pPr algn="just"/>
            <a:r>
              <a:rPr lang="uk-UA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 недоконаний вид мають: а) безпрефіксні дієслова із значенням необмеженої дії, наприклад: </a:t>
            </a:r>
            <a:r>
              <a:rPr lang="uk-UA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гордувати, гидувати, гребувати, вимагати, чекати, мислити, працювати, говорити, гомоніти, ледарювати, ворогувати, стежити</a:t>
            </a:r>
            <a:r>
              <a:rPr lang="uk-UA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і под.; б) префіксальні дієслова, утворені від дієслів із значенням необмеженої дії (мислення, мовлення, сприймання) за допомогою </a:t>
            </a:r>
            <a:r>
              <a:rPr lang="uk-UA" dirty="0" err="1">
                <a:solidFill>
                  <a:srgbClr val="222222"/>
                </a:solidFill>
                <a:latin typeface="Georgia" panose="02040502050405020303" pitchFamily="18" charset="0"/>
              </a:rPr>
              <a:t>префікса</a:t>
            </a:r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 </a:t>
            </a:r>
            <a:r>
              <a:rPr lang="uk-UA" i="1" dirty="0">
                <a:solidFill>
                  <a:srgbClr val="222222"/>
                </a:solidFill>
                <a:latin typeface="Georgia" panose="02040502050405020303" pitchFamily="18" charset="0"/>
              </a:rPr>
              <a:t>по-,</a:t>
            </a:r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 що надає відтінку повторюваності </a:t>
            </a:r>
            <a:r>
              <a:rPr lang="uk-UA" dirty="0" smtClean="0">
                <a:solidFill>
                  <a:srgbClr val="222222"/>
                </a:solidFill>
                <a:latin typeface="Georgia" panose="02040502050405020303" pitchFamily="18" charset="0"/>
              </a:rPr>
              <a:t>дії: </a:t>
            </a:r>
            <a:r>
              <a:rPr lang="uk-UA" i="1" dirty="0" smtClean="0">
                <a:solidFill>
                  <a:srgbClr val="222222"/>
                </a:solidFill>
                <a:latin typeface="Georgia" panose="02040502050405020303" pitchFamily="18" charset="0"/>
              </a:rPr>
              <a:t>погукувати</a:t>
            </a:r>
            <a:r>
              <a:rPr lang="uk-UA" i="1" dirty="0">
                <a:solidFill>
                  <a:srgbClr val="222222"/>
                </a:solidFill>
                <a:latin typeface="Georgia" panose="02040502050405020303" pitchFamily="18" charset="0"/>
              </a:rPr>
              <a:t>, покрикувати, почитувати, пописувати, потріскувати.</a:t>
            </a:r>
            <a:endParaRPr lang="uk-UA" b="0" i="0" dirty="0">
              <a:solidFill>
                <a:srgbClr val="222222"/>
              </a:solidFill>
              <a:effectLst/>
              <a:latin typeface="Georgia" panose="020405020504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2617343"/>
      </p:ext>
    </p:extLst>
  </p:cSld>
  <p:clrMapOvr>
    <a:masterClrMapping/>
  </p:clrMapOvr>
  <p:transition spd="slow" advTm="589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3000" y="609600"/>
            <a:ext cx="4572000" cy="53860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Значення </a:t>
            </a:r>
            <a:r>
              <a:rPr lang="uk-UA" sz="2800" b="1" dirty="0">
                <a:solidFill>
                  <a:srgbClr val="222222"/>
                </a:solidFill>
                <a:latin typeface="Georgia" panose="02040502050405020303" pitchFamily="18" charset="0"/>
              </a:rPr>
              <a:t>лише доконаного виду </a:t>
            </a:r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мають в основному дієслова </a:t>
            </a:r>
            <a:r>
              <a:rPr lang="uk-UA" dirty="0" smtClean="0">
                <a:solidFill>
                  <a:srgbClr val="222222"/>
                </a:solidFill>
                <a:latin typeface="Georgia" panose="02040502050405020303" pitchFamily="18" charset="0"/>
              </a:rPr>
              <a:t>префіксально-</a:t>
            </a:r>
            <a:r>
              <a:rPr lang="uk-UA" dirty="0" err="1" smtClean="0">
                <a:solidFill>
                  <a:srgbClr val="222222"/>
                </a:solidFill>
                <a:latin typeface="Georgia" panose="02040502050405020303" pitchFamily="18" charset="0"/>
              </a:rPr>
              <a:t>постфіксальні</a:t>
            </a:r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, похідні від </a:t>
            </a:r>
            <a:r>
              <a:rPr lang="uk-UA" dirty="0" err="1">
                <a:solidFill>
                  <a:srgbClr val="222222"/>
                </a:solidFill>
                <a:latin typeface="Georgia" panose="02040502050405020303" pitchFamily="18" charset="0"/>
              </a:rPr>
              <a:t>двовидових</a:t>
            </a:r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 безпрефіксних </a:t>
            </a:r>
            <a:r>
              <a:rPr lang="uk-UA" dirty="0" smtClean="0">
                <a:solidFill>
                  <a:srgbClr val="222222"/>
                </a:solidFill>
                <a:latin typeface="Georgia" panose="02040502050405020303" pitchFamily="18" charset="0"/>
              </a:rPr>
              <a:t>дієслів. </a:t>
            </a:r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Це дієслівні утворення з префіксами </a:t>
            </a:r>
            <a:r>
              <a:rPr lang="uk-UA" i="1" dirty="0">
                <a:solidFill>
                  <a:srgbClr val="222222"/>
                </a:solidFill>
                <a:latin typeface="Georgia" panose="02040502050405020303" pitchFamily="18" charset="0"/>
              </a:rPr>
              <a:t>від-, на-, за-, </a:t>
            </a:r>
            <a:r>
              <a:rPr lang="uk-UA" i="1" dirty="0" smtClean="0">
                <a:solidFill>
                  <a:srgbClr val="222222"/>
                </a:solidFill>
                <a:latin typeface="Georgia" panose="02040502050405020303" pitchFamily="18" charset="0"/>
              </a:rPr>
              <a:t>по- </a:t>
            </a:r>
            <a:r>
              <a:rPr lang="uk-UA" i="1" dirty="0">
                <a:solidFill>
                  <a:srgbClr val="222222"/>
                </a:solidFill>
                <a:latin typeface="Georgia" panose="02040502050405020303" pitchFamily="18" charset="0"/>
              </a:rPr>
              <a:t>про-, </a:t>
            </a:r>
            <a:r>
              <a:rPr lang="uk-UA" i="1" dirty="0" smtClean="0">
                <a:solidFill>
                  <a:srgbClr val="222222"/>
                </a:solidFill>
                <a:latin typeface="Georgia" panose="02040502050405020303" pitchFamily="18" charset="0"/>
              </a:rPr>
              <a:t>роз-</a:t>
            </a:r>
            <a:r>
              <a:rPr lang="uk-UA" dirty="0" smtClean="0">
                <a:solidFill>
                  <a:srgbClr val="222222"/>
                </a:solidFill>
                <a:latin typeface="Georgia" panose="02040502050405020303" pitchFamily="18" charset="0"/>
              </a:rPr>
              <a:t>наприклад</a:t>
            </a:r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: </a:t>
            </a:r>
            <a:r>
              <a:rPr lang="uk-UA" i="1" dirty="0">
                <a:solidFill>
                  <a:srgbClr val="222222"/>
                </a:solidFill>
                <a:latin typeface="Georgia" panose="02040502050405020303" pitchFamily="18" charset="0"/>
              </a:rPr>
              <a:t>відпрацюватися, надуматися, натерпітися, замиритися, повчитися, провчитися, </a:t>
            </a:r>
            <a:r>
              <a:rPr lang="uk-UA" i="1" dirty="0" err="1">
                <a:solidFill>
                  <a:srgbClr val="222222"/>
                </a:solidFill>
                <a:latin typeface="Georgia" panose="02040502050405020303" pitchFamily="18" charset="0"/>
              </a:rPr>
              <a:t>пробідкатися</a:t>
            </a:r>
            <a:r>
              <a:rPr lang="uk-UA" i="1" dirty="0">
                <a:solidFill>
                  <a:srgbClr val="222222"/>
                </a:solidFill>
                <a:latin typeface="Georgia" panose="02040502050405020303" pitchFamily="18" charset="0"/>
              </a:rPr>
              <a:t>, розпишатися, розморгатися.</a:t>
            </a:r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02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1090">
        <p14:pan dir="u"/>
      </p:transition>
    </mc:Choice>
    <mc:Fallback xmlns="">
      <p:transition spd="slow" advTm="110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24200" y="707120"/>
            <a:ext cx="4572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Одновидове</a:t>
            </a:r>
            <a:r>
              <a:rPr lang="uk-UA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значення можуть мати також дієслова префіксальні, утворені від </a:t>
            </a:r>
            <a:r>
              <a:rPr lang="uk-UA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двовидових</a:t>
            </a:r>
            <a:r>
              <a:rPr lang="uk-UA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допомогою префіксів </a:t>
            </a:r>
            <a:r>
              <a:rPr lang="uk-UA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за-, по-, про-, </a:t>
            </a:r>
            <a:r>
              <a:rPr lang="uk-UA" sz="28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від-</a:t>
            </a:r>
            <a:r>
              <a:rPr lang="uk-UA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uk-UA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вносять відтінок тривалості дії із вказівкою на результативність або вказують на початок дії з відтінком посилення її: </a:t>
            </a:r>
            <a:r>
              <a:rPr lang="uk-UA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закивати, запрацювати, потерпіти, поплакати, проходити, просидіти, відшуміти, відходити.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758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89">
        <p14:ferris dir="l"/>
      </p:transition>
    </mc:Choice>
    <mc:Fallback xmlns="">
      <p:transition spd="slow" advTm="79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1122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1031">
        <p15:prstTrans prst="origami"/>
      </p:transition>
    </mc:Choice>
    <mc:Fallback xmlns="">
      <p:transition spd="slow" advTm="110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52400"/>
            <a:ext cx="6019800" cy="5791200"/>
          </a:xfrm>
        </p:spPr>
        <p:txBody>
          <a:bodyPr>
            <a:normAutofit/>
          </a:bodyPr>
          <a:lstStyle/>
          <a:p>
            <a:pPr algn="just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виду є основною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граматичною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категорією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дієслова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вказує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результативність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нерезультативність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незавершеність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Реалізується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грамемах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грамемі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доконаного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виду і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грамемі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недоконаного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виду.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739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631">
        <p:split orient="vert"/>
      </p:transition>
    </mc:Choice>
    <mc:Fallback xmlns="">
      <p:transition spd="slow" advTm="1563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5600" y="838200"/>
            <a:ext cx="5943600" cy="4648200"/>
          </a:xfrm>
        </p:spPr>
        <p:txBody>
          <a:bodyPr>
            <a:no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Видове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протиставлення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граматично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співвідносних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дієсловах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поодиноких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словах 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основами –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суплетивно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видова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класти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покласти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допомагати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взяти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16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239">
        <p14:reveal/>
      </p:transition>
    </mc:Choice>
    <mc:Fallback xmlns="">
      <p:transition spd="slow" advTm="152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77200" cy="78486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endParaRPr lang="ru-RU" sz="5000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47900" y="228600"/>
            <a:ext cx="4572000" cy="7602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>
                <a:solidFill>
                  <a:srgbClr val="222222"/>
                </a:solidFill>
                <a:latin typeface="Georgia" panose="02040502050405020303" pitchFamily="18" charset="0"/>
              </a:rPr>
              <a:t>Значення доконаного й недоконаного виду у формах інфінітива виражається безвідносно до інших граматичних значень дієслова, воно властиве самій дієслівній основі, де показником виду виступає афікс (префікс або суфікс), чергування звуків у корені слова, наголос тощо. Кожний інфінітив об'єднує всі можливі форми одного виду, наприклад: </a:t>
            </a:r>
            <a:r>
              <a:rPr lang="uk-UA" i="1" dirty="0" smtClean="0">
                <a:solidFill>
                  <a:srgbClr val="222222"/>
                </a:solidFill>
                <a:latin typeface="Georgia" panose="02040502050405020303" pitchFamily="18" charset="0"/>
              </a:rPr>
              <a:t>замикати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uk-UA" i="1" dirty="0" smtClean="0">
                <a:solidFill>
                  <a:srgbClr val="222222"/>
                </a:solidFill>
                <a:latin typeface="Georgia" panose="02040502050405020303" pitchFamily="18" charset="0"/>
              </a:rPr>
              <a:t>  </a:t>
            </a:r>
            <a:r>
              <a:rPr lang="uk-UA" i="1" dirty="0">
                <a:solidFill>
                  <a:srgbClr val="222222"/>
                </a:solidFill>
                <a:latin typeface="Georgia" panose="02040502050405020303" pitchFamily="18" charset="0"/>
              </a:rPr>
              <a:t>замикаю, замикав, замикатиму, замикай, замикав би, замикаючи; замкнути — замкну, замкнув, замкни, замкнув би, замкнений.</a:t>
            </a:r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03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361">
        <p:circle/>
      </p:transition>
    </mc:Choice>
    <mc:Fallback xmlns="">
      <p:transition spd="slow" advTm="836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86885006"/>
              </p:ext>
            </p:extLst>
          </p:nvPr>
        </p:nvGraphicFramePr>
        <p:xfrm>
          <a:off x="232636" y="5571612"/>
          <a:ext cx="7082564" cy="752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Звук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575334"/>
            <a:ext cx="92360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доконаного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виду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пов'язується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вказівкою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внутрішню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межу – вони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виражають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результативну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нетривалу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32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написати</a:t>
            </a:r>
            <a:r>
              <a:rPr lang="ru-RU" sz="32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прочитати</a:t>
            </a:r>
            <a:r>
              <a:rPr lang="ru-RU" sz="32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32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посиніти</a:t>
            </a:r>
            <a:r>
              <a:rPr lang="ru-RU" sz="32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528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165">
        <p15:prstTrans prst="drape"/>
      </p:transition>
    </mc:Choice>
    <mc:Fallback xmlns="">
      <p:transition spd="slow" advTm="151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8">
                                            <p:graphicEl>
                                              <a:dgm id="{CB813068-2FF1-4FD5-A0EC-0569A9FC2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graphicEl>
                                              <a:dgm id="{CB813068-2FF1-4FD5-A0EC-0569A9FC2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graphicEl>
                                              <a:dgm id="{CB813068-2FF1-4FD5-A0EC-0569A9FC2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CB813068-2FF1-4FD5-A0EC-0569A9FC2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Graphic spid="8" grpId="0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3554437"/>
          </a:xfrm>
        </p:spPr>
        <p:txBody>
          <a:bodyPr>
            <a:noAutofit/>
          </a:bodyPr>
          <a:lstStyle/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Крім основних значень, дієслівні форми можуть виражати різні додаткові відтінки значень недоконаного і доконаного виду: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тривалу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спрямовану дію </a:t>
            </a: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(летіти, пливти);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повторювану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дію </a:t>
            </a: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(ганяти, їздити);</a:t>
            </a: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22888224"/>
              </p:ext>
            </p:extLst>
          </p:nvPr>
        </p:nvGraphicFramePr>
        <p:xfrm>
          <a:off x="457200" y="5105400"/>
          <a:ext cx="8305800" cy="692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22967672"/>
              </p:ext>
            </p:extLst>
          </p:nvPr>
        </p:nvGraphicFramePr>
        <p:xfrm>
          <a:off x="1905000" y="5257800"/>
          <a:ext cx="5029200" cy="1427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5445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817">
        <p15:prstTrans prst="wind"/>
      </p:transition>
    </mc:Choice>
    <mc:Fallback xmlns="">
      <p:transition spd="slow" advTm="88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Graphic spid="3" grpId="0">
        <p:bldAsOne/>
      </p:bldGraphic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43200" y="603757"/>
            <a:ext cx="6096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супровідну дію (</a:t>
            </a:r>
            <a:r>
              <a:rPr lang="uk-UA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приспівувати, приказувати</a:t>
            </a:r>
            <a:r>
              <a:rPr lang="uk-UA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 </a:t>
            </a:r>
            <a:endParaRPr lang="uk-UA" sz="28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тривалу </a:t>
            </a:r>
            <a:r>
              <a:rPr lang="uk-UA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завершену дію (</a:t>
            </a:r>
            <a:r>
              <a:rPr lang="uk-UA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посидіти, </a:t>
            </a:r>
            <a:r>
              <a:rPr lang="uk-UA" sz="28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поспати</a:t>
            </a:r>
            <a:r>
              <a:rPr lang="uk-UA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 </a:t>
            </a:r>
            <a:endParaRPr lang="uk-UA" sz="28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раптову </a:t>
            </a:r>
            <a:r>
              <a:rPr lang="uk-UA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 з відтінком підсилення (</a:t>
            </a:r>
            <a:r>
              <a:rPr lang="uk-UA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смикнути, грюкнути, рубонути</a:t>
            </a:r>
            <a:r>
              <a:rPr lang="uk-UA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 </a:t>
            </a:r>
            <a:endParaRPr lang="uk-UA" sz="28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багатократну </a:t>
            </a:r>
            <a:r>
              <a:rPr lang="uk-UA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обмежену в часі (</a:t>
            </a:r>
            <a:r>
              <a:rPr lang="uk-UA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попоходив, попорозказую, попоносили</a:t>
            </a:r>
            <a:r>
              <a:rPr lang="uk-UA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uk-UA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вказівку на початок дії, обмеженої в часі (</a:t>
            </a:r>
            <a:r>
              <a:rPr lang="uk-UA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заспівав, закричу, покотиться</a:t>
            </a:r>
            <a:r>
              <a:rPr lang="uk-UA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та ін. 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9149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815">
        <p15:prstTrans prst="prestige"/>
      </p:transition>
    </mc:Choice>
    <mc:Fallback xmlns="">
      <p:transition spd="slow" advTm="68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4400" y="685800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відтінки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передаються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часовими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формами,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динамічна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ознака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становлення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розгортання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реалізована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нереалізована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тривала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нетривала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часових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межах.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3967362"/>
      </p:ext>
    </p:extLst>
  </p:cSld>
  <p:clrMapOvr>
    <a:masterClrMapping/>
  </p:clrMapOvr>
  <p:transition spd="slow" advTm="393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3|2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|1.2|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4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|2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4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2.5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4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"/>
</p:tagLst>
</file>

<file path=ppt/theme/theme1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purl.org/dc/elements/1.1/"/>
    <ds:schemaRef ds:uri="http://purl.org/dc/terms/"/>
    <ds:schemaRef ds:uri="http://schemas.microsoft.com/office/2006/documentManagement/types"/>
    <ds:schemaRef ds:uri="4873beb7-5857-4685-be1f-d57550cc96cc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tf02787940</Template>
  <TotalTime>0</TotalTime>
  <Words>481</Words>
  <Application>Microsoft Office PowerPoint</Application>
  <PresentationFormat>Экран (4:3)</PresentationFormat>
  <Paragraphs>30</Paragraphs>
  <Slides>26</Slides>
  <Notes>0</Notes>
  <HiddenSlides>0</HiddenSlides>
  <MMClips>24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Century Gothic</vt:lpstr>
      <vt:lpstr>Georgia</vt:lpstr>
      <vt:lpstr>Times New Roman</vt:lpstr>
      <vt:lpstr>Книги в формате 16 x 9</vt:lpstr>
      <vt:lpstr>Дієслівна категорія виду</vt:lpstr>
      <vt:lpstr> Вид є загальнодієслівною категорією, оскільки охоплює всі форми дієслова: інфінітивну, способові й часові, дієприкметникові та дієприслівникові.</vt:lpstr>
      <vt:lpstr>Презентация PowerPoint</vt:lpstr>
      <vt:lpstr>Видове протиставлення виражається граматично у співвідносних дієсловах спільного кореня (і тільки в поодиноких випадках у словах з різними основами –  суплетивно), що виступають як видова пара, наприклад: класти – покласти, робити – зробити, допомагати – допомогти, брати – взяти.</vt:lpstr>
      <vt:lpstr>Презентация PowerPoint</vt:lpstr>
      <vt:lpstr>Презентация PowerPoint</vt:lpstr>
      <vt:lpstr>Крім основних значень, дієслівні форми можуть виражати різні додаткові відтінки значень недоконаного і доконаного виду:   тривалу спрямовану дію (летіти, пливти);   повторювану дію (ганяти, їздити);</vt:lpstr>
      <vt:lpstr>Презентация PowerPoint</vt:lpstr>
      <vt:lpstr>Презентация PowerPoint</vt:lpstr>
      <vt:lpstr>Презентация PowerPoint</vt:lpstr>
      <vt:lpstr>Презентация PowerPoint</vt:lpstr>
      <vt:lpstr>Видові співвідношення у споріднених дієсловах виражаються засобами афіксації (префіксами й суфіксами, а також конфіксами), чергуванням голосних у корені слова, зміною наголосу, суплетивністю.     Засіб префіксації виступає при творенні дієслова доконаного виду від безпрефіксного дієслова недоконаного виду, наприклад: вітати – привітати, знайомити – познайомити, пам'ятати–запам'ятати. </vt:lpstr>
      <vt:lpstr>Презентация PowerPoint</vt:lpstr>
      <vt:lpstr>Презентация PowerPoint</vt:lpstr>
      <vt:lpstr>Презентация PowerPoint</vt:lpstr>
      <vt:lpstr>Видова пара може творитися за допомогою конфікса: падати - впасти, вішати—повісити або шляхом суплетивації: ловити - піймати, брати – взяти, заходити (в приміщення)  – увійти.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2018-01-21T12:50:59Z</dcterms:created>
  <dcterms:modified xsi:type="dcterms:W3CDTF">2022-09-13T12:50:39Z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