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7" r:id="rId12"/>
    <p:sldId id="270" r:id="rId13"/>
    <p:sldId id="269" r:id="rId14"/>
    <p:sldId id="263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66FF"/>
    <a:srgbClr val="660066"/>
    <a:srgbClr val="CC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73" autoAdjust="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8D29-8B88-475F-93A5-7325989FE1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E65-37BD-47A4-9E40-38642A919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3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8D29-8B88-475F-93A5-7325989FE1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E65-37BD-47A4-9E40-38642A919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8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8D29-8B88-475F-93A5-7325989FE1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E65-37BD-47A4-9E40-38642A919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3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8D29-8B88-475F-93A5-7325989FE1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E65-37BD-47A4-9E40-38642A919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8D29-8B88-475F-93A5-7325989FE1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E65-37BD-47A4-9E40-38642A919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6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8D29-8B88-475F-93A5-7325989FE1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E65-37BD-47A4-9E40-38642A919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8D29-8B88-475F-93A5-7325989FE1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E65-37BD-47A4-9E40-38642A919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7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8D29-8B88-475F-93A5-7325989FE1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E65-37BD-47A4-9E40-38642A919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8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8D29-8B88-475F-93A5-7325989FE1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E65-37BD-47A4-9E40-38642A919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8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8D29-8B88-475F-93A5-7325989FE1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E65-37BD-47A4-9E40-38642A919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1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8D29-8B88-475F-93A5-7325989FE1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E65-37BD-47A4-9E40-38642A919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2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28D29-8B88-475F-93A5-7325989FE1B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B0E65-37BD-47A4-9E40-38642A919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660066"/>
          </a:solidFill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Переваги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недоліки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діяльності</a:t>
            </a:r>
            <a:r>
              <a:rPr lang="ru-RU" b="1" dirty="0" smtClean="0">
                <a:solidFill>
                  <a:schemeClr val="bg1"/>
                </a:solidFill>
              </a:rPr>
              <a:t> ПРА в </a:t>
            </a:r>
            <a:r>
              <a:rPr lang="ru-RU" b="1" dirty="0" err="1" smtClean="0">
                <a:solidFill>
                  <a:schemeClr val="bg1"/>
                </a:solidFill>
              </a:rPr>
              <a:t>Україні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CC66FF"/>
          </a:solidFill>
        </p:spPr>
        <p:txBody>
          <a:bodyPr/>
          <a:lstStyle/>
          <a:p>
            <a:endParaRPr lang="uk-UA" dirty="0" smtClean="0">
              <a:solidFill>
                <a:srgbClr val="7030A0"/>
              </a:solidFill>
            </a:endParaRPr>
          </a:p>
          <a:p>
            <a:r>
              <a:rPr lang="uk-UA" sz="4000" dirty="0" smtClean="0">
                <a:solidFill>
                  <a:srgbClr val="7030A0"/>
                </a:solidFill>
              </a:rPr>
              <a:t>Лабораторне заняття 2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5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&quot;У. Ліппма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1" y="842553"/>
            <a:ext cx="48768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У. Ліппман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11" y="1208139"/>
            <a:ext cx="645119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8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У. Ліппма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39" y="376544"/>
            <a:ext cx="9144000" cy="62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2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&quot;У. Ліппма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20" y="429621"/>
            <a:ext cx="9175896" cy="576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03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&quot;У. Ліппма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63" y="132796"/>
            <a:ext cx="9144000" cy="59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5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Існування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функціонування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err="1" smtClean="0">
                <a:solidFill>
                  <a:srgbClr val="C00000"/>
                </a:solidFill>
              </a:rPr>
              <a:t>Існування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>і </a:t>
            </a:r>
            <a:r>
              <a:rPr lang="ru-RU" sz="3600" dirty="0" err="1">
                <a:solidFill>
                  <a:srgbClr val="C00000"/>
                </a:solidFill>
              </a:rPr>
              <a:t>функціонування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PR </a:t>
            </a:r>
            <a:r>
              <a:rPr lang="ru-RU" sz="3600" dirty="0">
                <a:solidFill>
                  <a:srgbClr val="C00000"/>
                </a:solidFill>
              </a:rPr>
              <a:t>як </a:t>
            </a:r>
            <a:r>
              <a:rPr lang="ru-RU" sz="3600" dirty="0" err="1">
                <a:solidFill>
                  <a:srgbClr val="C00000"/>
                </a:solidFill>
              </a:rPr>
              <a:t>професійної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діяльності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завжди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зумовлені</a:t>
            </a:r>
            <a:r>
              <a:rPr lang="ru-RU" sz="3600" dirty="0">
                <a:solidFill>
                  <a:srgbClr val="C00000"/>
                </a:solidFill>
              </a:rPr>
              <a:t> законами, </a:t>
            </a:r>
            <a:r>
              <a:rPr lang="ru-RU" sz="3600" dirty="0" err="1">
                <a:solidFill>
                  <a:srgbClr val="C00000"/>
                </a:solidFill>
              </a:rPr>
              <a:t>традиціями</a:t>
            </a:r>
            <a:r>
              <a:rPr lang="ru-RU" sz="3600" dirty="0">
                <a:solidFill>
                  <a:srgbClr val="C00000"/>
                </a:solidFill>
              </a:rPr>
              <a:t>, потребами </a:t>
            </a:r>
            <a:r>
              <a:rPr lang="ru-RU" sz="3600" dirty="0" err="1">
                <a:solidFill>
                  <a:srgbClr val="C00000"/>
                </a:solidFill>
              </a:rPr>
              <a:t>суспільства</a:t>
            </a:r>
            <a:r>
              <a:rPr lang="ru-RU" sz="3600" dirty="0">
                <a:solidFill>
                  <a:srgbClr val="C00000"/>
                </a:solidFill>
              </a:rPr>
              <a:t>, </a:t>
            </a:r>
            <a:r>
              <a:rPr lang="ru-RU" sz="3600" dirty="0" err="1">
                <a:solidFill>
                  <a:srgbClr val="C00000"/>
                </a:solidFill>
              </a:rPr>
              <a:t>його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спроможністю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прийняти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цю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діяльність</a:t>
            </a:r>
            <a:r>
              <a:rPr lang="ru-RU" sz="360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"</a:t>
            </a:r>
            <a:r>
              <a:rPr lang="ru-RU" dirty="0" err="1" smtClean="0">
                <a:solidFill>
                  <a:srgbClr val="7030A0"/>
                </a:solidFill>
              </a:rPr>
              <a:t>Тільки</a:t>
            </a:r>
            <a:r>
              <a:rPr lang="ru-RU" dirty="0" smtClean="0">
                <a:solidFill>
                  <a:srgbClr val="7030A0"/>
                </a:solidFill>
              </a:rPr>
              <a:t> в </a:t>
            </a:r>
            <a:r>
              <a:rPr lang="ru-RU" dirty="0" err="1" smtClean="0">
                <a:solidFill>
                  <a:srgbClr val="7030A0"/>
                </a:solidFill>
              </a:rPr>
              <a:t>суспільстві</a:t>
            </a:r>
            <a:r>
              <a:rPr lang="ru-RU" dirty="0" smtClean="0">
                <a:solidFill>
                  <a:srgbClr val="7030A0"/>
                </a:solidFill>
              </a:rPr>
              <a:t>, де </a:t>
            </a:r>
            <a:r>
              <a:rPr lang="ru-RU" dirty="0" err="1" smtClean="0">
                <a:solidFill>
                  <a:srgbClr val="7030A0"/>
                </a:solidFill>
              </a:rPr>
              <a:t>особистість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користується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всією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гамою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громадянських</a:t>
            </a:r>
            <a:r>
              <a:rPr lang="ru-RU" dirty="0" smtClean="0">
                <a:solidFill>
                  <a:srgbClr val="7030A0"/>
                </a:solidFill>
              </a:rPr>
              <a:t> прав і свобод, де </a:t>
            </a:r>
            <a:r>
              <a:rPr lang="ru-RU" dirty="0" err="1" smtClean="0">
                <a:solidFill>
                  <a:srgbClr val="7030A0"/>
                </a:solidFill>
              </a:rPr>
              <a:t>людина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сприймається</a:t>
            </a:r>
            <a:r>
              <a:rPr lang="ru-RU" dirty="0" smtClean="0">
                <a:solidFill>
                  <a:srgbClr val="7030A0"/>
                </a:solidFill>
              </a:rPr>
              <a:t> як </a:t>
            </a:r>
            <a:r>
              <a:rPr lang="ru-RU" dirty="0" err="1" smtClean="0">
                <a:solidFill>
                  <a:srgbClr val="7030A0"/>
                </a:solidFill>
              </a:rPr>
              <a:t>індивідуальність</a:t>
            </a:r>
            <a:r>
              <a:rPr lang="ru-RU" dirty="0" smtClean="0">
                <a:solidFill>
                  <a:srgbClr val="7030A0"/>
                </a:solidFill>
              </a:rPr>
              <a:t>, на </a:t>
            </a:r>
            <a:r>
              <a:rPr lang="ru-RU" dirty="0" err="1" smtClean="0">
                <a:solidFill>
                  <a:srgbClr val="7030A0"/>
                </a:solidFill>
              </a:rPr>
              <a:t>вчинки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якої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можна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вплинути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лише</a:t>
            </a:r>
            <a:r>
              <a:rPr lang="ru-RU" dirty="0" smtClean="0">
                <a:solidFill>
                  <a:srgbClr val="7030A0"/>
                </a:solidFill>
              </a:rPr>
              <a:t> шляхом </a:t>
            </a:r>
            <a:r>
              <a:rPr lang="ru-RU" dirty="0" err="1" smtClean="0">
                <a:solidFill>
                  <a:srgbClr val="7030A0"/>
                </a:solidFill>
              </a:rPr>
              <a:t>заохочення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переконання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особистого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зацікавлення</a:t>
            </a:r>
            <a:r>
              <a:rPr lang="ru-RU" dirty="0" smtClean="0">
                <a:solidFill>
                  <a:srgbClr val="7030A0"/>
                </a:solidFill>
              </a:rPr>
              <a:t>, а не наказу </a:t>
            </a:r>
            <a:r>
              <a:rPr lang="ru-RU" dirty="0" err="1" smtClean="0">
                <a:solidFill>
                  <a:srgbClr val="7030A0"/>
                </a:solidFill>
              </a:rPr>
              <a:t>чи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підкорення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тотальній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волі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держави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або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колективу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тільки</a:t>
            </a:r>
            <a:r>
              <a:rPr lang="ru-RU" dirty="0" smtClean="0">
                <a:solidFill>
                  <a:srgbClr val="7030A0"/>
                </a:solidFill>
              </a:rPr>
              <a:t> там і </a:t>
            </a:r>
            <a:r>
              <a:rPr lang="ru-RU" dirty="0" err="1" smtClean="0">
                <a:solidFill>
                  <a:srgbClr val="7030A0"/>
                </a:solidFill>
              </a:rPr>
              <a:t>тоді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виникає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історична</a:t>
            </a:r>
            <a:r>
              <a:rPr lang="ru-RU" dirty="0" smtClean="0">
                <a:solidFill>
                  <a:srgbClr val="7030A0"/>
                </a:solidFill>
              </a:rPr>
              <a:t> потреба в </a:t>
            </a:r>
            <a:r>
              <a:rPr lang="ru-RU" dirty="0" err="1" smtClean="0">
                <a:solidFill>
                  <a:srgbClr val="7030A0"/>
                </a:solidFill>
              </a:rPr>
              <a:t>новій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атмосфері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стосунків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між</a:t>
            </a:r>
            <a:r>
              <a:rPr lang="ru-RU" dirty="0" smtClean="0">
                <a:solidFill>
                  <a:srgbClr val="7030A0"/>
                </a:solidFill>
              </a:rPr>
              <a:t> людьми, </a:t>
            </a:r>
            <a:r>
              <a:rPr lang="ru-RU" dirty="0" err="1" smtClean="0">
                <a:solidFill>
                  <a:srgbClr val="7030A0"/>
                </a:solidFill>
              </a:rPr>
              <a:t>між</a:t>
            </a:r>
            <a:r>
              <a:rPr lang="ru-RU" dirty="0" smtClean="0">
                <a:solidFill>
                  <a:srgbClr val="7030A0"/>
                </a:solidFill>
              </a:rPr>
              <a:t> державою і </a:t>
            </a:r>
            <a:r>
              <a:rPr lang="ru-RU" dirty="0" err="1" smtClean="0">
                <a:solidFill>
                  <a:srgbClr val="7030A0"/>
                </a:solidFill>
              </a:rPr>
              <a:t>громадянами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між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організацією</a:t>
            </a:r>
            <a:r>
              <a:rPr lang="ru-RU" dirty="0" smtClean="0">
                <a:solidFill>
                  <a:srgbClr val="7030A0"/>
                </a:solidFill>
              </a:rPr>
              <a:t> і </a:t>
            </a:r>
            <a:r>
              <a:rPr lang="ru-RU" dirty="0" err="1" smtClean="0">
                <a:solidFill>
                  <a:srgbClr val="7030A0"/>
                </a:solidFill>
              </a:rPr>
              <a:t>громадськістю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тобто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об'єктивна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необхідність</a:t>
            </a:r>
            <a:r>
              <a:rPr lang="ru-RU" dirty="0" smtClean="0">
                <a:solidFill>
                  <a:srgbClr val="7030A0"/>
                </a:solidFill>
              </a:rPr>
              <a:t> у </a:t>
            </a:r>
            <a:r>
              <a:rPr lang="ru-RU" dirty="0" err="1" smtClean="0">
                <a:solidFill>
                  <a:srgbClr val="7030A0"/>
                </a:solidFill>
              </a:rPr>
              <a:t>розвитку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професіонального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інституту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паблік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рилейшнз</a:t>
            </a:r>
            <a:r>
              <a:rPr lang="ru-RU" dirty="0" smtClean="0">
                <a:solidFill>
                  <a:srgbClr val="7030A0"/>
                </a:solidFill>
              </a:rPr>
              <a:t>"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622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Розвиток </a:t>
            </a:r>
            <a:r>
              <a:rPr lang="en-US" b="1" dirty="0" smtClean="0">
                <a:solidFill>
                  <a:srgbClr val="7030A0"/>
                </a:solidFill>
              </a:rPr>
              <a:t>PR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Найбільшого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en-US" dirty="0"/>
              <a:t>PR </a:t>
            </a:r>
            <a:r>
              <a:rPr lang="ru-RU" dirty="0" err="1"/>
              <a:t>набув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у </a:t>
            </a:r>
            <a:r>
              <a:rPr lang="ru-RU" dirty="0" err="1">
                <a:solidFill>
                  <a:srgbClr val="7030A0"/>
                </a:solidFill>
              </a:rPr>
              <a:t>другій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половині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XX </a:t>
            </a:r>
            <a:r>
              <a:rPr lang="ru-RU" dirty="0">
                <a:solidFill>
                  <a:srgbClr val="7030A0"/>
                </a:solidFill>
              </a:rPr>
              <a:t>ст</a:t>
            </a:r>
            <a:r>
              <a:rPr lang="ru-RU" dirty="0"/>
              <a:t>.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характеризувався</a:t>
            </a:r>
            <a:r>
              <a:rPr lang="ru-RU" dirty="0"/>
              <a:t> </a:t>
            </a:r>
            <a:r>
              <a:rPr lang="ru-RU" dirty="0" err="1"/>
              <a:t>зростанням</a:t>
            </a:r>
            <a:r>
              <a:rPr lang="ru-RU" dirty="0"/>
              <a:t> </a:t>
            </a:r>
            <a:r>
              <a:rPr lang="ru-RU" dirty="0" err="1"/>
              <a:t>статків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в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розвинутих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, тому </a:t>
            </a:r>
            <a:r>
              <a:rPr lang="ru-RU" dirty="0" err="1"/>
              <a:t>добробут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головною метою та </a:t>
            </a:r>
            <a:r>
              <a:rPr lang="ru-RU" dirty="0" err="1"/>
              <a:t>умовою</a:t>
            </a:r>
            <a:r>
              <a:rPr lang="ru-RU" dirty="0"/>
              <a:t>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до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балансових</a:t>
            </a:r>
            <a:r>
              <a:rPr lang="ru-RU" dirty="0"/>
              <a:t> </a:t>
            </a:r>
            <a:r>
              <a:rPr lang="ru-RU" dirty="0" err="1"/>
              <a:t>звітах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PR </a:t>
            </a:r>
            <a:r>
              <a:rPr lang="ru-RU" b="1" dirty="0" err="1">
                <a:solidFill>
                  <a:srgbClr val="7030A0"/>
                </a:solidFill>
              </a:rPr>
              <a:t>формується</a:t>
            </a:r>
            <a:r>
              <a:rPr lang="ru-RU" b="1" dirty="0">
                <a:solidFill>
                  <a:srgbClr val="7030A0"/>
                </a:solidFill>
              </a:rPr>
              <a:t> у 70-х </a:t>
            </a:r>
            <a:r>
              <a:rPr lang="ru-RU" b="1" dirty="0" err="1">
                <a:solidFill>
                  <a:srgbClr val="7030A0"/>
                </a:solidFill>
              </a:rPr>
              <a:t>рр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en-US" b="1" dirty="0">
                <a:solidFill>
                  <a:srgbClr val="7030A0"/>
                </a:solidFill>
              </a:rPr>
              <a:t>XX </a:t>
            </a:r>
            <a:r>
              <a:rPr lang="ru-RU" b="1" dirty="0">
                <a:solidFill>
                  <a:srgbClr val="7030A0"/>
                </a:solidFill>
              </a:rPr>
              <a:t>ст. у </a:t>
            </a:r>
            <a:r>
              <a:rPr lang="ru-RU" b="1" dirty="0" err="1">
                <a:solidFill>
                  <a:srgbClr val="7030A0"/>
                </a:solidFill>
              </a:rPr>
              <a:t>самостійну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функцію</a:t>
            </a:r>
            <a:r>
              <a:rPr lang="ru-RU" b="1" dirty="0">
                <a:solidFill>
                  <a:srgbClr val="7030A0"/>
                </a:solidFill>
              </a:rPr>
              <a:t> менеджменту, </a:t>
            </a:r>
            <a:r>
              <a:rPr lang="ru-RU" b="1" dirty="0" err="1">
                <a:solidFill>
                  <a:srgbClr val="7030A0"/>
                </a:solidFill>
              </a:rPr>
              <a:t>популярності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набуває</a:t>
            </a:r>
            <a:r>
              <a:rPr lang="ru-RU" b="1" dirty="0">
                <a:solidFill>
                  <a:srgbClr val="7030A0"/>
                </a:solidFill>
              </a:rPr>
              <a:t> думка </a:t>
            </a:r>
            <a:r>
              <a:rPr lang="ru-RU" b="1" dirty="0" err="1">
                <a:solidFill>
                  <a:srgbClr val="7030A0"/>
                </a:solidFill>
              </a:rPr>
              <a:t>деяких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спеціалістів</a:t>
            </a:r>
            <a:r>
              <a:rPr lang="ru-RU" b="1" dirty="0">
                <a:solidFill>
                  <a:srgbClr val="7030A0"/>
                </a:solidFill>
              </a:rPr>
              <a:t> про те,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 рекламу </a:t>
            </a:r>
            <a:r>
              <a:rPr lang="ru-RU" b="1" dirty="0" err="1">
                <a:solidFill>
                  <a:srgbClr val="7030A0"/>
                </a:solidFill>
              </a:rPr>
              <a:t>теж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можна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розглядати</a:t>
            </a:r>
            <a:r>
              <a:rPr lang="ru-RU" b="1" dirty="0">
                <a:solidFill>
                  <a:srgbClr val="7030A0"/>
                </a:solidFill>
              </a:rPr>
              <a:t> як </a:t>
            </a:r>
            <a:r>
              <a:rPr lang="ru-RU" b="1" dirty="0" err="1">
                <a:solidFill>
                  <a:srgbClr val="7030A0"/>
                </a:solidFill>
              </a:rPr>
              <a:t>складову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частину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PR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5625"/>
            <a:ext cx="4876800" cy="393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6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Один </a:t>
            </a:r>
            <a:r>
              <a:rPr lang="ru-RU" sz="3600" b="1" dirty="0" err="1">
                <a:solidFill>
                  <a:srgbClr val="7030A0"/>
                </a:solidFill>
              </a:rPr>
              <a:t>із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практиків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сучасного</a:t>
            </a:r>
            <a:r>
              <a:rPr lang="ru-RU" sz="3600" b="1" dirty="0">
                <a:solidFill>
                  <a:srgbClr val="7030A0"/>
                </a:solidFill>
              </a:rPr>
              <a:t> PR С. Блек </a:t>
            </a:r>
            <a:r>
              <a:rPr lang="ru-RU" sz="3600" b="1" dirty="0" err="1">
                <a:solidFill>
                  <a:srgbClr val="7030A0"/>
                </a:solidFill>
              </a:rPr>
              <a:t>пропонує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такий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перелік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завдань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спеціалістів</a:t>
            </a:r>
            <a:r>
              <a:rPr lang="ru-RU" sz="3600" b="1" dirty="0">
                <a:solidFill>
                  <a:srgbClr val="7030A0"/>
                </a:solidFill>
              </a:rPr>
              <a:t> у </a:t>
            </a:r>
            <a:r>
              <a:rPr lang="ru-RU" sz="3600" b="1" dirty="0" err="1">
                <a:solidFill>
                  <a:srgbClr val="7030A0"/>
                </a:solidFill>
              </a:rPr>
              <a:t>цій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галузі</a:t>
            </a:r>
            <a:r>
              <a:rPr lang="ru-RU" sz="36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</a:rPr>
              <a:t>— </a:t>
            </a:r>
            <a:r>
              <a:rPr lang="ru-RU" sz="3300" b="1" dirty="0" err="1">
                <a:solidFill>
                  <a:srgbClr val="FF0000"/>
                </a:solidFill>
              </a:rPr>
              <a:t>консультувати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підприємців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щодо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законів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поведінки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людини</a:t>
            </a:r>
            <a:r>
              <a:rPr lang="ru-RU" sz="3300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</a:rPr>
              <a:t>— </a:t>
            </a:r>
            <a:r>
              <a:rPr lang="ru-RU" sz="3300" b="1" dirty="0" err="1">
                <a:solidFill>
                  <a:srgbClr val="FF0000"/>
                </a:solidFill>
              </a:rPr>
              <a:t>виявляти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можливі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тенденції</a:t>
            </a:r>
            <a:r>
              <a:rPr lang="ru-RU" sz="3300" b="1" dirty="0">
                <a:solidFill>
                  <a:srgbClr val="FF0000"/>
                </a:solidFill>
              </a:rPr>
              <a:t> та </a:t>
            </a:r>
            <a:r>
              <a:rPr lang="ru-RU" sz="3300" b="1" dirty="0" err="1">
                <a:solidFill>
                  <a:srgbClr val="FF0000"/>
                </a:solidFill>
              </a:rPr>
              <a:t>прогнозувати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їхні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наслідки</a:t>
            </a:r>
            <a:r>
              <a:rPr lang="ru-RU" sz="3300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</a:rPr>
              <a:t>— </a:t>
            </a:r>
            <a:r>
              <a:rPr lang="ru-RU" sz="3300" b="1" dirty="0" err="1">
                <a:solidFill>
                  <a:srgbClr val="FF0000"/>
                </a:solidFill>
              </a:rPr>
              <a:t>вивчати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суспільну</a:t>
            </a:r>
            <a:r>
              <a:rPr lang="ru-RU" sz="3300" b="1" dirty="0">
                <a:solidFill>
                  <a:srgbClr val="FF0000"/>
                </a:solidFill>
              </a:rPr>
              <a:t> думку, </a:t>
            </a:r>
            <a:r>
              <a:rPr lang="ru-RU" sz="3300" b="1" dirty="0" err="1">
                <a:solidFill>
                  <a:srgbClr val="FF0000"/>
                </a:solidFill>
              </a:rPr>
              <a:t>громадські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очікування</a:t>
            </a:r>
            <a:r>
              <a:rPr lang="ru-RU" sz="3300" b="1" dirty="0">
                <a:solidFill>
                  <a:srgbClr val="FF0000"/>
                </a:solidFill>
              </a:rPr>
              <a:t> та </a:t>
            </a:r>
            <a:r>
              <a:rPr lang="ru-RU" sz="3300" b="1" dirty="0" err="1">
                <a:solidFill>
                  <a:srgbClr val="FF0000"/>
                </a:solidFill>
              </a:rPr>
              <a:t>рекомендувати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відповідні</a:t>
            </a:r>
            <a:r>
              <a:rPr lang="ru-RU" sz="3300" b="1" dirty="0">
                <a:solidFill>
                  <a:srgbClr val="FF0000"/>
                </a:solidFill>
              </a:rPr>
              <a:t> заходи для </a:t>
            </a:r>
            <a:r>
              <a:rPr lang="ru-RU" sz="3300" b="1" dirty="0" err="1">
                <a:solidFill>
                  <a:srgbClr val="FF0000"/>
                </a:solidFill>
              </a:rPr>
              <a:t>формування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цієї</a:t>
            </a:r>
            <a:r>
              <a:rPr lang="ru-RU" sz="3300" b="1" dirty="0">
                <a:solidFill>
                  <a:srgbClr val="FF0000"/>
                </a:solidFill>
              </a:rPr>
              <a:t> думки й </a:t>
            </a:r>
            <a:r>
              <a:rPr lang="ru-RU" sz="3300" b="1" dirty="0" err="1">
                <a:solidFill>
                  <a:srgbClr val="FF0000"/>
                </a:solidFill>
              </a:rPr>
              <a:t>задоволення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суспільних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сподівань</a:t>
            </a:r>
            <a:r>
              <a:rPr lang="ru-RU" sz="3300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</a:rPr>
              <a:t>— </a:t>
            </a:r>
            <a:r>
              <a:rPr lang="ru-RU" sz="3300" b="1" dirty="0" err="1">
                <a:solidFill>
                  <a:srgbClr val="FF0000"/>
                </a:solidFill>
              </a:rPr>
              <a:t>установлювати</a:t>
            </a:r>
            <a:r>
              <a:rPr lang="ru-RU" sz="3300" b="1" dirty="0">
                <a:solidFill>
                  <a:srgbClr val="FF0000"/>
                </a:solidFill>
              </a:rPr>
              <a:t> та </a:t>
            </a:r>
            <a:r>
              <a:rPr lang="ru-RU" sz="3300" b="1" dirty="0" err="1">
                <a:solidFill>
                  <a:srgbClr val="FF0000"/>
                </a:solidFill>
              </a:rPr>
              <a:t>підтримувати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двостороннє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спілкування</a:t>
            </a:r>
            <a:r>
              <a:rPr lang="ru-RU" sz="3300" b="1" dirty="0">
                <a:solidFill>
                  <a:srgbClr val="FF0000"/>
                </a:solidFill>
              </a:rPr>
              <a:t>, </a:t>
            </a:r>
            <a:r>
              <a:rPr lang="ru-RU" sz="3300" b="1" dirty="0" err="1">
                <a:solidFill>
                  <a:srgbClr val="FF0000"/>
                </a:solidFill>
              </a:rPr>
              <a:t>що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базується</a:t>
            </a:r>
            <a:r>
              <a:rPr lang="ru-RU" sz="3300" b="1" dirty="0">
                <a:solidFill>
                  <a:srgbClr val="FF0000"/>
                </a:solidFill>
              </a:rPr>
              <a:t> на </a:t>
            </a:r>
            <a:r>
              <a:rPr lang="ru-RU" sz="3300" b="1" dirty="0" err="1">
                <a:solidFill>
                  <a:srgbClr val="FF0000"/>
                </a:solidFill>
              </a:rPr>
              <a:t>правді</a:t>
            </a:r>
            <a:r>
              <a:rPr lang="ru-RU" sz="3300" b="1" dirty="0">
                <a:solidFill>
                  <a:srgbClr val="FF0000"/>
                </a:solidFill>
              </a:rPr>
              <a:t> та </a:t>
            </a:r>
            <a:r>
              <a:rPr lang="ru-RU" sz="3300" b="1" dirty="0" err="1">
                <a:solidFill>
                  <a:srgbClr val="FF0000"/>
                </a:solidFill>
              </a:rPr>
              <a:t>повній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інформованості</a:t>
            </a:r>
            <a:r>
              <a:rPr lang="ru-RU" sz="3300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</a:rPr>
              <a:t>— </a:t>
            </a:r>
            <a:r>
              <a:rPr lang="ru-RU" sz="3300" b="1" dirty="0" err="1">
                <a:solidFill>
                  <a:srgbClr val="FF0000"/>
                </a:solidFill>
              </a:rPr>
              <a:t>запобігати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конфліктам</a:t>
            </a:r>
            <a:r>
              <a:rPr lang="ru-RU" sz="3300" b="1" dirty="0">
                <a:solidFill>
                  <a:srgbClr val="FF0000"/>
                </a:solidFill>
              </a:rPr>
              <a:t> та </a:t>
            </a:r>
            <a:r>
              <a:rPr lang="ru-RU" sz="3300" b="1" dirty="0" err="1">
                <a:solidFill>
                  <a:srgbClr val="FF0000"/>
                </a:solidFill>
              </a:rPr>
              <a:t>непорозумінням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або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припиняти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такі</a:t>
            </a:r>
            <a:r>
              <a:rPr lang="ru-RU" sz="3300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</a:rPr>
              <a:t>— </a:t>
            </a:r>
            <a:r>
              <a:rPr lang="ru-RU" sz="3300" b="1" dirty="0" err="1">
                <a:solidFill>
                  <a:srgbClr val="FF0000"/>
                </a:solidFill>
              </a:rPr>
              <a:t>сприяти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формуванню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взаємної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поваги</a:t>
            </a:r>
            <a:r>
              <a:rPr lang="ru-RU" sz="3300" b="1" dirty="0">
                <a:solidFill>
                  <a:srgbClr val="FF0000"/>
                </a:solidFill>
              </a:rPr>
              <a:t> та </a:t>
            </a:r>
            <a:r>
              <a:rPr lang="ru-RU" sz="3300" b="1" dirty="0" err="1">
                <a:solidFill>
                  <a:srgbClr val="FF0000"/>
                </a:solidFill>
              </a:rPr>
              <a:t>соціальної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відповідальності</a:t>
            </a:r>
            <a:r>
              <a:rPr lang="ru-RU" sz="3300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</a:rPr>
              <a:t>— </a:t>
            </a:r>
            <a:r>
              <a:rPr lang="ru-RU" sz="3300" b="1" dirty="0" err="1">
                <a:solidFill>
                  <a:srgbClr val="FF0000"/>
                </a:solidFill>
              </a:rPr>
              <a:t>гармонізувати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особисті</a:t>
            </a:r>
            <a:r>
              <a:rPr lang="ru-RU" sz="3300" b="1" dirty="0">
                <a:solidFill>
                  <a:srgbClr val="FF0000"/>
                </a:solidFill>
              </a:rPr>
              <a:t> та </a:t>
            </a:r>
            <a:r>
              <a:rPr lang="ru-RU" sz="3300" b="1" dirty="0" err="1">
                <a:solidFill>
                  <a:srgbClr val="FF0000"/>
                </a:solidFill>
              </a:rPr>
              <a:t>суспільні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інтереси</a:t>
            </a:r>
            <a:r>
              <a:rPr lang="ru-RU" sz="3300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</a:rPr>
              <a:t>— </a:t>
            </a:r>
            <a:r>
              <a:rPr lang="ru-RU" sz="3300" b="1" dirty="0" err="1">
                <a:solidFill>
                  <a:srgbClr val="FF0000"/>
                </a:solidFill>
              </a:rPr>
              <a:t>сприяти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формуванню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доброзичливих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відносин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із</a:t>
            </a:r>
            <a:r>
              <a:rPr lang="ru-RU" sz="3300" b="1" dirty="0">
                <a:solidFill>
                  <a:srgbClr val="FF0000"/>
                </a:solidFill>
              </a:rPr>
              <a:t> персоналом, </a:t>
            </a:r>
            <a:r>
              <a:rPr lang="ru-RU" sz="3300" b="1" dirty="0" err="1">
                <a:solidFill>
                  <a:srgbClr val="FF0000"/>
                </a:solidFill>
              </a:rPr>
              <a:t>постачальниками</a:t>
            </a:r>
            <a:r>
              <a:rPr lang="ru-RU" sz="3300" b="1" dirty="0">
                <a:solidFill>
                  <a:srgbClr val="FF0000"/>
                </a:solidFill>
              </a:rPr>
              <a:t> та </a:t>
            </a:r>
            <a:r>
              <a:rPr lang="ru-RU" sz="3300" b="1" dirty="0" err="1">
                <a:solidFill>
                  <a:srgbClr val="FF0000"/>
                </a:solidFill>
              </a:rPr>
              <a:t>споживачами</a:t>
            </a:r>
            <a:r>
              <a:rPr lang="ru-RU" sz="3300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</a:rPr>
              <a:t>— </a:t>
            </a:r>
            <a:r>
              <a:rPr lang="ru-RU" sz="3300" b="1" dirty="0" err="1">
                <a:solidFill>
                  <a:srgbClr val="FF0000"/>
                </a:solidFill>
              </a:rPr>
              <a:t>поліпшувати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виробничі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відносини</a:t>
            </a:r>
            <a:r>
              <a:rPr lang="ru-RU" sz="3300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</a:rPr>
              <a:t>— </a:t>
            </a:r>
            <a:r>
              <a:rPr lang="ru-RU" sz="3300" b="1" dirty="0" err="1">
                <a:solidFill>
                  <a:srgbClr val="FF0000"/>
                </a:solidFill>
              </a:rPr>
              <a:t>залучати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кваліфікованих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робітників</a:t>
            </a:r>
            <a:r>
              <a:rPr lang="ru-RU" sz="3300" b="1" dirty="0">
                <a:solidFill>
                  <a:srgbClr val="FF0000"/>
                </a:solidFill>
              </a:rPr>
              <a:t> та </a:t>
            </a:r>
            <a:r>
              <a:rPr lang="ru-RU" sz="3300" b="1" dirty="0" err="1">
                <a:solidFill>
                  <a:srgbClr val="FF0000"/>
                </a:solidFill>
              </a:rPr>
              <a:t>зменшувати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плинність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кадрів</a:t>
            </a:r>
            <a:r>
              <a:rPr lang="ru-RU" sz="3300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</a:rPr>
              <a:t>— </a:t>
            </a:r>
            <a:r>
              <a:rPr lang="ru-RU" sz="3300" b="1" dirty="0" err="1">
                <a:solidFill>
                  <a:srgbClr val="FF0000"/>
                </a:solidFill>
              </a:rPr>
              <a:t>збільшувати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прибутковість</a:t>
            </a:r>
            <a:r>
              <a:rPr lang="ru-RU" sz="3300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</a:rPr>
              <a:t>— </a:t>
            </a:r>
            <a:r>
              <a:rPr lang="ru-RU" sz="3300" b="1" dirty="0" err="1">
                <a:solidFill>
                  <a:srgbClr val="FF0000"/>
                </a:solidFill>
              </a:rPr>
              <a:t>рекламувати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товари</a:t>
            </a:r>
            <a:r>
              <a:rPr lang="ru-RU" sz="3300" b="1" dirty="0">
                <a:solidFill>
                  <a:srgbClr val="FF0000"/>
                </a:solidFill>
              </a:rPr>
              <a:t> та </a:t>
            </a:r>
            <a:r>
              <a:rPr lang="ru-RU" sz="3300" b="1" dirty="0" err="1">
                <a:solidFill>
                  <a:srgbClr val="FF0000"/>
                </a:solidFill>
              </a:rPr>
              <a:t>послуги</a:t>
            </a:r>
            <a:r>
              <a:rPr lang="ru-RU" sz="3300" b="1" dirty="0">
                <a:solidFill>
                  <a:srgbClr val="FF0000"/>
                </a:solidFill>
              </a:rPr>
              <a:t> (</a:t>
            </a:r>
            <a:r>
              <a:rPr lang="ru-RU" sz="3300" b="1" dirty="0" err="1">
                <a:solidFill>
                  <a:srgbClr val="FF0000"/>
                </a:solidFill>
              </a:rPr>
              <a:t>щодо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цього</a:t>
            </a:r>
            <a:r>
              <a:rPr lang="ru-RU" sz="3300" b="1" dirty="0">
                <a:solidFill>
                  <a:srgbClr val="FF0000"/>
                </a:solidFill>
              </a:rPr>
              <a:t> є </a:t>
            </a:r>
            <a:r>
              <a:rPr lang="ru-RU" sz="3300" b="1" dirty="0" err="1">
                <a:solidFill>
                  <a:srgbClr val="FF0000"/>
                </a:solidFill>
              </a:rPr>
              <a:t>певні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сумніви</a:t>
            </a:r>
            <a:r>
              <a:rPr lang="ru-RU" sz="3300" b="1" dirty="0">
                <a:solidFill>
                  <a:srgbClr val="FF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</a:rPr>
              <a:t>— </a:t>
            </a:r>
            <a:r>
              <a:rPr lang="ru-RU" sz="3300" b="1" dirty="0" err="1">
                <a:solidFill>
                  <a:srgbClr val="FF0000"/>
                </a:solidFill>
              </a:rPr>
              <a:t>створювати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громадський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імідж</a:t>
            </a:r>
            <a:endParaRPr lang="ru-RU" sz="33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8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0066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Розвиток </a:t>
            </a:r>
            <a:r>
              <a:rPr lang="en-US" b="1" dirty="0" smtClean="0">
                <a:solidFill>
                  <a:schemeClr val="bg1"/>
                </a:solidFill>
              </a:rPr>
              <a:t>PR </a:t>
            </a:r>
            <a:r>
              <a:rPr lang="uk-UA" b="1" dirty="0" smtClean="0">
                <a:solidFill>
                  <a:schemeClr val="bg1"/>
                </a:solidFill>
              </a:rPr>
              <a:t> в Україні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десятиріччя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говорять</a:t>
            </a:r>
            <a:r>
              <a:rPr lang="ru-RU" dirty="0"/>
              <a:t> і </a:t>
            </a:r>
            <a:r>
              <a:rPr lang="ru-RU" dirty="0" err="1"/>
              <a:t>пишуть</a:t>
            </a:r>
            <a:r>
              <a:rPr lang="ru-RU" dirty="0"/>
              <a:t> про </a:t>
            </a:r>
            <a:r>
              <a:rPr lang="en-US" dirty="0"/>
              <a:t>PR — </a:t>
            </a:r>
            <a:r>
              <a:rPr lang="ru-RU" dirty="0" err="1"/>
              <a:t>специфічну</a:t>
            </a:r>
            <a:r>
              <a:rPr lang="ru-RU" dirty="0"/>
              <a:t> </a:t>
            </a:r>
            <a:r>
              <a:rPr lang="ru-RU" dirty="0" err="1"/>
              <a:t>комунікативну</a:t>
            </a:r>
            <a:r>
              <a:rPr lang="ru-RU" dirty="0"/>
              <a:t> практику, </a:t>
            </a:r>
            <a:r>
              <a:rPr lang="ru-RU" dirty="0" err="1"/>
              <a:t>спрямовану</a:t>
            </a:r>
            <a:r>
              <a:rPr lang="ru-RU" dirty="0"/>
              <a:t> на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взаєморозуміння</a:t>
            </a:r>
            <a:r>
              <a:rPr lang="ru-RU" dirty="0"/>
              <a:t> і </a:t>
            </a:r>
            <a:r>
              <a:rPr lang="ru-RU" dirty="0" err="1"/>
              <a:t>доброзичливих</a:t>
            </a:r>
            <a:r>
              <a:rPr lang="ru-RU" dirty="0"/>
              <a:t>, </a:t>
            </a:r>
            <a:r>
              <a:rPr lang="ru-RU" dirty="0" err="1"/>
              <a:t>довірливих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громадськими</a:t>
            </a:r>
            <a:r>
              <a:rPr lang="ru-RU" dirty="0"/>
              <a:t> </a:t>
            </a:r>
            <a:r>
              <a:rPr lang="ru-RU" dirty="0" err="1"/>
              <a:t>суб'єктами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групи</a:t>
            </a:r>
            <a:r>
              <a:rPr lang="ru-RU" dirty="0"/>
              <a:t> людей, </a:t>
            </a:r>
            <a:r>
              <a:rPr lang="ru-RU" dirty="0" err="1"/>
              <a:t>суспільство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: </a:t>
            </a:r>
            <a:r>
              <a:rPr lang="en-US" b="1" dirty="0" smtClean="0">
                <a:solidFill>
                  <a:srgbClr val="7030A0"/>
                </a:solidFill>
              </a:rPr>
              <a:t>PR </a:t>
            </a:r>
            <a:r>
              <a:rPr lang="ru-RU" b="1" dirty="0" smtClean="0">
                <a:solidFill>
                  <a:srgbClr val="7030A0"/>
                </a:solidFill>
              </a:rPr>
              <a:t>-</a:t>
            </a:r>
            <a:r>
              <a:rPr lang="ru-RU" b="1" dirty="0" err="1" smtClean="0">
                <a:solidFill>
                  <a:srgbClr val="7030A0"/>
                </a:solidFill>
              </a:rPr>
              <a:t>відділи</a:t>
            </a:r>
            <a:r>
              <a:rPr lang="ru-RU" b="1" dirty="0" smtClean="0">
                <a:solidFill>
                  <a:srgbClr val="7030A0"/>
                </a:solidFill>
              </a:rPr>
              <a:t> і </a:t>
            </a:r>
            <a:r>
              <a:rPr lang="en-US" b="1" dirty="0" smtClean="0">
                <a:solidFill>
                  <a:srgbClr val="7030A0"/>
                </a:solidFill>
              </a:rPr>
              <a:t>PR </a:t>
            </a:r>
            <a:r>
              <a:rPr lang="ru-RU" b="1" dirty="0" smtClean="0">
                <a:solidFill>
                  <a:srgbClr val="7030A0"/>
                </a:solidFill>
              </a:rPr>
              <a:t>-</a:t>
            </a:r>
            <a:r>
              <a:rPr lang="ru-RU" b="1" dirty="0" err="1" smtClean="0">
                <a:solidFill>
                  <a:srgbClr val="7030A0"/>
                </a:solidFill>
              </a:rPr>
              <a:t>агенції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5376" name="Picture 16" descr="Картинки по запросу &quot;pr-агенція – це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872"/>
            <a:ext cx="5181600" cy="32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50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Розвиток </a:t>
            </a:r>
            <a:r>
              <a:rPr lang="en-US" b="1" dirty="0" smtClean="0">
                <a:solidFill>
                  <a:schemeClr val="bg1"/>
                </a:solidFill>
              </a:rPr>
              <a:t>PR </a:t>
            </a:r>
            <a:r>
              <a:rPr lang="uk-UA" b="1" dirty="0" smtClean="0">
                <a:solidFill>
                  <a:schemeClr val="bg1"/>
                </a:solidFill>
              </a:rPr>
              <a:t>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Повернімося</a:t>
            </a:r>
            <a:r>
              <a:rPr lang="ru-RU" dirty="0"/>
              <a:t> до ринку </a:t>
            </a:r>
            <a:r>
              <a:rPr lang="en-US" dirty="0"/>
              <a:t>PR, </a:t>
            </a:r>
            <a:r>
              <a:rPr lang="ru-RU" dirty="0" err="1"/>
              <a:t>відокремлення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рекламного ринку </a:t>
            </a:r>
            <a:r>
              <a:rPr lang="ru-RU" dirty="0" err="1"/>
              <a:t>відбувалося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b="1" i="1" dirty="0" err="1">
                <a:solidFill>
                  <a:srgbClr val="0070C0"/>
                </a:solidFill>
              </a:rPr>
              <a:t>трьом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процесам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проходили у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організаціях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1) </a:t>
            </a:r>
            <a:r>
              <a:rPr lang="ru-RU" b="1" dirty="0" err="1">
                <a:solidFill>
                  <a:srgbClr val="0070C0"/>
                </a:solidFill>
              </a:rPr>
              <a:t>самостійне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застосування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окремих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елементів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прийомів</a:t>
            </a:r>
            <a:r>
              <a:rPr lang="ru-RU" b="1" dirty="0">
                <a:solidFill>
                  <a:srgbClr val="0070C0"/>
                </a:solidFill>
              </a:rPr>
              <a:t> та </a:t>
            </a:r>
            <a:r>
              <a:rPr lang="ru-RU" b="1" dirty="0" err="1">
                <a:solidFill>
                  <a:srgbClr val="0070C0"/>
                </a:solidFill>
              </a:rPr>
              <a:t>методів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зі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сфери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PR </a:t>
            </a:r>
            <a:r>
              <a:rPr lang="ru-RU" b="1" dirty="0">
                <a:solidFill>
                  <a:srgbClr val="0070C0"/>
                </a:solidFill>
              </a:rPr>
              <a:t>у </a:t>
            </a:r>
            <a:r>
              <a:rPr lang="ru-RU" b="1" dirty="0" err="1">
                <a:solidFill>
                  <a:srgbClr val="0070C0"/>
                </a:solidFill>
              </a:rPr>
              <a:t>своїй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практиці</a:t>
            </a:r>
            <a:r>
              <a:rPr lang="ru-RU" b="1" dirty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2) </a:t>
            </a:r>
            <a:r>
              <a:rPr lang="ru-RU" b="1" dirty="0" err="1">
                <a:solidFill>
                  <a:srgbClr val="0070C0"/>
                </a:solidFill>
              </a:rPr>
              <a:t>поява</a:t>
            </a:r>
            <a:r>
              <a:rPr lang="ru-RU" b="1" dirty="0">
                <a:solidFill>
                  <a:srgbClr val="0070C0"/>
                </a:solidFill>
              </a:rPr>
              <a:t> у </a:t>
            </a:r>
            <a:r>
              <a:rPr lang="ru-RU" b="1" dirty="0" err="1">
                <a:solidFill>
                  <a:srgbClr val="0070C0"/>
                </a:solidFill>
              </a:rPr>
              <a:t>штаті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багатьох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компаній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працівників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відповідальних</a:t>
            </a:r>
            <a:r>
              <a:rPr lang="ru-RU" b="1" dirty="0">
                <a:solidFill>
                  <a:srgbClr val="0070C0"/>
                </a:solidFill>
              </a:rPr>
              <a:t> за </a:t>
            </a:r>
            <a:r>
              <a:rPr lang="en-US" b="1" dirty="0">
                <a:solidFill>
                  <a:srgbClr val="0070C0"/>
                </a:solidFill>
              </a:rPr>
              <a:t>PR-</a:t>
            </a:r>
            <a:r>
              <a:rPr lang="ru-RU" b="1" dirty="0" err="1">
                <a:solidFill>
                  <a:srgbClr val="0070C0"/>
                </a:solidFill>
              </a:rPr>
              <a:t>напрямок</a:t>
            </a:r>
            <a:r>
              <a:rPr lang="ru-RU" b="1" dirty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3) </a:t>
            </a:r>
            <a:r>
              <a:rPr lang="ru-RU" b="1" dirty="0" err="1">
                <a:solidFill>
                  <a:srgbClr val="0070C0"/>
                </a:solidFill>
              </a:rPr>
              <a:t>виникнення</a:t>
            </a:r>
            <a:r>
              <a:rPr lang="ru-RU" b="1" dirty="0">
                <a:solidFill>
                  <a:srgbClr val="0070C0"/>
                </a:solidFill>
              </a:rPr>
              <a:t> перших </a:t>
            </a:r>
            <a:r>
              <a:rPr lang="ru-RU" b="1" dirty="0" err="1">
                <a:solidFill>
                  <a:srgbClr val="0070C0"/>
                </a:solidFill>
              </a:rPr>
              <a:t>приватних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PR-</a:t>
            </a:r>
            <a:r>
              <a:rPr lang="ru-RU" b="1" dirty="0" err="1">
                <a:solidFill>
                  <a:srgbClr val="0070C0"/>
                </a:solidFill>
              </a:rPr>
              <a:t>агенцій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6386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5" y="2158409"/>
            <a:ext cx="4890977" cy="361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3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Розвиток </a:t>
            </a:r>
            <a:r>
              <a:rPr lang="en-US" b="1" dirty="0" smtClean="0">
                <a:solidFill>
                  <a:schemeClr val="bg1"/>
                </a:solidFill>
              </a:rPr>
              <a:t>PR</a:t>
            </a:r>
            <a:r>
              <a:rPr lang="uk-UA" b="1" dirty="0" smtClean="0">
                <a:solidFill>
                  <a:schemeClr val="bg1"/>
                </a:solidFill>
              </a:rPr>
              <a:t>-агенцій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У 1995 р. створено </a:t>
            </a:r>
            <a:r>
              <a:rPr lang="ru-RU" b="1" dirty="0" err="1">
                <a:solidFill>
                  <a:srgbClr val="0070C0"/>
                </a:solidFill>
              </a:rPr>
              <a:t>Українську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асоціацію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зі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зв'язків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із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громадськістю</a:t>
            </a:r>
            <a:r>
              <a:rPr lang="ru-RU" dirty="0"/>
              <a:t>, яку </a:t>
            </a:r>
            <a:r>
              <a:rPr lang="ru-RU" dirty="0" err="1"/>
              <a:t>наступного</a:t>
            </a:r>
            <a:r>
              <a:rPr lang="ru-RU" dirty="0"/>
              <a:t> року </a:t>
            </a:r>
            <a:r>
              <a:rPr lang="ru-RU" dirty="0" err="1"/>
              <a:t>прийняли</a:t>
            </a:r>
            <a:r>
              <a:rPr lang="ru-RU" dirty="0"/>
              <a:t> до складу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</a:t>
            </a:r>
            <a:r>
              <a:rPr lang="en-US" dirty="0"/>
              <a:t>PR, </a:t>
            </a:r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регіональну</a:t>
            </a:r>
            <a:r>
              <a:rPr lang="ru-RU" dirty="0"/>
              <a:t> </a:t>
            </a:r>
            <a:r>
              <a:rPr lang="ru-RU" dirty="0" err="1"/>
              <a:t>асоціацію</a:t>
            </a:r>
            <a:r>
              <a:rPr lang="ru-RU" dirty="0"/>
              <a:t> в </a:t>
            </a:r>
            <a:r>
              <a:rPr lang="ru-RU" dirty="0" err="1"/>
              <a:t>Східній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У 1997 р. </a:t>
            </a:r>
            <a:r>
              <a:rPr lang="ru-RU" b="1" dirty="0" err="1">
                <a:solidFill>
                  <a:srgbClr val="0070C0"/>
                </a:solidFill>
              </a:rPr>
              <a:t>відкрито</a:t>
            </a:r>
            <a:r>
              <a:rPr lang="ru-RU" b="1" dirty="0">
                <a:solidFill>
                  <a:srgbClr val="0070C0"/>
                </a:solidFill>
              </a:rPr>
              <a:t> першу </a:t>
            </a:r>
            <a:r>
              <a:rPr lang="ru-RU" b="1" dirty="0" err="1">
                <a:solidFill>
                  <a:srgbClr val="0070C0"/>
                </a:solidFill>
              </a:rPr>
              <a:t>українську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приватну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PR-</a:t>
            </a:r>
            <a:r>
              <a:rPr lang="ru-RU" b="1" dirty="0" err="1">
                <a:solidFill>
                  <a:srgbClr val="0070C0"/>
                </a:solidFill>
              </a:rPr>
              <a:t>агенцію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en-US" dirty="0"/>
              <a:t>PR </a:t>
            </a:r>
            <a:r>
              <a:rPr lang="ru-RU" dirty="0"/>
              <a:t>надавали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агенції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циклу). </a:t>
            </a:r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У </a:t>
            </a:r>
            <a:r>
              <a:rPr lang="ru-RU" b="1" dirty="0">
                <a:solidFill>
                  <a:srgbClr val="0070C0"/>
                </a:solidFill>
              </a:rPr>
              <a:t>1999 р. уже </a:t>
            </a:r>
            <a:r>
              <a:rPr lang="ru-RU" b="1" dirty="0" err="1">
                <a:solidFill>
                  <a:srgbClr val="0070C0"/>
                </a:solidFill>
              </a:rPr>
              <a:t>було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п'ять</a:t>
            </a:r>
            <a:r>
              <a:rPr lang="ru-RU" b="1" dirty="0">
                <a:solidFill>
                  <a:srgbClr val="0070C0"/>
                </a:solidFill>
              </a:rPr>
              <a:t> таких </a:t>
            </a:r>
            <a:r>
              <a:rPr lang="en-US" b="1" dirty="0">
                <a:solidFill>
                  <a:srgbClr val="0070C0"/>
                </a:solidFill>
              </a:rPr>
              <a:t>PR-</a:t>
            </a:r>
            <a:r>
              <a:rPr lang="ru-RU" b="1" dirty="0" err="1">
                <a:solidFill>
                  <a:srgbClr val="0070C0"/>
                </a:solidFill>
              </a:rPr>
              <a:t>агенцій</a:t>
            </a:r>
            <a:r>
              <a:rPr lang="ru-RU" dirty="0"/>
              <a:t>, а </a:t>
            </a:r>
            <a:endParaRPr lang="ru-RU" dirty="0" smtClean="0"/>
          </a:p>
          <a:p>
            <a:r>
              <a:rPr lang="ru-RU" dirty="0" smtClean="0"/>
              <a:t>2002 </a:t>
            </a:r>
            <a:r>
              <a:rPr lang="ru-RU" dirty="0"/>
              <a:t>р. — </a:t>
            </a:r>
            <a:r>
              <a:rPr lang="ru-RU" dirty="0" err="1"/>
              <a:t>тридцять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посади, як </a:t>
            </a:r>
            <a:r>
              <a:rPr lang="en-US" dirty="0"/>
              <a:t>PR-</a:t>
            </a:r>
            <a:r>
              <a:rPr lang="ru-RU" dirty="0"/>
              <a:t>менеджер та </a:t>
            </a:r>
            <a:r>
              <a:rPr lang="en-US" dirty="0"/>
              <a:t>PR-</a:t>
            </a:r>
            <a:r>
              <a:rPr lang="ru-RU" dirty="0"/>
              <a:t>директор почали </a:t>
            </a:r>
            <a:r>
              <a:rPr lang="ru-RU" dirty="0" err="1"/>
              <a:t>з'являтись</a:t>
            </a:r>
            <a:r>
              <a:rPr lang="ru-RU" dirty="0"/>
              <a:t> у 2000 р. Через два роки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відокремлюється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рекламного та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самостійним</a:t>
            </a:r>
            <a:r>
              <a:rPr lang="ru-RU" dirty="0" smtClean="0"/>
              <a:t>.</a:t>
            </a:r>
          </a:p>
          <a:p>
            <a:r>
              <a:rPr lang="uk-UA" dirty="0" smtClean="0"/>
              <a:t>2021- більше 300</a:t>
            </a:r>
            <a:endParaRPr lang="ru-RU" dirty="0"/>
          </a:p>
        </p:txBody>
      </p:sp>
      <p:pic>
        <p:nvPicPr>
          <p:cNvPr id="17410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73350"/>
            <a:ext cx="5181600" cy="401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9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PR</a:t>
            </a:r>
            <a:r>
              <a:rPr lang="uk-UA" b="1" dirty="0" smtClean="0">
                <a:solidFill>
                  <a:srgbClr val="7030A0"/>
                </a:solidFill>
              </a:rPr>
              <a:t> в Україні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rgbClr val="FF99FF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en-US" dirty="0"/>
              <a:t>PR </a:t>
            </a:r>
            <a:r>
              <a:rPr lang="ru-RU" dirty="0"/>
              <a:t>є, з одного боку, </a:t>
            </a:r>
            <a:r>
              <a:rPr lang="ru-RU" dirty="0" err="1"/>
              <a:t>досить</a:t>
            </a:r>
            <a:r>
              <a:rPr lang="ru-RU" dirty="0"/>
              <a:t> новою сферою </a:t>
            </a:r>
            <a:r>
              <a:rPr lang="ru-RU" dirty="0" err="1"/>
              <a:t>діяльності</a:t>
            </a:r>
            <a:r>
              <a:rPr lang="ru-RU" dirty="0"/>
              <a:t>, з другого — </a:t>
            </a:r>
            <a:r>
              <a:rPr lang="ru-RU" dirty="0" err="1">
                <a:solidFill>
                  <a:srgbClr val="C00000"/>
                </a:solidFill>
              </a:rPr>
              <a:t>доволі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розвиненою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галуззю</a:t>
            </a:r>
            <a:r>
              <a:rPr lang="ru-RU" dirty="0"/>
              <a:t>, яка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оцінюється</a:t>
            </a:r>
            <a:r>
              <a:rPr lang="ru-RU" dirty="0"/>
              <a:t> в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десятками, а </a:t>
            </a:r>
            <a:r>
              <a:rPr lang="ru-RU" dirty="0" err="1"/>
              <a:t>деколи</a:t>
            </a:r>
            <a:r>
              <a:rPr lang="ru-RU" dirty="0"/>
              <a:t> й сотнями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 США. </a:t>
            </a:r>
            <a:endParaRPr lang="ru-RU" dirty="0" smtClean="0"/>
          </a:p>
          <a:p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/>
              <a:t>стрімке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популярності</a:t>
            </a:r>
            <a:r>
              <a:rPr lang="ru-RU" dirty="0"/>
              <a:t> </a:t>
            </a:r>
            <a:r>
              <a:rPr lang="en-US" dirty="0"/>
              <a:t>PR </a:t>
            </a: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зумовлене</a:t>
            </a:r>
            <a:r>
              <a:rPr lang="ru-RU" dirty="0"/>
              <a:t> як </a:t>
            </a:r>
            <a:r>
              <a:rPr lang="ru-RU" b="1" dirty="0" err="1">
                <a:solidFill>
                  <a:srgbClr val="7030A0"/>
                </a:solidFill>
              </a:rPr>
              <a:t>активним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впровадженням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західних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зразків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ведення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бізнесу</a:t>
            </a:r>
            <a:r>
              <a:rPr lang="ru-RU" b="1" dirty="0">
                <a:solidFill>
                  <a:srgbClr val="7030A0"/>
                </a:solidFill>
              </a:rPr>
              <a:t> та </a:t>
            </a:r>
            <a:r>
              <a:rPr lang="ru-RU" b="1" dirty="0" err="1">
                <a:solidFill>
                  <a:srgbClr val="7030A0"/>
                </a:solidFill>
              </a:rPr>
              <a:t>політики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/>
              <a:t>(</a:t>
            </a:r>
            <a:r>
              <a:rPr lang="ru-RU" b="1" dirty="0" err="1"/>
              <a:t>зовнішній</a:t>
            </a:r>
            <a:r>
              <a:rPr lang="ru-RU" b="1" dirty="0"/>
              <a:t> </a:t>
            </a:r>
            <a:r>
              <a:rPr lang="ru-RU" b="1" dirty="0" err="1"/>
              <a:t>чинник</a:t>
            </a:r>
            <a:r>
              <a:rPr lang="ru-RU" dirty="0"/>
              <a:t>), так і </a:t>
            </a:r>
            <a:r>
              <a:rPr lang="ru-RU" b="1" dirty="0" err="1">
                <a:solidFill>
                  <a:srgbClr val="7030A0"/>
                </a:solidFill>
              </a:rPr>
              <a:t>усвідомленням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вітчизняною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елітою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необхідності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застосування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конкурентоспроможних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технологій</a:t>
            </a:r>
            <a:r>
              <a:rPr lang="ru-RU" b="1" dirty="0">
                <a:solidFill>
                  <a:srgbClr val="7030A0"/>
                </a:solidFill>
              </a:rPr>
              <a:t> у </a:t>
            </a:r>
            <a:r>
              <a:rPr lang="ru-RU" b="1" dirty="0" err="1">
                <a:solidFill>
                  <a:srgbClr val="7030A0"/>
                </a:solidFill>
              </a:rPr>
              <a:t>багатьох</a:t>
            </a:r>
            <a:r>
              <a:rPr lang="ru-RU" b="1" dirty="0">
                <a:solidFill>
                  <a:srgbClr val="7030A0"/>
                </a:solidFill>
              </a:rPr>
              <a:t> сферах </a:t>
            </a:r>
            <a:r>
              <a:rPr lang="ru-RU" b="1" dirty="0" err="1">
                <a:solidFill>
                  <a:srgbClr val="7030A0"/>
                </a:solidFill>
              </a:rPr>
              <a:t>життєдіяльності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суспільства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/>
              <a:t>(</a:t>
            </a:r>
            <a:r>
              <a:rPr lang="ru-RU" b="1" dirty="0" err="1"/>
              <a:t>внутрішній</a:t>
            </a:r>
            <a:r>
              <a:rPr lang="ru-RU" b="1" dirty="0"/>
              <a:t> </a:t>
            </a:r>
            <a:r>
              <a:rPr lang="ru-RU" b="1" dirty="0" err="1"/>
              <a:t>чинник</a:t>
            </a:r>
            <a:r>
              <a:rPr lang="ru-RU" dirty="0"/>
              <a:t>). </a:t>
            </a:r>
          </a:p>
        </p:txBody>
      </p:sp>
      <p:pic>
        <p:nvPicPr>
          <p:cNvPr id="1026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4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Розвиток </a:t>
            </a:r>
            <a:r>
              <a:rPr lang="en-US" b="1" dirty="0" smtClean="0">
                <a:solidFill>
                  <a:schemeClr val="bg1"/>
                </a:solidFill>
              </a:rPr>
              <a:t>PR</a:t>
            </a:r>
            <a:r>
              <a:rPr lang="uk-UA" b="1" dirty="0" smtClean="0">
                <a:solidFill>
                  <a:schemeClr val="bg1"/>
                </a:solidFill>
              </a:rPr>
              <a:t>-агенцій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 в Україні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вітчизняного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ст. є </a:t>
            </a:r>
            <a:r>
              <a:rPr lang="ru-RU" dirty="0" err="1"/>
              <a:t>екстраполяція</a:t>
            </a:r>
            <a:r>
              <a:rPr lang="ru-RU" dirty="0"/>
              <a:t> </a:t>
            </a:r>
            <a:r>
              <a:rPr lang="ru-RU" dirty="0" err="1"/>
              <a:t>зарубіжного</a:t>
            </a:r>
            <a:r>
              <a:rPr lang="ru-RU" dirty="0"/>
              <a:t> практичного </a:t>
            </a:r>
            <a:r>
              <a:rPr lang="ru-RU" dirty="0" err="1"/>
              <a:t>досвіду</a:t>
            </a:r>
            <a:r>
              <a:rPr lang="ru-RU" dirty="0"/>
              <a:t> на практику </a:t>
            </a:r>
            <a:r>
              <a:rPr lang="ru-RU" dirty="0" err="1"/>
              <a:t>вітчизняних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. </a:t>
            </a:r>
            <a:r>
              <a:rPr lang="ru-RU" dirty="0" err="1"/>
              <a:t>Засновниками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стали </a:t>
            </a:r>
            <a:r>
              <a:rPr lang="ru-RU" dirty="0" err="1">
                <a:solidFill>
                  <a:srgbClr val="00B050"/>
                </a:solidFill>
              </a:rPr>
              <a:t>компанії</a:t>
            </a:r>
            <a:r>
              <a:rPr lang="ru-RU" dirty="0">
                <a:solidFill>
                  <a:srgbClr val="00B050"/>
                </a:solidFill>
              </a:rPr>
              <a:t> з </a:t>
            </a:r>
            <a:r>
              <a:rPr lang="ru-RU" dirty="0" err="1">
                <a:solidFill>
                  <a:srgbClr val="00B050"/>
                </a:solidFill>
              </a:rPr>
              <a:t>іноземними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інвестиціями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після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чого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їхній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досвід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швидко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підхопили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великі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компанії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ринку </a:t>
            </a:r>
            <a:r>
              <a:rPr lang="en-US" dirty="0"/>
              <a:t>PR-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виокремлення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гравців</a:t>
            </a:r>
            <a:r>
              <a:rPr lang="ru-RU" dirty="0"/>
              <a:t>.</a:t>
            </a:r>
          </a:p>
        </p:txBody>
      </p:sp>
      <p:pic>
        <p:nvPicPr>
          <p:cNvPr id="18434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39163"/>
            <a:ext cx="5181600" cy="36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88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На </a:t>
            </a:r>
            <a:r>
              <a:rPr lang="ru-RU" sz="3200" b="1" dirty="0" err="1">
                <a:solidFill>
                  <a:srgbClr val="FF0000"/>
                </a:solidFill>
              </a:rPr>
              <a:t>нинішньому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етапі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розвитку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вітчизняної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економіки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ринок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PR-</a:t>
            </a:r>
            <a:r>
              <a:rPr lang="ru-RU" sz="3200" b="1" dirty="0" err="1">
                <a:solidFill>
                  <a:srgbClr val="FF0000"/>
                </a:solidFill>
              </a:rPr>
              <a:t>бізнесу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представляють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такі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гравці</a:t>
            </a:r>
            <a:r>
              <a:rPr lang="ru-RU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1. </a:t>
            </a:r>
            <a:r>
              <a:rPr lang="ru-RU" b="1" dirty="0" err="1">
                <a:solidFill>
                  <a:srgbClr val="FF0000"/>
                </a:solidFill>
              </a:rPr>
              <a:t>Штатні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ru-RU" b="1" dirty="0" err="1">
                <a:solidFill>
                  <a:srgbClr val="FF0000"/>
                </a:solidFill>
              </a:rPr>
              <a:t>спеціалісти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— </a:t>
            </a:r>
            <a:r>
              <a:rPr lang="ru-RU" dirty="0" err="1">
                <a:solidFill>
                  <a:srgbClr val="002060"/>
                </a:solidFill>
              </a:rPr>
              <a:t>працівники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компанії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опікуються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лише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просуванням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Залежно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цільової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аудиторії</a:t>
            </a:r>
            <a:r>
              <a:rPr lang="ru-RU" dirty="0">
                <a:solidFill>
                  <a:srgbClr val="002060"/>
                </a:solidFill>
              </a:rPr>
              <a:t>, на яку </a:t>
            </a:r>
            <a:r>
              <a:rPr lang="ru-RU" dirty="0" err="1">
                <a:solidFill>
                  <a:srgbClr val="002060"/>
                </a:solidFill>
              </a:rPr>
              <a:t>спрямована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діяльність</a:t>
            </a:r>
            <a:r>
              <a:rPr lang="ru-RU" dirty="0">
                <a:solidFill>
                  <a:srgbClr val="002060"/>
                </a:solidFill>
              </a:rPr>
              <a:t>, вони </a:t>
            </a:r>
            <a:r>
              <a:rPr lang="ru-RU" dirty="0" err="1">
                <a:solidFill>
                  <a:srgbClr val="002060"/>
                </a:solidFill>
              </a:rPr>
              <a:t>здійснюють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зовнішній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внутрішній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PR </a:t>
            </a:r>
            <a:r>
              <a:rPr lang="ru-RU" dirty="0">
                <a:solidFill>
                  <a:srgbClr val="002060"/>
                </a:solidFill>
              </a:rPr>
              <a:t>та </a:t>
            </a:r>
            <a:r>
              <a:rPr lang="ru-RU" dirty="0" err="1">
                <a:solidFill>
                  <a:srgbClr val="002060"/>
                </a:solidFill>
              </a:rPr>
              <a:t>посідають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відповідне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місце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компанії</a:t>
            </a:r>
            <a:r>
              <a:rPr lang="ru-RU" dirty="0">
                <a:solidFill>
                  <a:srgbClr val="002060"/>
                </a:solidFill>
              </a:rPr>
              <a:t>: у </a:t>
            </a:r>
            <a:r>
              <a:rPr lang="ru-RU" dirty="0" err="1">
                <a:solidFill>
                  <a:srgbClr val="002060"/>
                </a:solidFill>
              </a:rPr>
              <a:t>відділі</a:t>
            </a:r>
            <a:r>
              <a:rPr lang="ru-RU" dirty="0">
                <a:solidFill>
                  <a:srgbClr val="002060"/>
                </a:solidFill>
              </a:rPr>
              <a:t> маркетингу </a:t>
            </a:r>
            <a:r>
              <a:rPr lang="ru-RU" dirty="0" err="1">
                <a:solidFill>
                  <a:srgbClr val="002060"/>
                </a:solidFill>
              </a:rPr>
              <a:t>чи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службі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роботи</a:t>
            </a:r>
            <a:r>
              <a:rPr lang="ru-RU" dirty="0">
                <a:solidFill>
                  <a:srgbClr val="002060"/>
                </a:solidFill>
              </a:rPr>
              <a:t> з персоналом.</a:t>
            </a:r>
          </a:p>
          <a:p>
            <a:r>
              <a:rPr lang="ru-RU" dirty="0">
                <a:solidFill>
                  <a:srgbClr val="002060"/>
                </a:solidFill>
              </a:rPr>
              <a:t>2. </a:t>
            </a:r>
            <a:r>
              <a:rPr lang="ru-RU" b="1" dirty="0" err="1">
                <a:solidFill>
                  <a:srgbClr val="FF0000"/>
                </a:solidFill>
              </a:rPr>
              <a:t>Зовнішні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провайдери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ru-RU" b="1" dirty="0" err="1">
                <a:solidFill>
                  <a:srgbClr val="FF0000"/>
                </a:solidFill>
              </a:rPr>
              <a:t>послуг</a:t>
            </a:r>
            <a:r>
              <a:rPr lang="ru-RU" b="1" dirty="0">
                <a:solidFill>
                  <a:srgbClr val="FF0000"/>
                </a:solidFill>
              </a:rPr>
              <a:t>. Як правило, </a:t>
            </a:r>
            <a:r>
              <a:rPr lang="ru-RU" b="1" dirty="0" err="1">
                <a:solidFill>
                  <a:srgbClr val="FF0000"/>
                </a:solidFill>
              </a:rPr>
              <a:t>це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ru-RU" b="1" dirty="0" err="1">
                <a:solidFill>
                  <a:srgbClr val="FF0000"/>
                </a:solidFill>
              </a:rPr>
              <a:t>агенції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рекламні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агенції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повного</a:t>
            </a:r>
            <a:r>
              <a:rPr lang="ru-RU" dirty="0">
                <a:solidFill>
                  <a:srgbClr val="002060"/>
                </a:solidFill>
              </a:rPr>
              <a:t> циклу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незалежні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PR-</a:t>
            </a:r>
            <a:r>
              <a:rPr lang="ru-RU" dirty="0" err="1">
                <a:solidFill>
                  <a:srgbClr val="002060"/>
                </a:solidFill>
              </a:rPr>
              <a:t>консультанти</a:t>
            </a:r>
            <a:r>
              <a:rPr lang="ru-RU" dirty="0">
                <a:solidFill>
                  <a:srgbClr val="002060"/>
                </a:solidFill>
              </a:rPr>
              <a:t>. До </a:t>
            </a:r>
            <a:r>
              <a:rPr lang="ru-RU" dirty="0" err="1">
                <a:solidFill>
                  <a:srgbClr val="002060"/>
                </a:solidFill>
              </a:rPr>
              <a:t>послуг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провайдерів</a:t>
            </a:r>
            <a:r>
              <a:rPr lang="ru-RU" dirty="0">
                <a:solidFill>
                  <a:srgbClr val="002060"/>
                </a:solidFill>
              </a:rPr>
              <a:t> такого </a:t>
            </a:r>
            <a:r>
              <a:rPr lang="ru-RU" dirty="0" err="1">
                <a:solidFill>
                  <a:srgbClr val="002060"/>
                </a:solidFill>
              </a:rPr>
              <a:t>напряму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організації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звертаються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тоді</a:t>
            </a:r>
            <a:r>
              <a:rPr lang="ru-RU" dirty="0">
                <a:solidFill>
                  <a:srgbClr val="002060"/>
                </a:solidFill>
              </a:rPr>
              <a:t>, коли </a:t>
            </a:r>
            <a:r>
              <a:rPr lang="ru-RU" dirty="0" err="1">
                <a:solidFill>
                  <a:srgbClr val="002060"/>
                </a:solidFill>
              </a:rPr>
              <a:t>потрібно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розробити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окремий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повномасштабний</a:t>
            </a:r>
            <a:r>
              <a:rPr lang="ru-RU" dirty="0">
                <a:solidFill>
                  <a:srgbClr val="002060"/>
                </a:solidFill>
              </a:rPr>
              <a:t> проект </a:t>
            </a:r>
            <a:r>
              <a:rPr lang="en-US" dirty="0">
                <a:solidFill>
                  <a:srgbClr val="002060"/>
                </a:solidFill>
              </a:rPr>
              <a:t>PR-</a:t>
            </a:r>
            <a:r>
              <a:rPr lang="ru-RU" dirty="0" err="1">
                <a:solidFill>
                  <a:srgbClr val="002060"/>
                </a:solidFill>
              </a:rPr>
              <a:t>компанії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виведення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ринок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нової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торговельної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</a:t>
            </a:r>
            <a:r>
              <a:rPr lang="en-US" dirty="0">
                <a:solidFill>
                  <a:srgbClr val="002060"/>
                </a:solidFill>
              </a:rPr>
              <a:t>PR</a:t>
            </a:r>
            <a:r>
              <a:rPr lang="ru-RU" dirty="0">
                <a:solidFill>
                  <a:srgbClr val="002060"/>
                </a:solidFill>
              </a:rPr>
              <a:t>и, а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</a:t>
            </a:r>
            <a:r>
              <a:rPr lang="ru-RU" dirty="0">
                <a:solidFill>
                  <a:srgbClr val="002060"/>
                </a:solidFill>
              </a:rPr>
              <a:t> час </a:t>
            </a:r>
            <a:r>
              <a:rPr lang="ru-RU" dirty="0" err="1">
                <a:solidFill>
                  <a:srgbClr val="002060"/>
                </a:solidFill>
              </a:rPr>
              <a:t>ребрендингу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розробки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антикризового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PR </a:t>
            </a:r>
            <a:r>
              <a:rPr lang="ru-RU" dirty="0" err="1">
                <a:solidFill>
                  <a:srgbClr val="002060"/>
                </a:solidFill>
              </a:rPr>
              <a:t>тощо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Однією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відомих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спеціалізованих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PR-</a:t>
            </a:r>
            <a:r>
              <a:rPr lang="ru-RU" dirty="0" err="1">
                <a:solidFill>
                  <a:srgbClr val="002060"/>
                </a:solidFill>
              </a:rPr>
              <a:t>агенцій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Україні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вважають</a:t>
            </a:r>
            <a:r>
              <a:rPr lang="ru-RU" dirty="0">
                <a:solidFill>
                  <a:srgbClr val="002060"/>
                </a:solidFill>
              </a:rPr>
              <a:t> "</a:t>
            </a:r>
            <a:r>
              <a:rPr lang="en-US" dirty="0">
                <a:solidFill>
                  <a:srgbClr val="002060"/>
                </a:solidFill>
              </a:rPr>
              <a:t>Publicity creating",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надає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послуги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галузі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PR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1997 р. </a:t>
            </a:r>
            <a:r>
              <a:rPr lang="ru-RU" dirty="0" err="1">
                <a:solidFill>
                  <a:srgbClr val="002060"/>
                </a:solidFill>
              </a:rPr>
              <a:t>Серед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рекламних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агенцій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працюють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названій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галузі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можемо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вирізнити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компанію</a:t>
            </a:r>
            <a:r>
              <a:rPr lang="ru-RU" dirty="0">
                <a:solidFill>
                  <a:srgbClr val="002060"/>
                </a:solidFill>
              </a:rPr>
              <a:t> МЕХ,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спеціалізується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en-US" dirty="0">
                <a:solidFill>
                  <a:srgbClr val="002060"/>
                </a:solidFill>
              </a:rPr>
              <a:t>BTL-</a:t>
            </a:r>
            <a:r>
              <a:rPr lang="ru-RU" dirty="0" err="1">
                <a:solidFill>
                  <a:srgbClr val="002060"/>
                </a:solidFill>
              </a:rPr>
              <a:t>послугах</a:t>
            </a:r>
            <a:r>
              <a:rPr lang="ru-RU" dirty="0">
                <a:solidFill>
                  <a:srgbClr val="002060"/>
                </a:solidFill>
              </a:rPr>
              <a:t>, та </a:t>
            </a:r>
            <a:r>
              <a:rPr lang="ru-RU" dirty="0" err="1">
                <a:solidFill>
                  <a:srgbClr val="002060"/>
                </a:solidFill>
              </a:rPr>
              <a:t>агенцію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PAAD-World, </a:t>
            </a:r>
            <a:r>
              <a:rPr lang="ru-RU" dirty="0" err="1">
                <a:solidFill>
                  <a:srgbClr val="002060"/>
                </a:solidFill>
              </a:rPr>
              <a:t>знану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завдяки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висококласній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поліграфії</a:t>
            </a:r>
            <a:r>
              <a:rPr lang="ru-RU" dirty="0">
                <a:solidFill>
                  <a:srgbClr val="002060"/>
                </a:solidFill>
              </a:rPr>
              <a:t>. З </a:t>
            </a:r>
            <a:r>
              <a:rPr lang="ru-RU" dirty="0" err="1">
                <a:solidFill>
                  <a:srgbClr val="002060"/>
                </a:solidFill>
              </a:rPr>
              <a:t>рекламних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агенцій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повного</a:t>
            </a:r>
            <a:r>
              <a:rPr lang="ru-RU" dirty="0">
                <a:solidFill>
                  <a:srgbClr val="002060"/>
                </a:solidFill>
              </a:rPr>
              <a:t> циклу,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надають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послуги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PR, </a:t>
            </a:r>
            <a:r>
              <a:rPr lang="ru-RU" dirty="0" err="1">
                <a:solidFill>
                  <a:srgbClr val="002060"/>
                </a:solidFill>
              </a:rPr>
              <a:t>варто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згадати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великі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компанії</a:t>
            </a:r>
            <a:r>
              <a:rPr lang="ru-RU" dirty="0">
                <a:solidFill>
                  <a:srgbClr val="002060"/>
                </a:solidFill>
              </a:rPr>
              <a:t>, як "</a:t>
            </a:r>
            <a:r>
              <a:rPr lang="en-US" dirty="0">
                <a:solidFill>
                  <a:srgbClr val="002060"/>
                </a:solidFill>
              </a:rPr>
              <a:t>Adam Smith Advertising" </a:t>
            </a:r>
            <a:r>
              <a:rPr lang="ru-RU" dirty="0">
                <a:solidFill>
                  <a:srgbClr val="002060"/>
                </a:solidFill>
              </a:rPr>
              <a:t>та "</a:t>
            </a:r>
            <a:r>
              <a:rPr lang="en-US" dirty="0" err="1">
                <a:solidFill>
                  <a:srgbClr val="002060"/>
                </a:solidFill>
              </a:rPr>
              <a:t>Provid</a:t>
            </a:r>
            <a:r>
              <a:rPr lang="en-US" dirty="0">
                <a:solidFill>
                  <a:srgbClr val="002060"/>
                </a:solidFill>
              </a:rPr>
              <a:t>/BBDO".</a:t>
            </a:r>
          </a:p>
          <a:p>
            <a:r>
              <a:rPr lang="en-US" dirty="0">
                <a:solidFill>
                  <a:srgbClr val="002060"/>
                </a:solidFill>
              </a:rPr>
              <a:t>3. </a:t>
            </a:r>
            <a:r>
              <a:rPr lang="ru-RU" b="1" dirty="0" err="1">
                <a:solidFill>
                  <a:srgbClr val="FF0000"/>
                </a:solidFill>
              </a:rPr>
              <a:t>Тренінгові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компанії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зовнішні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бізнес-тренери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Ця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категорія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гравців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опікується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підготуванням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навчанням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PR-</a:t>
            </a:r>
            <a:r>
              <a:rPr lang="ru-RU" dirty="0" err="1">
                <a:solidFill>
                  <a:srgbClr val="002060"/>
                </a:solidFill>
              </a:rPr>
              <a:t>спеціалістів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двох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попередніх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груп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Зокрема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PR-</a:t>
            </a:r>
            <a:r>
              <a:rPr lang="ru-RU" dirty="0" err="1">
                <a:solidFill>
                  <a:srgbClr val="002060"/>
                </a:solidFill>
              </a:rPr>
              <a:t>спеціалістів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готують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комерційні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структури</a:t>
            </a:r>
            <a:r>
              <a:rPr lang="ru-RU" dirty="0">
                <a:solidFill>
                  <a:srgbClr val="002060"/>
                </a:solidFill>
              </a:rPr>
              <a:t>, як </a:t>
            </a:r>
            <a:r>
              <a:rPr lang="en-US" dirty="0">
                <a:solidFill>
                  <a:srgbClr val="002060"/>
                </a:solidFill>
              </a:rPr>
              <a:t>PR-School </a:t>
            </a:r>
            <a:r>
              <a:rPr lang="ru-RU" dirty="0">
                <a:solidFill>
                  <a:srgbClr val="002060"/>
                </a:solidFill>
              </a:rPr>
              <a:t>та </a:t>
            </a:r>
            <a:r>
              <a:rPr lang="ru-RU" dirty="0" err="1">
                <a:solidFill>
                  <a:srgbClr val="002060"/>
                </a:solidFill>
              </a:rPr>
              <a:t>Києво-Могилянська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Бізнес</a:t>
            </a:r>
            <a:r>
              <a:rPr lang="ru-RU" dirty="0">
                <a:solidFill>
                  <a:srgbClr val="002060"/>
                </a:solidFill>
              </a:rPr>
              <a:t>-Школа (</a:t>
            </a:r>
            <a:r>
              <a:rPr lang="en-US" dirty="0">
                <a:solidFill>
                  <a:srgbClr val="002060"/>
                </a:solidFill>
              </a:rPr>
              <a:t>KMBS).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ж до </a:t>
            </a:r>
            <a:r>
              <a:rPr lang="ru-RU" dirty="0" err="1">
                <a:solidFill>
                  <a:srgbClr val="002060"/>
                </a:solidFill>
              </a:rPr>
              <a:t>поліпшення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навичок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ораторської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майстерності</a:t>
            </a:r>
            <a:r>
              <a:rPr lang="ru-RU" dirty="0">
                <a:solidFill>
                  <a:srgbClr val="002060"/>
                </a:solidFill>
              </a:rPr>
              <a:t>, то тут </a:t>
            </a:r>
            <a:r>
              <a:rPr lang="ru-RU" dirty="0" err="1">
                <a:solidFill>
                  <a:srgbClr val="002060"/>
                </a:solidFill>
              </a:rPr>
              <a:t>можна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скористатися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послугами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тренінгового</a:t>
            </a:r>
            <a:r>
              <a:rPr lang="ru-RU" dirty="0">
                <a:solidFill>
                  <a:srgbClr val="002060"/>
                </a:solidFill>
              </a:rPr>
              <a:t> центру "</a:t>
            </a:r>
            <a:r>
              <a:rPr lang="ru-RU" dirty="0" err="1">
                <a:solidFill>
                  <a:srgbClr val="002060"/>
                </a:solidFill>
              </a:rPr>
              <a:t>Спікер</a:t>
            </a:r>
            <a:r>
              <a:rPr lang="ru-RU" dirty="0">
                <a:solidFill>
                  <a:srgbClr val="002060"/>
                </a:solidFill>
              </a:rPr>
              <a:t>". </a:t>
            </a:r>
            <a:r>
              <a:rPr lang="ru-RU" dirty="0" err="1">
                <a:solidFill>
                  <a:srgbClr val="002060"/>
                </a:solidFill>
              </a:rPr>
              <a:t>Міжнародний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інститут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бізнесу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пропонує</a:t>
            </a:r>
            <a:r>
              <a:rPr lang="ru-RU" dirty="0">
                <a:solidFill>
                  <a:srgbClr val="002060"/>
                </a:solidFill>
              </a:rPr>
              <a:t> низку </a:t>
            </a:r>
            <a:r>
              <a:rPr lang="ru-RU" dirty="0" err="1">
                <a:solidFill>
                  <a:srgbClr val="002060"/>
                </a:solidFill>
              </a:rPr>
              <a:t>курсів</a:t>
            </a:r>
            <a:r>
              <a:rPr lang="ru-RU" dirty="0">
                <a:solidFill>
                  <a:srgbClr val="002060"/>
                </a:solidFill>
              </a:rPr>
              <a:t>, де </a:t>
            </a:r>
            <a:r>
              <a:rPr lang="ru-RU" dirty="0" err="1">
                <a:solidFill>
                  <a:srgbClr val="002060"/>
                </a:solidFill>
              </a:rPr>
              <a:t>розглядають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питання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PR. </a:t>
            </a:r>
            <a:r>
              <a:rPr lang="ru-RU" dirty="0" err="1">
                <a:solidFill>
                  <a:srgbClr val="002060"/>
                </a:solidFill>
              </a:rPr>
              <a:t>Значну</a:t>
            </a:r>
            <a:r>
              <a:rPr lang="ru-RU" dirty="0">
                <a:solidFill>
                  <a:srgbClr val="002060"/>
                </a:solidFill>
              </a:rPr>
              <a:t> роботу з </a:t>
            </a:r>
            <a:r>
              <a:rPr lang="ru-RU" dirty="0" err="1">
                <a:solidFill>
                  <a:srgbClr val="002060"/>
                </a:solidFill>
              </a:rPr>
              <a:t>примноження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теоретичних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практичних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знань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спеціалістів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цього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напряму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здійснює</a:t>
            </a:r>
            <a:r>
              <a:rPr lang="ru-RU" dirty="0">
                <a:solidFill>
                  <a:srgbClr val="002060"/>
                </a:solidFill>
              </a:rPr>
              <a:t> "</a:t>
            </a:r>
            <a:r>
              <a:rPr lang="ru-RU" dirty="0" err="1">
                <a:solidFill>
                  <a:srgbClr val="002060"/>
                </a:solidFill>
              </a:rPr>
              <a:t>Українська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асоціація</a:t>
            </a:r>
            <a:r>
              <a:rPr lang="ru-RU" dirty="0">
                <a:solidFill>
                  <a:srgbClr val="002060"/>
                </a:solidFill>
              </a:rPr>
              <a:t> маркетингу"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530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0066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Робота з </a:t>
            </a:r>
            <a:r>
              <a:rPr lang="ru-RU" b="1" dirty="0" err="1" smtClean="0">
                <a:solidFill>
                  <a:schemeClr val="bg1"/>
                </a:solidFill>
              </a:rPr>
              <a:t>українськими</a:t>
            </a:r>
            <a:r>
              <a:rPr lang="ru-RU" b="1" dirty="0" smtClean="0">
                <a:solidFill>
                  <a:schemeClr val="bg1"/>
                </a:solidFill>
              </a:rPr>
              <a:t> ПР-</a:t>
            </a:r>
            <a:r>
              <a:rPr lang="ru-RU" b="1" dirty="0" err="1" smtClean="0">
                <a:solidFill>
                  <a:schemeClr val="bg1"/>
                </a:solidFill>
              </a:rPr>
              <a:t>агенціями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Переваги</a:t>
            </a:r>
            <a:r>
              <a:rPr lang="ru-RU" i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добре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специфіку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ринку та проблематику в </a:t>
            </a:r>
            <a:r>
              <a:rPr lang="ru-RU" dirty="0" err="1"/>
              <a:t>цілому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оперативність</a:t>
            </a:r>
            <a:r>
              <a:rPr lang="ru-RU" dirty="0"/>
              <a:t> </a:t>
            </a:r>
            <a:r>
              <a:rPr lang="ru-RU" dirty="0" err="1"/>
              <a:t>реагування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3) </a:t>
            </a:r>
            <a:r>
              <a:rPr lang="ru-RU" dirty="0" err="1"/>
              <a:t>помірні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4)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професійний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5) </a:t>
            </a:r>
            <a:r>
              <a:rPr lang="ru-RU" dirty="0" err="1"/>
              <a:t>перевірені</a:t>
            </a:r>
            <a:r>
              <a:rPr lang="ru-RU" dirty="0"/>
              <a:t> бренди, добра </a:t>
            </a:r>
            <a:r>
              <a:rPr lang="ru-RU" dirty="0" err="1"/>
              <a:t>репутація</a:t>
            </a:r>
            <a:r>
              <a:rPr lang="ru-RU" dirty="0"/>
              <a:t>.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i="1" dirty="0" err="1" smtClean="0">
                <a:solidFill>
                  <a:srgbClr val="7030A0"/>
                </a:solidFill>
              </a:rPr>
              <a:t>Недоліки</a:t>
            </a:r>
            <a:r>
              <a:rPr lang="ru-RU" i="1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1) брак </a:t>
            </a:r>
            <a:r>
              <a:rPr lang="ru-RU" dirty="0" err="1" smtClean="0"/>
              <a:t>роботи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smtClean="0"/>
              <a:t>2) </a:t>
            </a:r>
            <a:r>
              <a:rPr lang="ru-RU" dirty="0" err="1" smtClean="0"/>
              <a:t>нестача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dirty="0" err="1" smtClean="0"/>
              <a:t>ризик</a:t>
            </a:r>
            <a:r>
              <a:rPr lang="ru-RU" dirty="0" smtClean="0"/>
              <a:t>, </a:t>
            </a: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стабільністю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вітчизняних</a:t>
            </a:r>
            <a:r>
              <a:rPr lang="ru-RU" dirty="0" smtClean="0"/>
              <a:t> </a:t>
            </a:r>
            <a:r>
              <a:rPr lang="en-US" dirty="0" smtClean="0"/>
              <a:t>PR-</a:t>
            </a:r>
            <a:r>
              <a:rPr lang="ru-RU" dirty="0" err="1" smtClean="0"/>
              <a:t>компаній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4) </a:t>
            </a:r>
            <a:r>
              <a:rPr lang="ru-RU" dirty="0" err="1" smtClean="0"/>
              <a:t>недостатня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до </a:t>
            </a:r>
            <a:r>
              <a:rPr lang="ru-RU" dirty="0" err="1" smtClean="0"/>
              <a:t>іміджу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smtClean="0"/>
              <a:t>5) велика </a:t>
            </a:r>
            <a:r>
              <a:rPr lang="ru-RU" dirty="0" err="1" smtClean="0"/>
              <a:t>плинність</a:t>
            </a:r>
            <a:r>
              <a:rPr lang="ru-RU" dirty="0" smtClean="0"/>
              <a:t> </a:t>
            </a:r>
            <a:r>
              <a:rPr lang="ru-RU" dirty="0" err="1" smtClean="0"/>
              <a:t>кадрів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443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Робота з </a:t>
            </a:r>
            <a:r>
              <a:rPr lang="ru-RU" b="1" dirty="0" err="1">
                <a:solidFill>
                  <a:schemeClr val="bg1"/>
                </a:solidFill>
              </a:rPr>
              <a:t>закордонними</a:t>
            </a:r>
            <a:r>
              <a:rPr lang="ru-RU" b="1" dirty="0">
                <a:solidFill>
                  <a:schemeClr val="bg1"/>
                </a:solidFill>
              </a:rPr>
              <a:t>/</a:t>
            </a:r>
            <a:r>
              <a:rPr lang="ru-RU" b="1" dirty="0" err="1">
                <a:solidFill>
                  <a:schemeClr val="bg1"/>
                </a:solidFill>
              </a:rPr>
              <a:t>мережевими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ПР-</a:t>
            </a:r>
            <a:r>
              <a:rPr lang="ru-RU" b="1" dirty="0" err="1" smtClean="0">
                <a:solidFill>
                  <a:schemeClr val="bg1"/>
                </a:solidFill>
              </a:rPr>
              <a:t>агенціями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Переваги</a:t>
            </a:r>
            <a:r>
              <a:rPr lang="ru-RU" i="1" dirty="0">
                <a:solidFill>
                  <a:srgbClr val="FF0000"/>
                </a:solidFill>
              </a:rPr>
              <a:t>:</a:t>
            </a:r>
            <a:r>
              <a:rPr lang="ru-RU" dirty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) великий </a:t>
            </a:r>
            <a:r>
              <a:rPr lang="ru-RU" dirty="0" err="1">
                <a:solidFill>
                  <a:srgbClr val="002060"/>
                </a:solidFill>
              </a:rPr>
              <a:t>досвід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роботи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професіоналізм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співробітників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значні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технічні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можливості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ресурси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4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серйозне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ставлення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клієнта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5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можливість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відстрочки</a:t>
            </a:r>
            <a:r>
              <a:rPr lang="ru-RU" dirty="0">
                <a:solidFill>
                  <a:srgbClr val="002060"/>
                </a:solidFill>
              </a:rPr>
              <a:t> платежу</a:t>
            </a:r>
            <a:r>
              <a:rPr lang="ru-RU" dirty="0"/>
              <a:t>.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i="1" dirty="0" err="1" smtClean="0">
                <a:solidFill>
                  <a:srgbClr val="7030A0"/>
                </a:solidFill>
              </a:rPr>
              <a:t>Недоліки</a:t>
            </a:r>
            <a:r>
              <a:rPr lang="ru-RU" i="1" dirty="0" smtClean="0">
                <a:solidFill>
                  <a:srgbClr val="7030A0"/>
                </a:solidFill>
              </a:rPr>
              <a:t>: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1) </a:t>
            </a:r>
            <a:r>
              <a:rPr lang="ru-RU" dirty="0" err="1" smtClean="0">
                <a:solidFill>
                  <a:srgbClr val="002060"/>
                </a:solidFill>
              </a:rPr>
              <a:t>завищена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ціна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2) </a:t>
            </a:r>
            <a:r>
              <a:rPr lang="ru-RU" dirty="0" err="1" smtClean="0">
                <a:solidFill>
                  <a:srgbClr val="002060"/>
                </a:solidFill>
              </a:rPr>
              <a:t>відмінності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західним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досвідом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специфікою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українського</a:t>
            </a:r>
            <a:r>
              <a:rPr lang="ru-RU" dirty="0" smtClean="0">
                <a:solidFill>
                  <a:srgbClr val="002060"/>
                </a:solidFill>
              </a:rPr>
              <a:t> ринку;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3) </a:t>
            </a:r>
            <a:r>
              <a:rPr lang="ru-RU" dirty="0" err="1" smtClean="0">
                <a:solidFill>
                  <a:srgbClr val="002060"/>
                </a:solidFill>
              </a:rPr>
              <a:t>використання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неадаптованих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шаблонів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4) </a:t>
            </a:r>
            <a:r>
              <a:rPr lang="ru-RU" dirty="0" err="1" smtClean="0">
                <a:solidFill>
                  <a:srgbClr val="002060"/>
                </a:solidFill>
              </a:rPr>
              <a:t>зволікання</a:t>
            </a:r>
            <a:r>
              <a:rPr lang="ru-RU" dirty="0" smtClean="0">
                <a:solidFill>
                  <a:srgbClr val="002060"/>
                </a:solidFill>
              </a:rPr>
              <a:t> з </a:t>
            </a:r>
            <a:r>
              <a:rPr lang="ru-RU" dirty="0" err="1" smtClean="0">
                <a:solidFill>
                  <a:srgbClr val="002060"/>
                </a:solidFill>
              </a:rPr>
              <a:t>прийняттям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рішень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5) не </a:t>
            </a:r>
            <a:r>
              <a:rPr lang="ru-RU" dirty="0" err="1" smtClean="0">
                <a:solidFill>
                  <a:srgbClr val="002060"/>
                </a:solidFill>
              </a:rPr>
              <a:t>завжди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ім'я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компанії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відповідає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якості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роботи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філіалу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6) </a:t>
            </a:r>
            <a:r>
              <a:rPr lang="ru-RU" dirty="0" err="1" smtClean="0">
                <a:solidFill>
                  <a:srgbClr val="002060"/>
                </a:solidFill>
              </a:rPr>
              <a:t>ігнорування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побажань</a:t>
            </a:r>
            <a:r>
              <a:rPr lang="ru-RU" dirty="0" smtClean="0">
                <a:solidFill>
                  <a:srgbClr val="002060"/>
                </a:solidFill>
              </a:rPr>
              <a:t> невеликих 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провінційних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компаній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6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Самостійне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виконання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PR-</a:t>
            </a:r>
            <a:r>
              <a:rPr lang="ru-RU" b="1" dirty="0" err="1" smtClean="0">
                <a:solidFill>
                  <a:schemeClr val="bg1"/>
                </a:solidFill>
              </a:rPr>
              <a:t>робіт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7563" y="1825626"/>
            <a:ext cx="5181600" cy="43513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i="1" dirty="0" err="1" smtClean="0">
                <a:solidFill>
                  <a:srgbClr val="FF0000"/>
                </a:solidFill>
              </a:rPr>
              <a:t>Переваги</a:t>
            </a:r>
            <a:r>
              <a:rPr lang="ru-RU" i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заощадження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ресурсів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оперативність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позитивний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ефект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того,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робота </a:t>
            </a:r>
            <a:r>
              <a:rPr lang="ru-RU" dirty="0" err="1">
                <a:solidFill>
                  <a:srgbClr val="002060"/>
                </a:solidFill>
              </a:rPr>
              <a:t>виконується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власними</a:t>
            </a:r>
            <a:r>
              <a:rPr lang="ru-RU" dirty="0">
                <a:solidFill>
                  <a:srgbClr val="002060"/>
                </a:solidFill>
              </a:rPr>
              <a:t> силами.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rgbClr val="0070C0"/>
                </a:solidFill>
              </a:rPr>
              <a:t>Недоліки</a:t>
            </a:r>
            <a:r>
              <a:rPr lang="ru-RU" i="1" dirty="0" smtClean="0">
                <a:solidFill>
                  <a:srgbClr val="0070C0"/>
                </a:solidFill>
              </a:rPr>
              <a:t>: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1) брак часу та </a:t>
            </a:r>
            <a:r>
              <a:rPr lang="ru-RU" dirty="0" err="1" smtClean="0">
                <a:solidFill>
                  <a:srgbClr val="002060"/>
                </a:solidFill>
              </a:rPr>
              <a:t>ресурсів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2) </a:t>
            </a:r>
            <a:r>
              <a:rPr lang="ru-RU" dirty="0" err="1" smtClean="0">
                <a:solidFill>
                  <a:srgbClr val="002060"/>
                </a:solidFill>
              </a:rPr>
              <a:t>непрофесіоналізм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3) </a:t>
            </a:r>
            <a:r>
              <a:rPr lang="ru-RU" dirty="0" err="1" smtClean="0">
                <a:solidFill>
                  <a:srgbClr val="002060"/>
                </a:solidFill>
              </a:rPr>
              <a:t>власна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заангажованість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4) </a:t>
            </a:r>
            <a:r>
              <a:rPr lang="ru-RU" dirty="0" err="1" smtClean="0">
                <a:solidFill>
                  <a:srgbClr val="002060"/>
                </a:solidFill>
              </a:rPr>
              <a:t>незнання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психології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споживачів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5) </a:t>
            </a:r>
            <a:r>
              <a:rPr lang="ru-RU" dirty="0" err="1" smtClean="0">
                <a:solidFill>
                  <a:srgbClr val="002060"/>
                </a:solidFill>
              </a:rPr>
              <a:t>слабкий</a:t>
            </a:r>
            <a:r>
              <a:rPr lang="ru-RU" dirty="0" smtClean="0">
                <a:solidFill>
                  <a:srgbClr val="002060"/>
                </a:solidFill>
              </a:rPr>
              <a:t> креатив.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607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i="1" dirty="0" err="1">
                <a:solidFill>
                  <a:schemeClr val="bg1"/>
                </a:solidFill>
              </a:rPr>
              <a:t>Набір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інструментів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uk-UA" b="1" i="1" dirty="0" smtClean="0">
                <a:solidFill>
                  <a:schemeClr val="bg1"/>
                </a:solidFill>
              </a:rPr>
              <a:t> в </a:t>
            </a:r>
            <a:r>
              <a:rPr lang="en-US" b="1" i="1" dirty="0" smtClean="0">
                <a:solidFill>
                  <a:schemeClr val="bg1"/>
                </a:solidFill>
              </a:rPr>
              <a:t>PR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b="1" dirty="0">
                <a:solidFill>
                  <a:srgbClr val="FF0000"/>
                </a:solidFill>
              </a:rPr>
              <a:t>Publications – </a:t>
            </a:r>
            <a:r>
              <a:rPr lang="ru-RU" b="1" dirty="0" err="1">
                <a:solidFill>
                  <a:srgbClr val="FF0000"/>
                </a:solidFill>
              </a:rPr>
              <a:t>публікації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журнали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річні</a:t>
            </a:r>
            <a:r>
              <a:rPr lang="ru-RU" dirty="0"/>
              <a:t> </a:t>
            </a:r>
            <a:r>
              <a:rPr lang="ru-RU" dirty="0" err="1"/>
              <a:t>звіти</a:t>
            </a:r>
            <a:r>
              <a:rPr lang="ru-RU" dirty="0"/>
              <a:t>, </a:t>
            </a:r>
            <a:r>
              <a:rPr lang="ru-RU" dirty="0" err="1"/>
              <a:t>брошури</a:t>
            </a:r>
            <a:r>
              <a:rPr lang="ru-RU" dirty="0"/>
              <a:t> для </a:t>
            </a:r>
            <a:r>
              <a:rPr lang="ru-RU" dirty="0" err="1"/>
              <a:t>покупців</a:t>
            </a:r>
            <a:r>
              <a:rPr lang="ru-RU" dirty="0"/>
              <a:t> і т.д.);</a:t>
            </a:r>
          </a:p>
          <a:p>
            <a:pPr fontAlgn="base"/>
            <a:r>
              <a:rPr lang="en-US" b="1" dirty="0">
                <a:solidFill>
                  <a:srgbClr val="FF0000"/>
                </a:solidFill>
              </a:rPr>
              <a:t>Events – </a:t>
            </a:r>
            <a:r>
              <a:rPr lang="ru-RU" b="1" dirty="0">
                <a:solidFill>
                  <a:srgbClr val="FF0000"/>
                </a:solidFill>
              </a:rPr>
              <a:t>заходи </a:t>
            </a:r>
            <a:r>
              <a:rPr lang="ru-RU" dirty="0"/>
              <a:t>(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змагань</a:t>
            </a:r>
            <a:r>
              <a:rPr lang="ru-RU" dirty="0"/>
              <a:t>, </a:t>
            </a:r>
            <a:r>
              <a:rPr lang="ru-RU" dirty="0" err="1"/>
              <a:t>вистав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виставок</a:t>
            </a:r>
            <a:r>
              <a:rPr lang="ru-RU" dirty="0"/>
              <a:t>);</a:t>
            </a:r>
          </a:p>
          <a:p>
            <a:pPr fontAlgn="base"/>
            <a:r>
              <a:rPr lang="en-US" b="1" dirty="0">
                <a:solidFill>
                  <a:srgbClr val="FF0000"/>
                </a:solidFill>
              </a:rPr>
              <a:t>News – </a:t>
            </a:r>
            <a:r>
              <a:rPr lang="ru-RU" b="1" dirty="0" err="1">
                <a:solidFill>
                  <a:srgbClr val="FF0000"/>
                </a:solidFill>
              </a:rPr>
              <a:t>новини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сприятливі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про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службовців</a:t>
            </a:r>
            <a:r>
              <a:rPr lang="ru-RU" dirty="0"/>
              <a:t> і товарах);</a:t>
            </a:r>
          </a:p>
          <a:p>
            <a:pPr fontAlgn="base"/>
            <a:r>
              <a:rPr lang="en-US" b="1" dirty="0">
                <a:solidFill>
                  <a:srgbClr val="FF0000"/>
                </a:solidFill>
              </a:rPr>
              <a:t>Community involvement activities </a:t>
            </a:r>
            <a:r>
              <a:rPr lang="en-US" dirty="0"/>
              <a:t>– </a:t>
            </a:r>
            <a:r>
              <a:rPr lang="ru-RU" dirty="0"/>
              <a:t>робота з </a:t>
            </a:r>
            <a:r>
              <a:rPr lang="ru-RU" dirty="0" err="1"/>
              <a:t>групами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(</a:t>
            </a:r>
            <a:r>
              <a:rPr lang="ru-RU" dirty="0" err="1"/>
              <a:t>вкладення</a:t>
            </a:r>
            <a:r>
              <a:rPr lang="ru-RU" dirty="0"/>
              <a:t> грошей в </a:t>
            </a:r>
            <a:r>
              <a:rPr lang="ru-RU" dirty="0" err="1"/>
              <a:t>рішення</a:t>
            </a:r>
            <a:r>
              <a:rPr lang="ru-RU" dirty="0"/>
              <a:t> проблем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);</a:t>
            </a:r>
          </a:p>
          <a:p>
            <a:pPr fontAlgn="base"/>
            <a:r>
              <a:rPr lang="en-US" b="1" dirty="0">
                <a:solidFill>
                  <a:srgbClr val="FF0000"/>
                </a:solidFill>
              </a:rPr>
              <a:t>Identity media </a:t>
            </a:r>
            <a:r>
              <a:rPr lang="en-US" dirty="0"/>
              <a:t>–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ідентифікації</a:t>
            </a:r>
            <a:r>
              <a:rPr lang="ru-RU" dirty="0"/>
              <a:t> (</a:t>
            </a:r>
            <a:r>
              <a:rPr lang="ru-RU" dirty="0" err="1"/>
              <a:t>поштовий</a:t>
            </a:r>
            <a:r>
              <a:rPr lang="ru-RU" dirty="0"/>
              <a:t> </a:t>
            </a:r>
            <a:r>
              <a:rPr lang="ru-RU" dirty="0" err="1"/>
              <a:t>папір</a:t>
            </a:r>
            <a:r>
              <a:rPr lang="ru-RU" dirty="0"/>
              <a:t>, </a:t>
            </a:r>
            <a:r>
              <a:rPr lang="ru-RU" dirty="0" err="1"/>
              <a:t>візитні</a:t>
            </a:r>
            <a:r>
              <a:rPr lang="ru-RU" dirty="0"/>
              <a:t> </a:t>
            </a:r>
            <a:r>
              <a:rPr lang="ru-RU" dirty="0" err="1"/>
              <a:t>картки</a:t>
            </a:r>
            <a:r>
              <a:rPr lang="ru-RU" dirty="0"/>
              <a:t>, </a:t>
            </a:r>
            <a:r>
              <a:rPr lang="ru-RU" dirty="0" err="1"/>
              <a:t>корпоративний</a:t>
            </a:r>
            <a:r>
              <a:rPr lang="ru-RU" dirty="0"/>
              <a:t> стиль в </a:t>
            </a:r>
            <a:r>
              <a:rPr lang="ru-RU" dirty="0" err="1"/>
              <a:t>одязі</a:t>
            </a:r>
            <a:r>
              <a:rPr lang="ru-RU" dirty="0"/>
              <a:t>);</a:t>
            </a:r>
          </a:p>
          <a:p>
            <a:pPr fontAlgn="base"/>
            <a:r>
              <a:rPr lang="en-US" b="1" dirty="0">
                <a:solidFill>
                  <a:srgbClr val="FF0000"/>
                </a:solidFill>
              </a:rPr>
              <a:t>Lobbying activity </a:t>
            </a:r>
            <a:r>
              <a:rPr lang="en-US" dirty="0"/>
              <a:t>– </a:t>
            </a:r>
            <a:r>
              <a:rPr lang="ru-RU" dirty="0" err="1"/>
              <a:t>лобіювання</a:t>
            </a:r>
            <a:r>
              <a:rPr lang="ru-RU" dirty="0"/>
              <a:t> (</a:t>
            </a:r>
            <a:r>
              <a:rPr lang="ru-RU" dirty="0" err="1"/>
              <a:t>спроби</a:t>
            </a:r>
            <a:r>
              <a:rPr lang="ru-RU" dirty="0"/>
              <a:t> провести </a:t>
            </a:r>
            <a:r>
              <a:rPr lang="ru-RU" dirty="0" err="1"/>
              <a:t>вигідні</a:t>
            </a:r>
            <a:r>
              <a:rPr lang="ru-RU" dirty="0"/>
              <a:t> і </a:t>
            </a:r>
            <a:r>
              <a:rPr lang="ru-RU" dirty="0" err="1"/>
              <a:t>провалити</a:t>
            </a:r>
            <a:r>
              <a:rPr lang="ru-RU" dirty="0"/>
              <a:t> </a:t>
            </a:r>
            <a:r>
              <a:rPr lang="ru-RU" dirty="0" err="1"/>
              <a:t>невигідні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і </a:t>
            </a:r>
            <a:r>
              <a:rPr lang="ru-RU" dirty="0" err="1"/>
              <a:t>укази</a:t>
            </a:r>
            <a:r>
              <a:rPr lang="ru-RU" dirty="0"/>
              <a:t>);</a:t>
            </a:r>
          </a:p>
          <a:p>
            <a:pPr fontAlgn="base"/>
            <a:r>
              <a:rPr lang="en-US" b="1" dirty="0">
                <a:solidFill>
                  <a:srgbClr val="FF0000"/>
                </a:solidFill>
              </a:rPr>
              <a:t>Social responsibility activities </a:t>
            </a:r>
            <a:r>
              <a:rPr lang="en-US" dirty="0"/>
              <a:t>–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(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хорошої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особи)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93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Томас </a:t>
            </a:r>
            <a:r>
              <a:rPr lang="ru-RU" b="1" dirty="0" err="1" smtClean="0">
                <a:solidFill>
                  <a:srgbClr val="C00000"/>
                </a:solidFill>
              </a:rPr>
              <a:t>Джеферсон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Вважається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термін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PR першим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ужив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президент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Томас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Джеферсон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посланні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Конгресу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в 1807 р.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Є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інша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версія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за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авторство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цього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терміна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віддається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теж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американцеві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Дорману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Ідону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датується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1882 р.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Але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будь-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якому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випадку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поява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PR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пов'язана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суспільною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практикою США, де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демократичні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принципи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розвиненість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цивільного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суспільства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припускають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широку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поінформованість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народу про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події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відбуваються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країні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і про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факти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громадського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авторитарних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же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суспільствах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засобом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впливу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громадськість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як правило,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служать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пропаганда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методи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прямого примусу </a:t>
            </a:r>
          </a:p>
        </p:txBody>
      </p:sp>
      <p:pic>
        <p:nvPicPr>
          <p:cNvPr id="2050" name="Picture 2" descr="Картинки по запросу &quot;томас джефферсон биография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10" y="1825625"/>
            <a:ext cx="32639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1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uk-UA" dirty="0" err="1" smtClean="0">
                <a:solidFill>
                  <a:schemeClr val="bg1"/>
                </a:solidFill>
              </a:rPr>
              <a:t>Історяі</a:t>
            </a:r>
            <a:r>
              <a:rPr lang="uk-UA" dirty="0" smtClean="0">
                <a:solidFill>
                  <a:schemeClr val="bg1"/>
                </a:solidFill>
              </a:rPr>
              <a:t> створення ПР-агенцій та ПР-відділів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Історія</a:t>
            </a:r>
            <a:r>
              <a:rPr lang="ru-RU" dirty="0">
                <a:solidFill>
                  <a:srgbClr val="C00000"/>
                </a:solidFill>
              </a:rPr>
              <a:t> "</a:t>
            </a:r>
            <a:r>
              <a:rPr lang="ru-RU" dirty="0" err="1">
                <a:solidFill>
                  <a:srgbClr val="C00000"/>
                </a:solidFill>
              </a:rPr>
              <a:t>паблік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рилейшнз</a:t>
            </a:r>
            <a:r>
              <a:rPr lang="ru-RU" dirty="0">
                <a:solidFill>
                  <a:srgbClr val="C00000"/>
                </a:solidFill>
              </a:rPr>
              <a:t>" </a:t>
            </a:r>
            <a:r>
              <a:rPr lang="ru-RU" dirty="0" err="1">
                <a:solidFill>
                  <a:srgbClr val="C00000"/>
                </a:solidFill>
              </a:rPr>
              <a:t>ведеться</a:t>
            </a:r>
            <a:r>
              <a:rPr lang="ru-RU" dirty="0">
                <a:solidFill>
                  <a:srgbClr val="C00000"/>
                </a:solidFill>
              </a:rPr>
              <a:t> з </a:t>
            </a:r>
            <a:r>
              <a:rPr lang="ru-RU" dirty="0" err="1">
                <a:solidFill>
                  <a:srgbClr val="C00000"/>
                </a:solidFill>
              </a:rPr>
              <a:t>кінця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XIX </a:t>
            </a:r>
            <a:r>
              <a:rPr lang="ru-RU" dirty="0">
                <a:solidFill>
                  <a:srgbClr val="C00000"/>
                </a:solidFill>
              </a:rPr>
              <a:t>ст., коли </a:t>
            </a:r>
            <a:r>
              <a:rPr lang="ru-RU" dirty="0" err="1" smtClean="0">
                <a:solidFill>
                  <a:srgbClr val="C00000"/>
                </a:solidFill>
              </a:rPr>
              <a:t>виникают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ьПР-агенції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збільшується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інтенсивність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компаній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Письменники</a:t>
            </a:r>
            <a:r>
              <a:rPr lang="ru-RU" dirty="0">
                <a:solidFill>
                  <a:srgbClr val="C00000"/>
                </a:solidFill>
              </a:rPr>
              <a:t> й </a:t>
            </a:r>
            <a:r>
              <a:rPr lang="ru-RU" dirty="0" err="1">
                <a:solidFill>
                  <a:srgbClr val="C00000"/>
                </a:solidFill>
              </a:rPr>
              <a:t>журналісти</a:t>
            </a:r>
            <a:r>
              <a:rPr lang="ru-RU" dirty="0">
                <a:solidFill>
                  <a:srgbClr val="C00000"/>
                </a:solidFill>
              </a:rPr>
              <a:t> охоче </a:t>
            </a:r>
            <a:r>
              <a:rPr lang="ru-RU" dirty="0" err="1">
                <a:solidFill>
                  <a:srgbClr val="C00000"/>
                </a:solidFill>
              </a:rPr>
              <a:t>беруть</a:t>
            </a:r>
            <a:r>
              <a:rPr lang="ru-RU" dirty="0">
                <a:solidFill>
                  <a:srgbClr val="C00000"/>
                </a:solidFill>
              </a:rPr>
              <a:t> участь у </a:t>
            </a:r>
            <a:r>
              <a:rPr lang="ru-RU" dirty="0" err="1">
                <a:solidFill>
                  <a:srgbClr val="C00000"/>
                </a:solidFill>
              </a:rPr>
              <a:t>створенні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пабліситі</a:t>
            </a:r>
            <a:r>
              <a:rPr lang="ru-RU" dirty="0">
                <a:solidFill>
                  <a:srgbClr val="C00000"/>
                </a:solidFill>
              </a:rPr>
              <a:t> й </a:t>
            </a:r>
            <a:r>
              <a:rPr lang="ru-RU" dirty="0" err="1">
                <a:solidFill>
                  <a:srgbClr val="C00000"/>
                </a:solidFill>
              </a:rPr>
              <a:t>самі</a:t>
            </a:r>
            <a:r>
              <a:rPr lang="ru-RU" dirty="0">
                <a:solidFill>
                  <a:srgbClr val="C00000"/>
                </a:solidFill>
              </a:rPr>
              <a:t> все </a:t>
            </a:r>
            <a:r>
              <a:rPr lang="ru-RU" dirty="0" err="1">
                <a:solidFill>
                  <a:srgbClr val="C00000"/>
                </a:solidFill>
              </a:rPr>
              <a:t>частіше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пробують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свої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сили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бізнесі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Памфлети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рекламні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плакати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емблеми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прес-релізи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використовувалися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політиками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ще</a:t>
            </a:r>
            <a:r>
              <a:rPr lang="ru-RU" dirty="0">
                <a:solidFill>
                  <a:srgbClr val="C00000"/>
                </a:solidFill>
              </a:rPr>
              <a:t> в "</a:t>
            </a:r>
            <a:r>
              <a:rPr lang="ru-RU" dirty="0" err="1">
                <a:solidFill>
                  <a:srgbClr val="C00000"/>
                </a:solidFill>
              </a:rPr>
              <a:t>джексонівську</a:t>
            </a:r>
            <a:r>
              <a:rPr lang="ru-RU" dirty="0">
                <a:solidFill>
                  <a:srgbClr val="C00000"/>
                </a:solidFill>
              </a:rPr>
              <a:t> еру", але особливо активно на початку </a:t>
            </a:r>
            <a:r>
              <a:rPr lang="ru-RU" dirty="0" err="1">
                <a:solidFill>
                  <a:srgbClr val="C00000"/>
                </a:solidFill>
              </a:rPr>
              <a:t>передвиборної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кампанії</a:t>
            </a:r>
            <a:r>
              <a:rPr lang="ru-RU" dirty="0">
                <a:solidFill>
                  <a:srgbClr val="C00000"/>
                </a:solidFill>
              </a:rPr>
              <a:t> 1896 р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Т. Н. </a:t>
            </a:r>
            <a:r>
              <a:rPr lang="ru-RU" dirty="0" err="1">
                <a:solidFill>
                  <a:srgbClr val="C00000"/>
                </a:solidFill>
              </a:rPr>
              <a:t>Вейл</a:t>
            </a:r>
            <a:r>
              <a:rPr lang="ru-RU" dirty="0">
                <a:solidFill>
                  <a:srgbClr val="C00000"/>
                </a:solidFill>
              </a:rPr>
              <a:t> у 1883 р. </a:t>
            </a:r>
            <a:r>
              <a:rPr lang="ru-RU" dirty="0" err="1">
                <a:solidFill>
                  <a:srgbClr val="C00000"/>
                </a:solidFill>
              </a:rPr>
              <a:t>розсилав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листи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>
                <a:solidFill>
                  <a:srgbClr val="C00000"/>
                </a:solidFill>
              </a:rPr>
              <a:t>де </a:t>
            </a:r>
            <a:r>
              <a:rPr lang="ru-RU" dirty="0" err="1">
                <a:solidFill>
                  <a:srgbClr val="C00000"/>
                </a:solidFill>
              </a:rPr>
              <a:t>цікавився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думкою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громадськості</a:t>
            </a:r>
            <a:r>
              <a:rPr lang="ru-RU" dirty="0">
                <a:solidFill>
                  <a:srgbClr val="C00000"/>
                </a:solidFill>
              </a:rPr>
              <a:t> про </a:t>
            </a:r>
            <a:r>
              <a:rPr lang="ru-RU" dirty="0" err="1">
                <a:solidFill>
                  <a:srgbClr val="C00000"/>
                </a:solidFill>
              </a:rPr>
              <a:t>керовану</a:t>
            </a:r>
            <a:r>
              <a:rPr lang="ru-RU" dirty="0">
                <a:solidFill>
                  <a:srgbClr val="C00000"/>
                </a:solidFill>
              </a:rPr>
              <a:t> ним </a:t>
            </a:r>
            <a:r>
              <a:rPr lang="ru-RU" dirty="0" err="1">
                <a:solidFill>
                  <a:srgbClr val="C00000"/>
                </a:solidFill>
              </a:rPr>
              <a:t>компанію</a:t>
            </a:r>
            <a:r>
              <a:rPr lang="ru-RU" dirty="0">
                <a:solidFill>
                  <a:srgbClr val="C00000"/>
                </a:solidFill>
              </a:rPr>
              <a:t> "</a:t>
            </a:r>
            <a:r>
              <a:rPr lang="en-US" dirty="0">
                <a:solidFill>
                  <a:srgbClr val="C00000"/>
                </a:solidFill>
              </a:rPr>
              <a:t>American Bell Telephone Company", </a:t>
            </a:r>
            <a:r>
              <a:rPr lang="ru-RU" dirty="0">
                <a:solidFill>
                  <a:srgbClr val="C00000"/>
                </a:solidFill>
              </a:rPr>
              <a:t>а </a:t>
            </a:r>
            <a:r>
              <a:rPr lang="ru-RU" b="1" dirty="0">
                <a:solidFill>
                  <a:srgbClr val="C00000"/>
                </a:solidFill>
              </a:rPr>
              <a:t>в 1889 р. </a:t>
            </a:r>
            <a:r>
              <a:rPr lang="ru-RU" dirty="0">
                <a:solidFill>
                  <a:srgbClr val="C00000"/>
                </a:solidFill>
              </a:rPr>
              <a:t>у </a:t>
            </a:r>
            <a:r>
              <a:rPr lang="ru-RU" dirty="0" err="1">
                <a:solidFill>
                  <a:srgbClr val="C00000"/>
                </a:solidFill>
              </a:rPr>
              <a:t>компанії</a:t>
            </a:r>
            <a:r>
              <a:rPr lang="ru-RU" dirty="0">
                <a:solidFill>
                  <a:srgbClr val="C00000"/>
                </a:solidFill>
              </a:rPr>
              <a:t> Д. </a:t>
            </a:r>
            <a:r>
              <a:rPr lang="ru-RU" dirty="0" err="1">
                <a:solidFill>
                  <a:srgbClr val="C00000"/>
                </a:solidFill>
              </a:rPr>
              <a:t>Вестингхауза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з'явився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службовець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що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відповідає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тільки</a:t>
            </a:r>
            <a:r>
              <a:rPr lang="ru-RU" b="1" dirty="0">
                <a:solidFill>
                  <a:srgbClr val="C00000"/>
                </a:solidFill>
              </a:rPr>
              <a:t> за </a:t>
            </a:r>
            <a:r>
              <a:rPr lang="ru-RU" b="1" dirty="0" err="1">
                <a:solidFill>
                  <a:srgbClr val="C00000"/>
                </a:solidFill>
              </a:rPr>
              <a:t>зв'язки</a:t>
            </a:r>
            <a:r>
              <a:rPr lang="ru-RU" b="1" dirty="0">
                <a:solidFill>
                  <a:srgbClr val="C00000"/>
                </a:solidFill>
              </a:rPr>
              <a:t> з </a:t>
            </a:r>
            <a:r>
              <a:rPr lang="ru-RU" b="1" dirty="0" err="1">
                <a:solidFill>
                  <a:srgbClr val="C00000"/>
                </a:solidFill>
              </a:rPr>
              <a:t>пресою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err="1" smtClean="0">
                <a:solidFill>
                  <a:srgbClr val="C00000"/>
                </a:solidFill>
              </a:rPr>
              <a:t>Незабаром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і на </a:t>
            </a:r>
            <a:r>
              <a:rPr lang="ru-RU" dirty="0" err="1">
                <a:solidFill>
                  <a:srgbClr val="C00000"/>
                </a:solidFill>
              </a:rPr>
              <a:t>підприємствах</a:t>
            </a:r>
            <a:r>
              <a:rPr lang="ru-RU" dirty="0">
                <a:solidFill>
                  <a:srgbClr val="C00000"/>
                </a:solidFill>
              </a:rPr>
              <a:t> Рокфеллера </a:t>
            </a:r>
            <a:r>
              <a:rPr lang="ru-RU" dirty="0" err="1">
                <a:solidFill>
                  <a:srgbClr val="C00000"/>
                </a:solidFill>
              </a:rPr>
              <a:t>з'явилися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службовці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виконують</a:t>
            </a:r>
            <a:r>
              <a:rPr lang="ru-RU" dirty="0">
                <a:solidFill>
                  <a:srgbClr val="C00000"/>
                </a:solidFill>
              </a:rPr>
              <a:t> "</a:t>
            </a:r>
            <a:r>
              <a:rPr lang="ru-RU" dirty="0" err="1">
                <a:solidFill>
                  <a:srgbClr val="C00000"/>
                </a:solidFill>
              </a:rPr>
              <a:t>паблік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рілейшнз</a:t>
            </a:r>
            <a:r>
              <a:rPr lang="ru-RU" dirty="0">
                <a:solidFill>
                  <a:srgbClr val="C00000"/>
                </a:solidFill>
              </a:rPr>
              <a:t>" — </a:t>
            </a:r>
            <a:r>
              <a:rPr lang="ru-RU" dirty="0" err="1">
                <a:solidFill>
                  <a:srgbClr val="C00000"/>
                </a:solidFill>
              </a:rPr>
              <a:t>функції</a:t>
            </a:r>
            <a:r>
              <a:rPr lang="ru-RU" dirty="0">
                <a:solidFill>
                  <a:srgbClr val="C00000"/>
                </a:solidFill>
              </a:rPr>
              <a:t>, а </a:t>
            </a:r>
            <a:r>
              <a:rPr lang="ru-RU" dirty="0" err="1">
                <a:solidFill>
                  <a:srgbClr val="C00000"/>
                </a:solidFill>
              </a:rPr>
              <a:t>отже</a:t>
            </a:r>
            <a:r>
              <a:rPr lang="ru-RU" dirty="0">
                <a:solidFill>
                  <a:srgbClr val="C00000"/>
                </a:solidFill>
              </a:rPr>
              <a:t> — і </a:t>
            </a:r>
            <a:r>
              <a:rPr lang="ru-RU" dirty="0" err="1">
                <a:solidFill>
                  <a:srgbClr val="C00000"/>
                </a:solidFill>
              </a:rPr>
              <a:t>цілі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відділи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Картинки по запросу &quot;American Bell Telephone Company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35" y="2290915"/>
            <a:ext cx="3519949" cy="32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2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Поганого </a:t>
            </a:r>
            <a:r>
              <a:rPr lang="ru-RU" dirty="0" err="1" smtClean="0">
                <a:solidFill>
                  <a:schemeClr val="bg1"/>
                </a:solidFill>
              </a:rPr>
              <a:t>пабліситі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буває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Перший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en-US" dirty="0"/>
              <a:t>PR — "</a:t>
            </a:r>
            <a:r>
              <a:rPr lang="ru-RU" dirty="0">
                <a:solidFill>
                  <a:srgbClr val="7030A0"/>
                </a:solidFill>
              </a:rPr>
              <a:t>ера </a:t>
            </a:r>
            <a:r>
              <a:rPr lang="ru-RU" dirty="0" err="1">
                <a:solidFill>
                  <a:srgbClr val="7030A0"/>
                </a:solidFill>
              </a:rPr>
              <a:t>обдурювання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публіки</a:t>
            </a:r>
            <a:r>
              <a:rPr lang="ru-RU" dirty="0">
                <a:solidFill>
                  <a:srgbClr val="7030A0"/>
                </a:solidFill>
              </a:rPr>
              <a:t>".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яскрава</a:t>
            </a:r>
            <a:r>
              <a:rPr lang="ru-RU" dirty="0"/>
              <a:t> й характерна </a:t>
            </a:r>
            <a:r>
              <a:rPr lang="ru-RU" dirty="0" err="1"/>
              <a:t>фігура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— </a:t>
            </a:r>
            <a:r>
              <a:rPr lang="ru-RU" dirty="0">
                <a:solidFill>
                  <a:srgbClr val="FFC000"/>
                </a:solidFill>
              </a:rPr>
              <a:t>П. Т. </a:t>
            </a:r>
            <a:r>
              <a:rPr lang="ru-RU" dirty="0" err="1">
                <a:solidFill>
                  <a:srgbClr val="FFC000"/>
                </a:solidFill>
              </a:rPr>
              <a:t>Барнум</a:t>
            </a:r>
            <a:r>
              <a:rPr lang="ru-RU" dirty="0">
                <a:solidFill>
                  <a:srgbClr val="FFC000"/>
                </a:solidFill>
              </a:rPr>
              <a:t>. "Поганого </a:t>
            </a:r>
            <a:r>
              <a:rPr lang="ru-RU" dirty="0" err="1">
                <a:solidFill>
                  <a:srgbClr val="FFC000"/>
                </a:solidFill>
              </a:rPr>
              <a:t>пабліситі</a:t>
            </a:r>
            <a:r>
              <a:rPr lang="ru-RU" dirty="0">
                <a:solidFill>
                  <a:srgbClr val="FFC000"/>
                </a:solidFill>
              </a:rPr>
              <a:t> не </a:t>
            </a:r>
            <a:r>
              <a:rPr lang="ru-RU" dirty="0" err="1">
                <a:solidFill>
                  <a:srgbClr val="FFC000"/>
                </a:solidFill>
              </a:rPr>
              <a:t>буває</a:t>
            </a:r>
            <a:r>
              <a:rPr lang="ru-RU" dirty="0"/>
              <a:t>", — таким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життєве</a:t>
            </a:r>
            <a:r>
              <a:rPr lang="ru-RU" dirty="0"/>
              <a:t> кредо.</a:t>
            </a:r>
          </a:p>
        </p:txBody>
      </p:sp>
      <p:pic>
        <p:nvPicPr>
          <p:cNvPr id="4098" name="Picture 2" descr="Финеас Тейлор Барну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0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Айви </a:t>
            </a:r>
            <a:r>
              <a:rPr lang="ru-RU" dirty="0" err="1" smtClean="0">
                <a:solidFill>
                  <a:schemeClr val="bg1"/>
                </a:solidFill>
              </a:rPr>
              <a:t>Лі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Настання</a:t>
            </a:r>
            <a:r>
              <a:rPr lang="ru-RU" dirty="0" smtClean="0"/>
              <a:t> </a:t>
            </a:r>
            <a:r>
              <a:rPr lang="ru-RU" dirty="0"/>
              <a:t>"</a:t>
            </a:r>
            <a:r>
              <a:rPr lang="ru-RU" dirty="0" err="1"/>
              <a:t>епохи</a:t>
            </a:r>
            <a:r>
              <a:rPr lang="ru-RU" dirty="0"/>
              <a:t> великого </a:t>
            </a:r>
            <a:r>
              <a:rPr lang="ru-RU" dirty="0" err="1"/>
              <a:t>бізнесу</a:t>
            </a:r>
            <a:r>
              <a:rPr lang="ru-RU" dirty="0"/>
              <a:t>" </a:t>
            </a:r>
            <a:r>
              <a:rPr lang="ru-RU" dirty="0" err="1"/>
              <a:t>вимагало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,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життєвої</a:t>
            </a:r>
            <a:r>
              <a:rPr lang="ru-RU" dirty="0"/>
              <a:t> і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"</a:t>
            </a:r>
            <a:r>
              <a:rPr lang="ru-RU" dirty="0" err="1"/>
              <a:t>популярність</a:t>
            </a:r>
            <a:r>
              <a:rPr lang="ru-RU" dirty="0"/>
              <a:t> за будь-яку </a:t>
            </a:r>
            <a:r>
              <a:rPr lang="ru-RU" dirty="0" err="1"/>
              <a:t>ціну</a:t>
            </a:r>
            <a:r>
              <a:rPr lang="ru-RU" dirty="0"/>
              <a:t>". </a:t>
            </a:r>
            <a:endParaRPr lang="ru-RU" dirty="0" smtClean="0"/>
          </a:p>
          <a:p>
            <a:r>
              <a:rPr lang="ru-RU" dirty="0" err="1" smtClean="0"/>
              <a:t>Говорити</a:t>
            </a:r>
            <a:r>
              <a:rPr lang="ru-RU" dirty="0" smtClean="0"/>
              <a:t> </a:t>
            </a:r>
            <a:r>
              <a:rPr lang="en-US" b="1" dirty="0" smtClean="0"/>
              <a:t>"</a:t>
            </a:r>
            <a:r>
              <a:rPr lang="ru-RU" b="1" dirty="0">
                <a:solidFill>
                  <a:srgbClr val="002060"/>
                </a:solidFill>
              </a:rPr>
              <a:t>Правду, </a:t>
            </a:r>
            <a:r>
              <a:rPr lang="ru-RU" b="1" dirty="0" err="1">
                <a:solidFill>
                  <a:srgbClr val="002060"/>
                </a:solidFill>
              </a:rPr>
              <a:t>тільки</a:t>
            </a:r>
            <a:r>
              <a:rPr lang="ru-RU" b="1" dirty="0">
                <a:solidFill>
                  <a:srgbClr val="002060"/>
                </a:solidFill>
              </a:rPr>
              <a:t> правду і </a:t>
            </a:r>
            <a:r>
              <a:rPr lang="ru-RU" b="1" dirty="0" err="1">
                <a:solidFill>
                  <a:srgbClr val="002060"/>
                </a:solidFill>
              </a:rPr>
              <a:t>нічого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крім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правди</a:t>
            </a:r>
            <a:r>
              <a:rPr lang="ru-RU" b="1" dirty="0">
                <a:solidFill>
                  <a:srgbClr val="002060"/>
                </a:solidFill>
              </a:rPr>
              <a:t>" </a:t>
            </a:r>
            <a:r>
              <a:rPr lang="ru-RU" b="1" dirty="0" smtClean="0">
                <a:solidFill>
                  <a:srgbClr val="002060"/>
                </a:solidFill>
              </a:rPr>
              <a:t>Айви </a:t>
            </a:r>
            <a:r>
              <a:rPr lang="ru-RU" b="1" dirty="0" err="1" smtClean="0">
                <a:solidFill>
                  <a:srgbClr val="002060"/>
                </a:solidFill>
              </a:rPr>
              <a:t>Лі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err="1"/>
              <a:t>пропонував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тому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вона </a:t>
            </a:r>
            <a:r>
              <a:rPr lang="ru-RU" dirty="0" err="1"/>
              <a:t>загрожує</a:t>
            </a:r>
            <a:r>
              <a:rPr lang="ru-RU" dirty="0"/>
              <a:t> </a:t>
            </a:r>
            <a:r>
              <a:rPr lang="ru-RU" dirty="0" err="1"/>
              <a:t>існуванню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Публіка</a:t>
            </a:r>
            <a:r>
              <a:rPr lang="ru-RU" dirty="0">
                <a:solidFill>
                  <a:srgbClr val="FF0000"/>
                </a:solidFill>
              </a:rPr>
              <a:t>, на </a:t>
            </a:r>
            <a:r>
              <a:rPr lang="ru-RU" dirty="0" err="1">
                <a:solidFill>
                  <a:srgbClr val="FF0000"/>
                </a:solidFill>
              </a:rPr>
              <a:t>його</a:t>
            </a:r>
            <a:r>
              <a:rPr lang="ru-RU" dirty="0">
                <a:solidFill>
                  <a:srgbClr val="FF0000"/>
                </a:solidFill>
              </a:rPr>
              <a:t> думку, </a:t>
            </a:r>
            <a:r>
              <a:rPr lang="ru-RU" dirty="0" err="1">
                <a:solidFill>
                  <a:srgbClr val="FF0000"/>
                </a:solidFill>
              </a:rPr>
              <a:t>складається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раціонально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мислячих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індивідів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основі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повної</a:t>
            </a:r>
            <a:r>
              <a:rPr lang="ru-RU" dirty="0">
                <a:solidFill>
                  <a:srgbClr val="FF0000"/>
                </a:solidFill>
              </a:rPr>
              <a:t> й </a:t>
            </a:r>
            <a:r>
              <a:rPr lang="ru-RU" dirty="0" err="1">
                <a:solidFill>
                  <a:srgbClr val="FF0000"/>
                </a:solidFill>
              </a:rPr>
              <a:t>точної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інформації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здатні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приймати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правильні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рішення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Техніка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пабліситі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промоушн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пропаганди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бурхливо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розвивалася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протягом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Першої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світової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війни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Президент В. </a:t>
            </a:r>
            <a:r>
              <a:rPr lang="ru-RU" dirty="0" err="1"/>
              <a:t>Уільсон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публічної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(СРІ — </a:t>
            </a:r>
            <a:r>
              <a:rPr lang="en-US" dirty="0" err="1"/>
              <a:t>Commitee</a:t>
            </a:r>
            <a:r>
              <a:rPr lang="en-US" dirty="0"/>
              <a:t> on Public Information), </a:t>
            </a:r>
            <a:r>
              <a:rPr lang="ru-RU" dirty="0"/>
              <a:t>у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входили </a:t>
            </a:r>
            <a:r>
              <a:rPr lang="ru-RU" dirty="0" err="1"/>
              <a:t>координація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часу,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і </a:t>
            </a:r>
            <a:r>
              <a:rPr lang="ru-RU" dirty="0" err="1"/>
              <a:t>стимуляція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 </a:t>
            </a:r>
          </a:p>
        </p:txBody>
      </p:sp>
      <p:pic>
        <p:nvPicPr>
          <p:cNvPr id="5122" name="Picture 2" descr="Картинки по запросу &quot;Рокфеллер і Айвен Лі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05806"/>
            <a:ext cx="3048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1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Е. </a:t>
            </a:r>
            <a:r>
              <a:rPr lang="ru-RU" b="1" dirty="0" err="1" smtClean="0">
                <a:solidFill>
                  <a:schemeClr val="bg1"/>
                </a:solidFill>
              </a:rPr>
              <a:t>Бернейз</a:t>
            </a:r>
            <a:r>
              <a:rPr lang="ru-RU" b="1" dirty="0" smtClean="0">
                <a:solidFill>
                  <a:schemeClr val="bg1"/>
                </a:solidFill>
              </a:rPr>
              <a:t> та У. </a:t>
            </a:r>
            <a:r>
              <a:rPr lang="ru-RU" b="1" dirty="0" err="1" smtClean="0">
                <a:solidFill>
                  <a:schemeClr val="bg1"/>
                </a:solidFill>
              </a:rPr>
              <a:t>Ліппман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Подальший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проблемного поля </a:t>
            </a:r>
            <a:r>
              <a:rPr lang="en-US" dirty="0"/>
              <a:t>PR </a:t>
            </a:r>
            <a:r>
              <a:rPr lang="ru-RU" dirty="0"/>
              <a:t>на </a:t>
            </a:r>
            <a:r>
              <a:rPr lang="ru-RU" dirty="0" err="1"/>
              <a:t>довгі</a:t>
            </a:r>
            <a:r>
              <a:rPr lang="ru-RU" dirty="0"/>
              <a:t> роки </a:t>
            </a:r>
            <a:r>
              <a:rPr lang="ru-RU" dirty="0" err="1"/>
              <a:t>визначили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книги,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 в СІЛА на початку 1920-х </a:t>
            </a:r>
            <a:r>
              <a:rPr lang="ru-RU" dirty="0" err="1"/>
              <a:t>рр</a:t>
            </a:r>
            <a:r>
              <a:rPr lang="ru-RU" dirty="0"/>
              <a:t>. — </a:t>
            </a:r>
            <a:r>
              <a:rPr lang="ru-RU" b="1" dirty="0">
                <a:solidFill>
                  <a:srgbClr val="FF0000"/>
                </a:solidFill>
              </a:rPr>
              <a:t>"</a:t>
            </a:r>
            <a:r>
              <a:rPr lang="ru-RU" b="1" dirty="0" err="1">
                <a:solidFill>
                  <a:srgbClr val="FF0000"/>
                </a:solidFill>
              </a:rPr>
              <a:t>Кристалізація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суспільної</a:t>
            </a:r>
            <a:r>
              <a:rPr lang="ru-RU" b="1" dirty="0">
                <a:solidFill>
                  <a:srgbClr val="FF0000"/>
                </a:solidFill>
              </a:rPr>
              <a:t> думки" Е. </a:t>
            </a:r>
            <a:r>
              <a:rPr lang="ru-RU" b="1" dirty="0" err="1" smtClean="0">
                <a:solidFill>
                  <a:srgbClr val="FF0000"/>
                </a:solidFill>
              </a:rPr>
              <a:t>Бернейза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і Д. </a:t>
            </a:r>
            <a:r>
              <a:rPr lang="ru-RU" b="1" dirty="0" err="1">
                <a:solidFill>
                  <a:srgbClr val="FF0000"/>
                </a:solidFill>
              </a:rPr>
              <a:t>Флейшман</a:t>
            </a:r>
            <a:r>
              <a:rPr lang="ru-RU" b="1" dirty="0">
                <a:solidFill>
                  <a:srgbClr val="FF0000"/>
                </a:solidFill>
              </a:rPr>
              <a:t> та "</a:t>
            </a:r>
            <a:r>
              <a:rPr lang="ru-RU" b="1" dirty="0" err="1">
                <a:solidFill>
                  <a:srgbClr val="FF0000"/>
                </a:solidFill>
              </a:rPr>
              <a:t>Суспільна</a:t>
            </a:r>
            <a:r>
              <a:rPr lang="ru-RU" b="1" dirty="0">
                <a:solidFill>
                  <a:srgbClr val="FF0000"/>
                </a:solidFill>
              </a:rPr>
              <a:t> думка" </a:t>
            </a:r>
            <a:r>
              <a:rPr lang="ru-RU" b="1" dirty="0" err="1">
                <a:solidFill>
                  <a:srgbClr val="FF0000"/>
                </a:solidFill>
              </a:rPr>
              <a:t>Уолтера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Ліппмана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Останньому</a:t>
            </a:r>
            <a:r>
              <a:rPr lang="ru-RU" dirty="0" smtClean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чином думки </a:t>
            </a:r>
            <a:r>
              <a:rPr lang="ru-RU" dirty="0" err="1"/>
              <a:t>кристалізуються</a:t>
            </a:r>
            <a:r>
              <a:rPr lang="ru-RU" dirty="0"/>
              <a:t> в "</a:t>
            </a:r>
            <a:r>
              <a:rPr lang="ru-RU" dirty="0" err="1"/>
              <a:t>соціальну</a:t>
            </a:r>
            <a:r>
              <a:rPr lang="ru-RU" dirty="0"/>
              <a:t> мету" </a:t>
            </a:r>
            <a:r>
              <a:rPr lang="ru-RU" dirty="0" smtClean="0"/>
              <a:t>і </a:t>
            </a:r>
            <a:r>
              <a:rPr lang="ru-RU" dirty="0"/>
              <a:t>"</a:t>
            </a:r>
            <a:r>
              <a:rPr lang="ru-RU" dirty="0" err="1"/>
              <a:t>національну</a:t>
            </a:r>
            <a:r>
              <a:rPr lang="ru-RU" dirty="0"/>
              <a:t> </a:t>
            </a:r>
            <a:r>
              <a:rPr lang="ru-RU" dirty="0" err="1"/>
              <a:t>мрію</a:t>
            </a:r>
            <a:r>
              <a:rPr lang="ru-RU" dirty="0"/>
              <a:t>" ("</a:t>
            </a:r>
            <a:r>
              <a:rPr lang="en-US" dirty="0"/>
              <a:t>National will"). </a:t>
            </a:r>
            <a:r>
              <a:rPr lang="ru-RU" dirty="0"/>
              <a:t>Але, </a:t>
            </a:r>
            <a:r>
              <a:rPr lang="ru-RU" dirty="0" err="1"/>
              <a:t>безумовно</a:t>
            </a:r>
            <a:r>
              <a:rPr lang="ru-RU" dirty="0"/>
              <a:t>,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робота </a:t>
            </a:r>
            <a:r>
              <a:rPr lang="ru-RU" dirty="0" err="1"/>
              <a:t>згадується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згадано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"стереотип".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Під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стереотипом </a:t>
            </a:r>
            <a:r>
              <a:rPr lang="ru-RU" dirty="0"/>
              <a:t>У. </a:t>
            </a:r>
            <a:r>
              <a:rPr lang="ru-RU" dirty="0" err="1"/>
              <a:t>Ліппман</a:t>
            </a:r>
            <a:r>
              <a:rPr lang="ru-RU" dirty="0"/>
              <a:t> </a:t>
            </a:r>
            <a:r>
              <a:rPr lang="ru-RU" dirty="0" err="1"/>
              <a:t>розумів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спрощене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однозначності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упереджене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уявлення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випливає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власного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досвіду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людини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Учений практично </a:t>
            </a:r>
            <a:r>
              <a:rPr lang="ru-RU" dirty="0" err="1"/>
              <a:t>прирівнював</a:t>
            </a:r>
            <a:r>
              <a:rPr lang="ru-RU" dirty="0"/>
              <a:t> </a:t>
            </a:r>
            <a:r>
              <a:rPr lang="ru-RU" dirty="0" err="1"/>
              <a:t>стереотипи</a:t>
            </a:r>
            <a:r>
              <a:rPr lang="ru-RU" dirty="0"/>
              <a:t> до </a:t>
            </a:r>
            <a:r>
              <a:rPr lang="ru-RU" dirty="0" err="1"/>
              <a:t>забобонів</a:t>
            </a:r>
            <a:r>
              <a:rPr lang="ru-RU" dirty="0"/>
              <a:t>, </a:t>
            </a:r>
            <a:r>
              <a:rPr lang="ru-RU" dirty="0" err="1"/>
              <a:t>говорячи</a:t>
            </a:r>
            <a:r>
              <a:rPr lang="ru-RU" dirty="0"/>
              <a:t> про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неадекватність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r>
              <a:rPr lang="ru-RU" dirty="0"/>
              <a:t>, </a:t>
            </a:r>
            <a:r>
              <a:rPr lang="ru-RU" dirty="0" err="1"/>
              <a:t>детермінованості</a:t>
            </a:r>
            <a:r>
              <a:rPr lang="ru-RU" dirty="0"/>
              <a:t> </a:t>
            </a:r>
            <a:r>
              <a:rPr lang="ru-RU" dirty="0" err="1"/>
              <a:t>груповим</a:t>
            </a:r>
            <a:r>
              <a:rPr lang="ru-RU" dirty="0"/>
              <a:t> думкам, </a:t>
            </a:r>
            <a:r>
              <a:rPr lang="ru-RU" dirty="0" err="1"/>
              <a:t>захисній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.</a:t>
            </a:r>
          </a:p>
        </p:txBody>
      </p:sp>
      <p:pic>
        <p:nvPicPr>
          <p:cNvPr id="6146" name="Picture 2" descr="Картинки по запросу &quot;У. Ліппман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187" y="2995664"/>
            <a:ext cx="2286000" cy="28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Е. Бернейз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43" y="2058065"/>
            <a:ext cx="18669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0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&quot;У. Ліппма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84" y="812851"/>
            <a:ext cx="9684773" cy="54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9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У. Ліппма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407" y="1010264"/>
            <a:ext cx="8101780" cy="51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74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1764</Words>
  <Application>Microsoft Office PowerPoint</Application>
  <PresentationFormat>Широкоэкранный</PresentationFormat>
  <Paragraphs>113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Переваги та недоліки діяльності ПРА в Україні</vt:lpstr>
      <vt:lpstr>PR в Україні</vt:lpstr>
      <vt:lpstr>Томас Джеферсон</vt:lpstr>
      <vt:lpstr>Історяі створення ПР-агенцій та ПР-відділів</vt:lpstr>
      <vt:lpstr>Поганого пабліситі не буває</vt:lpstr>
      <vt:lpstr>Айви Лі</vt:lpstr>
      <vt:lpstr>Е. Бернейз та У. Ліппман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Існування і функціонування PR</vt:lpstr>
      <vt:lpstr>Розвиток PR </vt:lpstr>
      <vt:lpstr>Один із практиків сучасного PR С. Блек пропонує такий перелік завдань спеціалістів у цій галузі:</vt:lpstr>
      <vt:lpstr>Розвиток PR  в Україні</vt:lpstr>
      <vt:lpstr>Розвиток PR  в Україні</vt:lpstr>
      <vt:lpstr>Розвиток PR-агенцій  в Україні</vt:lpstr>
      <vt:lpstr>Розвиток PR-агенцій  в Україні</vt:lpstr>
      <vt:lpstr>На нинішньому етапі розвитку вітчизняної економіки ринок PR-бізнесу представляють такі гравці:</vt:lpstr>
      <vt:lpstr>Робота з українськими ПР-агенціями: </vt:lpstr>
      <vt:lpstr>Робота з закордонними/мережевими  ПР-агенціями. </vt:lpstr>
      <vt:lpstr>Самостійне виконання PR-робіт</vt:lpstr>
      <vt:lpstr>Набір інструментів  в PR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Переваги та недоліки діяльності ПРА в Україні</dc:title>
  <dc:creator>admin</dc:creator>
  <cp:lastModifiedBy>admin</cp:lastModifiedBy>
  <cp:revision>16</cp:revision>
  <dcterms:created xsi:type="dcterms:W3CDTF">2021-02-16T08:41:31Z</dcterms:created>
  <dcterms:modified xsi:type="dcterms:W3CDTF">2021-02-16T10:40:19Z</dcterms:modified>
</cp:coreProperties>
</file>