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8"/>
  </p:notesMasterIdLst>
  <p:sldIdLst>
    <p:sldId id="256" r:id="rId3"/>
    <p:sldId id="289" r:id="rId4"/>
    <p:sldId id="257" r:id="rId5"/>
    <p:sldId id="295" r:id="rId6"/>
    <p:sldId id="296" r:id="rId7"/>
    <p:sldId id="258" r:id="rId8"/>
    <p:sldId id="259" r:id="rId9"/>
    <p:sldId id="261" r:id="rId10"/>
    <p:sldId id="263" r:id="rId11"/>
    <p:sldId id="264" r:id="rId12"/>
    <p:sldId id="265" r:id="rId13"/>
    <p:sldId id="273" r:id="rId14"/>
    <p:sldId id="266" r:id="rId15"/>
    <p:sldId id="267" r:id="rId16"/>
    <p:sldId id="268" r:id="rId17"/>
    <p:sldId id="269" r:id="rId18"/>
    <p:sldId id="270" r:id="rId19"/>
    <p:sldId id="271" r:id="rId20"/>
    <p:sldId id="275" r:id="rId21"/>
    <p:sldId id="276" r:id="rId22"/>
    <p:sldId id="277" r:id="rId23"/>
    <p:sldId id="278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92" r:id="rId33"/>
    <p:sldId id="293" r:id="rId34"/>
    <p:sldId id="294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79" autoAdjust="0"/>
  </p:normalViewPr>
  <p:slideViewPr>
    <p:cSldViewPr>
      <p:cViewPr varScale="1">
        <p:scale>
          <a:sx n="47" d="100"/>
          <a:sy n="47" d="100"/>
        </p:scale>
        <p:origin x="36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71E1B-9C06-4066-A5AA-5076A624F2D0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88612-6A5E-4AAB-967F-6116D4DCF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8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88612-6A5E-4AAB-967F-6116D4DCF7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7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88612-6A5E-4AAB-967F-6116D4DCF7C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1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0CD1-913D-4C84-927B-2EE49A61E600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ADD0-ADD9-4637-9067-59376040816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0CD1-913D-4C84-927B-2EE49A61E600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ADD0-ADD9-4637-9067-5937604081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0CD1-913D-4C84-927B-2EE49A61E600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ADD0-ADD9-4637-9067-5937604081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BF30BC9-DFFC-4CCA-B3B4-765463049B07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DA3E66-D115-4390-AC8E-52972F82CA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1A4BA1-20F5-4CC0-AD6F-0DDFD56F1C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9759C0-A106-432E-A336-04D72981FB1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B47F731-7EB1-4FB1-BDE5-6BE4EF5525B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4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8D2D93-32F7-4A35-8973-869D25D5C8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B30D86-D338-4950-8EFF-E29EBFE43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B5CC6D-8E7F-4067-97D2-A9A79DDF4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91C58-0195-43E9-942E-FBEA42660D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642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C2D5DE-252C-4126-A71B-CFCB18FEB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03510F-A2C9-4A87-82DF-FEC9A1E1C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B5299F-C845-4EA0-849B-A941C84957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E98EC-13A3-48C6-838C-122AFC6AAE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703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35CB7-67B1-4522-847D-3F7A9D653D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CB847-DCCA-49A5-A7FF-A79E360966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446E5-8792-48BF-999E-95AAA3526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A983B-1F73-4DD1-A0E5-BCC5551345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755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A3F8CE-D21B-42EE-96EF-7C2B2C44F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096E88-5F66-4A31-8359-C31405DE1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E37F82-33B7-4AA6-B622-EE32450413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3E0F1-32DB-410F-A467-C0968E874A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7302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AA1C52-509C-4187-8FA5-732561278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FA49DF-B00E-40F9-8DB8-66B4A4A1A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20BA00-A90F-4C0E-810D-01FA4F2C1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0CAE7-515D-4EBE-B9F7-13DE20AD16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887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039155-0980-49B7-AA92-CB0E8BF61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1282B7-363C-4C59-ABFE-DC7BADFEE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18BD6B-5950-4539-B171-A1B1EC35E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3BEA0-D7F8-4F8C-9993-BF7D8D0B0B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6396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3A15D-7842-4638-A54A-4EE4D9D6E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DFDDE5-C52B-442D-BE28-26DF65FD75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8DD07-097A-4A15-8E15-685A0E5FC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52C98-F66B-43E4-8D5C-9943605E2F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55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0CD1-913D-4C84-927B-2EE49A61E600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ADD0-ADD9-4637-9067-59376040816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0BFD1F-FBB5-4A68-9CBA-F9C1AB9B0F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4113F-CE30-4531-9B4E-DF3F9C384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7BCDFE-357B-4826-BA21-6AE0A6ECB4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11CD2-18B7-4220-B4B8-2DD18C9465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558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9C77E3-0362-4CF3-AF68-EEB8ACBFE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C9F3EE-916C-4CAE-BE11-04C8591C7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02EC2C-DDD2-4553-B008-59BD8089D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CA2B2-9785-422D-9D96-491A708D93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36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980918-CFE3-42B3-9FFB-2BC8A4566A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3F7F11-A132-4E59-9AC3-7311D8ACD5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85E92A-ABFE-4514-8AC3-D05E963F69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86484-06AC-4011-A8B4-E8B52D4E48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267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ADD78F-E58C-4504-9729-9C78403F1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24EC26-8F41-46AC-A9F9-9C13F54B9D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E505EB-2785-4949-95ED-D85518AAE7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EBAD0-45B9-4BE5-9D2A-CF1EB15673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324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0CD1-913D-4C84-927B-2EE49A61E600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ADD0-ADD9-4637-9067-59376040816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0CD1-913D-4C84-927B-2EE49A61E600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ADD0-ADD9-4637-9067-5937604081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0CD1-913D-4C84-927B-2EE49A61E600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ADD0-ADD9-4637-9067-59376040816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0CD1-913D-4C84-927B-2EE49A61E600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ADD0-ADD9-4637-9067-5937604081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0CD1-913D-4C84-927B-2EE49A61E600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ADD0-ADD9-4637-9067-5937604081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0CD1-913D-4C84-927B-2EE49A61E600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ADD0-ADD9-4637-9067-59376040816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0CD1-913D-4C84-927B-2EE49A61E600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ADD0-ADD9-4637-9067-59376040816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DD70CD1-913D-4C84-927B-2EE49A61E600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420ADD0-ADD9-4637-9067-59376040816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1D19ECF-EBAC-49F3-A884-39D125BC7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AD5DB6B-1822-490F-A750-4C626B59B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381651E-1C83-46DC-AD3A-5C6E3B7944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BCE2468C-E1A0-4334-B937-E53069888C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DA9EC1DC-FC4B-45AA-93A4-5DE7F4D73D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278B0EC-11AC-4589-AC08-9C86156E3A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47461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0"/>
            <a:ext cx="9303128" cy="68387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052736"/>
            <a:ext cx="7175351" cy="3872721"/>
          </a:xfrm>
        </p:spPr>
        <p:txBody>
          <a:bodyPr>
            <a:prstTxWarp prst="textTriangleInverted">
              <a:avLst/>
            </a:prstTxWarp>
          </a:bodyPr>
          <a:lstStyle/>
          <a:p>
            <a:pPr marL="182880" indent="0" algn="ctr">
              <a:buNone/>
            </a:pPr>
            <a:r>
              <a:rPr lang="ru-RU" sz="6600" dirty="0"/>
              <a:t> </a:t>
            </a:r>
            <a:r>
              <a:rPr lang="ru-RU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Обмін</a:t>
            </a: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вуглеводів</a:t>
            </a:r>
            <a:br>
              <a:rPr lang="ru-RU" sz="6600" dirty="0">
                <a:solidFill>
                  <a:srgbClr val="FF0000"/>
                </a:solidFill>
              </a:rPr>
            </a:br>
            <a:br>
              <a:rPr lang="ru-RU" sz="6600" dirty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996952"/>
            <a:ext cx="6552728" cy="3096344"/>
          </a:xfrm>
        </p:spPr>
        <p:txBody>
          <a:bodyPr>
            <a:normAutofit/>
          </a:bodyPr>
          <a:lstStyle/>
          <a:p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вуглеводів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складова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загального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обміну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складається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чотирьох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етапів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перетравлювання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всмоктування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проміжного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кінцевого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обмінів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39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-1251520"/>
            <a:ext cx="8496944" cy="509086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b="1" dirty="0"/>
              <a:t>У </a:t>
            </a:r>
            <a:r>
              <a:rPr lang="ru-RU" sz="3200" b="1" dirty="0" err="1"/>
              <a:t>ротовій</a:t>
            </a:r>
            <a:r>
              <a:rPr lang="ru-RU" sz="3200" b="1" dirty="0"/>
              <a:t> </a:t>
            </a:r>
            <a:r>
              <a:rPr lang="ru-RU" sz="3200" b="1" dirty="0" err="1"/>
              <a:t>порожнині</a:t>
            </a:r>
            <a:r>
              <a:rPr lang="ru-RU" sz="3200" b="1" dirty="0"/>
              <a:t> корм </a:t>
            </a:r>
            <a:r>
              <a:rPr lang="ru-RU" sz="3200" b="1" dirty="0" err="1"/>
              <a:t>механічно</a:t>
            </a:r>
            <a:r>
              <a:rPr lang="ru-RU" sz="3200" b="1" dirty="0"/>
              <a:t> </a:t>
            </a:r>
            <a:r>
              <a:rPr lang="ru-RU" sz="3200" b="1" dirty="0" err="1"/>
              <a:t>подрібнюється</a:t>
            </a:r>
            <a:r>
              <a:rPr lang="ru-RU" sz="3200" b="1" dirty="0"/>
              <a:t>, </a:t>
            </a:r>
            <a:r>
              <a:rPr lang="ru-RU" sz="3200" b="1" dirty="0" err="1"/>
              <a:t>змочується</a:t>
            </a:r>
            <a:r>
              <a:rPr lang="ru-RU" sz="3200" b="1" dirty="0"/>
              <a:t> </a:t>
            </a:r>
            <a:r>
              <a:rPr lang="ru-RU" sz="3200" b="1" dirty="0" err="1"/>
              <a:t>слиною</a:t>
            </a:r>
            <a:r>
              <a:rPr lang="ru-RU" sz="3200" b="1" dirty="0"/>
              <a:t>, </a:t>
            </a:r>
            <a:r>
              <a:rPr lang="ru-RU" sz="3200" b="1" dirty="0" err="1"/>
              <a:t>перемішується</a:t>
            </a:r>
            <a:r>
              <a:rPr lang="ru-RU" sz="3200" b="1" dirty="0"/>
              <a:t> і </a:t>
            </a:r>
            <a:r>
              <a:rPr lang="ru-RU" sz="3200" b="1" dirty="0" err="1"/>
              <a:t>перетворюється</a:t>
            </a:r>
            <a:r>
              <a:rPr lang="ru-RU" sz="3200" b="1" dirty="0"/>
              <a:t> на </a:t>
            </a:r>
            <a:r>
              <a:rPr lang="ru-RU" sz="3200" b="1" dirty="0" err="1"/>
              <a:t>харчову</a:t>
            </a:r>
            <a:r>
              <a:rPr lang="ru-RU" sz="3200" b="1" dirty="0"/>
              <a:t> грудку</a:t>
            </a:r>
            <a:r>
              <a:rPr lang="ru-RU" sz="2400" b="1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3429000"/>
            <a:ext cx="7709480" cy="2722240"/>
          </a:xfrm>
        </p:spPr>
        <p:txBody>
          <a:bodyPr/>
          <a:lstStyle/>
          <a:p>
            <a:r>
              <a:rPr lang="ru-RU" dirty="0" err="1">
                <a:effectLst/>
              </a:rPr>
              <a:t>Після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ротової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порожнини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харчова</a:t>
            </a:r>
            <a:r>
              <a:rPr lang="ru-RU" dirty="0">
                <a:effectLst/>
              </a:rPr>
              <a:t> грудка по </a:t>
            </a:r>
            <a:r>
              <a:rPr lang="ru-RU" dirty="0" err="1">
                <a:effectLst/>
              </a:rPr>
              <a:t>стравоходу</a:t>
            </a:r>
            <a:r>
              <a:rPr lang="ru-RU" dirty="0">
                <a:effectLst/>
              </a:rPr>
              <a:t> переходить у </a:t>
            </a:r>
            <a:r>
              <a:rPr lang="ru-RU" dirty="0" err="1">
                <a:effectLst/>
              </a:rPr>
              <a:t>шлунок</a:t>
            </a:r>
            <a:r>
              <a:rPr lang="ru-RU" dirty="0">
                <a:effectLst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01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6768752"/>
          </a:xfrm>
        </p:spPr>
        <p:txBody>
          <a:bodyPr>
            <a:normAutofit/>
          </a:bodyPr>
          <a:lstStyle/>
          <a:p>
            <a:pPr indent="-274320">
              <a:buClr>
                <a:schemeClr val="accent3"/>
              </a:buClr>
              <a:buNone/>
              <a:defRPr/>
            </a:pPr>
            <a:r>
              <a:rPr lang="ru-RU" sz="2800" dirty="0" err="1"/>
              <a:t>Шлунковий</a:t>
            </a:r>
            <a:r>
              <a:rPr lang="ru-RU" sz="2800" dirty="0"/>
              <a:t> </a:t>
            </a:r>
            <a:r>
              <a:rPr lang="ru-RU" sz="2800" dirty="0" err="1"/>
              <a:t>сік</a:t>
            </a:r>
            <a:r>
              <a:rPr lang="ru-RU" sz="2800" dirty="0"/>
              <a:t> не </a:t>
            </a:r>
            <a:r>
              <a:rPr lang="ru-RU" sz="2800" dirty="0" err="1"/>
              <a:t>містить</a:t>
            </a:r>
            <a:r>
              <a:rPr lang="ru-RU" sz="2800" dirty="0"/>
              <a:t> </a:t>
            </a:r>
            <a:r>
              <a:rPr lang="ru-RU" sz="2800" dirty="0" err="1"/>
              <a:t>ферменти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розщеплюють</a:t>
            </a:r>
            <a:r>
              <a:rPr lang="ru-RU" sz="2800" dirty="0"/>
              <a:t> </a:t>
            </a:r>
            <a:r>
              <a:rPr lang="ru-RU" sz="2800" dirty="0" err="1"/>
              <a:t>складні</a:t>
            </a:r>
            <a:r>
              <a:rPr lang="ru-RU" sz="2800" dirty="0"/>
              <a:t> </a:t>
            </a:r>
            <a:r>
              <a:rPr lang="ru-RU" sz="2800" dirty="0" err="1"/>
              <a:t>вуглеводи</a:t>
            </a:r>
            <a:r>
              <a:rPr lang="ru-RU" sz="2800" dirty="0"/>
              <a:t>, а </a:t>
            </a:r>
            <a:r>
              <a:rPr lang="ru-RU" sz="2800" dirty="0" err="1"/>
              <a:t>амілаза</a:t>
            </a:r>
            <a:r>
              <a:rPr lang="ru-RU" sz="2800" dirty="0"/>
              <a:t> </a:t>
            </a:r>
            <a:r>
              <a:rPr lang="ru-RU" sz="2800" dirty="0" err="1"/>
              <a:t>слини</a:t>
            </a:r>
            <a:r>
              <a:rPr lang="ru-RU" sz="2800" dirty="0"/>
              <a:t> </a:t>
            </a:r>
            <a:r>
              <a:rPr lang="ru-RU" sz="2800" dirty="0" err="1"/>
              <a:t>інактивується</a:t>
            </a:r>
            <a:r>
              <a:rPr lang="ru-RU" sz="2800" dirty="0"/>
              <a:t> кислим </a:t>
            </a:r>
            <a:r>
              <a:rPr lang="ru-RU" sz="2800" dirty="0" err="1"/>
              <a:t>середовищем</a:t>
            </a:r>
            <a:r>
              <a:rPr lang="ru-RU" sz="2800" dirty="0"/>
              <a:t>(рН </a:t>
            </a:r>
            <a:r>
              <a:rPr lang="ru-RU" sz="2800" dirty="0" err="1"/>
              <a:t>шлункового</a:t>
            </a:r>
            <a:r>
              <a:rPr lang="ru-RU" sz="2800" dirty="0"/>
              <a:t> соку 1,5–2,5, </a:t>
            </a:r>
            <a:r>
              <a:rPr lang="ru-RU" sz="2800" dirty="0" err="1"/>
              <a:t>тоді</a:t>
            </a:r>
            <a:r>
              <a:rPr lang="ru-RU" sz="2800" dirty="0"/>
              <a:t> як </a:t>
            </a:r>
            <a:r>
              <a:rPr lang="ru-RU" sz="2800" dirty="0" err="1"/>
              <a:t>оптимумрН</a:t>
            </a:r>
            <a:r>
              <a:rPr lang="ru-RU" sz="2800" dirty="0"/>
              <a:t> </a:t>
            </a:r>
            <a:r>
              <a:rPr lang="ru-RU" sz="2800" dirty="0">
                <a:sym typeface="Symbol"/>
              </a:rPr>
              <a:t></a:t>
            </a:r>
            <a:r>
              <a:rPr lang="ru-RU" sz="2800" dirty="0"/>
              <a:t>-</a:t>
            </a:r>
            <a:r>
              <a:rPr lang="ru-RU" sz="2800" dirty="0" err="1"/>
              <a:t>амилази</a:t>
            </a:r>
            <a:r>
              <a:rPr lang="ru-RU" sz="2800" dirty="0"/>
              <a:t> 6,8–7,2). </a:t>
            </a:r>
          </a:p>
          <a:p>
            <a:pPr indent="-274320">
              <a:buClr>
                <a:schemeClr val="accent3"/>
              </a:buClr>
              <a:buNone/>
              <a:defRPr/>
            </a:pPr>
            <a:r>
              <a:rPr lang="ru-RU" sz="2800" dirty="0" err="1"/>
              <a:t>Однак</a:t>
            </a:r>
            <a:r>
              <a:rPr lang="ru-RU" sz="2800" dirty="0"/>
              <a:t> у </a:t>
            </a:r>
            <a:r>
              <a:rPr lang="ru-RU" sz="2800" dirty="0" err="1"/>
              <a:t>більш</a:t>
            </a:r>
            <a:r>
              <a:rPr lang="ru-RU" sz="2800" dirty="0"/>
              <a:t> </a:t>
            </a:r>
            <a:r>
              <a:rPr lang="ru-RU" sz="2800" dirty="0" err="1"/>
              <a:t>глибоких</a:t>
            </a:r>
            <a:r>
              <a:rPr lang="ru-RU" sz="2800" dirty="0"/>
              <a:t> шарах </a:t>
            </a:r>
            <a:r>
              <a:rPr lang="ru-RU" sz="2800" dirty="0" err="1"/>
              <a:t>харчової</a:t>
            </a:r>
            <a:r>
              <a:rPr lang="ru-RU" sz="2800" dirty="0"/>
              <a:t> грудки, </a:t>
            </a:r>
            <a:r>
              <a:rPr lang="ru-RU" sz="2800" dirty="0" err="1"/>
              <a:t>куди</a:t>
            </a:r>
            <a:r>
              <a:rPr lang="ru-RU" sz="2800" dirty="0"/>
              <a:t> не </a:t>
            </a:r>
            <a:r>
              <a:rPr lang="ru-RU" sz="2800" dirty="0" err="1"/>
              <a:t>відразу</a:t>
            </a:r>
            <a:r>
              <a:rPr lang="ru-RU" sz="2800" dirty="0"/>
              <a:t> </a:t>
            </a:r>
            <a:r>
              <a:rPr lang="ru-RU" sz="2800" dirty="0" err="1"/>
              <a:t>проникає</a:t>
            </a:r>
            <a:r>
              <a:rPr lang="ru-RU" sz="2800" dirty="0"/>
              <a:t> </a:t>
            </a:r>
            <a:r>
              <a:rPr lang="ru-RU" sz="2800" dirty="0" err="1"/>
              <a:t>шлунковий</a:t>
            </a:r>
            <a:r>
              <a:rPr lang="ru-RU" sz="2800" dirty="0"/>
              <a:t> </a:t>
            </a:r>
            <a:r>
              <a:rPr lang="ru-RU" sz="2800" dirty="0" err="1"/>
              <a:t>сік</a:t>
            </a:r>
            <a:r>
              <a:rPr lang="ru-RU" sz="2800" dirty="0"/>
              <a:t>, </a:t>
            </a:r>
            <a:r>
              <a:rPr lang="ru-RU" sz="2800" dirty="0" err="1"/>
              <a:t>дія</a:t>
            </a:r>
            <a:r>
              <a:rPr lang="ru-RU" sz="2800" dirty="0"/>
              <a:t> </a:t>
            </a:r>
            <a:r>
              <a:rPr lang="ru-RU" sz="2800" dirty="0" err="1"/>
              <a:t>амілази</a:t>
            </a:r>
            <a:r>
              <a:rPr lang="ru-RU" sz="2800" dirty="0"/>
              <a:t> </a:t>
            </a:r>
            <a:r>
              <a:rPr lang="ru-RU" sz="2800" dirty="0" err="1"/>
              <a:t>слини</a:t>
            </a:r>
            <a:r>
              <a:rPr lang="ru-RU" sz="2800" dirty="0"/>
              <a:t> </a:t>
            </a:r>
            <a:r>
              <a:rPr lang="ru-RU" sz="2800" dirty="0" err="1"/>
              <a:t>деякий</a:t>
            </a:r>
            <a:r>
              <a:rPr lang="ru-RU" sz="2800" dirty="0"/>
              <a:t> час </a:t>
            </a:r>
            <a:r>
              <a:rPr lang="ru-RU" sz="2800" dirty="0" err="1"/>
              <a:t>триває</a:t>
            </a:r>
            <a:r>
              <a:rPr lang="ru-RU" sz="2800" dirty="0"/>
              <a:t> і </a:t>
            </a:r>
            <a:r>
              <a:rPr lang="ru-RU" sz="2800" dirty="0" err="1"/>
              <a:t>відбувається</a:t>
            </a:r>
            <a:r>
              <a:rPr lang="ru-RU" sz="2800" dirty="0"/>
              <a:t> </a:t>
            </a:r>
            <a:r>
              <a:rPr lang="ru-RU" sz="2800" dirty="0" err="1"/>
              <a:t>розщеплення</a:t>
            </a:r>
            <a:r>
              <a:rPr lang="ru-RU" sz="2800" dirty="0"/>
              <a:t> </a:t>
            </a:r>
            <a:r>
              <a:rPr lang="ru-RU" sz="2800" dirty="0" err="1"/>
              <a:t>полісахаридів</a:t>
            </a:r>
            <a:r>
              <a:rPr lang="ru-RU" sz="2800" dirty="0"/>
              <a:t> до </a:t>
            </a:r>
            <a:r>
              <a:rPr lang="ru-RU" sz="2800" dirty="0" err="1"/>
              <a:t>декстринів</a:t>
            </a:r>
            <a:r>
              <a:rPr lang="ru-RU" sz="2800" dirty="0"/>
              <a:t> і </a:t>
            </a:r>
            <a:r>
              <a:rPr lang="ru-RU" sz="2800" dirty="0" err="1"/>
              <a:t>мальтози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43800" cy="914400"/>
          </a:xfrm>
        </p:spPr>
        <p:txBody>
          <a:bodyPr/>
          <a:lstStyle/>
          <a:p>
            <a:pPr algn="ctr"/>
            <a:r>
              <a:rPr lang="uk-UA" b="1" i="1" dirty="0"/>
              <a:t>Шлунок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78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85801"/>
            <a:ext cx="8352928" cy="4615407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dirty="0"/>
              <a:t>В тонкому </a:t>
            </a:r>
            <a:r>
              <a:rPr lang="ru-RU" sz="2800" dirty="0" err="1"/>
              <a:t>кишківнику</a:t>
            </a:r>
            <a:r>
              <a:rPr lang="ru-RU" sz="2800" dirty="0"/>
              <a:t> </a:t>
            </a:r>
            <a:r>
              <a:rPr lang="ru-RU" sz="2800" dirty="0" err="1"/>
              <a:t>відбуваються</a:t>
            </a:r>
            <a:r>
              <a:rPr lang="ru-RU" sz="2800" dirty="0"/>
              <a:t> </a:t>
            </a:r>
            <a:r>
              <a:rPr lang="ru-RU" sz="2800" dirty="0" err="1"/>
              <a:t>процеси</a:t>
            </a:r>
            <a:r>
              <a:rPr lang="ru-RU" sz="2800" dirty="0"/>
              <a:t> </a:t>
            </a:r>
            <a:r>
              <a:rPr lang="ru-RU" sz="2800" dirty="0" err="1"/>
              <a:t>всмоктування</a:t>
            </a:r>
            <a:r>
              <a:rPr lang="ru-RU" sz="2800" dirty="0"/>
              <a:t> </a:t>
            </a:r>
            <a:r>
              <a:rPr lang="ru-RU" sz="2800" dirty="0" err="1"/>
              <a:t>моносахаридів</a:t>
            </a:r>
            <a:r>
              <a:rPr lang="ru-RU" sz="2800" dirty="0"/>
              <a:t> через систему мембран у </a:t>
            </a:r>
            <a:r>
              <a:rPr lang="ru-RU" sz="2800" dirty="0" err="1"/>
              <a:t>кров‘яне</a:t>
            </a:r>
            <a:r>
              <a:rPr lang="ru-RU" sz="2800" dirty="0"/>
              <a:t> русло. Для </a:t>
            </a:r>
            <a:r>
              <a:rPr lang="ru-RU" sz="2800" dirty="0" err="1"/>
              <a:t>процесу</a:t>
            </a:r>
            <a:r>
              <a:rPr lang="ru-RU" sz="2800" dirty="0"/>
              <a:t> </a:t>
            </a:r>
            <a:r>
              <a:rPr lang="ru-RU" sz="2800" dirty="0" err="1"/>
              <a:t>всмоктування</a:t>
            </a:r>
            <a:r>
              <a:rPr lang="ru-RU" sz="2800" dirty="0"/>
              <a:t> характерно: </a:t>
            </a:r>
            <a:r>
              <a:rPr lang="ru-RU" sz="2800" dirty="0" err="1"/>
              <a:t>значні</a:t>
            </a:r>
            <a:r>
              <a:rPr lang="ru-RU" sz="2800" dirty="0"/>
              <a:t> </a:t>
            </a:r>
            <a:r>
              <a:rPr lang="ru-RU" sz="2800" dirty="0" err="1"/>
              <a:t>енергетичні</a:t>
            </a:r>
            <a:r>
              <a:rPr lang="ru-RU" sz="2800" dirty="0"/>
              <a:t> </a:t>
            </a:r>
            <a:r>
              <a:rPr lang="ru-RU" sz="2800" dirty="0" err="1"/>
              <a:t>витрати</a:t>
            </a:r>
            <a:r>
              <a:rPr lang="ru-RU" sz="2800" dirty="0"/>
              <a:t> </a:t>
            </a:r>
            <a:r>
              <a:rPr lang="ru-RU" sz="2800" dirty="0" err="1"/>
              <a:t>організму</a:t>
            </a:r>
            <a:r>
              <a:rPr lang="ru-RU" sz="2800" dirty="0"/>
              <a:t> (</a:t>
            </a:r>
            <a:r>
              <a:rPr lang="ru-RU" sz="2800" dirty="0" err="1"/>
              <a:t>активний</a:t>
            </a:r>
            <a:r>
              <a:rPr lang="ru-RU" sz="2800" dirty="0"/>
              <a:t> </a:t>
            </a:r>
            <a:r>
              <a:rPr lang="ru-RU" sz="2800" dirty="0" err="1"/>
              <a:t>фізіологічний</a:t>
            </a: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); </a:t>
            </a:r>
            <a:r>
              <a:rPr lang="ru-RU" sz="2800" dirty="0" err="1"/>
              <a:t>ізомеризація</a:t>
            </a:r>
            <a:r>
              <a:rPr lang="ru-RU" sz="2800" dirty="0"/>
              <a:t> (</a:t>
            </a:r>
            <a:r>
              <a:rPr lang="ru-RU" sz="2800" dirty="0" err="1"/>
              <a:t>трансформація</a:t>
            </a:r>
            <a:r>
              <a:rPr lang="ru-RU" sz="2800" dirty="0"/>
              <a:t>, </a:t>
            </a:r>
            <a:r>
              <a:rPr lang="ru-RU" sz="2800" dirty="0" err="1"/>
              <a:t>перетворення</a:t>
            </a:r>
            <a:r>
              <a:rPr lang="ru-RU" sz="2800" dirty="0"/>
              <a:t>) </a:t>
            </a:r>
            <a:r>
              <a:rPr lang="ru-RU" sz="2800" dirty="0" err="1"/>
              <a:t>суміші</a:t>
            </a:r>
            <a:r>
              <a:rPr lang="ru-RU" sz="2800" dirty="0"/>
              <a:t> </a:t>
            </a:r>
            <a:r>
              <a:rPr lang="ru-RU" sz="2800" dirty="0" err="1"/>
              <a:t>простих</a:t>
            </a:r>
            <a:r>
              <a:rPr lang="ru-RU" sz="2800" dirty="0"/>
              <a:t> </a:t>
            </a:r>
            <a:r>
              <a:rPr lang="ru-RU" sz="2800" dirty="0" err="1"/>
              <a:t>вуглеводів</a:t>
            </a:r>
            <a:r>
              <a:rPr lang="ru-RU" sz="2800" dirty="0"/>
              <a:t> (98 %) у глюкозу; </a:t>
            </a:r>
            <a:r>
              <a:rPr lang="ru-RU" sz="2800" dirty="0" err="1"/>
              <a:t>транспортування</a:t>
            </a:r>
            <a:r>
              <a:rPr lang="ru-RU" sz="2800" dirty="0"/>
              <a:t> </a:t>
            </a:r>
            <a:r>
              <a:rPr lang="ru-RU" sz="2800" dirty="0" err="1"/>
              <a:t>глюкози</a:t>
            </a:r>
            <a:r>
              <a:rPr lang="ru-RU" sz="2800" dirty="0"/>
              <a:t> через </a:t>
            </a:r>
            <a:r>
              <a:rPr lang="ru-RU" sz="2800" dirty="0" err="1"/>
              <a:t>мембрани</a:t>
            </a:r>
            <a:r>
              <a:rPr lang="ru-RU" sz="2800" dirty="0"/>
              <a:t> у </a:t>
            </a:r>
            <a:r>
              <a:rPr lang="ru-RU" sz="2800" dirty="0" err="1"/>
              <a:t>формі</a:t>
            </a:r>
            <a:r>
              <a:rPr lang="ru-RU" sz="2800" dirty="0"/>
              <a:t> </a:t>
            </a:r>
            <a:r>
              <a:rPr lang="ru-RU" sz="2800" dirty="0" err="1"/>
              <a:t>глюкозофосфату</a:t>
            </a:r>
            <a:r>
              <a:rPr lang="ru-RU" sz="2800" dirty="0"/>
              <a:t> (</a:t>
            </a:r>
            <a:r>
              <a:rPr lang="ru-RU" sz="2800" dirty="0" err="1"/>
              <a:t>навідь</a:t>
            </a:r>
            <a:r>
              <a:rPr lang="ru-RU" sz="2800" dirty="0"/>
              <a:t> </a:t>
            </a:r>
            <a:r>
              <a:rPr lang="ru-RU" sz="2800" dirty="0" err="1"/>
              <a:t>проти</a:t>
            </a:r>
            <a:r>
              <a:rPr lang="ru-RU" sz="2800" dirty="0"/>
              <a:t> </a:t>
            </a:r>
            <a:r>
              <a:rPr lang="ru-RU" sz="2800" dirty="0" err="1"/>
              <a:t>значень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концентрації</a:t>
            </a:r>
            <a:r>
              <a:rPr lang="ru-RU" sz="2800" dirty="0"/>
              <a:t> у </a:t>
            </a:r>
            <a:r>
              <a:rPr lang="ru-RU" sz="2800" dirty="0" err="1"/>
              <a:t>кров‘яному</a:t>
            </a:r>
            <a:r>
              <a:rPr lang="ru-RU" sz="2800" dirty="0"/>
              <a:t> </a:t>
            </a:r>
            <a:r>
              <a:rPr lang="ru-RU" sz="2800" dirty="0" err="1"/>
              <a:t>руслі</a:t>
            </a:r>
            <a:r>
              <a:rPr 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285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112568"/>
          </a:xfrm>
        </p:spPr>
        <p:txBody>
          <a:bodyPr>
            <a:normAutofit/>
          </a:bodyPr>
          <a:lstStyle/>
          <a:p>
            <a:pPr indent="-274320">
              <a:buClr>
                <a:schemeClr val="accent3"/>
              </a:buClr>
              <a:buNone/>
              <a:defRPr/>
            </a:pPr>
            <a:r>
              <a:rPr lang="ru-RU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Крохмаль</a:t>
            </a: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(і </a:t>
            </a:r>
            <a:r>
              <a:rPr lang="ru-RU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глікоген</a:t>
            </a: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 </a:t>
            </a:r>
            <a:r>
              <a:rPr lang="ru-RU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розщеплюється</a:t>
            </a: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під</a:t>
            </a: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дією</a:t>
            </a: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панкреатичної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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амилази</a:t>
            </a:r>
            <a:r>
              <a:rPr lang="ru-RU" sz="2800" dirty="0"/>
              <a:t>. </a:t>
            </a:r>
          </a:p>
          <a:p>
            <a:pPr indent="-274320">
              <a:buClr>
                <a:schemeClr val="accent3"/>
              </a:buClr>
              <a:buNone/>
              <a:defRPr/>
            </a:pPr>
            <a:r>
              <a:rPr lang="ru-RU" sz="2800" dirty="0"/>
              <a:t>рН </a:t>
            </a:r>
            <a:r>
              <a:rPr lang="ru-RU" sz="2800" dirty="0" err="1"/>
              <a:t>близький</a:t>
            </a:r>
            <a:r>
              <a:rPr lang="ru-RU" sz="2800" dirty="0"/>
              <a:t> до нейтрального, тому </a:t>
            </a:r>
            <a:r>
              <a:rPr lang="ru-RU" sz="2800" dirty="0">
                <a:sym typeface="Symbol" pitchFamily="18" charset="2"/>
              </a:rPr>
              <a:t></a:t>
            </a:r>
            <a:r>
              <a:rPr lang="ru-RU" sz="2800" dirty="0"/>
              <a:t>-</a:t>
            </a:r>
            <a:r>
              <a:rPr lang="ru-RU" sz="2800" dirty="0" err="1"/>
              <a:t>амілаза</a:t>
            </a:r>
            <a:r>
              <a:rPr lang="ru-RU" sz="2800" dirty="0"/>
              <a:t> </a:t>
            </a:r>
            <a:r>
              <a:rPr lang="ru-RU" sz="2800" dirty="0" err="1"/>
              <a:t>панкреатичного</a:t>
            </a:r>
            <a:r>
              <a:rPr lang="ru-RU" sz="2800" dirty="0"/>
              <a:t> соку максимально активна. </a:t>
            </a:r>
            <a:r>
              <a:rPr lang="ru-RU" sz="2800" dirty="0" err="1"/>
              <a:t>Цей</a:t>
            </a:r>
            <a:r>
              <a:rPr lang="ru-RU" sz="2800" dirty="0"/>
              <a:t> фермент </a:t>
            </a:r>
            <a:r>
              <a:rPr lang="ru-RU" sz="2800" dirty="0" err="1"/>
              <a:t>завершує</a:t>
            </a:r>
            <a:r>
              <a:rPr lang="ru-RU" sz="2800" dirty="0"/>
              <a:t> </a:t>
            </a:r>
            <a:r>
              <a:rPr lang="ru-RU" sz="2800" dirty="0" err="1"/>
              <a:t>перетворення</a:t>
            </a:r>
            <a:r>
              <a:rPr lang="ru-RU" sz="2800" dirty="0"/>
              <a:t> </a:t>
            </a:r>
            <a:r>
              <a:rPr lang="ru-RU" sz="2800" dirty="0" err="1"/>
              <a:t>крохмалю</a:t>
            </a:r>
            <a:r>
              <a:rPr lang="ru-RU" sz="2800" dirty="0"/>
              <a:t> (і </a:t>
            </a:r>
            <a:r>
              <a:rPr lang="ru-RU" sz="2800" dirty="0" err="1"/>
              <a:t>глікогену</a:t>
            </a:r>
            <a:r>
              <a:rPr lang="ru-RU" sz="2800" dirty="0"/>
              <a:t>) в мальтозу.1,6-гликозидні </a:t>
            </a:r>
            <a:r>
              <a:rPr lang="ru-RU" sz="2800" dirty="0" err="1"/>
              <a:t>зв'язку</a:t>
            </a:r>
            <a:r>
              <a:rPr lang="ru-RU" sz="2800" dirty="0"/>
              <a:t> </a:t>
            </a:r>
            <a:r>
              <a:rPr lang="ru-RU" sz="2800" dirty="0" err="1"/>
              <a:t>гідролізуються</a:t>
            </a:r>
            <a:r>
              <a:rPr lang="ru-RU" sz="2800" dirty="0"/>
              <a:t>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аміло-1,6-глікозидазою.</a:t>
            </a:r>
            <a:endParaRPr lang="ru-RU" sz="2800" dirty="0"/>
          </a:p>
          <a:p>
            <a:pPr indent="-274320">
              <a:buClr>
                <a:schemeClr val="accent3"/>
              </a:buClr>
              <a:buNone/>
              <a:defRPr/>
            </a:pP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Мальтоза </a:t>
            </a:r>
            <a:r>
              <a:rPr lang="ru-RU" sz="28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гідролізується</a:t>
            </a: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до </a:t>
            </a:r>
            <a:r>
              <a:rPr lang="ru-RU" sz="28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глюкози</a:t>
            </a: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під</a:t>
            </a: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впливом</a:t>
            </a: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мальтази</a:t>
            </a:r>
            <a:r>
              <a:rPr lang="ru-RU" sz="2800" dirty="0"/>
              <a:t>.</a:t>
            </a:r>
          </a:p>
          <a:p>
            <a:pPr indent="-274320">
              <a:buClr>
                <a:schemeClr val="accent3"/>
              </a:buClr>
              <a:buNone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914400"/>
          </a:xfrm>
        </p:spPr>
        <p:txBody>
          <a:bodyPr/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Дванадцятипала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кишка</a:t>
            </a:r>
          </a:p>
        </p:txBody>
      </p:sp>
    </p:spTree>
    <p:extLst>
      <p:ext uri="{BB962C8B-B14F-4D97-AF65-F5344CB8AC3E}">
        <p14:creationId xmlns:p14="http://schemas.microsoft.com/office/powerpoint/2010/main" val="181950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48680"/>
            <a:ext cx="8479904" cy="914400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ru-RU" sz="2800" dirty="0" err="1"/>
              <a:t>Кишковий</a:t>
            </a:r>
            <a:r>
              <a:rPr lang="ru-RU" sz="2800" dirty="0"/>
              <a:t> </a:t>
            </a:r>
            <a:r>
              <a:rPr lang="ru-RU" sz="2800" dirty="0" err="1"/>
              <a:t>сік</a:t>
            </a:r>
            <a:r>
              <a:rPr lang="ru-RU" sz="2800" dirty="0"/>
              <a:t> </a:t>
            </a:r>
            <a:r>
              <a:rPr lang="ru-RU" sz="2800" dirty="0" err="1"/>
              <a:t>містить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активну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FFFF00"/>
                </a:solidFill>
              </a:rPr>
              <a:t>сахаразу</a:t>
            </a:r>
            <a:r>
              <a:rPr lang="ru-RU" sz="2800" dirty="0"/>
              <a:t>, </a:t>
            </a:r>
            <a:r>
              <a:rPr lang="ru-RU" sz="2800" dirty="0" err="1"/>
              <a:t>гідролізуючу</a:t>
            </a:r>
            <a:r>
              <a:rPr lang="ru-RU" sz="2800" dirty="0"/>
              <a:t> </a:t>
            </a:r>
            <a:r>
              <a:rPr lang="ru-RU" sz="2800" dirty="0" err="1"/>
              <a:t>сахарози</a:t>
            </a:r>
            <a:r>
              <a:rPr lang="ru-RU" sz="2800" dirty="0"/>
              <a:t>: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632848" cy="481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716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52928" cy="914400"/>
          </a:xfrm>
        </p:spPr>
        <p:txBody>
          <a:bodyPr/>
          <a:lstStyle/>
          <a:p>
            <a:r>
              <a:rPr lang="ru-RU" sz="3200" dirty="0"/>
              <a:t>Лактоза (</a:t>
            </a:r>
            <a:r>
              <a:rPr lang="ru-RU" sz="3200" dirty="0" err="1"/>
              <a:t>молочний</a:t>
            </a:r>
            <a:r>
              <a:rPr lang="ru-RU" sz="3200" dirty="0"/>
              <a:t> </a:t>
            </a:r>
            <a:r>
              <a:rPr lang="ru-RU" sz="3200" dirty="0" err="1"/>
              <a:t>цукор</a:t>
            </a:r>
            <a:r>
              <a:rPr lang="ru-RU" sz="3200" dirty="0"/>
              <a:t>) </a:t>
            </a:r>
            <a:r>
              <a:rPr lang="ru-RU" sz="3200" dirty="0" err="1"/>
              <a:t>під</a:t>
            </a:r>
            <a:r>
              <a:rPr lang="ru-RU" sz="3200" dirty="0"/>
              <a:t> </a:t>
            </a:r>
            <a:r>
              <a:rPr lang="ru-RU" sz="3200" dirty="0" err="1"/>
              <a:t>дією</a:t>
            </a:r>
            <a:r>
              <a:rPr lang="ru-RU" sz="3200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лактази</a:t>
            </a:r>
            <a:r>
              <a:rPr lang="ru-RU" sz="3200" dirty="0"/>
              <a:t> </a:t>
            </a:r>
            <a:r>
              <a:rPr lang="ru-RU" sz="3200" dirty="0" err="1"/>
              <a:t>кишкового</a:t>
            </a:r>
            <a:r>
              <a:rPr lang="ru-RU" sz="3200" dirty="0"/>
              <a:t> соку </a:t>
            </a:r>
            <a:r>
              <a:rPr lang="ru-RU" sz="3200" dirty="0" err="1"/>
              <a:t>розщеплюється</a:t>
            </a:r>
            <a:r>
              <a:rPr lang="ru-RU" sz="3200" dirty="0"/>
              <a:t> на глюкозу і галактозу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4" y="1974957"/>
            <a:ext cx="7244746" cy="460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82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6"/>
            <a:ext cx="8064896" cy="511256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dirty="0" err="1"/>
              <a:t>Розщеплення</a:t>
            </a:r>
            <a:r>
              <a:rPr lang="ru-RU" sz="3200" dirty="0"/>
              <a:t> </a:t>
            </a:r>
            <a:r>
              <a:rPr lang="ru-RU" sz="3200" dirty="0" err="1"/>
              <a:t>дисахаридів</a:t>
            </a:r>
            <a:r>
              <a:rPr lang="ru-RU" sz="3200" dirty="0"/>
              <a:t> </a:t>
            </a:r>
            <a:r>
              <a:rPr lang="ru-RU" sz="3200" dirty="0" err="1"/>
              <a:t>відбувається</a:t>
            </a:r>
            <a:r>
              <a:rPr lang="ru-RU" sz="3200" dirty="0"/>
              <a:t> </a:t>
            </a:r>
            <a:r>
              <a:rPr lang="ru-RU" sz="3200" dirty="0" err="1"/>
              <a:t>переважно</a:t>
            </a:r>
            <a:r>
              <a:rPr lang="ru-RU" sz="3200" dirty="0"/>
              <a:t> на </a:t>
            </a:r>
            <a:r>
              <a:rPr lang="ru-RU" sz="3200" dirty="0" err="1"/>
              <a:t>поверхні</a:t>
            </a:r>
            <a:r>
              <a:rPr lang="ru-RU" sz="3200" dirty="0"/>
              <a:t> </a:t>
            </a:r>
            <a:r>
              <a:rPr lang="ru-RU" sz="3200" dirty="0" err="1"/>
              <a:t>кишкового</a:t>
            </a:r>
            <a:r>
              <a:rPr lang="ru-RU" sz="3200" dirty="0"/>
              <a:t> </a:t>
            </a:r>
            <a:r>
              <a:rPr lang="ru-RU" sz="3200" dirty="0" err="1"/>
              <a:t>епітелію</a:t>
            </a:r>
            <a:r>
              <a:rPr lang="ru-RU" sz="3200" dirty="0"/>
              <a:t>, на і </a:t>
            </a:r>
            <a:r>
              <a:rPr lang="ru-RU" sz="3200" dirty="0" err="1"/>
              <a:t>між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мікроворсинками</a:t>
            </a:r>
            <a:r>
              <a:rPr lang="ru-RU" sz="3200" dirty="0"/>
              <a:t>, тому </a:t>
            </a:r>
            <a:r>
              <a:rPr lang="ru-RU" sz="3200" dirty="0" err="1"/>
              <a:t>таке</a:t>
            </a:r>
            <a:r>
              <a:rPr lang="ru-RU" sz="3200" dirty="0"/>
              <a:t> </a:t>
            </a:r>
            <a:r>
              <a:rPr lang="ru-RU" sz="3200" dirty="0" err="1"/>
              <a:t>травлення</a:t>
            </a:r>
            <a:r>
              <a:rPr lang="ru-RU" sz="3200" dirty="0"/>
              <a:t> </a:t>
            </a:r>
            <a:r>
              <a:rPr lang="ru-RU" sz="3200" dirty="0" err="1"/>
              <a:t>називають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пристінковим</a:t>
            </a:r>
            <a:r>
              <a:rPr lang="ru-RU" sz="3200" dirty="0"/>
              <a:t>. </a:t>
            </a:r>
            <a:r>
              <a:rPr lang="ru-RU" sz="3200" dirty="0" err="1"/>
              <a:t>Деяка</a:t>
            </a:r>
            <a:r>
              <a:rPr lang="ru-RU" sz="3200" dirty="0"/>
              <a:t> </a:t>
            </a:r>
            <a:r>
              <a:rPr lang="ru-RU" sz="3200" dirty="0" err="1"/>
              <a:t>частина</a:t>
            </a:r>
            <a:r>
              <a:rPr lang="ru-RU" sz="3200" dirty="0"/>
              <a:t> </a:t>
            </a:r>
            <a:r>
              <a:rPr lang="ru-RU" sz="3200" dirty="0" err="1"/>
              <a:t>моносахаридів</a:t>
            </a:r>
            <a:r>
              <a:rPr lang="ru-RU" sz="3200" dirty="0"/>
              <a:t> </a:t>
            </a:r>
            <a:r>
              <a:rPr lang="ru-RU" sz="3200" dirty="0" err="1"/>
              <a:t>утворюється</a:t>
            </a:r>
            <a:r>
              <a:rPr lang="ru-RU" sz="3200" dirty="0"/>
              <a:t> тут в </a:t>
            </a:r>
            <a:r>
              <a:rPr lang="ru-RU" sz="3200" dirty="0" err="1"/>
              <a:t>результаті</a:t>
            </a:r>
            <a:r>
              <a:rPr lang="ru-RU" sz="3200" dirty="0"/>
              <a:t> </a:t>
            </a:r>
            <a:r>
              <a:rPr lang="ru-RU" sz="3200" dirty="0" err="1"/>
              <a:t>гідролітичного</a:t>
            </a:r>
            <a:r>
              <a:rPr lang="ru-RU" sz="3200" dirty="0"/>
              <a:t> </a:t>
            </a:r>
            <a:r>
              <a:rPr lang="ru-RU" sz="3200" dirty="0" err="1"/>
              <a:t>розщеплення</a:t>
            </a:r>
            <a:r>
              <a:rPr lang="ru-RU" sz="3200" dirty="0"/>
              <a:t> </a:t>
            </a:r>
            <a:r>
              <a:rPr lang="ru-RU" sz="3200" dirty="0" err="1"/>
              <a:t>нуклеїнових</a:t>
            </a:r>
            <a:r>
              <a:rPr lang="ru-RU" sz="3200" dirty="0"/>
              <a:t> кислот, </a:t>
            </a:r>
            <a:r>
              <a:rPr lang="ru-RU" sz="3200" dirty="0" err="1"/>
              <a:t>гліколіпідів</a:t>
            </a:r>
            <a:r>
              <a:rPr lang="ru-RU" sz="3200" dirty="0"/>
              <a:t> та </a:t>
            </a:r>
            <a:r>
              <a:rPr lang="ru-RU" sz="3200" dirty="0" err="1"/>
              <a:t>інших</a:t>
            </a:r>
            <a:r>
              <a:rPr lang="ru-RU" sz="3200" dirty="0"/>
              <a:t> </a:t>
            </a:r>
            <a:r>
              <a:rPr lang="ru-RU" sz="3200" dirty="0" err="1"/>
              <a:t>сполук</a:t>
            </a:r>
            <a:r>
              <a:rPr lang="ru-RU" sz="3200" dirty="0"/>
              <a:t> </a:t>
            </a:r>
            <a:r>
              <a:rPr lang="ru-RU" sz="3200" dirty="0" err="1"/>
              <a:t>кормів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8673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649071" cy="730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901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658877"/>
              </p:ext>
            </p:extLst>
          </p:nvPr>
        </p:nvGraphicFramePr>
        <p:xfrm>
          <a:off x="179512" y="620688"/>
          <a:ext cx="8859838" cy="1209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Документ" r:id="rId5" imgW="6085363" imgH="8323494" progId="Word.Document.12">
                  <p:embed/>
                </p:oleObj>
              </mc:Choice>
              <mc:Fallback>
                <p:oleObj name="Документ" r:id="rId5" imgW="6085363" imgH="83234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620688"/>
                        <a:ext cx="8859838" cy="1209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313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585"/>
            <a:ext cx="9149365" cy="697254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615808" cy="3456384"/>
          </a:xfrm>
        </p:spPr>
        <p:txBody>
          <a:bodyPr/>
          <a:lstStyle/>
          <a:p>
            <a:pPr algn="ctr"/>
            <a:r>
              <a:rPr lang="ru-RU" sz="8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Всмоктування</a:t>
            </a:r>
            <a:r>
              <a:rPr lang="ru-RU" sz="8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sz="8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вуглеводів</a:t>
            </a:r>
            <a:endParaRPr lang="ru-RU" sz="8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93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0"/>
            <a:ext cx="8712968" cy="6669360"/>
          </a:xfrm>
        </p:spPr>
        <p:txBody>
          <a:bodyPr>
            <a:normAutofit fontScale="85000" lnSpcReduction="20000"/>
          </a:bodyPr>
          <a:lstStyle/>
          <a:p>
            <a:pPr marL="18288" indent="0" algn="ctr">
              <a:buNone/>
            </a:pPr>
            <a:r>
              <a:rPr lang="ru-RU" sz="64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План</a:t>
            </a:r>
          </a:p>
          <a:p>
            <a:pPr marL="18288" indent="0">
              <a:buNone/>
            </a:pPr>
            <a:endParaRPr lang="ru-RU" sz="4000" dirty="0"/>
          </a:p>
          <a:p>
            <a:pPr marL="532638" indent="-514350">
              <a:buFont typeface="+mj-lt"/>
              <a:buAutoNum type="arabicPeriod"/>
            </a:pPr>
            <a:r>
              <a:rPr lang="ru-RU" sz="4000" dirty="0" err="1"/>
              <a:t>Перетравлювання</a:t>
            </a:r>
            <a:r>
              <a:rPr lang="ru-RU" sz="4000" dirty="0"/>
              <a:t> </a:t>
            </a:r>
            <a:r>
              <a:rPr lang="ru-RU" sz="4000" dirty="0" err="1"/>
              <a:t>вуглевод</a:t>
            </a:r>
            <a:r>
              <a:rPr lang="uk-UA" sz="4000" dirty="0"/>
              <a:t>і</a:t>
            </a:r>
            <a:r>
              <a:rPr lang="ru-RU" sz="4000" dirty="0"/>
              <a:t>в;</a:t>
            </a:r>
          </a:p>
          <a:p>
            <a:pPr marL="532638" indent="-514350">
              <a:buFont typeface="+mj-lt"/>
              <a:buAutoNum type="arabicPeriod"/>
            </a:pPr>
            <a:r>
              <a:rPr lang="uk-UA" sz="4000" dirty="0"/>
              <a:t>Всмоктування вуглеводів;</a:t>
            </a:r>
          </a:p>
          <a:p>
            <a:pPr marL="532638" indent="-514350">
              <a:buFont typeface="+mj-lt"/>
              <a:buAutoNum type="arabicPeriod"/>
            </a:pPr>
            <a:r>
              <a:rPr lang="uk-UA" sz="4000" dirty="0"/>
              <a:t>Проміжний обмін;</a:t>
            </a:r>
          </a:p>
          <a:p>
            <a:pPr marL="532638" indent="-514350">
              <a:buFont typeface="+mj-lt"/>
              <a:buAutoNum type="arabicPeriod"/>
            </a:pPr>
            <a:r>
              <a:rPr lang="uk-UA" sz="4000" dirty="0"/>
              <a:t>Анаеробне розщеплювання вуглеводів;</a:t>
            </a:r>
          </a:p>
          <a:p>
            <a:pPr marL="532638" indent="-514350">
              <a:buFont typeface="+mj-lt"/>
              <a:buAutoNum type="arabicPeriod"/>
            </a:pPr>
            <a:r>
              <a:rPr lang="uk-UA" sz="4000" dirty="0"/>
              <a:t>Цикл </a:t>
            </a:r>
            <a:r>
              <a:rPr lang="uk-UA" sz="4000" dirty="0" err="1"/>
              <a:t>трикарбонових</a:t>
            </a:r>
            <a:r>
              <a:rPr lang="uk-UA" sz="4000" dirty="0"/>
              <a:t> кислот Кребса;</a:t>
            </a:r>
          </a:p>
          <a:p>
            <a:pPr marL="532638" indent="-514350">
              <a:buFont typeface="+mj-lt"/>
              <a:buAutoNum type="arabicPeriod"/>
            </a:pPr>
            <a:r>
              <a:rPr lang="uk-UA" sz="4000" dirty="0" err="1"/>
              <a:t>Пентозний</a:t>
            </a:r>
            <a:r>
              <a:rPr lang="uk-UA" sz="4000" dirty="0"/>
              <a:t> шлях;</a:t>
            </a:r>
            <a:endParaRPr lang="en-US" sz="4000" dirty="0"/>
          </a:p>
          <a:p>
            <a:pPr marL="532638" indent="-514350">
              <a:buFont typeface="+mj-lt"/>
              <a:buAutoNum type="arabicPeriod"/>
            </a:pPr>
            <a:r>
              <a:rPr lang="uk-UA" sz="4000" dirty="0" err="1"/>
              <a:t>Гліконеогенез</a:t>
            </a:r>
            <a:r>
              <a:rPr lang="uk-UA" sz="4000" dirty="0"/>
              <a:t>;</a:t>
            </a:r>
          </a:p>
          <a:p>
            <a:pPr marL="532638" indent="-514350">
              <a:buFont typeface="+mj-lt"/>
              <a:buAutoNum type="arabicPeriod"/>
            </a:pPr>
            <a:r>
              <a:rPr lang="uk-UA" sz="4000" dirty="0"/>
              <a:t>Кінцевий обмін;</a:t>
            </a:r>
          </a:p>
          <a:p>
            <a:pPr marL="532638" indent="-514350">
              <a:buFont typeface="+mj-lt"/>
              <a:buAutoNum type="arabicPeriod"/>
            </a:pPr>
            <a:r>
              <a:rPr lang="uk-UA" sz="4000" dirty="0"/>
              <a:t>Регуляція вуглеводного обміну;</a:t>
            </a:r>
          </a:p>
          <a:p>
            <a:pPr marL="532638" indent="-514350">
              <a:buFont typeface="+mj-lt"/>
              <a:buAutoNum type="arabicPeriod"/>
            </a:pPr>
            <a:r>
              <a:rPr lang="uk-UA" sz="4000" dirty="0"/>
              <a:t>Патологія вуглеводного обміну</a:t>
            </a:r>
            <a:r>
              <a:rPr lang="uk-UA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9971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908720"/>
            <a:ext cx="7848872" cy="468741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600" dirty="0" err="1">
                <a:solidFill>
                  <a:srgbClr val="FFFF00"/>
                </a:solidFill>
              </a:rPr>
              <a:t>Всмоктування</a:t>
            </a:r>
            <a:r>
              <a:rPr lang="ru-RU" sz="3600" dirty="0"/>
              <a:t> </a:t>
            </a:r>
            <a:r>
              <a:rPr lang="ru-RU" sz="2800" dirty="0"/>
              <a:t>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складний</a:t>
            </a:r>
            <a:r>
              <a:rPr lang="ru-RU" sz="2800" dirty="0"/>
              <a:t> </a:t>
            </a:r>
            <a:r>
              <a:rPr lang="ru-RU" sz="2800" dirty="0" err="1"/>
              <a:t>біохімічний</a:t>
            </a: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 переходу молекул </a:t>
            </a:r>
            <a:r>
              <a:rPr lang="ru-RU" sz="2800" dirty="0" err="1"/>
              <a:t>моносахаридів</a:t>
            </a:r>
            <a:r>
              <a:rPr lang="ru-RU" sz="2800" dirty="0"/>
              <a:t> та </a:t>
            </a:r>
            <a:r>
              <a:rPr lang="ru-RU" sz="2800" dirty="0" err="1"/>
              <a:t>їхніх</a:t>
            </a:r>
            <a:r>
              <a:rPr lang="ru-RU" sz="2800" dirty="0"/>
              <a:t> </a:t>
            </a:r>
            <a:r>
              <a:rPr lang="ru-RU" sz="2800" dirty="0" err="1"/>
              <a:t>ефірів</a:t>
            </a:r>
            <a:r>
              <a:rPr lang="ru-RU" sz="2800" dirty="0"/>
              <a:t> через </a:t>
            </a:r>
            <a:r>
              <a:rPr lang="ru-RU" sz="2800" dirty="0" err="1"/>
              <a:t>епітелій</a:t>
            </a:r>
            <a:r>
              <a:rPr lang="ru-RU" sz="2800" dirty="0"/>
              <a:t> </a:t>
            </a:r>
            <a:r>
              <a:rPr lang="ru-RU" sz="2800" dirty="0" err="1"/>
              <a:t>слизової</a:t>
            </a:r>
            <a:r>
              <a:rPr lang="ru-RU" sz="2800" dirty="0"/>
              <a:t> </a:t>
            </a:r>
            <a:r>
              <a:rPr lang="ru-RU" sz="2800" dirty="0" err="1"/>
              <a:t>оболонки</a:t>
            </a:r>
            <a:r>
              <a:rPr lang="ru-RU" sz="2800" dirty="0"/>
              <a:t> </a:t>
            </a:r>
            <a:r>
              <a:rPr lang="ru-RU" sz="2800" dirty="0" err="1"/>
              <a:t>тонкої</a:t>
            </a:r>
            <a:r>
              <a:rPr lang="ru-RU" sz="2800" dirty="0"/>
              <a:t> кишки у кров і </a:t>
            </a:r>
            <a:r>
              <a:rPr lang="ru-RU" sz="2800" dirty="0" err="1"/>
              <a:t>лімфу</a:t>
            </a:r>
            <a:r>
              <a:rPr lang="ru-RU" sz="28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216293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685801"/>
            <a:ext cx="7402016" cy="5191471"/>
          </a:xfrm>
        </p:spPr>
        <p:txBody>
          <a:bodyPr/>
          <a:lstStyle/>
          <a:p>
            <a:pPr marL="18288" indent="0">
              <a:buNone/>
            </a:pPr>
            <a:r>
              <a:rPr lang="uk-UA" sz="2400" dirty="0">
                <a:effectLst/>
              </a:rPr>
              <a:t>Деяка кількість моносахаридів (до 10 %) всмоктується слизовою оболонкою шлунка. Тонка кишка має величезну всмоктувальну по­верхню (у людини вона досягає 500 м</a:t>
            </a:r>
            <a:r>
              <a:rPr lang="uk-UA" sz="2400" baseline="30000" dirty="0">
                <a:effectLst/>
              </a:rPr>
              <a:t>2</a:t>
            </a:r>
            <a:r>
              <a:rPr lang="uk-UA" sz="2400" dirty="0">
                <a:effectLst/>
              </a:rPr>
              <a:t>). Збільшенню такої поверхні сприяє наявність у слизовій оболонці ворсинок (2—2,5 тис. на 1 см</a:t>
            </a:r>
            <a:r>
              <a:rPr lang="uk-UA" sz="2400" baseline="30000" dirty="0">
                <a:effectLst/>
              </a:rPr>
              <a:t>2</a:t>
            </a:r>
            <a:r>
              <a:rPr lang="uk-UA" sz="2400" dirty="0">
                <a:effectLst/>
              </a:rPr>
              <a:t>) та </a:t>
            </a:r>
            <a:r>
              <a:rPr lang="uk-UA" sz="2400" dirty="0" err="1">
                <a:effectLst/>
              </a:rPr>
              <a:t>мікроворсинок</a:t>
            </a:r>
            <a:r>
              <a:rPr lang="uk-UA" sz="2400" dirty="0">
                <a:effectLst/>
              </a:rPr>
              <a:t> (2—3 тис. на 1 клітину). Кормові маси тут перебу­вають в середньому 8—9 год. За такий проміжок часу практично всі моносахариди, що містяться в кормі, всмоктуються через слизову оболонку в кров.</a:t>
            </a:r>
            <a:endParaRPr lang="ru-RU" sz="2400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853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85801"/>
            <a:ext cx="7762056" cy="5551511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dirty="0" err="1"/>
              <a:t>Пентози</a:t>
            </a:r>
            <a:r>
              <a:rPr lang="ru-RU" sz="2800" dirty="0"/>
              <a:t> </a:t>
            </a:r>
            <a:r>
              <a:rPr lang="ru-RU" sz="2800" dirty="0" err="1"/>
              <a:t>всмоктуються</a:t>
            </a:r>
            <a:r>
              <a:rPr lang="ru-RU" sz="2800" dirty="0"/>
              <a:t> </a:t>
            </a:r>
            <a:r>
              <a:rPr lang="ru-RU" sz="2800" dirty="0" err="1"/>
              <a:t>повільніше</a:t>
            </a:r>
            <a:r>
              <a:rPr lang="ru-RU" sz="2800" dirty="0"/>
              <a:t>, </a:t>
            </a:r>
            <a:r>
              <a:rPr lang="ru-RU" sz="2800" dirty="0" err="1"/>
              <a:t>ніж</a:t>
            </a:r>
            <a:r>
              <a:rPr lang="ru-RU" sz="2800" dirty="0"/>
              <a:t> </a:t>
            </a:r>
            <a:r>
              <a:rPr lang="ru-RU" sz="2800" dirty="0" err="1"/>
              <a:t>гексози</a:t>
            </a:r>
            <a:r>
              <a:rPr lang="ru-RU" sz="2800" dirty="0"/>
              <a:t>. </a:t>
            </a:r>
            <a:r>
              <a:rPr lang="ru-RU" sz="2800" dirty="0" err="1"/>
              <a:t>Гексози</a:t>
            </a:r>
            <a:r>
              <a:rPr lang="ru-RU" sz="2800" dirty="0"/>
              <a:t> </a:t>
            </a:r>
            <a:r>
              <a:rPr lang="ru-RU" sz="2800" dirty="0" err="1"/>
              <a:t>всмоктуються</a:t>
            </a:r>
            <a:r>
              <a:rPr lang="ru-RU" sz="2800" dirty="0"/>
              <a:t> </a:t>
            </a:r>
            <a:r>
              <a:rPr lang="ru-RU" sz="2800" dirty="0" err="1"/>
              <a:t>переважно</a:t>
            </a:r>
            <a:r>
              <a:rPr lang="ru-RU" sz="2800" dirty="0"/>
              <a:t> у </a:t>
            </a:r>
            <a:r>
              <a:rPr lang="ru-RU" sz="2800" dirty="0" err="1"/>
              <a:t>вигляді</a:t>
            </a:r>
            <a:r>
              <a:rPr lang="ru-RU" sz="2800" dirty="0"/>
              <a:t> </a:t>
            </a:r>
            <a:r>
              <a:rPr lang="ru-RU" sz="2800" dirty="0" err="1"/>
              <a:t>гексозофосфатів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перешкоджає</a:t>
            </a:r>
            <a:r>
              <a:rPr lang="ru-RU" sz="2800" dirty="0"/>
              <a:t> </a:t>
            </a:r>
            <a:r>
              <a:rPr lang="ru-RU" sz="2800" dirty="0" err="1"/>
              <a:t>вирівнюванню</a:t>
            </a:r>
            <a:r>
              <a:rPr lang="ru-RU" sz="2800" dirty="0"/>
              <a:t> </a:t>
            </a:r>
            <a:r>
              <a:rPr lang="ru-RU" sz="2800" dirty="0" err="1"/>
              <a:t>осмотичної</a:t>
            </a:r>
            <a:r>
              <a:rPr lang="ru-RU" sz="2800" dirty="0"/>
              <a:t> </a:t>
            </a:r>
            <a:r>
              <a:rPr lang="ru-RU" sz="2800" dirty="0" err="1"/>
              <a:t>концентрації</a:t>
            </a:r>
            <a:r>
              <a:rPr lang="ru-RU" sz="2800" dirty="0"/>
              <a:t> в </a:t>
            </a:r>
            <a:r>
              <a:rPr lang="ru-RU" sz="2800" dirty="0" err="1"/>
              <a:t>епітелії</a:t>
            </a:r>
            <a:r>
              <a:rPr lang="ru-RU" sz="2800" dirty="0"/>
              <a:t> в </a:t>
            </a:r>
            <a:r>
              <a:rPr lang="ru-RU" sz="2800" dirty="0" err="1"/>
              <a:t>міру</a:t>
            </a:r>
            <a:r>
              <a:rPr lang="ru-RU" sz="2800" dirty="0"/>
              <a:t> </a:t>
            </a:r>
            <a:r>
              <a:rPr lang="ru-RU" sz="2800" dirty="0" err="1"/>
              <a:t>всмоктування</a:t>
            </a:r>
            <a:r>
              <a:rPr lang="ru-RU" sz="2800" dirty="0"/>
              <a:t> і </a:t>
            </a:r>
            <a:r>
              <a:rPr lang="ru-RU" sz="2800" dirty="0" err="1"/>
              <a:t>забезпечує</a:t>
            </a:r>
            <a:r>
              <a:rPr lang="ru-RU" sz="2800" dirty="0"/>
              <a:t> </a:t>
            </a:r>
            <a:r>
              <a:rPr lang="ru-RU" sz="2800" dirty="0" err="1"/>
              <a:t>безперервне</a:t>
            </a:r>
            <a:r>
              <a:rPr lang="ru-RU" sz="2800" dirty="0"/>
              <a:t> </a:t>
            </a:r>
            <a:r>
              <a:rPr lang="ru-RU" sz="2800" dirty="0" err="1"/>
              <a:t>надходження</a:t>
            </a:r>
            <a:r>
              <a:rPr lang="ru-RU" sz="2800" dirty="0"/>
              <a:t> в </a:t>
            </a:r>
            <a:r>
              <a:rPr lang="ru-RU" sz="2800" dirty="0" err="1"/>
              <a:t>кров'яне</a:t>
            </a:r>
            <a:r>
              <a:rPr lang="ru-RU" sz="2800" dirty="0"/>
              <a:t> русло гексоз. На </a:t>
            </a:r>
            <a:r>
              <a:rPr lang="ru-RU" sz="2800" dirty="0" err="1"/>
              <a:t>швидкість</a:t>
            </a:r>
            <a:r>
              <a:rPr lang="ru-RU" sz="2800" dirty="0"/>
              <a:t> </a:t>
            </a:r>
            <a:r>
              <a:rPr lang="ru-RU" sz="2800" dirty="0" err="1"/>
              <a:t>всмоктування</a:t>
            </a:r>
            <a:r>
              <a:rPr lang="ru-RU" sz="2800" dirty="0"/>
              <a:t> </a:t>
            </a:r>
            <a:r>
              <a:rPr lang="ru-RU" sz="2800" dirty="0" err="1"/>
              <a:t>впливає</a:t>
            </a:r>
            <a:r>
              <a:rPr lang="ru-RU" sz="2800" dirty="0"/>
              <a:t> структура </a:t>
            </a:r>
            <a:r>
              <a:rPr lang="ru-RU" sz="2800" dirty="0" err="1"/>
              <a:t>молекули</a:t>
            </a:r>
            <a:r>
              <a:rPr lang="ru-RU" sz="2800" dirty="0"/>
              <a:t> </a:t>
            </a:r>
            <a:r>
              <a:rPr lang="ru-RU" sz="2800" dirty="0" err="1"/>
              <a:t>гексози</a:t>
            </a:r>
            <a:r>
              <a:rPr lang="ru-RU" sz="2800" dirty="0"/>
              <a:t>. </a:t>
            </a:r>
            <a:r>
              <a:rPr lang="ru-RU" sz="2800" dirty="0" err="1"/>
              <a:t>Після</a:t>
            </a:r>
            <a:r>
              <a:rPr lang="ru-RU" sz="2800" dirty="0"/>
              <a:t> переходу через </a:t>
            </a:r>
            <a:r>
              <a:rPr lang="ru-RU" sz="2800" dirty="0" err="1"/>
              <a:t>кишкову</a:t>
            </a:r>
            <a:r>
              <a:rPr lang="ru-RU" sz="2800" dirty="0"/>
              <a:t> </a:t>
            </a:r>
            <a:r>
              <a:rPr lang="ru-RU" sz="2800" dirty="0" err="1"/>
              <a:t>стінку</a:t>
            </a:r>
            <a:r>
              <a:rPr lang="ru-RU" sz="2800" dirty="0"/>
              <a:t> </a:t>
            </a:r>
            <a:r>
              <a:rPr lang="ru-RU" sz="2800" dirty="0" err="1"/>
              <a:t>гексозофосфати</a:t>
            </a:r>
            <a:r>
              <a:rPr lang="ru-RU" sz="2800" dirty="0"/>
              <a:t> </a:t>
            </a:r>
            <a:r>
              <a:rPr lang="ru-RU" sz="2800" dirty="0" err="1"/>
              <a:t>гідроліуються</a:t>
            </a:r>
            <a:r>
              <a:rPr lang="ru-RU" sz="2800" dirty="0"/>
              <a:t>: </a:t>
            </a:r>
            <a:r>
              <a:rPr lang="ru-RU" sz="2800" dirty="0" err="1"/>
              <a:t>моносахариди</a:t>
            </a:r>
            <a:r>
              <a:rPr lang="ru-RU" sz="2800" dirty="0"/>
              <a:t> </a:t>
            </a:r>
            <a:r>
              <a:rPr lang="ru-RU" sz="2800" dirty="0" err="1"/>
              <a:t>надходять</a:t>
            </a:r>
            <a:r>
              <a:rPr lang="ru-RU" sz="2800" dirty="0"/>
              <a:t> у </a:t>
            </a:r>
            <a:r>
              <a:rPr lang="ru-RU" sz="2800" dirty="0" err="1"/>
              <a:t>кровотік</a:t>
            </a:r>
            <a:r>
              <a:rPr lang="ru-RU" sz="2800" dirty="0"/>
              <a:t>, Н3Р04 </a:t>
            </a:r>
            <a:r>
              <a:rPr lang="ru-RU" sz="2800" dirty="0" err="1"/>
              <a:t>використовується</a:t>
            </a:r>
            <a:r>
              <a:rPr lang="ru-RU" sz="2800" dirty="0"/>
              <a:t> для </a:t>
            </a:r>
            <a:r>
              <a:rPr lang="ru-RU" sz="2800" dirty="0" err="1"/>
              <a:t>фосфорилування</a:t>
            </a:r>
            <a:r>
              <a:rPr lang="ru-RU" sz="2800" dirty="0"/>
              <a:t> </a:t>
            </a:r>
            <a:r>
              <a:rPr lang="ru-RU" sz="2800" dirty="0" err="1"/>
              <a:t>нових</a:t>
            </a:r>
            <a:r>
              <a:rPr lang="ru-RU" sz="2800" dirty="0"/>
              <a:t> </a:t>
            </a:r>
            <a:r>
              <a:rPr lang="ru-RU" sz="2800" dirty="0" err="1"/>
              <a:t>порцій</a:t>
            </a:r>
            <a:r>
              <a:rPr lang="ru-RU" sz="2800" dirty="0"/>
              <a:t> </a:t>
            </a:r>
            <a:r>
              <a:rPr lang="ru-RU" sz="2800" dirty="0" err="1"/>
              <a:t>вуглеводів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всмоктуються</a:t>
            </a:r>
            <a:r>
              <a:rPr lang="ru-RU" sz="2800" dirty="0"/>
              <a:t>.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всмоктування</a:t>
            </a:r>
            <a:r>
              <a:rPr lang="ru-RU" sz="2800" dirty="0"/>
              <a:t> </a:t>
            </a:r>
            <a:r>
              <a:rPr lang="ru-RU" sz="2800" dirty="0" err="1"/>
              <a:t>частина</a:t>
            </a:r>
            <a:r>
              <a:rPr lang="ru-RU" sz="2800" dirty="0"/>
              <a:t> </a:t>
            </a:r>
            <a:r>
              <a:rPr lang="ru-RU" sz="2800" dirty="0" err="1"/>
              <a:t>моносахаридів</a:t>
            </a:r>
            <a:r>
              <a:rPr lang="ru-RU" sz="2800" dirty="0"/>
              <a:t> (фруктоза, галактоза, </a:t>
            </a:r>
            <a:r>
              <a:rPr lang="ru-RU" sz="2800" dirty="0" err="1"/>
              <a:t>маноза</a:t>
            </a:r>
            <a:r>
              <a:rPr lang="ru-RU" sz="2800" dirty="0"/>
              <a:t>) </a:t>
            </a:r>
            <a:r>
              <a:rPr lang="ru-RU" sz="2800" dirty="0" err="1"/>
              <a:t>таутомеризується</a:t>
            </a:r>
            <a:r>
              <a:rPr lang="ru-RU" sz="2800" dirty="0"/>
              <a:t> в глюкозу. </a:t>
            </a:r>
          </a:p>
        </p:txBody>
      </p:sp>
    </p:spTree>
    <p:extLst>
      <p:ext uri="{BB962C8B-B14F-4D97-AF65-F5344CB8AC3E}">
        <p14:creationId xmlns:p14="http://schemas.microsoft.com/office/powerpoint/2010/main" val="1127595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7834064" cy="576753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 err="1"/>
              <a:t>Механізм</a:t>
            </a:r>
            <a:r>
              <a:rPr lang="ru-RU" sz="2800" dirty="0"/>
              <a:t> </a:t>
            </a:r>
            <a:r>
              <a:rPr lang="ru-RU" sz="2800" dirty="0" err="1"/>
              <a:t>всмоктування</a:t>
            </a:r>
            <a:r>
              <a:rPr lang="ru-RU" sz="2800" dirty="0"/>
              <a:t> </a:t>
            </a:r>
            <a:r>
              <a:rPr lang="ru-RU" sz="2800" dirty="0" err="1"/>
              <a:t>пояснює</a:t>
            </a:r>
            <a:r>
              <a:rPr lang="ru-RU" sz="2800" dirty="0"/>
              <a:t> </a:t>
            </a:r>
            <a:r>
              <a:rPr lang="ru-RU" sz="2800" dirty="0" err="1"/>
              <a:t>теорія</a:t>
            </a:r>
            <a:r>
              <a:rPr lang="ru-RU" sz="2800" dirty="0"/>
              <a:t> </a:t>
            </a:r>
            <a:r>
              <a:rPr lang="ru-RU" sz="2800" dirty="0" err="1"/>
              <a:t>переносників</a:t>
            </a:r>
            <a:r>
              <a:rPr lang="ru-RU" sz="2800" dirty="0"/>
              <a:t>, </a:t>
            </a:r>
            <a:r>
              <a:rPr lang="ru-RU" sz="2800" dirty="0" err="1"/>
              <a:t>згідно</a:t>
            </a:r>
            <a:r>
              <a:rPr lang="ru-RU" sz="2800" dirty="0"/>
              <a:t> з </a:t>
            </a:r>
            <a:r>
              <a:rPr lang="ru-RU" sz="2800" dirty="0" err="1"/>
              <a:t>якою</a:t>
            </a:r>
            <a:r>
              <a:rPr lang="ru-RU" sz="2800" dirty="0"/>
              <a:t> </a:t>
            </a:r>
            <a:r>
              <a:rPr lang="ru-RU" sz="2800" dirty="0" err="1"/>
              <a:t>транспортування</a:t>
            </a:r>
            <a:r>
              <a:rPr lang="ru-RU" sz="2800" dirty="0"/>
              <a:t> </a:t>
            </a:r>
            <a:r>
              <a:rPr lang="ru-RU" sz="2800" dirty="0" err="1"/>
              <a:t>моносахаридів</a:t>
            </a:r>
            <a:r>
              <a:rPr lang="ru-RU" sz="2800" dirty="0"/>
              <a:t> у </a:t>
            </a:r>
            <a:r>
              <a:rPr lang="ru-RU" sz="2800" dirty="0" err="1"/>
              <a:t>клітину</a:t>
            </a:r>
            <a:r>
              <a:rPr lang="ru-RU" sz="2800" dirty="0"/>
              <a:t> </a:t>
            </a:r>
            <a:r>
              <a:rPr lang="ru-RU" sz="2800" dirty="0" err="1"/>
              <a:t>епітелію</a:t>
            </a:r>
            <a:r>
              <a:rPr lang="ru-RU" sz="2800" dirty="0"/>
              <a:t> ворсинки </a:t>
            </a:r>
            <a:r>
              <a:rPr lang="ru-RU" sz="2800" dirty="0" err="1"/>
              <a:t>здійснюється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спеціальних</a:t>
            </a:r>
            <a:r>
              <a:rPr lang="ru-RU" sz="2800" dirty="0"/>
              <a:t> </a:t>
            </a:r>
            <a:r>
              <a:rPr lang="ru-RU" sz="2800" dirty="0" err="1"/>
              <a:t>білків</a:t>
            </a:r>
            <a:r>
              <a:rPr lang="ru-RU" sz="2800" dirty="0"/>
              <a:t> з молекулярною </a:t>
            </a:r>
            <a:r>
              <a:rPr lang="ru-RU" sz="2800" dirty="0" err="1"/>
              <a:t>масою</a:t>
            </a:r>
            <a:r>
              <a:rPr lang="ru-RU" sz="2800" dirty="0"/>
              <a:t> 10—30 тис. Вони </a:t>
            </a:r>
            <a:r>
              <a:rPr lang="ru-RU" sz="2800" dirty="0" err="1"/>
              <a:t>знаходяться</a:t>
            </a:r>
            <a:r>
              <a:rPr lang="ru-RU" sz="2800" dirty="0"/>
              <a:t> на мембранах </a:t>
            </a:r>
            <a:r>
              <a:rPr lang="ru-RU" sz="2800" dirty="0" err="1"/>
              <a:t>мікроворсинок</a:t>
            </a:r>
            <a:r>
              <a:rPr lang="ru-RU" sz="2800" dirty="0"/>
              <a:t> і </a:t>
            </a:r>
            <a:r>
              <a:rPr lang="ru-RU" sz="2800" dirty="0" err="1"/>
              <a:t>відразу</a:t>
            </a:r>
            <a:r>
              <a:rPr lang="ru-RU" sz="2800" dirty="0"/>
              <a:t> ж </a:t>
            </a:r>
            <a:r>
              <a:rPr lang="ru-RU" sz="2800" dirty="0" err="1"/>
              <a:t>після</a:t>
            </a:r>
            <a:r>
              <a:rPr lang="ru-RU" sz="2800" dirty="0"/>
              <a:t> ферментативного </a:t>
            </a:r>
            <a:r>
              <a:rPr lang="ru-RU" sz="2800" dirty="0" err="1"/>
              <a:t>розщеплення</a:t>
            </a:r>
            <a:r>
              <a:rPr lang="ru-RU" sz="2800" dirty="0"/>
              <a:t> </a:t>
            </a:r>
            <a:r>
              <a:rPr lang="ru-RU" sz="2800" dirty="0" err="1"/>
              <a:t>дисахаридів</a:t>
            </a:r>
            <a:r>
              <a:rPr lang="ru-RU" sz="2800" dirty="0"/>
              <a:t> </a:t>
            </a:r>
            <a:r>
              <a:rPr lang="ru-RU" sz="2800" dirty="0" err="1"/>
              <a:t>поступають</a:t>
            </a:r>
            <a:r>
              <a:rPr lang="ru-RU" sz="2800" dirty="0"/>
              <a:t>  на </a:t>
            </a:r>
            <a:r>
              <a:rPr lang="ru-RU" sz="2800" dirty="0" err="1"/>
              <a:t>певні</a:t>
            </a:r>
            <a:r>
              <a:rPr lang="ru-RU" sz="2800" dirty="0"/>
              <a:t> «площадки» </a:t>
            </a:r>
            <a:r>
              <a:rPr lang="ru-RU" sz="2800" dirty="0" err="1"/>
              <a:t>своїх</a:t>
            </a:r>
            <a:r>
              <a:rPr lang="ru-RU" sz="2800" dirty="0"/>
              <a:t> молекул </a:t>
            </a:r>
            <a:r>
              <a:rPr lang="ru-RU" sz="2800" dirty="0" err="1"/>
              <a:t>моносахариди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потім</a:t>
            </a:r>
            <a:r>
              <a:rPr lang="ru-RU" sz="2800" dirty="0"/>
              <a:t> </a:t>
            </a:r>
            <a:r>
              <a:rPr lang="ru-RU" sz="2800" dirty="0" err="1"/>
              <a:t>переносять</a:t>
            </a:r>
            <a:r>
              <a:rPr lang="ru-RU" sz="2800" dirty="0"/>
              <a:t> </a:t>
            </a:r>
            <a:r>
              <a:rPr lang="ru-RU" sz="2800" dirty="0" err="1"/>
              <a:t>вглиб</a:t>
            </a:r>
            <a:r>
              <a:rPr lang="ru-RU" sz="2800" dirty="0"/>
              <a:t> </a:t>
            </a:r>
            <a:r>
              <a:rPr lang="ru-RU" sz="2800" dirty="0" err="1"/>
              <a:t>клітини</a:t>
            </a:r>
            <a:r>
              <a:rPr lang="ru-RU" sz="2800" dirty="0"/>
              <a:t> до базального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кінця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341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-23845"/>
            <a:ext cx="9036496" cy="7128793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700" dirty="0" err="1"/>
              <a:t>Переносник</a:t>
            </a:r>
            <a:r>
              <a:rPr lang="ru-RU" sz="2700" dirty="0"/>
              <a:t> </a:t>
            </a:r>
            <a:r>
              <a:rPr lang="ru-RU" sz="2700" dirty="0" err="1"/>
              <a:t>сполучається</a:t>
            </a:r>
            <a:r>
              <a:rPr lang="ru-RU" sz="2700" dirty="0"/>
              <a:t> з моносахаридами та </a:t>
            </a:r>
            <a:r>
              <a:rPr lang="ru-RU" sz="2700" dirty="0" err="1"/>
              <a:t>їхніми</a:t>
            </a:r>
            <a:r>
              <a:rPr lang="ru-RU" sz="2700" dirty="0"/>
              <a:t> дериватами. </a:t>
            </a:r>
            <a:r>
              <a:rPr lang="ru-RU" sz="2700" dirty="0" err="1"/>
              <a:t>Мітохондрії</a:t>
            </a:r>
            <a:r>
              <a:rPr lang="ru-RU" sz="2700" dirty="0"/>
              <a:t> є в </a:t>
            </a:r>
            <a:r>
              <a:rPr lang="ru-RU" sz="2700" dirty="0" err="1"/>
              <a:t>цих</a:t>
            </a:r>
            <a:r>
              <a:rPr lang="ru-RU" sz="2700" dirty="0"/>
              <a:t> </a:t>
            </a:r>
            <a:r>
              <a:rPr lang="ru-RU" sz="2700" dirty="0" err="1"/>
              <a:t>процесах</a:t>
            </a:r>
            <a:r>
              <a:rPr lang="ru-RU" sz="2700" dirty="0"/>
              <a:t> </a:t>
            </a:r>
            <a:r>
              <a:rPr lang="ru-RU" sz="2700" dirty="0" err="1"/>
              <a:t>джерелом</a:t>
            </a:r>
            <a:r>
              <a:rPr lang="ru-RU" sz="2700" dirty="0"/>
              <a:t> </a:t>
            </a:r>
            <a:r>
              <a:rPr lang="ru-RU" sz="2700" dirty="0" err="1"/>
              <a:t>хімічної</a:t>
            </a:r>
            <a:r>
              <a:rPr lang="ru-RU" sz="2700" dirty="0"/>
              <a:t> </a:t>
            </a:r>
            <a:r>
              <a:rPr lang="ru-RU" sz="2700" dirty="0" err="1"/>
              <a:t>енергії</a:t>
            </a:r>
            <a:r>
              <a:rPr lang="ru-RU" sz="2700" dirty="0"/>
              <a:t>. Комплекс </a:t>
            </a:r>
            <a:r>
              <a:rPr lang="ru-RU" sz="2700" dirty="0" err="1"/>
              <a:t>переносник</a:t>
            </a:r>
            <a:r>
              <a:rPr lang="ru-RU" sz="2700" dirty="0"/>
              <a:t> — моносахарид </a:t>
            </a:r>
            <a:r>
              <a:rPr lang="ru-RU" sz="2700" dirty="0" err="1"/>
              <a:t>може</a:t>
            </a:r>
            <a:r>
              <a:rPr lang="ru-RU" sz="2700" dirty="0"/>
              <a:t> </a:t>
            </a:r>
            <a:r>
              <a:rPr lang="ru-RU" sz="2700" dirty="0" err="1"/>
              <a:t>пересуватися</a:t>
            </a:r>
            <a:r>
              <a:rPr lang="ru-RU" sz="2700" dirty="0"/>
              <a:t> </a:t>
            </a:r>
            <a:r>
              <a:rPr lang="ru-RU" sz="2700" dirty="0" err="1"/>
              <a:t>вглиб</a:t>
            </a:r>
            <a:r>
              <a:rPr lang="ru-RU" sz="2700" dirty="0"/>
              <a:t> </a:t>
            </a:r>
            <a:r>
              <a:rPr lang="ru-RU" sz="2700" dirty="0" err="1"/>
              <a:t>клітини</a:t>
            </a:r>
            <a:r>
              <a:rPr lang="ru-RU" sz="2700" dirty="0"/>
              <a:t> по </a:t>
            </a:r>
            <a:r>
              <a:rPr lang="ru-RU" sz="2700" dirty="0" err="1"/>
              <a:t>ендоплазматичній</a:t>
            </a:r>
            <a:r>
              <a:rPr lang="ru-RU" sz="2700" dirty="0"/>
              <a:t> </a:t>
            </a:r>
            <a:r>
              <a:rPr lang="ru-RU" sz="2700" dirty="0" err="1"/>
              <a:t>сітці</a:t>
            </a:r>
            <a:r>
              <a:rPr lang="ru-RU" sz="2700" dirty="0"/>
              <a:t> та </a:t>
            </a:r>
            <a:r>
              <a:rPr lang="ru-RU" sz="2700" dirty="0" err="1"/>
              <a:t>інших</a:t>
            </a:r>
            <a:r>
              <a:rPr lang="ru-RU" sz="2700" dirty="0"/>
              <a:t> </a:t>
            </a:r>
            <a:r>
              <a:rPr lang="ru-RU" sz="2700" dirty="0" err="1"/>
              <a:t>органоїдах</a:t>
            </a:r>
            <a:r>
              <a:rPr lang="ru-RU" sz="2700" dirty="0"/>
              <a:t>. На </a:t>
            </a:r>
            <a:r>
              <a:rPr lang="ru-RU" sz="2700" dirty="0" err="1"/>
              <a:t>базальній</a:t>
            </a:r>
            <a:r>
              <a:rPr lang="ru-RU" sz="2700" dirty="0"/>
              <a:t> </a:t>
            </a:r>
            <a:r>
              <a:rPr lang="ru-RU" sz="2700" dirty="0" err="1"/>
              <a:t>поверхні</a:t>
            </a:r>
            <a:r>
              <a:rPr lang="ru-RU" sz="2700" dirty="0"/>
              <a:t> </a:t>
            </a:r>
            <a:r>
              <a:rPr lang="ru-RU" sz="2700" dirty="0" err="1"/>
              <a:t>клітини</a:t>
            </a:r>
            <a:r>
              <a:rPr lang="ru-RU" sz="2700" dirty="0"/>
              <a:t> комплекс </a:t>
            </a:r>
            <a:r>
              <a:rPr lang="ru-RU" sz="2700" dirty="0" err="1"/>
              <a:t>розпадається</a:t>
            </a:r>
            <a:r>
              <a:rPr lang="ru-RU" sz="2700" dirty="0"/>
              <a:t>. </a:t>
            </a:r>
            <a:r>
              <a:rPr lang="ru-RU" sz="2700" dirty="0" err="1"/>
              <a:t>Переносник</a:t>
            </a:r>
            <a:r>
              <a:rPr lang="ru-RU" sz="2700" dirty="0"/>
              <a:t> </a:t>
            </a:r>
            <a:r>
              <a:rPr lang="ru-RU" sz="2700" dirty="0" err="1"/>
              <a:t>повертається</a:t>
            </a:r>
            <a:r>
              <a:rPr lang="ru-RU" sz="2700" dirty="0"/>
              <a:t> до </a:t>
            </a:r>
            <a:r>
              <a:rPr lang="ru-RU" sz="2700" dirty="0" err="1"/>
              <a:t>по¬верхні</a:t>
            </a:r>
            <a:r>
              <a:rPr lang="ru-RU" sz="2700" dirty="0"/>
              <a:t> </a:t>
            </a:r>
            <a:r>
              <a:rPr lang="ru-RU" sz="2700" dirty="0" err="1"/>
              <a:t>клітини</a:t>
            </a:r>
            <a:r>
              <a:rPr lang="ru-RU" sz="2700" dirty="0"/>
              <a:t> і </a:t>
            </a:r>
            <a:r>
              <a:rPr lang="ru-RU" sz="2700" dirty="0" err="1"/>
              <a:t>сполучається</a:t>
            </a:r>
            <a:r>
              <a:rPr lang="ru-RU" sz="2700" dirty="0"/>
              <a:t> з </a:t>
            </a:r>
            <a:r>
              <a:rPr lang="ru-RU" sz="2700" dirty="0" err="1"/>
              <a:t>новими</a:t>
            </a:r>
            <a:r>
              <a:rPr lang="ru-RU" sz="2700" dirty="0"/>
              <a:t> </a:t>
            </a:r>
            <a:r>
              <a:rPr lang="ru-RU" sz="2700" dirty="0" err="1"/>
              <a:t>порціями</a:t>
            </a:r>
            <a:r>
              <a:rPr lang="ru-RU" sz="2700" dirty="0"/>
              <a:t> </a:t>
            </a:r>
            <a:r>
              <a:rPr lang="ru-RU" sz="2700" dirty="0" err="1"/>
              <a:t>моносахаридів</a:t>
            </a:r>
            <a:r>
              <a:rPr lang="ru-RU" sz="2700" dirty="0"/>
              <a:t>. Моносахарид </a:t>
            </a:r>
            <a:r>
              <a:rPr lang="ru-RU" sz="2700" dirty="0" err="1"/>
              <a:t>потрапляє</a:t>
            </a:r>
            <a:r>
              <a:rPr lang="ru-RU" sz="2700" dirty="0"/>
              <a:t> в </a:t>
            </a:r>
            <a:r>
              <a:rPr lang="ru-RU" sz="2700" dirty="0" err="1"/>
              <a:t>міжклітинну</a:t>
            </a:r>
            <a:r>
              <a:rPr lang="ru-RU" sz="2700" dirty="0"/>
              <a:t> </a:t>
            </a:r>
            <a:r>
              <a:rPr lang="ru-RU" sz="2700" dirty="0" err="1"/>
              <a:t>рідину</a:t>
            </a:r>
            <a:r>
              <a:rPr lang="ru-RU" sz="2700" dirty="0"/>
              <a:t>, </a:t>
            </a:r>
            <a:r>
              <a:rPr lang="ru-RU" sz="2700" dirty="0" err="1"/>
              <a:t>потім</a:t>
            </a:r>
            <a:r>
              <a:rPr lang="ru-RU" sz="2700" dirty="0"/>
              <a:t> у </a:t>
            </a:r>
            <a:r>
              <a:rPr lang="ru-RU" sz="2700" dirty="0" err="1"/>
              <a:t>судинну</a:t>
            </a:r>
            <a:r>
              <a:rPr lang="ru-RU" sz="2700" dirty="0"/>
              <a:t> систему — </a:t>
            </a:r>
            <a:r>
              <a:rPr lang="ru-RU" sz="2700" dirty="0" err="1"/>
              <a:t>капіляри</a:t>
            </a:r>
            <a:r>
              <a:rPr lang="ru-RU" sz="2700" dirty="0"/>
              <a:t>, </a:t>
            </a:r>
            <a:r>
              <a:rPr lang="ru-RU" sz="2700" dirty="0" err="1"/>
              <a:t>підепітеліальну</a:t>
            </a:r>
            <a:r>
              <a:rPr lang="ru-RU" sz="2700" dirty="0"/>
              <a:t> і </a:t>
            </a:r>
            <a:r>
              <a:rPr lang="ru-RU" sz="2700" dirty="0" err="1"/>
              <a:t>підслизову</a:t>
            </a:r>
            <a:r>
              <a:rPr lang="ru-RU" sz="2700" dirty="0"/>
              <a:t> </a:t>
            </a:r>
            <a:r>
              <a:rPr lang="ru-RU" sz="2700" dirty="0" err="1"/>
              <a:t>венозну</a:t>
            </a:r>
            <a:r>
              <a:rPr lang="ru-RU" sz="2700" dirty="0"/>
              <a:t> </a:t>
            </a:r>
            <a:r>
              <a:rPr lang="ru-RU" sz="2700" dirty="0" err="1"/>
              <a:t>сітку</a:t>
            </a:r>
            <a:r>
              <a:rPr lang="ru-RU" sz="2700" dirty="0"/>
              <a:t>, </a:t>
            </a:r>
            <a:r>
              <a:rPr lang="ru-RU" sz="2700" dirty="0" err="1"/>
              <a:t>вени</a:t>
            </a:r>
            <a:r>
              <a:rPr lang="ru-RU" sz="2700" dirty="0"/>
              <a:t> </a:t>
            </a:r>
            <a:r>
              <a:rPr lang="ru-RU" sz="2700" dirty="0" err="1"/>
              <a:t>брижі</a:t>
            </a:r>
            <a:r>
              <a:rPr lang="ru-RU" sz="2700" dirty="0"/>
              <a:t> і </a:t>
            </a:r>
            <a:r>
              <a:rPr lang="ru-RU" sz="2700" dirty="0" err="1"/>
              <a:t>ворітну</a:t>
            </a:r>
            <a:r>
              <a:rPr lang="ru-RU" sz="2700" dirty="0"/>
              <a:t> вену.</a:t>
            </a:r>
          </a:p>
          <a:p>
            <a:pPr marL="18288" indent="0">
              <a:buNone/>
            </a:pPr>
            <a:r>
              <a:rPr lang="ru-RU" sz="27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Процес</a:t>
            </a:r>
            <a:r>
              <a:rPr lang="ru-RU" sz="2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активується</a:t>
            </a:r>
            <a:r>
              <a:rPr lang="ru-RU" sz="2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іонами</a:t>
            </a:r>
            <a:r>
              <a:rPr lang="ru-RU" sz="2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Na+, </a:t>
            </a:r>
            <a:r>
              <a:rPr lang="ru-RU" sz="27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sz="2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створюють</a:t>
            </a:r>
            <a:r>
              <a:rPr lang="ru-RU" sz="2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натрієвий</a:t>
            </a:r>
            <a:r>
              <a:rPr lang="ru-RU" sz="2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насос, </a:t>
            </a:r>
            <a:r>
              <a:rPr lang="ru-RU" sz="27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2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забезпечує</a:t>
            </a:r>
            <a:r>
              <a:rPr lang="ru-RU" sz="2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активне</a:t>
            </a:r>
            <a:r>
              <a:rPr lang="ru-RU" sz="2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транспортування</a:t>
            </a:r>
            <a:r>
              <a:rPr lang="ru-RU" sz="2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моносахаридів</a:t>
            </a:r>
            <a:r>
              <a:rPr lang="ru-RU" sz="2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через </a:t>
            </a:r>
            <a:r>
              <a:rPr lang="ru-RU" sz="27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мембрани</a:t>
            </a:r>
            <a:r>
              <a:rPr lang="ru-RU" sz="2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ентероцита</a:t>
            </a:r>
            <a:r>
              <a:rPr lang="ru-RU" sz="2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058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5"/>
            <a:ext cx="8496944" cy="568863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i="1" dirty="0"/>
              <a:t>У </a:t>
            </a:r>
            <a:r>
              <a:rPr lang="ru-RU" sz="2800" i="1" dirty="0" err="1"/>
              <a:t>товстій</a:t>
            </a:r>
            <a:r>
              <a:rPr lang="ru-RU" sz="2800" i="1" dirty="0"/>
              <a:t> </a:t>
            </a:r>
            <a:r>
              <a:rPr lang="ru-RU" sz="2800" i="1" dirty="0" err="1"/>
              <a:t>кишці</a:t>
            </a:r>
            <a:r>
              <a:rPr lang="ru-RU" sz="2800" i="1" dirty="0"/>
              <a:t> (</a:t>
            </a:r>
            <a:r>
              <a:rPr lang="ru-RU" sz="2800" i="1" dirty="0" err="1"/>
              <a:t>сліпа</a:t>
            </a:r>
            <a:r>
              <a:rPr lang="ru-RU" sz="2800" i="1" dirty="0"/>
              <a:t>, </a:t>
            </a:r>
            <a:r>
              <a:rPr lang="ru-RU" sz="2800" i="1" dirty="0" err="1"/>
              <a:t>ободова</a:t>
            </a:r>
            <a:r>
              <a:rPr lang="ru-RU" sz="2800" i="1" dirty="0"/>
              <a:t>, пряма) </a:t>
            </a:r>
            <a:r>
              <a:rPr lang="ru-RU" sz="2800" i="1" dirty="0" err="1"/>
              <a:t>частина</a:t>
            </a:r>
            <a:r>
              <a:rPr lang="ru-RU" sz="2800" i="1" dirty="0"/>
              <a:t> </a:t>
            </a:r>
            <a:r>
              <a:rPr lang="ru-RU" sz="2800" i="1" dirty="0" err="1"/>
              <a:t>полісахаридів</a:t>
            </a:r>
            <a:r>
              <a:rPr lang="ru-RU" sz="2800" i="1" dirty="0"/>
              <a:t> корму, яка не </a:t>
            </a:r>
            <a:r>
              <a:rPr lang="ru-RU" sz="2800" i="1" dirty="0" err="1"/>
              <a:t>зазнала</a:t>
            </a:r>
            <a:r>
              <a:rPr lang="ru-RU" sz="2800" i="1" dirty="0"/>
              <a:t> </a:t>
            </a:r>
            <a:r>
              <a:rPr lang="ru-RU" sz="2800" i="1" dirty="0" err="1"/>
              <a:t>гідролізу</a:t>
            </a:r>
            <a:r>
              <a:rPr lang="ru-RU" sz="2800" i="1" dirty="0"/>
              <a:t>, </a:t>
            </a:r>
            <a:r>
              <a:rPr lang="ru-RU" sz="2800" i="1" dirty="0" err="1"/>
              <a:t>розкладається</a:t>
            </a:r>
            <a:r>
              <a:rPr lang="ru-RU" sz="2800" i="1" dirty="0"/>
              <a:t> </a:t>
            </a:r>
            <a:r>
              <a:rPr lang="ru-RU" sz="2800" i="1" dirty="0" err="1"/>
              <a:t>під</a:t>
            </a:r>
            <a:r>
              <a:rPr lang="ru-RU" sz="2800" i="1" dirty="0"/>
              <a:t> </a:t>
            </a:r>
            <a:r>
              <a:rPr lang="ru-RU" sz="2800" i="1" dirty="0" err="1"/>
              <a:t>впливом</a:t>
            </a:r>
            <a:r>
              <a:rPr lang="ru-RU" sz="2800" i="1" dirty="0"/>
              <a:t> </a:t>
            </a:r>
            <a:r>
              <a:rPr lang="ru-RU" sz="2800" i="1" dirty="0" err="1"/>
              <a:t>мікробів</a:t>
            </a:r>
            <a:r>
              <a:rPr lang="ru-RU" sz="2800" i="1" dirty="0"/>
              <a:t>. </a:t>
            </a:r>
            <a:r>
              <a:rPr lang="ru-RU" sz="2800" i="1" dirty="0" err="1"/>
              <a:t>Продукти</a:t>
            </a:r>
            <a:r>
              <a:rPr lang="ru-RU" sz="2800" i="1" dirty="0"/>
              <a:t>, </a:t>
            </a:r>
            <a:r>
              <a:rPr lang="ru-RU" sz="2800" i="1" dirty="0" err="1"/>
              <a:t>що</a:t>
            </a:r>
            <a:r>
              <a:rPr lang="ru-RU" sz="2800" i="1" dirty="0"/>
              <a:t> при </a:t>
            </a:r>
            <a:r>
              <a:rPr lang="ru-RU" sz="2800" i="1" dirty="0" err="1"/>
              <a:t>цьому</a:t>
            </a:r>
            <a:r>
              <a:rPr lang="ru-RU" sz="2800" i="1" dirty="0"/>
              <a:t> </a:t>
            </a:r>
            <a:r>
              <a:rPr lang="ru-RU" sz="2800" i="1" dirty="0" err="1"/>
              <a:t>утво¬рилися</a:t>
            </a:r>
            <a:r>
              <a:rPr lang="ru-RU" sz="2800" i="1" dirty="0"/>
              <a:t>, </a:t>
            </a:r>
            <a:r>
              <a:rPr lang="ru-RU" sz="2800" i="1" dirty="0" err="1"/>
              <a:t>всмоктуються</a:t>
            </a:r>
            <a:r>
              <a:rPr lang="ru-RU" sz="2800" i="1" dirty="0"/>
              <a:t> </a:t>
            </a:r>
            <a:r>
              <a:rPr lang="ru-RU" sz="2800" i="1" dirty="0" err="1"/>
              <a:t>слизовою</a:t>
            </a:r>
            <a:r>
              <a:rPr lang="ru-RU" sz="2800" i="1" dirty="0"/>
              <a:t> </a:t>
            </a:r>
            <a:r>
              <a:rPr lang="ru-RU" sz="2800" i="1" dirty="0" err="1"/>
              <a:t>оболонкою</a:t>
            </a:r>
            <a:r>
              <a:rPr lang="ru-RU" sz="2800" i="1" dirty="0"/>
              <a:t> в </a:t>
            </a:r>
            <a:r>
              <a:rPr lang="ru-RU" sz="2800" i="1" dirty="0" err="1"/>
              <a:t>кров'яне</a:t>
            </a:r>
            <a:r>
              <a:rPr lang="ru-RU" sz="2800" i="1" dirty="0"/>
              <a:t> русло. При </a:t>
            </a:r>
            <a:r>
              <a:rPr lang="ru-RU" sz="2800" i="1" dirty="0" err="1"/>
              <a:t>недоброякісному</a:t>
            </a:r>
            <a:r>
              <a:rPr lang="ru-RU" sz="2800" i="1" dirty="0"/>
              <a:t> </a:t>
            </a:r>
            <a:r>
              <a:rPr lang="ru-RU" sz="2800" i="1" dirty="0" err="1"/>
              <a:t>годуванні</a:t>
            </a:r>
            <a:r>
              <a:rPr lang="ru-RU" sz="2800" i="1" dirty="0"/>
              <a:t> і </a:t>
            </a:r>
            <a:r>
              <a:rPr lang="ru-RU" sz="2800" i="1" dirty="0" err="1"/>
              <a:t>дея¬ких</a:t>
            </a:r>
            <a:r>
              <a:rPr lang="ru-RU" sz="2800" i="1" dirty="0"/>
              <a:t> </a:t>
            </a:r>
            <a:r>
              <a:rPr lang="ru-RU" sz="2800" i="1" dirty="0" err="1"/>
              <a:t>захворюваннях</a:t>
            </a:r>
            <a:r>
              <a:rPr lang="ru-RU" sz="2800" i="1" dirty="0"/>
              <a:t> травного каналу </a:t>
            </a:r>
            <a:r>
              <a:rPr lang="ru-RU" sz="2800" i="1" dirty="0" err="1"/>
              <a:t>утворюються</a:t>
            </a:r>
            <a:r>
              <a:rPr lang="ru-RU" sz="2800" i="1" dirty="0"/>
              <a:t> </a:t>
            </a:r>
            <a:r>
              <a:rPr lang="ru-RU" sz="2800" i="1" dirty="0" err="1"/>
              <a:t>продукти</a:t>
            </a:r>
            <a:r>
              <a:rPr lang="ru-RU" sz="2800" i="1" dirty="0"/>
              <a:t> </a:t>
            </a:r>
            <a:r>
              <a:rPr lang="ru-RU" sz="2800" i="1" dirty="0" err="1"/>
              <a:t>гниття</a:t>
            </a:r>
            <a:r>
              <a:rPr lang="ru-RU" sz="2800" i="1" dirty="0"/>
              <a:t>, </a:t>
            </a:r>
            <a:r>
              <a:rPr lang="ru-RU" sz="2800" i="1" dirty="0" err="1"/>
              <a:t>які</a:t>
            </a:r>
            <a:r>
              <a:rPr lang="ru-RU" sz="2800" i="1" dirty="0"/>
              <a:t> </a:t>
            </a:r>
            <a:r>
              <a:rPr lang="ru-RU" sz="2800" i="1" dirty="0" err="1"/>
              <a:t>чинять</a:t>
            </a:r>
            <a:r>
              <a:rPr lang="ru-RU" sz="2800" i="1" dirty="0"/>
              <a:t> на </a:t>
            </a:r>
            <a:r>
              <a:rPr lang="ru-RU" sz="2800" i="1" dirty="0" err="1"/>
              <a:t>організм</a:t>
            </a:r>
            <a:r>
              <a:rPr lang="ru-RU" sz="2800" i="1" dirty="0"/>
              <a:t> </a:t>
            </a:r>
            <a:r>
              <a:rPr lang="ru-RU" sz="2800" i="1" dirty="0" err="1"/>
              <a:t>токсичну</a:t>
            </a:r>
            <a:r>
              <a:rPr lang="ru-RU" sz="2800" i="1" dirty="0"/>
              <a:t> </a:t>
            </a:r>
            <a:r>
              <a:rPr lang="ru-RU" sz="2800" i="1" dirty="0" err="1"/>
              <a:t>дію</a:t>
            </a:r>
            <a:r>
              <a:rPr lang="ru-RU" sz="2800" i="1" dirty="0"/>
              <a:t>. У </a:t>
            </a:r>
            <a:r>
              <a:rPr lang="ru-RU" sz="2800" i="1" dirty="0" err="1"/>
              <a:t>товстій</a:t>
            </a:r>
            <a:r>
              <a:rPr lang="ru-RU" sz="2800" i="1" dirty="0"/>
              <a:t> </a:t>
            </a:r>
            <a:r>
              <a:rPr lang="ru-RU" sz="2800" i="1" dirty="0" err="1"/>
              <a:t>кишці</a:t>
            </a:r>
            <a:r>
              <a:rPr lang="ru-RU" sz="2800" i="1" dirty="0"/>
              <a:t> </a:t>
            </a:r>
            <a:r>
              <a:rPr lang="ru-RU" sz="2800" i="1" dirty="0" err="1"/>
              <a:t>травоїдних</a:t>
            </a:r>
            <a:r>
              <a:rPr lang="ru-RU" sz="2800" i="1" dirty="0"/>
              <a:t> </a:t>
            </a:r>
            <a:r>
              <a:rPr lang="ru-RU" sz="2800" i="1" dirty="0" err="1"/>
              <a:t>тварин</a:t>
            </a:r>
            <a:r>
              <a:rPr lang="ru-RU" sz="2800" i="1" dirty="0"/>
              <a:t> </a:t>
            </a:r>
            <a:r>
              <a:rPr lang="ru-RU" sz="2800" i="1" dirty="0" err="1"/>
              <a:t>деякі</a:t>
            </a:r>
            <a:r>
              <a:rPr lang="ru-RU" sz="2800" i="1" dirty="0"/>
              <a:t> </a:t>
            </a:r>
            <a:r>
              <a:rPr lang="ru-RU" sz="2800" i="1" dirty="0" err="1"/>
              <a:t>мікроорганізми</a:t>
            </a:r>
            <a:r>
              <a:rPr lang="ru-RU" sz="2800" i="1" dirty="0"/>
              <a:t> </a:t>
            </a:r>
            <a:r>
              <a:rPr lang="ru-RU" sz="2800" i="1" dirty="0" err="1"/>
              <a:t>синтезують</a:t>
            </a:r>
            <a:r>
              <a:rPr lang="ru-RU" sz="2800" i="1" dirty="0"/>
              <a:t> </a:t>
            </a:r>
            <a:r>
              <a:rPr lang="ru-RU" sz="2800" i="1" dirty="0" err="1"/>
              <a:t>вітаміни</a:t>
            </a:r>
            <a:r>
              <a:rPr lang="ru-RU" sz="2800" i="1" dirty="0"/>
              <a:t> (К, В1, В2, В6, </a:t>
            </a:r>
            <a:r>
              <a:rPr lang="ru-RU" sz="2800" i="1" dirty="0" err="1"/>
              <a:t>Вз</a:t>
            </a:r>
            <a:r>
              <a:rPr lang="ru-RU" sz="2800" i="1" dirty="0"/>
              <a:t>, В5, С).</a:t>
            </a:r>
          </a:p>
        </p:txBody>
      </p:sp>
    </p:spTree>
    <p:extLst>
      <p:ext uri="{BB962C8B-B14F-4D97-AF65-F5344CB8AC3E}">
        <p14:creationId xmlns:p14="http://schemas.microsoft.com/office/powerpoint/2010/main" val="814550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9" y="3628"/>
            <a:ext cx="9151140" cy="685437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848872" cy="4536504"/>
          </a:xfrm>
        </p:spPr>
        <p:txBody>
          <a:bodyPr/>
          <a:lstStyle/>
          <a:p>
            <a:r>
              <a:rPr lang="ru-RU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Проміжний</a:t>
            </a:r>
            <a:r>
              <a:rPr lang="ru-RU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обмін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627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476672"/>
            <a:ext cx="8208912" cy="598355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 err="1"/>
              <a:t>Складається</a:t>
            </a:r>
            <a:r>
              <a:rPr lang="ru-RU" sz="2800" dirty="0"/>
              <a:t> з </a:t>
            </a:r>
            <a:r>
              <a:rPr lang="ru-RU" sz="2800" dirty="0" err="1"/>
              <a:t>двох</a:t>
            </a:r>
            <a:r>
              <a:rPr lang="ru-RU" sz="2800" dirty="0"/>
              <a:t> </a:t>
            </a:r>
            <a:r>
              <a:rPr lang="ru-RU" sz="2800" dirty="0" err="1"/>
              <a:t>процесів</a:t>
            </a:r>
            <a:r>
              <a:rPr lang="ru-RU" sz="2800" dirty="0"/>
              <a:t> — </a:t>
            </a:r>
            <a:r>
              <a:rPr lang="ru-RU" sz="2800" b="1" dirty="0" err="1">
                <a:solidFill>
                  <a:srgbClr val="FFFF00"/>
                </a:solidFill>
              </a:rPr>
              <a:t>біосинтезу</a:t>
            </a:r>
            <a:r>
              <a:rPr lang="ru-RU" sz="2800" dirty="0"/>
              <a:t> і </a:t>
            </a:r>
            <a:r>
              <a:rPr lang="ru-RU" sz="2800" b="1" dirty="0" err="1">
                <a:solidFill>
                  <a:srgbClr val="FFFF00"/>
                </a:solidFill>
              </a:rPr>
              <a:t>розпаду</a:t>
            </a:r>
            <a:r>
              <a:rPr lang="ru-RU" sz="2800" dirty="0"/>
              <a:t>.</a:t>
            </a:r>
          </a:p>
          <a:p>
            <a:pPr marL="18288" indent="0">
              <a:buNone/>
            </a:pPr>
            <a:endParaRPr lang="ru-RU" sz="2800" dirty="0"/>
          </a:p>
          <a:p>
            <a:pPr marL="18288" indent="0">
              <a:buNone/>
            </a:pP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відбувається</a:t>
            </a:r>
            <a:r>
              <a:rPr lang="ru-RU" sz="2800" dirty="0"/>
              <a:t> в органах, тканинах, </a:t>
            </a:r>
            <a:r>
              <a:rPr lang="ru-RU" sz="2800" dirty="0" err="1"/>
              <a:t>клітинах</a:t>
            </a:r>
            <a:r>
              <a:rPr lang="ru-RU" sz="2800" dirty="0"/>
              <a:t> та </a:t>
            </a:r>
            <a:r>
              <a:rPr lang="ru-RU" sz="2800" dirty="0" err="1"/>
              <a:t>інтрацелюлярних</a:t>
            </a:r>
            <a:r>
              <a:rPr lang="ru-RU" sz="2800" dirty="0"/>
              <a:t> структурах. При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моносахариди</a:t>
            </a:r>
            <a:r>
              <a:rPr lang="ru-RU" sz="2800" dirty="0"/>
              <a:t> крові </a:t>
            </a:r>
            <a:r>
              <a:rPr lang="ru-RU" sz="2800" dirty="0" err="1"/>
              <a:t>використовуються</a:t>
            </a:r>
            <a:r>
              <a:rPr lang="ru-RU" sz="2800" dirty="0"/>
              <a:t> для </a:t>
            </a:r>
            <a:r>
              <a:rPr lang="ru-RU" sz="2800" dirty="0" err="1"/>
              <a:t>різних</a:t>
            </a:r>
            <a:r>
              <a:rPr lang="ru-RU" sz="2800" dirty="0"/>
              <a:t> потреб. Так, у </a:t>
            </a:r>
            <a:r>
              <a:rPr lang="ru-RU" sz="2800" dirty="0" err="1"/>
              <a:t>людини</a:t>
            </a:r>
            <a:r>
              <a:rPr lang="ru-RU" sz="2800" dirty="0"/>
              <a:t> 3—5 % </a:t>
            </a:r>
            <a:r>
              <a:rPr lang="ru-RU" sz="2800" dirty="0" err="1"/>
              <a:t>глюкози</a:t>
            </a:r>
            <a:r>
              <a:rPr lang="ru-RU" sz="2800" dirty="0"/>
              <a:t> крові </a:t>
            </a:r>
            <a:r>
              <a:rPr lang="ru-RU" sz="2800" dirty="0" err="1"/>
              <a:t>використовується</a:t>
            </a:r>
            <a:r>
              <a:rPr lang="ru-RU" sz="2800" dirty="0"/>
              <a:t> для синтезу </a:t>
            </a:r>
            <a:r>
              <a:rPr lang="ru-RU" sz="2800" dirty="0" err="1"/>
              <a:t>глікогену</a:t>
            </a:r>
            <a:r>
              <a:rPr lang="ru-RU" sz="2800" dirty="0"/>
              <a:t>, 30—35 — для синтезу </a:t>
            </a:r>
            <a:r>
              <a:rPr lang="ru-RU" sz="2800" dirty="0" err="1"/>
              <a:t>ліпідів</a:t>
            </a:r>
            <a:r>
              <a:rPr lang="ru-RU" sz="2800" dirty="0"/>
              <a:t>, 60—70 % є </a:t>
            </a:r>
            <a:r>
              <a:rPr lang="ru-RU" sz="2800" dirty="0" err="1"/>
              <a:t>джерелом</a:t>
            </a:r>
            <a:r>
              <a:rPr lang="ru-RU" sz="2800" dirty="0"/>
              <a:t> </a:t>
            </a:r>
            <a:r>
              <a:rPr lang="ru-RU" sz="2800" dirty="0" err="1"/>
              <a:t>хімічної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. </a:t>
            </a:r>
            <a:r>
              <a:rPr lang="ru-RU" sz="2800" dirty="0" err="1"/>
              <a:t>Проміжний</a:t>
            </a:r>
            <a:r>
              <a:rPr lang="ru-RU" sz="2800" dirty="0"/>
              <a:t> </a:t>
            </a:r>
            <a:r>
              <a:rPr lang="ru-RU" sz="2800" dirty="0" err="1"/>
              <a:t>обмін</a:t>
            </a:r>
            <a:r>
              <a:rPr lang="ru-RU" sz="2800" dirty="0"/>
              <a:t> часто </a:t>
            </a:r>
            <a:r>
              <a:rPr lang="ru-RU" sz="2800" dirty="0" err="1"/>
              <a:t>називають</a:t>
            </a:r>
            <a:r>
              <a:rPr lang="ru-RU" sz="2800" dirty="0"/>
              <a:t> </a:t>
            </a:r>
            <a:r>
              <a:rPr lang="ru-RU" sz="2800" dirty="0" err="1"/>
              <a:t>внутрішньотканинним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внутрішньоклітинним</a:t>
            </a:r>
            <a:r>
              <a:rPr lang="ru-RU" sz="2800" dirty="0"/>
              <a:t> </a:t>
            </a:r>
            <a:r>
              <a:rPr lang="ru-RU" sz="2800" dirty="0" err="1"/>
              <a:t>обміном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7387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980728"/>
            <a:ext cx="6096000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dirty="0"/>
              <a:t>При </a:t>
            </a:r>
            <a:r>
              <a:rPr lang="ru-RU" sz="3200" dirty="0" err="1"/>
              <a:t>розщепленні</a:t>
            </a:r>
            <a:r>
              <a:rPr lang="ru-RU" sz="3200" dirty="0"/>
              <a:t> </a:t>
            </a:r>
            <a:r>
              <a:rPr lang="ru-RU" sz="3200" dirty="0" err="1"/>
              <a:t>молекули</a:t>
            </a:r>
            <a:r>
              <a:rPr lang="ru-RU" sz="3200" dirty="0"/>
              <a:t> </a:t>
            </a:r>
            <a:r>
              <a:rPr lang="ru-RU" sz="3200" dirty="0" err="1"/>
              <a:t>вуглеводу</a:t>
            </a:r>
            <a:r>
              <a:rPr lang="ru-RU" sz="3200" dirty="0"/>
              <a:t> до СО2 і Н2О в тканинах і </a:t>
            </a:r>
            <a:r>
              <a:rPr lang="ru-RU" sz="3200" dirty="0" err="1"/>
              <a:t>клітинах</a:t>
            </a:r>
            <a:r>
              <a:rPr lang="ru-RU" sz="3200" dirty="0"/>
              <a:t> </a:t>
            </a:r>
            <a:r>
              <a:rPr lang="ru-RU" sz="3200" dirty="0" err="1"/>
              <a:t>утворюється</a:t>
            </a:r>
            <a:r>
              <a:rPr lang="ru-RU" sz="3200" dirty="0"/>
              <a:t> велика </a:t>
            </a:r>
            <a:r>
              <a:rPr lang="ru-RU" sz="3200" dirty="0" err="1"/>
              <a:t>кількість</a:t>
            </a:r>
            <a:r>
              <a:rPr lang="ru-RU" sz="3200" dirty="0"/>
              <a:t> </a:t>
            </a:r>
            <a:r>
              <a:rPr lang="ru-RU" sz="3200" dirty="0" err="1"/>
              <a:t>інших</a:t>
            </a:r>
            <a:r>
              <a:rPr lang="ru-RU" sz="3200" dirty="0"/>
              <a:t> </a:t>
            </a:r>
            <a:r>
              <a:rPr lang="ru-RU" sz="3200" dirty="0" err="1"/>
              <a:t>проміжних</a:t>
            </a:r>
            <a:r>
              <a:rPr lang="ru-RU" sz="3200" dirty="0"/>
              <a:t> </a:t>
            </a:r>
            <a:r>
              <a:rPr lang="ru-RU" sz="3200" dirty="0" err="1"/>
              <a:t>продуктів</a:t>
            </a:r>
            <a:r>
              <a:rPr lang="ru-RU" sz="3200" dirty="0"/>
              <a:t> </a:t>
            </a:r>
            <a:r>
              <a:rPr lang="ru-RU" sz="3200" dirty="0" err="1"/>
              <a:t>обміну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162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8867800" cy="633670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/>
              <a:t>У тканинах і </a:t>
            </a:r>
            <a:r>
              <a:rPr lang="ru-RU" sz="2800" dirty="0" err="1"/>
              <a:t>клітинах</a:t>
            </a:r>
            <a:r>
              <a:rPr lang="ru-RU" sz="2800" dirty="0"/>
              <a:t> </a:t>
            </a:r>
            <a:r>
              <a:rPr lang="ru-RU" sz="2800" dirty="0" err="1"/>
              <a:t>основними</a:t>
            </a:r>
            <a:r>
              <a:rPr lang="ru-RU" sz="2800" dirty="0"/>
              <a:t> </a:t>
            </a:r>
            <a:r>
              <a:rPr lang="ru-RU" sz="2800" dirty="0" err="1"/>
              <a:t>енергетичними</a:t>
            </a:r>
            <a:r>
              <a:rPr lang="ru-RU" sz="2800" dirty="0"/>
              <a:t> </a:t>
            </a:r>
            <a:r>
              <a:rPr lang="ru-RU" sz="2800" dirty="0" err="1"/>
              <a:t>перетвореннями</a:t>
            </a:r>
            <a:r>
              <a:rPr lang="ru-RU" sz="2800" dirty="0"/>
              <a:t> </a:t>
            </a:r>
            <a:r>
              <a:rPr lang="ru-RU" sz="2800" dirty="0" err="1"/>
              <a:t>вуглеводів</a:t>
            </a:r>
            <a:r>
              <a:rPr lang="ru-RU" sz="2800" dirty="0"/>
              <a:t> є: </a:t>
            </a:r>
            <a:r>
              <a:rPr lang="ru-RU" sz="2800" dirty="0" err="1"/>
              <a:t>анаеробне</a:t>
            </a:r>
            <a:r>
              <a:rPr lang="ru-RU" sz="2800" dirty="0"/>
              <a:t> </a:t>
            </a:r>
            <a:r>
              <a:rPr lang="ru-RU" sz="2800" dirty="0" err="1"/>
              <a:t>розщеплення</a:t>
            </a:r>
            <a:r>
              <a:rPr lang="ru-RU" sz="2800" dirty="0"/>
              <a:t>, цикл </a:t>
            </a:r>
            <a:r>
              <a:rPr lang="ru-RU" sz="2800" dirty="0" err="1"/>
              <a:t>трикарбонових</a:t>
            </a:r>
            <a:r>
              <a:rPr lang="ru-RU" sz="2800" dirty="0"/>
              <a:t> кислот Кребса і </a:t>
            </a:r>
            <a:r>
              <a:rPr lang="ru-RU" sz="2800" dirty="0" err="1"/>
              <a:t>пентозофосфатний</a:t>
            </a:r>
            <a:r>
              <a:rPr lang="ru-RU" sz="2800" dirty="0"/>
              <a:t> шлях (ПФШ),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пентозний</a:t>
            </a:r>
            <a:r>
              <a:rPr lang="ru-RU" sz="2800" dirty="0"/>
              <a:t> шлях. </a:t>
            </a:r>
            <a:r>
              <a:rPr lang="ru-RU" sz="2800" dirty="0" err="1"/>
              <a:t>Усі</a:t>
            </a:r>
            <a:r>
              <a:rPr lang="ru-RU" sz="2800" dirty="0"/>
              <a:t> три </a:t>
            </a:r>
            <a:r>
              <a:rPr lang="ru-RU" sz="2800" dirty="0" err="1"/>
              <a:t>процеси</a:t>
            </a:r>
            <a:r>
              <a:rPr lang="ru-RU" sz="2800" dirty="0"/>
              <a:t> </a:t>
            </a:r>
            <a:r>
              <a:rPr lang="ru-RU" sz="2800" dirty="0" err="1"/>
              <a:t>взаємозв'язані</a:t>
            </a:r>
            <a:r>
              <a:rPr lang="ru-RU" sz="2800" dirty="0"/>
              <a:t>, </a:t>
            </a:r>
            <a:r>
              <a:rPr lang="ru-RU" sz="2800" dirty="0" err="1"/>
              <a:t>оскільки</a:t>
            </a:r>
            <a:r>
              <a:rPr lang="ru-RU" sz="2800" dirty="0"/>
              <a:t> в кожному з них є </a:t>
            </a:r>
            <a:r>
              <a:rPr lang="ru-RU" sz="2800" dirty="0" err="1"/>
              <a:t>спільні</a:t>
            </a:r>
            <a:r>
              <a:rPr lang="ru-RU" sz="2800" dirty="0"/>
              <a:t> для </a:t>
            </a:r>
            <a:r>
              <a:rPr lang="ru-RU" sz="2800" dirty="0" err="1"/>
              <a:t>всього</a:t>
            </a:r>
            <a:r>
              <a:rPr lang="ru-RU" sz="2800" dirty="0"/>
              <a:t> </a:t>
            </a:r>
            <a:r>
              <a:rPr lang="ru-RU" sz="2800" dirty="0" err="1"/>
              <a:t>проміжного</a:t>
            </a:r>
            <a:r>
              <a:rPr lang="ru-RU" sz="2800" dirty="0"/>
              <a:t> </a:t>
            </a:r>
            <a:r>
              <a:rPr lang="ru-RU" sz="2800" dirty="0" err="1"/>
              <a:t>обміну</a:t>
            </a:r>
            <a:r>
              <a:rPr lang="ru-RU" sz="2800" dirty="0"/>
              <a:t> </a:t>
            </a:r>
            <a:r>
              <a:rPr lang="ru-RU" sz="2800" dirty="0" err="1"/>
              <a:t>вуглеводів</a:t>
            </a:r>
            <a:r>
              <a:rPr lang="ru-RU" sz="2800" dirty="0"/>
              <a:t> </a:t>
            </a:r>
            <a:r>
              <a:rPr lang="ru-RU" sz="2800" dirty="0" err="1"/>
              <a:t>продукти</a:t>
            </a:r>
            <a:r>
              <a:rPr lang="ru-RU" sz="2800" dirty="0"/>
              <a:t> </a:t>
            </a:r>
            <a:r>
              <a:rPr lang="ru-RU" sz="2800" dirty="0" err="1"/>
              <a:t>хімічних</a:t>
            </a:r>
            <a:r>
              <a:rPr lang="ru-RU" sz="2800" dirty="0"/>
              <a:t> </a:t>
            </a:r>
            <a:r>
              <a:rPr lang="ru-RU" sz="2800" dirty="0" err="1"/>
              <a:t>реакцій</a:t>
            </a:r>
            <a:r>
              <a:rPr lang="ru-RU" sz="2800" dirty="0"/>
              <a:t> і </a:t>
            </a:r>
            <a:r>
              <a:rPr lang="ru-RU" sz="2800" dirty="0" err="1"/>
              <a:t>беруть</a:t>
            </a:r>
            <a:r>
              <a:rPr lang="ru-RU" sz="2800" dirty="0"/>
              <a:t> участь </a:t>
            </a:r>
            <a:r>
              <a:rPr lang="ru-RU" sz="2800" dirty="0" err="1"/>
              <a:t>одні</a:t>
            </a:r>
            <a:r>
              <a:rPr lang="ru-RU" sz="2800" dirty="0"/>
              <a:t> й </a:t>
            </a:r>
            <a:r>
              <a:rPr lang="ru-RU" sz="2800" dirty="0" err="1"/>
              <a:t>ті</a:t>
            </a:r>
            <a:r>
              <a:rPr lang="ru-RU" sz="2800" dirty="0"/>
              <a:t> </a:t>
            </a:r>
            <a:r>
              <a:rPr lang="ru-RU" sz="2800" dirty="0" err="1"/>
              <a:t>самі</a:t>
            </a:r>
            <a:r>
              <a:rPr lang="ru-RU" sz="2800" dirty="0"/>
              <a:t> </a:t>
            </a:r>
            <a:r>
              <a:rPr lang="ru-RU" sz="2800" dirty="0" err="1"/>
              <a:t>ферментні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30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064896" cy="561662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 err="1"/>
              <a:t>Переварювання</a:t>
            </a:r>
            <a:r>
              <a:rPr lang="ru-RU" sz="2800" dirty="0"/>
              <a:t> </a:t>
            </a:r>
            <a:r>
              <a:rPr lang="ru-RU" sz="2800" dirty="0" err="1"/>
              <a:t>починається</a:t>
            </a:r>
            <a:r>
              <a:rPr lang="ru-RU" sz="2800" dirty="0"/>
              <a:t> в </a:t>
            </a:r>
            <a:r>
              <a:rPr lang="ru-RU" sz="2800" b="1" dirty="0" err="1">
                <a:solidFill>
                  <a:srgbClr val="FFFF00"/>
                </a:solidFill>
              </a:rPr>
              <a:t>ротовій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порожнині</a:t>
            </a:r>
            <a:r>
              <a:rPr lang="ru-RU" sz="2800" b="1" dirty="0">
                <a:solidFill>
                  <a:srgbClr val="FFFF00"/>
                </a:solidFill>
              </a:rPr>
              <a:t>.</a:t>
            </a:r>
          </a:p>
          <a:p>
            <a:pPr marL="18288" indent="0">
              <a:buNone/>
            </a:pPr>
            <a:r>
              <a:rPr lang="ru-RU" sz="2800" dirty="0" err="1"/>
              <a:t>Гідроліз</a:t>
            </a:r>
            <a:r>
              <a:rPr lang="ru-RU" sz="2800" dirty="0"/>
              <a:t> </a:t>
            </a:r>
            <a:r>
              <a:rPr lang="ru-RU" sz="2800" b="1" dirty="0" err="1"/>
              <a:t>крохмалю</a:t>
            </a:r>
            <a:r>
              <a:rPr lang="ru-RU" sz="2800" dirty="0"/>
              <a:t> </a:t>
            </a:r>
            <a:r>
              <a:rPr lang="ru-RU" sz="2800" dirty="0" err="1"/>
              <a:t>прискорюється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FFFF00"/>
                </a:solidFill>
              </a:rPr>
              <a:t>амілазами</a:t>
            </a:r>
            <a:r>
              <a:rPr lang="ru-RU" sz="2800" dirty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00CCFF"/>
                </a:solidFill>
              </a:rPr>
              <a:t>а-</a:t>
            </a:r>
            <a:r>
              <a:rPr lang="ru-RU" sz="2800" b="1" dirty="0" err="1">
                <a:solidFill>
                  <a:srgbClr val="00CCFF"/>
                </a:solidFill>
              </a:rPr>
              <a:t>амілаза</a:t>
            </a:r>
            <a:endParaRPr lang="ru-RU" sz="2800" b="1" dirty="0">
              <a:solidFill>
                <a:srgbClr val="00CCFF"/>
              </a:solidFill>
            </a:endParaRPr>
          </a:p>
          <a:p>
            <a:pPr marL="18288" indent="0">
              <a:buNone/>
            </a:pPr>
            <a:r>
              <a:rPr lang="ru-RU" sz="2800" dirty="0" err="1"/>
              <a:t>Прискорює</a:t>
            </a:r>
            <a:r>
              <a:rPr lang="ru-RU" sz="2800" dirty="0"/>
              <a:t> </a:t>
            </a:r>
            <a:r>
              <a:rPr lang="ru-RU" sz="2800" dirty="0" err="1"/>
              <a:t>гідроліз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1,4-глікозидних </a:t>
            </a:r>
            <a:r>
              <a:rPr lang="ru-RU" sz="2800" b="1" dirty="0" err="1">
                <a:solidFill>
                  <a:srgbClr val="FF0000"/>
                </a:solidFill>
              </a:rPr>
              <a:t>зв'язків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в </a:t>
            </a:r>
            <a:r>
              <a:rPr lang="ru-RU" sz="2800" dirty="0" err="1"/>
              <a:t>молекулі</a:t>
            </a:r>
            <a:r>
              <a:rPr lang="ru-RU" sz="2800" dirty="0"/>
              <a:t> </a:t>
            </a:r>
            <a:r>
              <a:rPr lang="ru-RU" sz="2800" dirty="0" err="1"/>
              <a:t>крохмалю</a:t>
            </a:r>
            <a:r>
              <a:rPr lang="ru-RU" sz="2800" dirty="0"/>
              <a:t> без будь-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/>
              <a:t>певного</a:t>
            </a:r>
            <a:r>
              <a:rPr lang="ru-RU" sz="2800" dirty="0"/>
              <a:t> порядку, в </a:t>
            </a:r>
            <a:r>
              <a:rPr lang="ru-RU" sz="2800" dirty="0" err="1"/>
              <a:t>результаті</a:t>
            </a:r>
            <a:r>
              <a:rPr lang="ru-RU" sz="2800" dirty="0"/>
              <a:t> </a:t>
            </a:r>
            <a:r>
              <a:rPr lang="ru-RU" sz="2800" dirty="0" err="1"/>
              <a:t>чого</a:t>
            </a:r>
            <a:r>
              <a:rPr lang="ru-RU" sz="2800" dirty="0"/>
              <a:t> </a:t>
            </a:r>
            <a:r>
              <a:rPr lang="ru-RU" sz="2800" dirty="0" err="1"/>
              <a:t>спочатку</a:t>
            </a:r>
            <a:r>
              <a:rPr lang="ru-RU" sz="2800" dirty="0"/>
              <a:t> </a:t>
            </a:r>
            <a:r>
              <a:rPr lang="ru-RU" sz="2800" dirty="0" err="1"/>
              <a:t>виникають</a:t>
            </a:r>
            <a:r>
              <a:rPr lang="ru-RU" sz="2800" dirty="0"/>
              <a:t> </a:t>
            </a:r>
            <a:r>
              <a:rPr lang="ru-RU" sz="2800" dirty="0" err="1"/>
              <a:t>олігосахариди</a:t>
            </a:r>
            <a:r>
              <a:rPr lang="ru-RU" sz="2800" dirty="0"/>
              <a:t> (</a:t>
            </a:r>
            <a:r>
              <a:rPr lang="ru-RU" sz="2800" dirty="0" err="1"/>
              <a:t>отже</a:t>
            </a:r>
            <a:r>
              <a:rPr lang="ru-RU" sz="2800" dirty="0"/>
              <a:t> а-</a:t>
            </a:r>
            <a:r>
              <a:rPr lang="ru-RU" sz="2800" dirty="0" err="1"/>
              <a:t>амілаза</a:t>
            </a:r>
            <a:r>
              <a:rPr lang="ru-RU" sz="2800" dirty="0"/>
              <a:t> - </a:t>
            </a:r>
            <a:r>
              <a:rPr lang="ru-RU" sz="2800" b="1" dirty="0" err="1">
                <a:solidFill>
                  <a:srgbClr val="FFFF00"/>
                </a:solidFill>
              </a:rPr>
              <a:t>ендоамілаза</a:t>
            </a:r>
            <a:r>
              <a:rPr lang="ru-RU" sz="2800" dirty="0"/>
              <a:t>). </a:t>
            </a:r>
            <a:r>
              <a:rPr lang="ru-RU" sz="2800" dirty="0" err="1"/>
              <a:t>Кінцевим</a:t>
            </a:r>
            <a:r>
              <a:rPr lang="ru-RU" sz="2800" dirty="0"/>
              <a:t> продуктом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є </a:t>
            </a:r>
            <a:r>
              <a:rPr lang="ru-RU" sz="2800" b="1" dirty="0">
                <a:solidFill>
                  <a:srgbClr val="00CCFF"/>
                </a:solidFill>
              </a:rPr>
              <a:t>а-мальтоза.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893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275" y="0"/>
            <a:ext cx="9372532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477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image019">
            <a:extLst>
              <a:ext uri="{FF2B5EF4-FFF2-40B4-BE49-F238E27FC236}">
                <a16:creationId xmlns:a16="http://schemas.microsoft.com/office/drawing/2014/main" id="{AA73C68B-AEDB-4400-BFFC-08C4A5B6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775" y="-171450"/>
            <a:ext cx="10007600" cy="765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68ADAF-4517-411B-AF60-A50524CE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808"/>
            <a:ext cx="9143999" cy="69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64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1B33A1-B500-436D-853C-3E0984A6D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916"/>
            <a:ext cx="9144000" cy="696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88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2" y="-47984"/>
            <a:ext cx="9163022" cy="687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466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51841" cy="686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37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C81904E-C3EF-4F16-B9C4-1DAAC6E7F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4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0F588DC-CC1E-4FDE-8FD2-3D5B85459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4"/>
            <a:ext cx="9144000" cy="68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05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"/>
            <a:ext cx="8928992" cy="4343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00CCFF"/>
                </a:solidFill>
              </a:rPr>
              <a:t>В-</a:t>
            </a:r>
            <a:r>
              <a:rPr lang="ru-RU" sz="2800" b="1" dirty="0" err="1">
                <a:solidFill>
                  <a:srgbClr val="00CCFF"/>
                </a:solidFill>
              </a:rPr>
              <a:t>амілаза</a:t>
            </a:r>
            <a:endParaRPr lang="ru-RU" sz="2800" b="1" dirty="0">
              <a:solidFill>
                <a:srgbClr val="00CCFF"/>
              </a:solidFill>
            </a:endParaRPr>
          </a:p>
          <a:p>
            <a:pPr marL="18288" indent="0">
              <a:buNone/>
            </a:pPr>
            <a:r>
              <a:rPr lang="ru-RU" sz="2800" dirty="0" err="1"/>
              <a:t>Відщеплює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молекули</a:t>
            </a:r>
            <a:r>
              <a:rPr lang="ru-RU" sz="2800" dirty="0"/>
              <a:t> </a:t>
            </a:r>
            <a:r>
              <a:rPr lang="ru-RU" sz="2800" dirty="0" err="1"/>
              <a:t>крохмалю</a:t>
            </a:r>
            <a:r>
              <a:rPr lang="ru-RU" sz="2800" dirty="0"/>
              <a:t> </a:t>
            </a:r>
            <a:r>
              <a:rPr lang="ru-RU" sz="2800" dirty="0" err="1"/>
              <a:t>залишки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В-</a:t>
            </a:r>
            <a:r>
              <a:rPr lang="ru-RU" sz="2800" b="1" dirty="0" err="1">
                <a:solidFill>
                  <a:srgbClr val="FF0000"/>
                </a:solidFill>
              </a:rPr>
              <a:t>мальтози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починаючи</a:t>
            </a:r>
            <a:r>
              <a:rPr lang="ru-RU" sz="2800" dirty="0"/>
              <a:t> з </a:t>
            </a:r>
            <a:r>
              <a:rPr lang="ru-RU" sz="2800" dirty="0" err="1"/>
              <a:t>нередуцирующего</a:t>
            </a:r>
            <a:r>
              <a:rPr lang="ru-RU" sz="2800" dirty="0"/>
              <a:t> </a:t>
            </a:r>
            <a:r>
              <a:rPr lang="ru-RU" sz="2800" dirty="0" err="1"/>
              <a:t>кінця</a:t>
            </a:r>
            <a:r>
              <a:rPr lang="ru-RU" sz="2800" dirty="0"/>
              <a:t> </a:t>
            </a:r>
            <a:r>
              <a:rPr lang="ru-RU" sz="2800" dirty="0" err="1"/>
              <a:t>молекули</a:t>
            </a:r>
            <a:r>
              <a:rPr lang="ru-RU" sz="2800" dirty="0"/>
              <a:t> </a:t>
            </a:r>
            <a:r>
              <a:rPr lang="ru-RU" sz="2800" dirty="0" err="1"/>
              <a:t>крохмалю</a:t>
            </a:r>
            <a:r>
              <a:rPr lang="ru-RU" sz="2800" dirty="0"/>
              <a:t> (</a:t>
            </a:r>
            <a:r>
              <a:rPr lang="ru-RU" sz="2800" dirty="0" err="1"/>
              <a:t>отже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В-</a:t>
            </a:r>
            <a:r>
              <a:rPr lang="ru-RU" sz="2800" b="1" dirty="0" err="1">
                <a:solidFill>
                  <a:srgbClr val="FF0000"/>
                </a:solidFill>
              </a:rPr>
              <a:t>амілаза</a:t>
            </a:r>
            <a:r>
              <a:rPr lang="ru-RU" sz="2800" b="1" dirty="0">
                <a:solidFill>
                  <a:srgbClr val="FF0000"/>
                </a:solidFill>
              </a:rPr>
              <a:t> - </a:t>
            </a:r>
            <a:r>
              <a:rPr lang="ru-RU" sz="2800" b="1" dirty="0" err="1">
                <a:solidFill>
                  <a:srgbClr val="FF0000"/>
                </a:solidFill>
              </a:rPr>
              <a:t>екзоамілаза</a:t>
            </a:r>
            <a:r>
              <a:rPr lang="ru-RU" sz="2800" dirty="0"/>
              <a:t>).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дія</a:t>
            </a:r>
            <a:r>
              <a:rPr lang="ru-RU" sz="2800" dirty="0"/>
              <a:t> </a:t>
            </a:r>
            <a:r>
              <a:rPr lang="ru-RU" sz="2800" dirty="0" err="1"/>
              <a:t>припиняється</a:t>
            </a:r>
            <a:r>
              <a:rPr lang="ru-RU" sz="2800" dirty="0"/>
              <a:t> в </a:t>
            </a:r>
            <a:r>
              <a:rPr lang="ru-RU" sz="2800" dirty="0" err="1"/>
              <a:t>місцях</a:t>
            </a:r>
            <a:r>
              <a:rPr lang="ru-RU" sz="2800" dirty="0"/>
              <a:t> </a:t>
            </a:r>
            <a:r>
              <a:rPr lang="ru-RU" sz="2800" dirty="0" err="1"/>
              <a:t>розгалужень</a:t>
            </a:r>
            <a:r>
              <a:rPr lang="ru-RU" sz="2800" dirty="0"/>
              <a:t> в </a:t>
            </a:r>
            <a:r>
              <a:rPr lang="ru-RU" sz="2800" dirty="0" err="1"/>
              <a:t>молекулі</a:t>
            </a:r>
            <a:r>
              <a:rPr lang="ru-RU" sz="2800" dirty="0"/>
              <a:t> </a:t>
            </a:r>
            <a:r>
              <a:rPr lang="ru-RU" sz="2800" dirty="0" err="1"/>
              <a:t>крохмалю</a:t>
            </a:r>
            <a:r>
              <a:rPr lang="ru-RU" sz="2800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8617714" cy="278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3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136904" cy="5328592"/>
          </a:xfrm>
        </p:spPr>
        <p:txBody>
          <a:bodyPr/>
          <a:lstStyle/>
          <a:p>
            <a:pPr marL="630238" indent="-53975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en-US" sz="2800" b="1" i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 marL="630238" indent="-53975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en-US" sz="2800" b="1" i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 marL="630238" indent="-53975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l-GR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γ</a:t>
            </a:r>
            <a:r>
              <a:rPr lang="ru-RU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-амилаза (</a:t>
            </a:r>
            <a:r>
              <a:rPr lang="ru-RU" sz="28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глюкоамилаза</a:t>
            </a:r>
            <a:r>
              <a:rPr lang="ru-RU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800" b="1" i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0488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800" b="1" i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0488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800" b="1" i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9138" indent="269875">
              <a:buClr>
                <a:schemeClr val="accent3"/>
              </a:buClr>
              <a:buNone/>
              <a:defRPr/>
            </a:pPr>
            <a:r>
              <a:rPr lang="ru-RU" sz="2400" dirty="0" err="1"/>
              <a:t>Послідовно</a:t>
            </a:r>
            <a:r>
              <a:rPr lang="ru-RU" sz="2400" dirty="0"/>
              <a:t> </a:t>
            </a:r>
            <a:r>
              <a:rPr lang="ru-RU" sz="2400" dirty="0" err="1"/>
              <a:t>відщеплює</a:t>
            </a:r>
            <a:r>
              <a:rPr lang="ru-RU" sz="2400" dirty="0"/>
              <a:t> </a:t>
            </a:r>
            <a:r>
              <a:rPr lang="ru-RU" sz="2400" dirty="0" err="1"/>
              <a:t>залишки</a:t>
            </a:r>
            <a:r>
              <a:rPr lang="ru-RU" sz="2400" dirty="0"/>
              <a:t> </a:t>
            </a:r>
            <a:r>
              <a:rPr lang="ru-RU" sz="2400" dirty="0" err="1"/>
              <a:t>глюкози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невідновлюваних</a:t>
            </a:r>
            <a:r>
              <a:rPr lang="ru-RU" sz="2400" dirty="0"/>
              <a:t> </a:t>
            </a:r>
            <a:r>
              <a:rPr lang="ru-RU" sz="2400" dirty="0" err="1"/>
              <a:t>кінця</a:t>
            </a:r>
            <a:r>
              <a:rPr lang="ru-RU" sz="2400" dirty="0"/>
              <a:t> </a:t>
            </a:r>
            <a:r>
              <a:rPr lang="ru-RU" sz="2400" dirty="0" err="1"/>
              <a:t>молекули</a:t>
            </a:r>
            <a:r>
              <a:rPr lang="ru-RU" sz="2400" dirty="0"/>
              <a:t> </a:t>
            </a:r>
            <a:r>
              <a:rPr lang="ru-RU" sz="2400" dirty="0" err="1"/>
              <a:t>крохмалю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глікогену</a:t>
            </a:r>
            <a:r>
              <a:rPr lang="ru-RU" sz="2400" dirty="0"/>
              <a:t>, </a:t>
            </a:r>
            <a:r>
              <a:rPr lang="ru-RU" sz="2400" dirty="0" err="1"/>
              <a:t>оліго</a:t>
            </a:r>
            <a:r>
              <a:rPr lang="ru-RU" sz="2400" dirty="0"/>
              <a:t>-і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дисахаридів</a:t>
            </a:r>
            <a:r>
              <a:rPr lang="ru-RU" sz="2400" dirty="0"/>
              <a:t> (</a:t>
            </a:r>
            <a:r>
              <a:rPr lang="ru-RU" sz="2400" dirty="0" err="1"/>
              <a:t>мальтози</a:t>
            </a:r>
            <a:r>
              <a:rPr lang="ru-RU" sz="2400" dirty="0"/>
              <a:t>). </a:t>
            </a:r>
            <a:r>
              <a:rPr lang="ru-RU" sz="2400" dirty="0" err="1"/>
              <a:t>Дія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припиняється</a:t>
            </a:r>
            <a:r>
              <a:rPr lang="ru-RU" sz="2400" dirty="0"/>
              <a:t> в </a:t>
            </a:r>
            <a:r>
              <a:rPr lang="ru-RU" sz="2400" dirty="0" err="1"/>
              <a:t>місцях</a:t>
            </a:r>
            <a:r>
              <a:rPr lang="ru-RU" sz="2400" dirty="0"/>
              <a:t> </a:t>
            </a:r>
            <a:r>
              <a:rPr lang="ru-RU" sz="2400" dirty="0" err="1"/>
              <a:t>розгалуження</a:t>
            </a:r>
            <a:r>
              <a:rPr lang="ru-RU" sz="2400" dirty="0"/>
              <a:t> </a:t>
            </a:r>
            <a:r>
              <a:rPr lang="ru-RU" sz="2400" dirty="0" err="1"/>
              <a:t>молекули</a:t>
            </a:r>
            <a:r>
              <a:rPr lang="ru-RU" sz="2400" dirty="0"/>
              <a:t> </a:t>
            </a:r>
            <a:r>
              <a:rPr lang="ru-RU" sz="2400" dirty="0" err="1"/>
              <a:t>полісахариду</a:t>
            </a:r>
            <a:r>
              <a:rPr lang="ru-RU" sz="24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15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-243407"/>
            <a:ext cx="8712968" cy="6912768"/>
          </a:xfrm>
        </p:spPr>
        <p:txBody>
          <a:bodyPr/>
          <a:lstStyle/>
          <a:p>
            <a:pPr marL="719138" indent="-358775"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аміло-1,6-глюкозидаза</a:t>
            </a:r>
            <a:endParaRPr lang="ru-RU" sz="2800" b="1" i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00113" indent="358775">
              <a:buClr>
                <a:schemeClr val="accent3"/>
              </a:buClr>
              <a:buNone/>
              <a:defRPr/>
            </a:pPr>
            <a:r>
              <a:rPr lang="ru-RU" sz="2800" dirty="0" err="1"/>
              <a:t>Прискорює</a:t>
            </a:r>
            <a:r>
              <a:rPr lang="ru-RU" sz="2800" dirty="0"/>
              <a:t> </a:t>
            </a:r>
            <a:r>
              <a:rPr lang="ru-RU" sz="2800" dirty="0" err="1"/>
              <a:t>реакцію</a:t>
            </a:r>
            <a:r>
              <a:rPr lang="ru-RU" sz="2800" dirty="0"/>
              <a:t> </a:t>
            </a:r>
            <a:r>
              <a:rPr lang="ru-RU" sz="2800" dirty="0" err="1"/>
              <a:t>гідролізу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1,6-зв'язків</a:t>
            </a:r>
            <a:r>
              <a:rPr lang="ru-RU" sz="2800" dirty="0"/>
              <a:t> в </a:t>
            </a:r>
            <a:r>
              <a:rPr lang="ru-RU" sz="2800" dirty="0" err="1"/>
              <a:t>молекулі</a:t>
            </a:r>
            <a:r>
              <a:rPr lang="ru-RU" sz="2800" dirty="0"/>
              <a:t> </a:t>
            </a:r>
            <a:r>
              <a:rPr lang="ru-RU" sz="2800" dirty="0" err="1"/>
              <a:t>крохмалю</a:t>
            </a:r>
            <a:r>
              <a:rPr lang="ru-RU" sz="2800" dirty="0"/>
              <a:t> (</a:t>
            </a:r>
            <a:r>
              <a:rPr lang="ru-RU" sz="2800" dirty="0" err="1"/>
              <a:t>амілопектину</a:t>
            </a:r>
            <a:r>
              <a:rPr lang="ru-RU" sz="2800" dirty="0"/>
              <a:t>), </a:t>
            </a:r>
            <a:r>
              <a:rPr lang="ru-RU" sz="2800" dirty="0" err="1"/>
              <a:t>розщеплюючи</a:t>
            </a:r>
            <a:r>
              <a:rPr lang="ru-RU" sz="2800" dirty="0"/>
              <a:t>, таким чином, молекулу </a:t>
            </a:r>
            <a:r>
              <a:rPr lang="ru-RU" sz="2800" dirty="0" err="1"/>
              <a:t>крохмалю</a:t>
            </a:r>
            <a:r>
              <a:rPr lang="ru-RU" sz="2800" dirty="0"/>
              <a:t> в точках </a:t>
            </a:r>
            <a:r>
              <a:rPr lang="ru-RU" sz="2800" dirty="0" err="1"/>
              <a:t>розгалуження</a:t>
            </a:r>
            <a:r>
              <a:rPr lang="ru-RU" sz="2800" dirty="0"/>
              <a:t> </a:t>
            </a:r>
            <a:r>
              <a:rPr lang="ru-RU" sz="2800" dirty="0" err="1"/>
              <a:t>поліглюкозідпого</a:t>
            </a:r>
            <a:r>
              <a:rPr lang="ru-RU" sz="2800" dirty="0"/>
              <a:t> </a:t>
            </a:r>
            <a:r>
              <a:rPr lang="ru-RU" sz="2800" dirty="0" err="1"/>
              <a:t>ланцюга</a:t>
            </a:r>
            <a:r>
              <a:rPr lang="ru-RU" sz="2800" dirty="0"/>
              <a:t> і </a:t>
            </a:r>
            <a:r>
              <a:rPr lang="ru-RU" sz="2800" dirty="0" err="1"/>
              <a:t>утворюючи</a:t>
            </a:r>
            <a:r>
              <a:rPr lang="ru-RU" sz="2800" dirty="0"/>
              <a:t> </a:t>
            </a:r>
            <a:r>
              <a:rPr lang="ru-RU" sz="2800" dirty="0" err="1"/>
              <a:t>олігосахариди</a:t>
            </a:r>
            <a:r>
              <a:rPr lang="ru-RU" sz="2800" dirty="0"/>
              <a:t> з </a:t>
            </a:r>
            <a:r>
              <a:rPr lang="ru-RU" sz="2800" dirty="0" err="1"/>
              <a:t>тим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іншим</a:t>
            </a:r>
            <a:r>
              <a:rPr lang="ru-RU" sz="2800" dirty="0"/>
              <a:t> числом </a:t>
            </a:r>
            <a:r>
              <a:rPr lang="ru-RU" sz="2800" dirty="0" err="1"/>
              <a:t>залишків</a:t>
            </a:r>
            <a:r>
              <a:rPr lang="ru-RU" sz="2800" dirty="0"/>
              <a:t> </a:t>
            </a:r>
            <a:r>
              <a:rPr lang="el-GR" sz="2800" dirty="0"/>
              <a:t>α</a:t>
            </a:r>
            <a:r>
              <a:rPr lang="ru-RU" sz="2800" dirty="0"/>
              <a:t>-</a:t>
            </a:r>
            <a:r>
              <a:rPr lang="en-US" sz="2800" dirty="0"/>
              <a:t>D</a:t>
            </a:r>
            <a:r>
              <a:rPr lang="ru-RU" sz="2800" dirty="0"/>
              <a:t>-</a:t>
            </a:r>
            <a:r>
              <a:rPr lang="ru-RU" sz="2800" dirty="0" err="1"/>
              <a:t>глюкози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59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7968208" cy="2880320"/>
          </a:xfrm>
        </p:spPr>
        <p:txBody>
          <a:bodyPr/>
          <a:lstStyle/>
          <a:p>
            <a:pPr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err="1"/>
              <a:t>Ферменты</a:t>
            </a:r>
            <a:r>
              <a:rPr lang="ru-RU" sz="2400" b="1" i="1" dirty="0" err="1"/>
              <a:t>и</a:t>
            </a:r>
            <a:r>
              <a:rPr lang="ru-RU" sz="2400" b="1" i="1" dirty="0"/>
              <a:t>– </a:t>
            </a:r>
            <a:r>
              <a:rPr lang="ru-RU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амілаза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слини</a:t>
            </a:r>
            <a:r>
              <a:rPr lang="ru-RU" sz="2400" dirty="0"/>
              <a:t> (</a:t>
            </a:r>
            <a:r>
              <a:rPr lang="ru-RU" sz="2400" dirty="0">
                <a:sym typeface="Symbol" pitchFamily="18" charset="2"/>
              </a:rPr>
              <a:t></a:t>
            </a:r>
            <a:r>
              <a:rPr lang="ru-RU" sz="2400" dirty="0"/>
              <a:t>-</a:t>
            </a:r>
            <a:r>
              <a:rPr lang="ru-RU" sz="2400" dirty="0" err="1"/>
              <a:t>амілаза</a:t>
            </a:r>
            <a:r>
              <a:rPr lang="ru-RU" sz="2400" dirty="0"/>
              <a:t>) і </a:t>
            </a:r>
            <a:r>
              <a:rPr lang="ru-RU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мальтаза</a:t>
            </a:r>
            <a:r>
              <a:rPr lang="ru-RU" sz="2400" dirty="0"/>
              <a:t>.</a:t>
            </a:r>
          </a:p>
          <a:p>
            <a:pPr lvl="1" indent="352425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2400" b="1" dirty="0">
                <a:solidFill>
                  <a:srgbClr val="FFFF00"/>
                </a:solidFill>
                <a:sym typeface="Symbol" pitchFamily="18" charset="2"/>
              </a:rPr>
              <a:t></a:t>
            </a:r>
            <a:r>
              <a:rPr lang="ru-RU" sz="2400" b="1" dirty="0">
                <a:solidFill>
                  <a:srgbClr val="FFFF00"/>
                </a:solidFill>
              </a:rPr>
              <a:t>-</a:t>
            </a:r>
            <a:r>
              <a:rPr lang="ru-RU" sz="2400" b="1" dirty="0" err="1">
                <a:solidFill>
                  <a:srgbClr val="FFFF00"/>
                </a:solidFill>
              </a:rPr>
              <a:t>Амілаза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/>
              <a:t>слини</a:t>
            </a:r>
            <a:r>
              <a:rPr lang="ru-RU" sz="2400" dirty="0"/>
              <a:t> в основному </a:t>
            </a: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перші</a:t>
            </a:r>
            <a:r>
              <a:rPr lang="ru-RU" sz="2400" dirty="0"/>
              <a:t> </a:t>
            </a:r>
            <a:r>
              <a:rPr lang="ru-RU" sz="2400" dirty="0" err="1"/>
              <a:t>фази</a:t>
            </a:r>
            <a:r>
              <a:rPr lang="ru-RU" sz="2400" dirty="0"/>
              <a:t> </a:t>
            </a:r>
            <a:r>
              <a:rPr lang="ru-RU" sz="2400" dirty="0" err="1"/>
              <a:t>розпаду</a:t>
            </a:r>
            <a:r>
              <a:rPr lang="ru-RU" sz="2400" dirty="0"/>
              <a:t> крахмалю (</a:t>
            </a:r>
            <a:r>
              <a:rPr lang="ru-RU" sz="2400" dirty="0" err="1"/>
              <a:t>абогликогена</a:t>
            </a:r>
            <a:r>
              <a:rPr lang="ru-RU" sz="2400" dirty="0"/>
              <a:t>) до </a:t>
            </a:r>
            <a:r>
              <a:rPr lang="ru-RU" sz="2400" dirty="0" err="1"/>
              <a:t>декстринів</a:t>
            </a:r>
            <a:r>
              <a:rPr lang="ru-RU" sz="2400" dirty="0"/>
              <a:t> и частично </a:t>
            </a:r>
            <a:r>
              <a:rPr lang="ru-RU" sz="2400" dirty="0" err="1"/>
              <a:t>мальтози</a:t>
            </a:r>
            <a:r>
              <a:rPr lang="ru-RU" sz="2400" dirty="0"/>
              <a:t>.</a:t>
            </a:r>
          </a:p>
          <a:p>
            <a:pPr lvl="1" indent="352425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2400" dirty="0"/>
              <a:t>Мальтоза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мальтази</a:t>
            </a:r>
            <a:r>
              <a:rPr lang="ru-RU" sz="2400" dirty="0"/>
              <a:t> </a:t>
            </a:r>
            <a:r>
              <a:rPr lang="ru-RU" sz="2400" dirty="0" err="1"/>
              <a:t>разщеплюється</a:t>
            </a:r>
            <a:r>
              <a:rPr lang="ru-RU" sz="2400" dirty="0"/>
              <a:t> до </a:t>
            </a:r>
            <a:r>
              <a:rPr lang="ru-RU" sz="2400" dirty="0" err="1"/>
              <a:t>глюкози</a:t>
            </a:r>
            <a:r>
              <a:rPr lang="ru-RU" sz="2400" dirty="0"/>
              <a:t>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914400"/>
          </a:xfrm>
        </p:spPr>
        <p:txBody>
          <a:bodyPr/>
          <a:lstStyle/>
          <a:p>
            <a:r>
              <a:rPr lang="ru-RU" b="1" i="1" dirty="0" err="1"/>
              <a:t>Ротова</a:t>
            </a:r>
            <a:r>
              <a:rPr lang="ru-RU" b="1" i="1" dirty="0"/>
              <a:t> </a:t>
            </a:r>
            <a:r>
              <a:rPr lang="ru-RU" b="1" i="1" dirty="0" err="1"/>
              <a:t>порожнина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080"/>
            <a:ext cx="8494713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750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779</TotalTime>
  <Words>1102</Words>
  <Application>Microsoft Office PowerPoint</Application>
  <PresentationFormat>Экран (4:3)</PresentationFormat>
  <Paragraphs>61</Paragraphs>
  <Slides>35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Calibri</vt:lpstr>
      <vt:lpstr>Palatino Linotype</vt:lpstr>
      <vt:lpstr>Tahoma</vt:lpstr>
      <vt:lpstr>Wingdings</vt:lpstr>
      <vt:lpstr>Wingdings 2</vt:lpstr>
      <vt:lpstr>Базовая</vt:lpstr>
      <vt:lpstr>Океан</vt:lpstr>
      <vt:lpstr>Документ</vt:lpstr>
      <vt:lpstr> Обмін вуглеводів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Ротова порожнина</vt:lpstr>
      <vt:lpstr>Після ротової порожнини харчова грудка по стравоходу переходить у шлунок. </vt:lpstr>
      <vt:lpstr>Шлунок</vt:lpstr>
      <vt:lpstr>Презентация PowerPoint</vt:lpstr>
      <vt:lpstr>Дванадцятипала кишка</vt:lpstr>
      <vt:lpstr>Кишковий сік містить також активну сахаразу, гідролізуючу сахарози:</vt:lpstr>
      <vt:lpstr>Лактоза (молочний цукор) під дією лактази кишкового соку розщеплюється на глюкозу і галактозу</vt:lpstr>
      <vt:lpstr>Презентация PowerPoint</vt:lpstr>
      <vt:lpstr>Презентация PowerPoint</vt:lpstr>
      <vt:lpstr>Презентация PowerPoint</vt:lpstr>
      <vt:lpstr>Всмоктування вуглеводів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Проміжний обмін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Обмін вуглеводів</dc:title>
  <dc:creator>Марина</dc:creator>
  <cp:lastModifiedBy>Володя</cp:lastModifiedBy>
  <cp:revision>24</cp:revision>
  <dcterms:created xsi:type="dcterms:W3CDTF">2012-10-01T15:07:00Z</dcterms:created>
  <dcterms:modified xsi:type="dcterms:W3CDTF">2024-03-22T05:52:25Z</dcterms:modified>
</cp:coreProperties>
</file>