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9" r:id="rId3"/>
    <p:sldId id="256" r:id="rId4"/>
    <p:sldId id="258" r:id="rId5"/>
    <p:sldId id="276" r:id="rId6"/>
    <p:sldId id="277" r:id="rId7"/>
    <p:sldId id="278" r:id="rId8"/>
    <p:sldId id="279" r:id="rId9"/>
    <p:sldId id="298"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5" r:id="rId25"/>
    <p:sldId id="29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varScale="1">
        <p:scale>
          <a:sx n="70" d="100"/>
          <a:sy n="70" d="100"/>
        </p:scale>
        <p:origin x="1116" y="66"/>
      </p:cViewPr>
      <p:guideLst>
        <p:guide orient="horz" pos="2160"/>
        <p:guide pos="2880"/>
      </p:guideLst>
    </p:cSldViewPr>
  </p:slideViewPr>
  <p:outlineViewPr>
    <p:cViewPr>
      <p:scale>
        <a:sx n="33" d="100"/>
        <a:sy n="33" d="100"/>
      </p:scale>
      <p:origin x="0" y="189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D2ADC-7A5E-4733-9933-CFBFE7B663EE}" type="datetimeFigureOut">
              <a:rPr lang="uk-UA" smtClean="0"/>
              <a:t>29.08.2020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BFFB6-ABA8-48AD-93A5-3CA1CDD0D460}"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B40BFFB6-ABA8-48AD-93A5-3CA1CDD0D460}" type="slidenum">
              <a:rPr lang="uk-UA" smtClean="0"/>
              <a:t>11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2694392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21579090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1072681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726824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2873241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32258468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165895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625300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2044057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1998158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0B2FB0-A0D1-4530-A8CE-70BA145FA9BA}" type="datetimeFigureOut">
              <a:rPr lang="ru-RU" smtClean="0"/>
              <a:pPr/>
              <a:t>29.08.2020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CC6ACE-781F-4F52-AE09-50C894C157F7}" type="slidenum">
              <a:rPr lang="ru-RU" smtClean="0"/>
              <a:pPr/>
              <a:t>‹#›</a:t>
            </a:fld>
            <a:endParaRPr lang="ru-RU"/>
          </a:p>
        </p:txBody>
      </p:sp>
    </p:spTree>
    <p:extLst>
      <p:ext uri="{BB962C8B-B14F-4D97-AF65-F5344CB8AC3E}">
        <p14:creationId xmlns:p14="http://schemas.microsoft.com/office/powerpoint/2010/main" val="10810150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B2FB0-A0D1-4530-A8CE-70BA145FA9BA}" type="datetimeFigureOut">
              <a:rPr lang="ru-RU" smtClean="0"/>
              <a:pPr/>
              <a:t>29.08.2020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C6ACE-781F-4F52-AE09-50C894C157F7}" type="slidenum">
              <a:rPr lang="ru-RU" smtClean="0"/>
              <a:pPr/>
              <a:t>‹#›</a:t>
            </a:fld>
            <a:endParaRPr lang="ru-RU"/>
          </a:p>
        </p:txBody>
      </p:sp>
    </p:spTree>
    <p:extLst>
      <p:ext uri="{BB962C8B-B14F-4D97-AF65-F5344CB8AC3E}">
        <p14:creationId xmlns:p14="http://schemas.microsoft.com/office/powerpoint/2010/main" val="391831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books.znu.edu.ua/files/Bibliobooks/Inshi4/0005865.djv" TargetMode="External"/><Relationship Id="rId2" Type="http://schemas.openxmlformats.org/officeDocument/2006/relationships/hyperlink" Target="http://novamova.com.ua/105.html"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mova.info/pidruchn.aspx" TargetMode="External"/><Relationship Id="rId4" Type="http://schemas.openxmlformats.org/officeDocument/2006/relationships/hyperlink" Target="http://lib.mdpu.org.ua/load/Library/plush_gramatika_ukr_movi.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txBody>
          <a:bodyPr>
            <a:noAutofit/>
          </a:bodyPr>
          <a:lstStyle/>
          <a:p>
            <a:r>
              <a:rPr lang="ru-RU" sz="4800" b="1" dirty="0" err="1" smtClean="0"/>
              <a:t>Сучасна</a:t>
            </a:r>
            <a:r>
              <a:rPr lang="ru-RU" sz="4800" b="1" dirty="0" smtClean="0"/>
              <a:t> </a:t>
            </a:r>
            <a:r>
              <a:rPr lang="ru-RU" sz="4800" b="1" dirty="0" err="1" smtClean="0"/>
              <a:t>українська</a:t>
            </a:r>
            <a:r>
              <a:rPr lang="ru-RU" sz="4800" b="1" dirty="0" smtClean="0"/>
              <a:t> </a:t>
            </a:r>
            <a:r>
              <a:rPr lang="ru-RU" sz="4800" b="1" dirty="0" err="1" smtClean="0"/>
              <a:t>мова</a:t>
            </a:r>
            <a:r>
              <a:rPr lang="ru-RU" sz="4800" b="1" dirty="0" smtClean="0"/>
              <a:t>. </a:t>
            </a:r>
            <a:r>
              <a:rPr lang="ru-RU" sz="4800" b="1" dirty="0" err="1" smtClean="0"/>
              <a:t>Морфологія</a:t>
            </a:r>
            <a:endParaRPr lang="ru-RU" sz="4800" b="1" dirty="0"/>
          </a:p>
        </p:txBody>
      </p:sp>
      <p:pic>
        <p:nvPicPr>
          <p:cNvPr id="5" name="Picture 3" descr="C:\Users\Дмитрий\Desktop\книга_ (1).gif"/>
          <p:cNvPicPr>
            <a:picLocks noChangeAspect="1" noChangeArrowheads="1"/>
          </p:cNvPicPr>
          <p:nvPr/>
        </p:nvPicPr>
        <p:blipFill>
          <a:blip r:embed="rId2" cstate="print"/>
          <a:srcRect/>
          <a:stretch>
            <a:fillRect/>
          </a:stretch>
        </p:blipFill>
        <p:spPr bwMode="auto">
          <a:xfrm>
            <a:off x="323528" y="3429000"/>
            <a:ext cx="4319587" cy="2997200"/>
          </a:xfrm>
          <a:prstGeom prst="rect">
            <a:avLst/>
          </a:prstGeom>
          <a:noFill/>
          <a:ln w="9525">
            <a:noFill/>
            <a:miter lim="800000"/>
            <a:headEnd/>
            <a:tailEnd/>
          </a:ln>
        </p:spPr>
      </p:pic>
    </p:spTree>
    <p:extLst>
      <p:ext uri="{BB962C8B-B14F-4D97-AF65-F5344CB8AC3E}">
        <p14:creationId xmlns:p14="http://schemas.microsoft.com/office/powerpoint/2010/main" val="4250497203"/>
      </p:ext>
    </p:extLst>
  </p:cSld>
  <p:clrMapOvr>
    <a:masterClrMapping/>
  </p:clrMapOvr>
  <p:transition spd="med" advClick="0" advTm="6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229600" cy="4525963"/>
          </a:xfrm>
        </p:spPr>
        <p:txBody>
          <a:bodyPr>
            <a:normAutofit fontScale="77500" lnSpcReduction="20000"/>
          </a:bodyPr>
          <a:lstStyle/>
          <a:p>
            <a:r>
              <a:rPr lang="uk-UA" b="1" dirty="0"/>
              <a:t>Міждисциплінарні зв’язки. </a:t>
            </a:r>
            <a:r>
              <a:rPr lang="uk-UA" dirty="0"/>
              <a:t>Дисципліна</a:t>
            </a:r>
            <a:r>
              <a:rPr lang="uk-UA" b="1" dirty="0"/>
              <a:t> </a:t>
            </a:r>
            <a:r>
              <a:rPr lang="uk-UA" dirty="0"/>
              <a:t>«Сучасна українська мова. Морфологія (дієслово, прислівник, службові частини мови)»  тісно пов’язана з усіма розділами українського мовознавства (лексикологія, лексикографія, морфеміка, словотвір, синтаксис, стилістика, діалектологія), іншими дисциплінами філологічного циклу (латинська мова, іноземні мови, компаративістика, вступ до слов’янського мовознавства, українська література, фольклор), а також нефілологічного циклу (історія України, географія, мистецтвознавство тощо).   </a:t>
            </a:r>
            <a:r>
              <a:rPr lang="uk-UA" b="1" dirty="0"/>
              <a:t> </a:t>
            </a:r>
            <a:endParaRPr lang="uk-UA" dirty="0"/>
          </a:p>
          <a:p>
            <a:r>
              <a:rPr lang="uk-UA" b="1" dirty="0"/>
              <a:t> </a:t>
            </a:r>
            <a:endParaRPr lang="uk-UA" dirty="0"/>
          </a:p>
        </p:txBody>
      </p:sp>
      <p:pic>
        <p:nvPicPr>
          <p:cNvPr id="8" name="Рисунок 7" descr="puiple-02.png"/>
          <p:cNvPicPr>
            <a:picLocks noChangeAspect="1"/>
          </p:cNvPicPr>
          <p:nvPr/>
        </p:nvPicPr>
        <p:blipFill>
          <a:blip r:embed="rId2" cstate="print"/>
          <a:stretch>
            <a:fillRect/>
          </a:stretch>
        </p:blipFill>
        <p:spPr>
          <a:xfrm>
            <a:off x="0" y="4566059"/>
            <a:ext cx="1283421" cy="2247317"/>
          </a:xfrm>
          <a:prstGeom prst="rect">
            <a:avLst/>
          </a:prstGeom>
        </p:spPr>
      </p:pic>
    </p:spTree>
  </p:cSld>
  <p:clrMapOvr>
    <a:masterClrMapping/>
  </p:clrMapOvr>
  <p:transition spd="slow"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nodeType="clickEffect">
                                  <p:stCondLst>
                                    <p:cond delay="0"/>
                                  </p:stCondLst>
                                  <p:childTnLst>
                                    <p:anim calcmode="discrete" valueType="str">
                                      <p:cBhvr>
                                        <p:cTn id="18"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8352928" cy="5832648"/>
          </a:xfrm>
        </p:spPr>
        <p:txBody>
          <a:bodyPr/>
          <a:lstStyle/>
          <a:p>
            <a:r>
              <a:rPr lang="uk-UA" b="1" dirty="0"/>
              <a:t>Тема 1. </a:t>
            </a:r>
            <a:r>
              <a:rPr lang="uk-UA" b="1" i="1" dirty="0"/>
              <a:t>Система дієслівних форм. Інфінітив </a:t>
            </a:r>
          </a:p>
          <a:p>
            <a:r>
              <a:rPr lang="uk-UA" dirty="0"/>
              <a:t>Дієслово як центральна частина мови. Типи дієслівних утворень. Відмінювані/не відмінювані, дієвідмінювані/не дієвідмінювані дієслівні форми. Інфінітив як початкова форма дієслова, історія його формування в українській мові. Граматичні особливості інфінітива. </a:t>
            </a:r>
          </a:p>
        </p:txBody>
      </p:sp>
      <p:pic>
        <p:nvPicPr>
          <p:cNvPr id="16" name="Picture 2" descr="C:\Users\Дмитрий\Desktop\перо.gif"/>
          <p:cNvPicPr>
            <a:picLocks noChangeAspect="1" noChangeArrowheads="1"/>
          </p:cNvPicPr>
          <p:nvPr/>
        </p:nvPicPr>
        <p:blipFill>
          <a:blip r:embed="rId3" cstate="print"/>
          <a:srcRect/>
          <a:stretch>
            <a:fillRect/>
          </a:stretch>
        </p:blipFill>
        <p:spPr bwMode="auto">
          <a:xfrm>
            <a:off x="323528" y="5013176"/>
            <a:ext cx="1512168" cy="1285343"/>
          </a:xfrm>
          <a:prstGeom prst="rect">
            <a:avLst/>
          </a:prstGeom>
          <a:noFill/>
          <a:ln w="9525">
            <a:noFill/>
            <a:miter lim="800000"/>
            <a:headEnd/>
            <a:tailEnd/>
          </a:ln>
        </p:spPr>
      </p:pic>
      <p:cxnSp>
        <p:nvCxnSpPr>
          <p:cNvPr id="18" name="Прямая со стрелкой 17"/>
          <p:cNvCxnSpPr/>
          <p:nvPr/>
        </p:nvCxnSpPr>
        <p:spPr>
          <a:xfrm>
            <a:off x="4788024" y="3140968"/>
            <a:ext cx="180020" cy="1080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19" name="Рисунок 18" descr="puiple-02.png"/>
          <p:cNvPicPr>
            <a:picLocks noChangeAspect="1"/>
          </p:cNvPicPr>
          <p:nvPr/>
        </p:nvPicPr>
        <p:blipFill>
          <a:blip r:embed="rId4" cstate="print"/>
          <a:stretch>
            <a:fillRect/>
          </a:stretch>
        </p:blipFill>
        <p:spPr>
          <a:xfrm flipH="1">
            <a:off x="6897871" y="2924944"/>
            <a:ext cx="2246129" cy="3933056"/>
          </a:xfrm>
          <a:prstGeom prst="rect">
            <a:avLst/>
          </a:prstGeom>
        </p:spPr>
      </p:pic>
    </p:spTree>
  </p:cSld>
  <p:clrMapOvr>
    <a:masterClrMapping/>
  </p:clrMapOvr>
  <p:transition spd="slow" advClick="0" advTm="10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mph" presetSubtype="0" fill="hold" nodeType="clickEffect">
                                  <p:stCondLst>
                                    <p:cond delay="0"/>
                                  </p:stCondLst>
                                  <p:childTnLst>
                                    <p:anim calcmode="discrete" valueType="str">
                                      <p:cBhvr>
                                        <p:cTn id="24"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80">
                                          <p:stCondLst>
                                            <p:cond delay="0"/>
                                          </p:stCondLst>
                                        </p:cTn>
                                        <p:tgtEl>
                                          <p:spTgt spid="18"/>
                                        </p:tgtEl>
                                      </p:cBhvr>
                                    </p:animEffect>
                                    <p:anim calcmode="lin" valueType="num">
                                      <p:cBhvr>
                                        <p:cTn id="3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5" dur="26">
                                          <p:stCondLst>
                                            <p:cond delay="650"/>
                                          </p:stCondLst>
                                        </p:cTn>
                                        <p:tgtEl>
                                          <p:spTgt spid="18"/>
                                        </p:tgtEl>
                                      </p:cBhvr>
                                      <p:to x="100000" y="60000"/>
                                    </p:animScale>
                                    <p:animScale>
                                      <p:cBhvr>
                                        <p:cTn id="36" dur="166" decel="50000">
                                          <p:stCondLst>
                                            <p:cond delay="676"/>
                                          </p:stCondLst>
                                        </p:cTn>
                                        <p:tgtEl>
                                          <p:spTgt spid="18"/>
                                        </p:tgtEl>
                                      </p:cBhvr>
                                      <p:to x="100000" y="100000"/>
                                    </p:animScale>
                                    <p:animScale>
                                      <p:cBhvr>
                                        <p:cTn id="37" dur="26">
                                          <p:stCondLst>
                                            <p:cond delay="1312"/>
                                          </p:stCondLst>
                                        </p:cTn>
                                        <p:tgtEl>
                                          <p:spTgt spid="18"/>
                                        </p:tgtEl>
                                      </p:cBhvr>
                                      <p:to x="100000" y="80000"/>
                                    </p:animScale>
                                    <p:animScale>
                                      <p:cBhvr>
                                        <p:cTn id="38" dur="166" decel="50000">
                                          <p:stCondLst>
                                            <p:cond delay="1338"/>
                                          </p:stCondLst>
                                        </p:cTn>
                                        <p:tgtEl>
                                          <p:spTgt spid="18"/>
                                        </p:tgtEl>
                                      </p:cBhvr>
                                      <p:to x="100000" y="100000"/>
                                    </p:animScale>
                                    <p:animScale>
                                      <p:cBhvr>
                                        <p:cTn id="39" dur="26">
                                          <p:stCondLst>
                                            <p:cond delay="1642"/>
                                          </p:stCondLst>
                                        </p:cTn>
                                        <p:tgtEl>
                                          <p:spTgt spid="18"/>
                                        </p:tgtEl>
                                      </p:cBhvr>
                                      <p:to x="100000" y="90000"/>
                                    </p:animScale>
                                    <p:animScale>
                                      <p:cBhvr>
                                        <p:cTn id="40" dur="166" decel="50000">
                                          <p:stCondLst>
                                            <p:cond delay="1668"/>
                                          </p:stCondLst>
                                        </p:cTn>
                                        <p:tgtEl>
                                          <p:spTgt spid="18"/>
                                        </p:tgtEl>
                                      </p:cBhvr>
                                      <p:to x="100000" y="100000"/>
                                    </p:animScale>
                                    <p:animScale>
                                      <p:cBhvr>
                                        <p:cTn id="41" dur="26">
                                          <p:stCondLst>
                                            <p:cond delay="1808"/>
                                          </p:stCondLst>
                                        </p:cTn>
                                        <p:tgtEl>
                                          <p:spTgt spid="18"/>
                                        </p:tgtEl>
                                      </p:cBhvr>
                                      <p:to x="100000" y="95000"/>
                                    </p:animScale>
                                    <p:animScale>
                                      <p:cBhvr>
                                        <p:cTn id="4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Users\Дмитрий\Desktop\ручка.gif"/>
          <p:cNvPicPr>
            <a:picLocks noChangeAspect="1" noChangeArrowheads="1"/>
          </p:cNvPicPr>
          <p:nvPr/>
        </p:nvPicPr>
        <p:blipFill>
          <a:blip r:embed="rId2" cstate="print"/>
          <a:srcRect/>
          <a:stretch>
            <a:fillRect/>
          </a:stretch>
        </p:blipFill>
        <p:spPr bwMode="auto">
          <a:xfrm>
            <a:off x="6948264" y="404664"/>
            <a:ext cx="1664655" cy="1728192"/>
          </a:xfrm>
          <a:prstGeom prst="rect">
            <a:avLst/>
          </a:prstGeom>
          <a:noFill/>
          <a:ln w="9525">
            <a:noFill/>
            <a:miter lim="800000"/>
            <a:headEnd/>
            <a:tailEnd/>
          </a:ln>
        </p:spPr>
      </p:pic>
      <p:sp>
        <p:nvSpPr>
          <p:cNvPr id="3" name="Прямоугольник 2"/>
          <p:cNvSpPr/>
          <p:nvPr/>
        </p:nvSpPr>
        <p:spPr>
          <a:xfrm>
            <a:off x="2286000" y="591942"/>
            <a:ext cx="4572000" cy="5674117"/>
          </a:xfrm>
          <a:prstGeom prst="rect">
            <a:avLst/>
          </a:prstGeom>
        </p:spPr>
        <p:txBody>
          <a:bodyPr>
            <a:spAutoFit/>
          </a:bodyPr>
          <a:lstStyle/>
          <a:p>
            <a:pPr marL="6350" indent="-6350">
              <a:lnSpc>
                <a:spcPct val="107000"/>
              </a:lnSpc>
              <a:spcAft>
                <a:spcPts val="135"/>
              </a:spcAft>
            </a:pPr>
            <a:r>
              <a:rPr lang="uk-UA" b="1" dirty="0">
                <a:solidFill>
                  <a:srgbClr val="000000"/>
                </a:solidFill>
                <a:latin typeface="Times New Roman" panose="02020603050405020304" pitchFamily="18" charset="0"/>
                <a:ea typeface="Times New Roman" panose="02020603050405020304" pitchFamily="18" charset="0"/>
              </a:rPr>
              <a:t>Тема 2. </a:t>
            </a:r>
            <a:r>
              <a:rPr lang="uk-UA" b="1" i="1" dirty="0" err="1">
                <a:solidFill>
                  <a:srgbClr val="000000"/>
                </a:solidFill>
                <a:latin typeface="Times New Roman" panose="02020603050405020304" pitchFamily="18" charset="0"/>
                <a:ea typeface="Times New Roman" panose="02020603050405020304" pitchFamily="18" charset="0"/>
              </a:rPr>
              <a:t>Загальнодієслівні</a:t>
            </a:r>
            <a:r>
              <a:rPr lang="uk-UA" b="1" i="1" dirty="0">
                <a:solidFill>
                  <a:srgbClr val="000000"/>
                </a:solidFill>
                <a:latin typeface="Times New Roman" panose="02020603050405020304" pitchFamily="18" charset="0"/>
                <a:ea typeface="Times New Roman" panose="02020603050405020304" pitchFamily="18" charset="0"/>
              </a:rPr>
              <a:t> категорії  </a:t>
            </a:r>
          </a:p>
          <a:p>
            <a:pPr marL="14605" marR="2540" indent="-6350" algn="just">
              <a:lnSpc>
                <a:spcPct val="112000"/>
              </a:lnSpc>
              <a:spcAft>
                <a:spcPts val="55"/>
              </a:spcAft>
            </a:pPr>
            <a:r>
              <a:rPr lang="uk-UA" dirty="0">
                <a:solidFill>
                  <a:srgbClr val="000000"/>
                </a:solidFill>
                <a:latin typeface="Times New Roman" panose="02020603050405020304" pitchFamily="18" charset="0"/>
                <a:ea typeface="Times New Roman" panose="02020603050405020304" pitchFamily="18" charset="0"/>
              </a:rPr>
              <a:t>Категорія виду. Зміст дієслівної категорії виду. Дієслова, що мають корелятивні видові форми. Способи </a:t>
            </a:r>
            <a:r>
              <a:rPr lang="uk-UA" dirty="0" err="1">
                <a:solidFill>
                  <a:srgbClr val="000000"/>
                </a:solidFill>
                <a:latin typeface="Times New Roman" panose="02020603050405020304" pitchFamily="18" charset="0"/>
                <a:ea typeface="Times New Roman" panose="02020603050405020304" pitchFamily="18" charset="0"/>
              </a:rPr>
              <a:t>видотворення</a:t>
            </a:r>
            <a:r>
              <a:rPr lang="uk-UA" dirty="0">
                <a:solidFill>
                  <a:srgbClr val="000000"/>
                </a:solidFill>
                <a:latin typeface="Times New Roman" panose="02020603050405020304" pitchFamily="18" charset="0"/>
                <a:ea typeface="Times New Roman" panose="02020603050405020304" pitchFamily="18" charset="0"/>
              </a:rPr>
              <a:t> в українській мові.  </a:t>
            </a:r>
            <a:r>
              <a:rPr lang="uk-UA" dirty="0" err="1">
                <a:solidFill>
                  <a:srgbClr val="000000"/>
                </a:solidFill>
                <a:latin typeface="Times New Roman" panose="02020603050405020304" pitchFamily="18" charset="0"/>
                <a:ea typeface="Times New Roman" panose="02020603050405020304" pitchFamily="18" charset="0"/>
              </a:rPr>
              <a:t>Одновидові</a:t>
            </a:r>
            <a:r>
              <a:rPr lang="uk-UA" dirty="0">
                <a:solidFill>
                  <a:srgbClr val="000000"/>
                </a:solidFill>
                <a:latin typeface="Times New Roman" panose="02020603050405020304" pitchFamily="18" charset="0"/>
                <a:ea typeface="Times New Roman" panose="02020603050405020304" pitchFamily="18" charset="0"/>
              </a:rPr>
              <a:t> та </a:t>
            </a:r>
            <a:r>
              <a:rPr lang="uk-UA" dirty="0" err="1">
                <a:solidFill>
                  <a:srgbClr val="000000"/>
                </a:solidFill>
                <a:latin typeface="Times New Roman" panose="02020603050405020304" pitchFamily="18" charset="0"/>
                <a:ea typeface="Times New Roman" panose="02020603050405020304" pitchFamily="18" charset="0"/>
              </a:rPr>
              <a:t>двовидові</a:t>
            </a:r>
            <a:r>
              <a:rPr lang="uk-UA" dirty="0">
                <a:solidFill>
                  <a:srgbClr val="000000"/>
                </a:solidFill>
                <a:latin typeface="Times New Roman" panose="02020603050405020304" pitchFamily="18" charset="0"/>
                <a:ea typeface="Times New Roman" panose="02020603050405020304" pitchFamily="18" charset="0"/>
              </a:rPr>
              <a:t> дієслова. Категорія перехідності / неперехідності. Зміст дієслівної категорії перехідності/ неперехідності. Перехідні, непрямо перехідні та неперехідні дієслова, їх значення і граматичні параметри. Категорія стану. Зміст дієслівної категорії стану, її зв’язок із категорією перехідності/ неперехідності.  Активний, пасивний, зворотно-середній стан дієслів, граматичні показники та значення форм стану. Дієслова, що перебувають поза категорією стану.  </a:t>
            </a:r>
          </a:p>
          <a:p>
            <a:pPr marL="6350" marR="1447800" indent="-6350">
              <a:lnSpc>
                <a:spcPct val="107000"/>
              </a:lnSpc>
              <a:spcAft>
                <a:spcPts val="105"/>
              </a:spcAft>
            </a:pPr>
            <a:r>
              <a:rPr lang="uk-UA" b="1" dirty="0">
                <a:solidFill>
                  <a:srgbClr val="000000"/>
                </a:solidFill>
                <a:latin typeface="Times New Roman" panose="02020603050405020304" pitchFamily="18" charset="0"/>
                <a:ea typeface="Times New Roman" panose="02020603050405020304" pitchFamily="18" charset="0"/>
              </a:rPr>
              <a:t> </a:t>
            </a:r>
            <a:endParaRPr lang="uk-UA"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advClick="0" advTm="1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373616" cy="5688632"/>
          </a:xfrm>
        </p:spPr>
        <p:txBody>
          <a:bodyPr>
            <a:normAutofit/>
          </a:bodyPr>
          <a:lstStyle/>
          <a:p>
            <a:endParaRPr lang="uk-UA" b="1" u="sng" dirty="0" smtClean="0"/>
          </a:p>
          <a:p>
            <a:endParaRPr lang="uk-UA" dirty="0"/>
          </a:p>
        </p:txBody>
      </p:sp>
      <p:sp>
        <p:nvSpPr>
          <p:cNvPr id="2" name="Прямоугольник 1"/>
          <p:cNvSpPr/>
          <p:nvPr/>
        </p:nvSpPr>
        <p:spPr>
          <a:xfrm>
            <a:off x="2286000" y="-1418032"/>
            <a:ext cx="4572000" cy="9694064"/>
          </a:xfrm>
          <a:prstGeom prst="rect">
            <a:avLst/>
          </a:prstGeom>
        </p:spPr>
        <p:txBody>
          <a:bodyPr>
            <a:spAutoFit/>
          </a:bodyPr>
          <a:lstStyle/>
          <a:p>
            <a:pPr marL="6350" indent="-6350">
              <a:lnSpc>
                <a:spcPct val="107000"/>
              </a:lnSpc>
              <a:spcAft>
                <a:spcPts val="135"/>
              </a:spcAft>
            </a:pPr>
            <a:r>
              <a:rPr lang="uk-UA" b="1" dirty="0">
                <a:solidFill>
                  <a:srgbClr val="000000"/>
                </a:solidFill>
                <a:latin typeface="Times New Roman" panose="02020603050405020304" pitchFamily="18" charset="0"/>
                <a:ea typeface="Times New Roman" panose="02020603050405020304" pitchFamily="18" charset="0"/>
              </a:rPr>
              <a:t>Тема 3. </a:t>
            </a:r>
            <a:r>
              <a:rPr lang="uk-UA" b="1" i="1" dirty="0">
                <a:solidFill>
                  <a:srgbClr val="000000"/>
                </a:solidFill>
                <a:latin typeface="Times New Roman" panose="02020603050405020304" pitchFamily="18" charset="0"/>
                <a:ea typeface="Times New Roman" panose="02020603050405020304" pitchFamily="18" charset="0"/>
              </a:rPr>
              <a:t>Часткові  дієслівні категорії.  Дієвідміни дієслів </a:t>
            </a:r>
          </a:p>
          <a:p>
            <a:pPr marL="14605" marR="2540" indent="-6350" algn="just">
              <a:lnSpc>
                <a:spcPct val="112000"/>
              </a:lnSpc>
              <a:spcAft>
                <a:spcPts val="55"/>
              </a:spcAft>
            </a:pPr>
            <a:r>
              <a:rPr lang="uk-UA" dirty="0">
                <a:solidFill>
                  <a:srgbClr val="000000"/>
                </a:solidFill>
                <a:latin typeface="Times New Roman" panose="02020603050405020304" pitchFamily="18" charset="0"/>
                <a:ea typeface="Times New Roman" panose="02020603050405020304" pitchFamily="18" charset="0"/>
              </a:rPr>
              <a:t>Дієслівна категорія часу, її зміст і граматичні засоби вираження. Форми теперішнього часу, їхні граматичні особливості, творення та функціонування. Форми минулого часу, їхні граматичні особливості, творення та функціонування. Форми давноминулого часу, їхні граматичні особливості, творення та функціонування. Форми майбутнього часу, їхні граматичні особливості, творення та функціонування. Переносне вживання часових форм дієслова. Дієслівна категорія способу, її зміст. Форми дійсного способу, їх граматичні особливості, творення та функціонування. Форми умовного способу, їх граматичні особливості, творення та функціонування. Форми наказового способу, їх граматичні особливості, творення та функціонування. Переносне вживання способових форм дієслова. Категорія особи дієслів, її зміст. Значення особових форм. Дієслова, що мають повну й неповну особову парадигму. Безособові дієслова. Категорія числа дієслів, її зміст та зв’язок із категорією особи. Значення форм числа, їх уживання. Категорія роду в дієслівних формах. Дієслівні основи. Дієвідміни. Визначення дієвідміни дієслова. Морфологічний аналіз особових дієслів. </a:t>
            </a:r>
          </a:p>
        </p:txBody>
      </p:sp>
    </p:spTree>
  </p:cSld>
  <p:clrMapOvr>
    <a:masterClrMapping/>
  </p:clrMapOvr>
  <p:transition spd="slow" advClick="0" advTm="9000">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2840" y="584684"/>
            <a:ext cx="8229600" cy="5256584"/>
          </a:xfrm>
        </p:spPr>
        <p:txBody>
          <a:bodyPr>
            <a:normAutofit fontScale="92500" lnSpcReduction="10000"/>
          </a:bodyPr>
          <a:lstStyle/>
          <a:p>
            <a:r>
              <a:rPr lang="uk-UA" b="1" dirty="0"/>
              <a:t>Тема 4. </a:t>
            </a:r>
            <a:r>
              <a:rPr lang="uk-UA" b="1" i="1" dirty="0"/>
              <a:t> Дієприкметник, його подвійна граматична природа </a:t>
            </a:r>
          </a:p>
          <a:p>
            <a:r>
              <a:rPr lang="uk-UA" dirty="0"/>
              <a:t>Дієприкметник, його статус в сучасному мовознавстві. Подвійна граматична природа дієприкметника. Творення активних і пасивних дієприкметників, їх уживання. Предикативні форми на -</a:t>
            </a:r>
            <a:r>
              <a:rPr lang="uk-UA" b="1" dirty="0"/>
              <a:t>но,  -то</a:t>
            </a:r>
            <a:r>
              <a:rPr lang="uk-UA" dirty="0"/>
              <a:t>, їх походження, творення та граматична специфіка. Морфологічний аналіз дієприкметника. </a:t>
            </a:r>
          </a:p>
          <a:p>
            <a:r>
              <a:rPr lang="uk-UA" b="1" dirty="0"/>
              <a:t> </a:t>
            </a:r>
            <a:endParaRPr lang="uk-UA" dirty="0"/>
          </a:p>
          <a:p>
            <a:pPr>
              <a:buNone/>
            </a:pPr>
            <a:endParaRPr lang="uk-UA" dirty="0"/>
          </a:p>
        </p:txBody>
      </p:sp>
      <p:pic>
        <p:nvPicPr>
          <p:cNvPr id="6" name="Picture 2" descr="http://www.cr10338.tmweb.ru/upload/medialibrary/a76/attention.jpg"/>
          <p:cNvPicPr>
            <a:picLocks noChangeAspect="1" noChangeArrowheads="1"/>
          </p:cNvPicPr>
          <p:nvPr/>
        </p:nvPicPr>
        <p:blipFill>
          <a:blip r:embed="rId2" cstate="print">
            <a:clrChange>
              <a:clrFrom>
                <a:srgbClr val="FFFFFF"/>
              </a:clrFrom>
              <a:clrTo>
                <a:srgbClr val="FFFFFF">
                  <a:alpha val="0"/>
                </a:srgbClr>
              </a:clrTo>
            </a:clrChange>
          </a:blip>
          <a:srcRect l="19530" t="5116" r="18103"/>
          <a:stretch>
            <a:fillRect/>
          </a:stretch>
        </p:blipFill>
        <p:spPr bwMode="auto">
          <a:xfrm>
            <a:off x="7956376" y="3055074"/>
            <a:ext cx="1577975" cy="3786187"/>
          </a:xfrm>
          <a:prstGeom prst="rect">
            <a:avLst/>
          </a:prstGeom>
          <a:noFill/>
          <a:ln w="9525">
            <a:noFill/>
            <a:miter lim="800000"/>
            <a:headEnd/>
            <a:tailEnd/>
          </a:ln>
        </p:spPr>
      </p:pic>
    </p:spTree>
  </p:cSld>
  <p:clrMapOvr>
    <a:masterClrMapping/>
  </p:clrMapOvr>
  <p:transition spd="slow" advClick="0" advTm="10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00"/>
            <a:ext cx="8229600" cy="1143000"/>
          </a:xfrm>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1520" y="980728"/>
            <a:ext cx="8435280" cy="5328592"/>
          </a:xfrm>
        </p:spPr>
        <p:txBody>
          <a:bodyPr>
            <a:noAutofit/>
          </a:bodyPr>
          <a:lstStyle/>
          <a:p>
            <a:r>
              <a:rPr lang="uk-UA" b="1" dirty="0"/>
              <a:t>Тема 5.</a:t>
            </a:r>
            <a:r>
              <a:rPr lang="uk-UA" b="1" i="1" dirty="0"/>
              <a:t> Дієприслівник, його подвійна граматична природа </a:t>
            </a:r>
          </a:p>
          <a:p>
            <a:r>
              <a:rPr lang="uk-UA" dirty="0"/>
              <a:t>Дієприслівник як неособова форма дієслова. Подвійна граматична природа дієприслівника. Творення та вживання дієприслівників доконаного і недоконаного виду. Морфологічний аналіз дієприслівника. </a:t>
            </a:r>
          </a:p>
          <a:p>
            <a:r>
              <a:rPr lang="uk-UA" b="1" dirty="0"/>
              <a:t> </a:t>
            </a:r>
            <a:endParaRPr lang="uk-UA" dirty="0"/>
          </a:p>
        </p:txBody>
      </p:sp>
      <p:pic>
        <p:nvPicPr>
          <p:cNvPr id="5" name="Picture 1" descr="C:\Users\Дмитрий\Desktop\book-and-fountain-pen.gif"/>
          <p:cNvPicPr>
            <a:picLocks noChangeAspect="1" noChangeArrowheads="1"/>
          </p:cNvPicPr>
          <p:nvPr/>
        </p:nvPicPr>
        <p:blipFill>
          <a:blip r:embed="rId2" cstate="print"/>
          <a:srcRect/>
          <a:stretch>
            <a:fillRect/>
          </a:stretch>
        </p:blipFill>
        <p:spPr bwMode="auto">
          <a:xfrm>
            <a:off x="3700500" y="-239474"/>
            <a:ext cx="1619672" cy="1279148"/>
          </a:xfrm>
          <a:prstGeom prst="rect">
            <a:avLst/>
          </a:prstGeom>
          <a:noFill/>
          <a:ln w="9525">
            <a:noFill/>
            <a:miter lim="800000"/>
            <a:headEnd/>
            <a:tailEnd/>
          </a:ln>
        </p:spPr>
      </p:pic>
    </p:spTree>
  </p:cSld>
  <p:clrMapOvr>
    <a:masterClrMapping/>
  </p:clrMapOvr>
  <p:transition spd="slow" advClick="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Scale>
                                      <p:cBhvr>
                                        <p:cTn id="4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gtEl>
                                        <p:attrNameLst>
                                          <p:attrName>ppt_x</p:attrName>
                                          <p:attrName>ppt_y</p:attrName>
                                        </p:attrNameLst>
                                      </p:cBhvr>
                                    </p:animMotion>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3408"/>
            <a:ext cx="8229600" cy="1143000"/>
          </a:xfrm>
        </p:spPr>
        <p:txBody>
          <a:bodyPr/>
          <a:lstStyle/>
          <a:p>
            <a:endParaRPr lang="uk-UA"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23528" y="836712"/>
            <a:ext cx="8496944" cy="5688632"/>
          </a:xfrm>
        </p:spPr>
        <p:txBody>
          <a:bodyPr>
            <a:normAutofit fontScale="92500" lnSpcReduction="20000"/>
          </a:bodyPr>
          <a:lstStyle/>
          <a:p>
            <a:r>
              <a:rPr lang="uk-UA" b="1" dirty="0"/>
              <a:t>Тема 6. </a:t>
            </a:r>
            <a:r>
              <a:rPr lang="uk-UA" b="1" i="1" dirty="0"/>
              <a:t>Прислівник як периферійна частина мови </a:t>
            </a:r>
          </a:p>
          <a:p>
            <a:r>
              <a:rPr lang="uk-UA" dirty="0"/>
              <a:t>Становлення прислівника як частини мови, його периферійний характер та граматична специфіка. Семантичні розряди прислівників. Означальні (</a:t>
            </a:r>
            <a:r>
              <a:rPr lang="uk-UA" dirty="0" err="1"/>
              <a:t>обставинно</a:t>
            </a:r>
            <a:r>
              <a:rPr lang="uk-UA" dirty="0"/>
              <a:t>-атрибутивні) прислівники та їх групи (якісно-означальні, кількісно-означальні, способу дії). Обставинні (власне обставинні) прислівники та їх групи (часу, місця, причини, мети, допустовості). Вторинний характер прислівників та їх творення. Правопис прислівників. Морфологічний аналіз прислівників. </a:t>
            </a:r>
          </a:p>
        </p:txBody>
      </p:sp>
    </p:spTree>
  </p:cSld>
  <p:clrMapOvr>
    <a:masterClrMapping/>
  </p:clrMapOvr>
  <p:transition spd="slow"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nodePh="1">
                                  <p:stCondLst>
                                    <p:cond delay="0"/>
                                  </p:stCondLst>
                                  <p:endCondLst>
                                    <p:cond evt="begin" delay="0">
                                      <p:tn val="5"/>
                                    </p:cond>
                                  </p:end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1124744"/>
            <a:ext cx="8229600" cy="4525963"/>
          </a:xfrm>
        </p:spPr>
        <p:txBody>
          <a:bodyPr>
            <a:normAutofit fontScale="70000" lnSpcReduction="20000"/>
          </a:bodyPr>
          <a:lstStyle/>
          <a:p>
            <a:r>
              <a:rPr lang="uk-UA" b="1" dirty="0"/>
              <a:t>Тема 7.</a:t>
            </a:r>
            <a:r>
              <a:rPr lang="uk-UA" b="1" i="1" dirty="0"/>
              <a:t> Граматична специфіка службових слів. Прийменник </a:t>
            </a:r>
          </a:p>
          <a:p>
            <a:r>
              <a:rPr lang="uk-UA" dirty="0"/>
              <a:t>Обсяг поняття ‘службові слова’. Відмінності між повнозначними та службовими словами. Питання про статус службових слів у сучасному  мовознавстві. Прийменник як категорія службових слів. Функції прийменників. Групи прийменників за походженням і будовою. Семантичні розряди прийменників. Вживання прийменників із відмінковими формами іменних частин мови. Основні значення прийменникових конструкцій. Прийменникова синонімія та омонімія. Морфологічний аналіз прийменників. </a:t>
            </a:r>
          </a:p>
          <a:p>
            <a:r>
              <a:rPr lang="uk-UA" b="1" dirty="0"/>
              <a:t> </a:t>
            </a:r>
            <a:endParaRPr lang="uk-UA" dirty="0"/>
          </a:p>
        </p:txBody>
      </p:sp>
      <p:pic>
        <p:nvPicPr>
          <p:cNvPr id="4" name="Рисунок 3" descr="__20140207_1708834928.png"/>
          <p:cNvPicPr>
            <a:picLocks noChangeAspect="1"/>
          </p:cNvPicPr>
          <p:nvPr/>
        </p:nvPicPr>
        <p:blipFill>
          <a:blip r:embed="rId2" cstate="print"/>
          <a:stretch>
            <a:fillRect/>
          </a:stretch>
        </p:blipFill>
        <p:spPr>
          <a:xfrm>
            <a:off x="8316416" y="4725144"/>
            <a:ext cx="3351496" cy="2764121"/>
          </a:xfrm>
          <a:prstGeom prst="rect">
            <a:avLst/>
          </a:prstGeom>
        </p:spPr>
      </p:pic>
    </p:spTree>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ox(i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ox(i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ox(in)">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nodePh="1">
                                  <p:stCondLst>
                                    <p:cond delay="0"/>
                                  </p:stCondLst>
                                  <p:endCondLst>
                                    <p:cond evt="begin" delay="0">
                                      <p:tn val="29"/>
                                    </p:cond>
                                  </p:end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20000"/>
          </a:bodyPr>
          <a:lstStyle/>
          <a:p>
            <a:r>
              <a:rPr lang="uk-UA" b="1" dirty="0"/>
              <a:t>Тема 8.</a:t>
            </a:r>
            <a:r>
              <a:rPr lang="uk-UA" b="1" i="1" dirty="0"/>
              <a:t> Сполучники і сполучні слова </a:t>
            </a:r>
          </a:p>
          <a:p>
            <a:r>
              <a:rPr lang="uk-UA" dirty="0"/>
              <a:t>Становлення системи сполучників в українській мові, їх функції. Групи сполучників за походженням, будовою, вживанням. Розряди сполучників за виконуваною синтаксичною функцією. Сполучники сурядності, їх групи. Сполучники підрядності, їх групи. Розмежування омонімічних сполучників і сполучних слів. Морфологічний аналіз сполучників. </a:t>
            </a:r>
          </a:p>
          <a:p>
            <a:pPr lvl="0"/>
            <a:endParaRPr lang="ru-RU" b="1" i="1" dirty="0">
              <a:solidFill>
                <a:prstClr val="black"/>
              </a:solidFill>
            </a:endParaRPr>
          </a:p>
          <a:p>
            <a:endParaRPr lang="ru-RU" b="1" i="1" dirty="0"/>
          </a:p>
          <a:p>
            <a:endParaRPr lang="ru-RU" b="1" i="1" dirty="0" smtClean="0"/>
          </a:p>
        </p:txBody>
      </p:sp>
      <p:pic>
        <p:nvPicPr>
          <p:cNvPr id="1026" name="Picture 2" descr="C:\Users\admin\AppData\Local\Microsoft\Windows\Temporary Internet Files\Content.IE5\FNQ7TQGR\book_PNG2107[1].png"/>
          <p:cNvPicPr>
            <a:picLocks noChangeAspect="1" noChangeArrowheads="1"/>
          </p:cNvPicPr>
          <p:nvPr/>
        </p:nvPicPr>
        <p:blipFill>
          <a:blip r:embed="rId2" cstate="print"/>
          <a:srcRect/>
          <a:stretch>
            <a:fillRect/>
          </a:stretch>
        </p:blipFill>
        <p:spPr bwMode="auto">
          <a:xfrm>
            <a:off x="4932040" y="-531440"/>
            <a:ext cx="2485841" cy="2253829"/>
          </a:xfrm>
          <a:prstGeom prst="rect">
            <a:avLst/>
          </a:prstGeom>
          <a:noFill/>
        </p:spPr>
      </p:pic>
    </p:spTree>
  </p:cSld>
  <p:clrMapOvr>
    <a:masterClrMapping/>
  </p:clrMapOvr>
  <p:transition spd="slow" advClick="0" advTm="10000">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1026"/>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8"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19" fill="hold">
                      <p:stCondLst>
                        <p:cond delay="indefinite"/>
                      </p:stCondLst>
                      <p:childTnLst>
                        <p:par>
                          <p:cTn id="20" fill="hold">
                            <p:stCondLst>
                              <p:cond delay="0"/>
                            </p:stCondLst>
                            <p:childTnLst>
                              <p:par>
                                <p:cTn id="21" presetID="28"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1" end="1"/>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u="sng"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10000"/>
          </a:bodyPr>
          <a:lstStyle/>
          <a:p>
            <a:r>
              <a:rPr lang="uk-UA" b="1" dirty="0"/>
              <a:t>Тема 9.</a:t>
            </a:r>
            <a:r>
              <a:rPr lang="uk-UA" b="1" i="1" dirty="0"/>
              <a:t>  Частки, </a:t>
            </a:r>
            <a:r>
              <a:rPr lang="uk-UA" b="1" i="1" dirty="0" smtClean="0"/>
              <a:t>їх </a:t>
            </a:r>
            <a:r>
              <a:rPr lang="uk-UA" b="1" i="1" dirty="0"/>
              <a:t>функції </a:t>
            </a:r>
          </a:p>
          <a:p>
            <a:r>
              <a:rPr lang="uk-UA" dirty="0"/>
              <a:t>Формування системи часток в українській мові, їх функції. Групи часток за походженням, будовою і способом уживання. Функціонально-семантична класифікація часток. Фразові частки (смислові, модальні, </a:t>
            </a:r>
            <a:r>
              <a:rPr lang="uk-UA" dirty="0" err="1"/>
              <a:t>емоційноекспресивні</a:t>
            </a:r>
            <a:r>
              <a:rPr lang="uk-UA" dirty="0"/>
              <a:t>). Словотворчі та формотворчі частки. Правопис часток. Морфологічний аналіз часток. </a:t>
            </a:r>
          </a:p>
        </p:txBody>
      </p:sp>
      <p:pic>
        <p:nvPicPr>
          <p:cNvPr id="10" name="Рисунок 9" descr="kniga_21-320.png"/>
          <p:cNvPicPr>
            <a:picLocks noChangeAspect="1"/>
          </p:cNvPicPr>
          <p:nvPr/>
        </p:nvPicPr>
        <p:blipFill>
          <a:blip r:embed="rId2" cstate="print"/>
          <a:stretch>
            <a:fillRect/>
          </a:stretch>
        </p:blipFill>
        <p:spPr>
          <a:xfrm>
            <a:off x="2540254" y="-387424"/>
            <a:ext cx="4063492" cy="2603175"/>
          </a:xfrm>
          <a:prstGeom prst="rect">
            <a:avLst/>
          </a:prstGeom>
        </p:spPr>
      </p:pic>
    </p:spTree>
  </p:cSld>
  <p:clrMapOvr>
    <a:masterClrMapping/>
  </p:clrMapOvr>
  <p:transition spd="slow" advClick="0" advTm="10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mph" presetSubtype="0" grpId="0" nodeType="clickEffect">
                                  <p:stCondLst>
                                    <p:cond delay="0"/>
                                  </p:stCondLst>
                                  <p:childTnLst>
                                    <p:set>
                                      <p:cBhvr override="childStyle">
                                        <p:cTn id="11" dur="indefinite"/>
                                        <p:tgtEl>
                                          <p:spTgt spid="3">
                                            <p:txEl>
                                              <p:pRg st="0" end="0"/>
                                            </p:txEl>
                                          </p:spTgt>
                                        </p:tgtEl>
                                        <p:attrNameLst>
                                          <p:attrName>style.fontFamily</p:attrName>
                                        </p:attrNameLst>
                                      </p:cBhvr>
                                      <p:to>
                                        <p:strVal val="Times New Roman"/>
                                      </p:to>
                                    </p:set>
                                  </p:childTnLst>
                                </p:cTn>
                              </p:par>
                            </p:childTnLst>
                          </p:cTn>
                        </p:par>
                      </p:childTnLst>
                    </p:cTn>
                  </p:par>
                  <p:par>
                    <p:cTn id="12" fill="hold">
                      <p:stCondLst>
                        <p:cond delay="indefinite"/>
                      </p:stCondLst>
                      <p:childTnLst>
                        <p:par>
                          <p:cTn id="13" fill="hold">
                            <p:stCondLst>
                              <p:cond delay="0"/>
                            </p:stCondLst>
                            <p:childTnLst>
                              <p:par>
                                <p:cTn id="14" presetID="2" presetClass="emph" presetSubtype="0" grpId="0" nodeType="clickEffect">
                                  <p:stCondLst>
                                    <p:cond delay="0"/>
                                  </p:stCondLst>
                                  <p:childTnLst>
                                    <p:set>
                                      <p:cBhvr override="childStyle">
                                        <p:cTn id="15" dur="indefinite"/>
                                        <p:tgtEl>
                                          <p:spTgt spid="3">
                                            <p:txEl>
                                              <p:pRg st="1" end="1"/>
                                            </p:txEl>
                                          </p:spTgt>
                                        </p:tgtEl>
                                        <p:attrNameLst>
                                          <p:attrName>style.fontFamily</p:attrName>
                                        </p:attrNameLst>
                                      </p:cBhvr>
                                      <p:to>
                                        <p:strVal val="Times New Roman"/>
                                      </p:to>
                                    </p:se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u="sng" dirty="0" smtClean="0">
                <a:effectLst>
                  <a:outerShdw blurRad="38100" dist="38100" dir="2700000" algn="tl">
                    <a:srgbClr val="000000">
                      <a:alpha val="43137"/>
                    </a:srgbClr>
                  </a:outerShdw>
                </a:effectLst>
              </a:rPr>
              <a:t>Вивчається у 1-му семестрі ІІІ-го курсу</a:t>
            </a:r>
            <a:endParaRPr lang="uk-UA" b="1" u="sng"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uk-UA" b="1" dirty="0" smtClean="0"/>
              <a:t>Для спеціальностей:</a:t>
            </a:r>
          </a:p>
          <a:p>
            <a:r>
              <a:rPr lang="uk-UA" b="1" dirty="0" smtClean="0"/>
              <a:t>Середня освіта (Українська мова і література)</a:t>
            </a:r>
          </a:p>
          <a:p>
            <a:r>
              <a:rPr lang="uk-UA" b="1" dirty="0" smtClean="0"/>
              <a:t>Українська мова та література</a:t>
            </a:r>
            <a:endParaRPr lang="uk-UA" b="1" dirty="0"/>
          </a:p>
        </p:txBody>
      </p:sp>
      <p:pic>
        <p:nvPicPr>
          <p:cNvPr id="4" name="Рисунок 3" descr="__20140207_1708834928.png"/>
          <p:cNvPicPr>
            <a:picLocks noChangeAspect="1"/>
          </p:cNvPicPr>
          <p:nvPr/>
        </p:nvPicPr>
        <p:blipFill>
          <a:blip r:embed="rId2" cstate="print"/>
          <a:stretch>
            <a:fillRect/>
          </a:stretch>
        </p:blipFill>
        <p:spPr>
          <a:xfrm>
            <a:off x="8820472" y="3501008"/>
            <a:ext cx="2815937" cy="2322423"/>
          </a:xfrm>
          <a:prstGeom prst="rect">
            <a:avLst/>
          </a:prstGeom>
        </p:spPr>
      </p:pic>
    </p:spTree>
  </p:cSld>
  <p:clrMapOvr>
    <a:masterClrMapping/>
  </p:clrMapOvr>
  <p:transition spd="slow" advClick="0" advTm="6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mph" presetSubtype="0" nodeType="clickEffect">
                                  <p:stCondLst>
                                    <p:cond delay="0"/>
                                  </p:stCondLst>
                                  <p:childTnLst>
                                    <p:set>
                                      <p:cBhvr override="childStyle">
                                        <p:cTn id="12" dur="indefinite"/>
                                        <p:tgtEl>
                                          <p:spTgt spid="3">
                                            <p:txEl>
                                              <p:pRg st="0" end="0"/>
                                            </p:txEl>
                                          </p:spTgt>
                                        </p:tgtEl>
                                        <p:attrNameLst>
                                          <p:attrName>style.fontFamily</p:attrName>
                                        </p:attrNameLst>
                                      </p:cBhvr>
                                      <p:to>
                                        <p:strVal val="Times New Roman"/>
                                      </p:to>
                                    </p:set>
                                  </p:childTnLst>
                                </p:cTn>
                              </p:par>
                            </p:childTnLst>
                          </p:cTn>
                        </p:par>
                      </p:childTnLst>
                    </p:cTn>
                  </p:par>
                  <p:par>
                    <p:cTn id="13" fill="hold">
                      <p:stCondLst>
                        <p:cond delay="indefinite"/>
                      </p:stCondLst>
                      <p:childTnLst>
                        <p:par>
                          <p:cTn id="14" fill="hold">
                            <p:stCondLst>
                              <p:cond delay="0"/>
                            </p:stCondLst>
                            <p:childTnLst>
                              <p:par>
                                <p:cTn id="15" presetID="2" presetClass="emph" presetSubtype="0" nodeType="clickEffect">
                                  <p:stCondLst>
                                    <p:cond delay="0"/>
                                  </p:stCondLst>
                                  <p:childTnLst>
                                    <p:set>
                                      <p:cBhvr override="childStyle">
                                        <p:cTn id="16" dur="indefinite"/>
                                        <p:tgtEl>
                                          <p:spTgt spid="3">
                                            <p:txEl>
                                              <p:pRg st="1" end="1"/>
                                            </p:txEl>
                                          </p:spTgt>
                                        </p:tgtEl>
                                        <p:attrNameLst>
                                          <p:attrName>style.fontFamily</p:attrName>
                                        </p:attrNameLst>
                                      </p:cBhvr>
                                      <p:to>
                                        <p:strVal val="Times New Roman"/>
                                      </p:to>
                                    </p:set>
                                  </p:childTnLst>
                                </p:cTn>
                              </p:par>
                            </p:childTnLst>
                          </p:cTn>
                        </p:par>
                      </p:childTnLst>
                    </p:cTn>
                  </p:par>
                  <p:par>
                    <p:cTn id="17" fill="hold">
                      <p:stCondLst>
                        <p:cond delay="indefinite"/>
                      </p:stCondLst>
                      <p:childTnLst>
                        <p:par>
                          <p:cTn id="18" fill="hold">
                            <p:stCondLst>
                              <p:cond delay="0"/>
                            </p:stCondLst>
                            <p:childTnLst>
                              <p:par>
                                <p:cTn id="19" presetID="2" presetClass="emph" presetSubtype="0" nodeType="clickEffect">
                                  <p:stCondLst>
                                    <p:cond delay="0"/>
                                  </p:stCondLst>
                                  <p:childTnLst>
                                    <p:set>
                                      <p:cBhvr override="childStyle">
                                        <p:cTn id="20" dur="indefinite"/>
                                        <p:tgtEl>
                                          <p:spTgt spid="3">
                                            <p:txEl>
                                              <p:pRg st="2" end="2"/>
                                            </p:txEl>
                                          </p:spTgt>
                                        </p:tgtEl>
                                        <p:attrNameLst>
                                          <p:attrName>style.fontFamily</p:attrName>
                                        </p:attrNameLst>
                                      </p:cBhvr>
                                      <p:to>
                                        <p:strVal val="Times New Roman"/>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10000"/>
          </a:bodyPr>
          <a:lstStyle/>
          <a:p>
            <a:r>
              <a:rPr lang="uk-UA" b="1" dirty="0"/>
              <a:t>Тема 10.</a:t>
            </a:r>
            <a:r>
              <a:rPr lang="uk-UA" i="1" dirty="0"/>
              <a:t> </a:t>
            </a:r>
            <a:r>
              <a:rPr lang="uk-UA" i="1" dirty="0" err="1"/>
              <a:t>Інтер’єктиви</a:t>
            </a:r>
            <a:r>
              <a:rPr lang="uk-UA" i="1" dirty="0"/>
              <a:t>, їхній статус, місце і роль у системі частин мови </a:t>
            </a:r>
            <a:r>
              <a:rPr lang="uk-UA" dirty="0"/>
              <a:t>Вигуки, їх значення та функції. Місце вигуків у системі частин мови та їхній статус у сучасному мовознавстві. Звукова будова вигуків. Групи вигуків за походженням. Функціональні групи вигуків. Звуконаслідувальні слова, їхня роль і статус. Функціональні групи звуконаслідувальних слів. Морфологічний аналіз </a:t>
            </a:r>
            <a:r>
              <a:rPr lang="uk-UA" dirty="0" err="1"/>
              <a:t>інтер’єктивів</a:t>
            </a:r>
            <a:r>
              <a:rPr lang="uk-UA" dirty="0"/>
              <a:t>. </a:t>
            </a:r>
          </a:p>
          <a:p>
            <a:r>
              <a:rPr lang="uk-UA" b="1" dirty="0"/>
              <a:t> </a:t>
            </a:r>
            <a:endParaRPr lang="uk-UA" dirty="0"/>
          </a:p>
        </p:txBody>
      </p:sp>
    </p:spTree>
  </p:cSld>
  <p:clrMapOvr>
    <a:masterClrMapping/>
  </p:clrMapOvr>
  <p:transition spd="slow" advClick="0"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a:buNone/>
            </a:pPr>
            <a:endParaRPr lang="ru-RU" b="1" i="1" dirty="0" smtClean="0"/>
          </a:p>
          <a:p>
            <a:endParaRPr lang="uk-UA" dirty="0"/>
          </a:p>
        </p:txBody>
      </p:sp>
      <p:pic>
        <p:nvPicPr>
          <p:cNvPr id="3082" name="Picture 10" descr="C:\Users\admin\AppData\Local\Microsoft\Windows\Temporary Internet Files\Content.IE5\FNQ7TQGR\pen_PNG7425[1].png"/>
          <p:cNvPicPr>
            <a:picLocks noChangeAspect="1" noChangeArrowheads="1"/>
          </p:cNvPicPr>
          <p:nvPr/>
        </p:nvPicPr>
        <p:blipFill>
          <a:blip r:embed="rId2" cstate="print"/>
          <a:srcRect/>
          <a:stretch>
            <a:fillRect/>
          </a:stretch>
        </p:blipFill>
        <p:spPr bwMode="auto">
          <a:xfrm>
            <a:off x="8244408" y="5661248"/>
            <a:ext cx="2612423" cy="2047317"/>
          </a:xfrm>
          <a:prstGeom prst="rect">
            <a:avLst/>
          </a:prstGeom>
          <a:noFill/>
        </p:spPr>
      </p:pic>
      <p:pic>
        <p:nvPicPr>
          <p:cNvPr id="3085" name="Picture 13" descr="C:\Users\admin\AppData\Local\Microsoft\Windows\Temporary Internet Files\Content.IE5\RH6C042Z\green-307835_960_720[1].png"/>
          <p:cNvPicPr>
            <a:picLocks noChangeAspect="1" noChangeArrowheads="1"/>
          </p:cNvPicPr>
          <p:nvPr/>
        </p:nvPicPr>
        <p:blipFill>
          <a:blip r:embed="rId3" cstate="print"/>
          <a:srcRect/>
          <a:stretch>
            <a:fillRect/>
          </a:stretch>
        </p:blipFill>
        <p:spPr bwMode="auto">
          <a:xfrm>
            <a:off x="2699792" y="-565026"/>
            <a:ext cx="4157234" cy="2165226"/>
          </a:xfrm>
          <a:prstGeom prst="rect">
            <a:avLst/>
          </a:prstGeom>
          <a:noFill/>
        </p:spPr>
      </p:pic>
      <p:sp>
        <p:nvSpPr>
          <p:cNvPr id="4" name="Прямоугольник 3"/>
          <p:cNvSpPr/>
          <p:nvPr/>
        </p:nvSpPr>
        <p:spPr>
          <a:xfrm>
            <a:off x="2286000" y="-2909145"/>
            <a:ext cx="4572000" cy="12676291"/>
          </a:xfrm>
          <a:prstGeom prst="rect">
            <a:avLst/>
          </a:prstGeom>
        </p:spPr>
        <p:txBody>
          <a:bodyPr>
            <a:spAutoFit/>
          </a:bodyPr>
          <a:lstStyle/>
          <a:p>
            <a:pPr>
              <a:spcAft>
                <a:spcPts val="0"/>
              </a:spcAft>
            </a:pPr>
            <a:r>
              <a:rPr lang="uk-UA" sz="1400" b="1" dirty="0">
                <a:latin typeface="Times New Roman" panose="02020603050405020304" pitchFamily="18" charset="0"/>
                <a:ea typeface="MS Mincho" panose="02020609040205080304" pitchFamily="49" charset="-128"/>
              </a:rPr>
              <a:t>ОСНОВНІ ДЖЕРЕЛА </a:t>
            </a:r>
            <a:endParaRPr lang="uk-UA" sz="1400" dirty="0">
              <a:latin typeface="Times New Roman" panose="02020603050405020304" pitchFamily="18" charset="0"/>
              <a:ea typeface="MS Mincho" panose="02020609040205080304" pitchFamily="49" charset="-128"/>
            </a:endParaRPr>
          </a:p>
          <a:p>
            <a:pPr>
              <a:spcAft>
                <a:spcPts val="0"/>
              </a:spcAft>
            </a:pPr>
            <a:r>
              <a:rPr lang="uk-UA" sz="2000" b="1" dirty="0">
                <a:latin typeface="Times New Roman" panose="02020603050405020304" pitchFamily="18" charset="0"/>
                <a:ea typeface="MS Mincho" panose="02020609040205080304" pitchFamily="49" charset="-128"/>
              </a:rPr>
              <a:t> </a:t>
            </a:r>
            <a:endParaRPr lang="uk-UA" dirty="0">
              <a:latin typeface="Times New Roman" panose="02020603050405020304" pitchFamily="18" charset="0"/>
              <a:ea typeface="MS Mincho" panose="02020609040205080304" pitchFamily="49" charset="-128"/>
            </a:endParaRPr>
          </a:p>
          <a:p>
            <a:pPr>
              <a:spcAft>
                <a:spcPts val="0"/>
              </a:spcAft>
            </a:pPr>
            <a:r>
              <a:rPr lang="uk-UA" b="1" i="1" dirty="0">
                <a:latin typeface="Times New Roman" panose="02020603050405020304" pitchFamily="18" charset="0"/>
                <a:ea typeface="MS Mincho" panose="02020609040205080304" pitchFamily="49" charset="-128"/>
              </a:rPr>
              <a:t>Книги:</a:t>
            </a:r>
            <a:endParaRPr lang="uk-UA" dirty="0">
              <a:latin typeface="Times New Roman" panose="02020603050405020304" pitchFamily="18" charset="0"/>
              <a:ea typeface="MS Mincho" panose="02020609040205080304" pitchFamily="49" charset="-128"/>
            </a:endParaRP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1. </a:t>
            </a:r>
            <a:r>
              <a:rPr lang="ru-RU" dirty="0" err="1">
                <a:latin typeface="Times New Roman" panose="02020603050405020304" pitchFamily="18" charset="0"/>
                <a:ea typeface="MS Mincho" panose="02020609040205080304" pitchFamily="49" charset="-128"/>
              </a:rPr>
              <a:t>Безпояско</a:t>
            </a:r>
            <a:r>
              <a:rPr lang="ru-RU" dirty="0">
                <a:latin typeface="Times New Roman" panose="02020603050405020304" pitchFamily="18" charset="0"/>
                <a:ea typeface="MS Mincho" panose="02020609040205080304" pitchFamily="49" charset="-128"/>
              </a:rPr>
              <a:t>    О. К.,   </a:t>
            </a:r>
            <a:r>
              <a:rPr lang="ru-RU" dirty="0" err="1">
                <a:latin typeface="Times New Roman" panose="02020603050405020304" pitchFamily="18" charset="0"/>
                <a:ea typeface="MS Mincho" panose="02020609040205080304" pitchFamily="49" charset="-128"/>
              </a:rPr>
              <a:t>Городенська</a:t>
            </a:r>
            <a:r>
              <a:rPr lang="ru-RU" dirty="0">
                <a:latin typeface="Times New Roman" panose="02020603050405020304" pitchFamily="18" charset="0"/>
                <a:ea typeface="MS Mincho" panose="02020609040205080304" pitchFamily="49" charset="-128"/>
              </a:rPr>
              <a:t>   К. Г.,   </a:t>
            </a:r>
            <a:r>
              <a:rPr lang="ru-RU" dirty="0" err="1">
                <a:latin typeface="Times New Roman" panose="02020603050405020304" pitchFamily="18" charset="0"/>
                <a:ea typeface="MS Mincho" panose="02020609040205080304" pitchFamily="49" charset="-128"/>
              </a:rPr>
              <a:t>Русанівський</a:t>
            </a:r>
            <a:r>
              <a:rPr lang="ru-RU" dirty="0">
                <a:latin typeface="Times New Roman" panose="02020603050405020304" pitchFamily="18" charset="0"/>
                <a:ea typeface="MS Mincho" panose="02020609040205080304" pitchFamily="49" charset="-128"/>
              </a:rPr>
              <a:t>   В. М.    </a:t>
            </a:r>
            <a:r>
              <a:rPr lang="ru-RU" dirty="0" err="1">
                <a:latin typeface="Times New Roman" panose="02020603050405020304" pitchFamily="18" charset="0"/>
                <a:ea typeface="MS Mincho" panose="02020609040205080304" pitchFamily="49" charset="-128"/>
              </a:rPr>
              <a:t>Граматика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української</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мови</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морфологія</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Либідь</a:t>
            </a:r>
            <a:r>
              <a:rPr lang="ru-RU" dirty="0">
                <a:latin typeface="Times New Roman" panose="02020603050405020304" pitchFamily="18" charset="0"/>
                <a:ea typeface="MS Mincho" panose="02020609040205080304" pitchFamily="49" charset="-128"/>
              </a:rPr>
              <a:t>, 1993.  336 с. </a:t>
            </a:r>
            <a:endParaRPr lang="uk-UA" dirty="0">
              <a:latin typeface="Times New Roman" panose="02020603050405020304" pitchFamily="18" charset="0"/>
              <a:ea typeface="MS Mincho" panose="02020609040205080304" pitchFamily="49" charset="-128"/>
            </a:endParaRP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2. </a:t>
            </a:r>
            <a:r>
              <a:rPr lang="ru-RU" dirty="0" err="1">
                <a:latin typeface="Times New Roman" panose="02020603050405020304" pitchFamily="18" charset="0"/>
                <a:ea typeface="MS Mincho" panose="02020609040205080304" pitchFamily="49" charset="-128"/>
              </a:rPr>
              <a:t>Венжинович</a:t>
            </a:r>
            <a:r>
              <a:rPr lang="ru-RU" dirty="0">
                <a:latin typeface="Times New Roman" panose="02020603050405020304" pitchFamily="18" charset="0"/>
                <a:ea typeface="MS Mincho" panose="02020609040205080304" pitchFamily="49" charset="-128"/>
              </a:rPr>
              <a:t> Н. Ф. </a:t>
            </a:r>
            <a:r>
              <a:rPr lang="ru-RU" dirty="0" err="1">
                <a:latin typeface="Times New Roman" panose="02020603050405020304" pitchFamily="18" charset="0"/>
                <a:ea typeface="MS Mincho" panose="02020609040205080304" pitchFamily="49" charset="-128"/>
              </a:rPr>
              <a:t>Сучасна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літературна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мова</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навч</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посібник</a:t>
            </a:r>
            <a:r>
              <a:rPr lang="ru-RU" dirty="0">
                <a:latin typeface="Times New Roman" panose="02020603050405020304" pitchFamily="18" charset="0"/>
                <a:ea typeface="MS Mincho" panose="02020609040205080304" pitchFamily="49" charset="-128"/>
              </a:rPr>
              <a:t>.  3-є вид., </a:t>
            </a:r>
            <a:r>
              <a:rPr lang="ru-RU" dirty="0" err="1">
                <a:latin typeface="Times New Roman" panose="02020603050405020304" pitchFamily="18" charset="0"/>
                <a:ea typeface="MS Mincho" panose="02020609040205080304" pitchFamily="49" charset="-128"/>
              </a:rPr>
              <a:t>випр</a:t>
            </a:r>
            <a:r>
              <a:rPr lang="ru-RU" dirty="0">
                <a:latin typeface="Times New Roman" panose="02020603050405020304" pitchFamily="18" charset="0"/>
                <a:ea typeface="MS Mincho" panose="02020609040205080304" pitchFamily="49" charset="-128"/>
              </a:rPr>
              <a:t>. і доп.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Знання</a:t>
            </a:r>
            <a:r>
              <a:rPr lang="ru-RU" dirty="0">
                <a:latin typeface="Times New Roman" panose="02020603050405020304" pitchFamily="18" charset="0"/>
                <a:ea typeface="MS Mincho" panose="02020609040205080304" pitchFamily="49" charset="-128"/>
              </a:rPr>
              <a:t>, 2008. 303 с. </a:t>
            </a:r>
            <a:endParaRPr lang="uk-UA" dirty="0">
              <a:latin typeface="Times New Roman" panose="02020603050405020304" pitchFamily="18" charset="0"/>
              <a:ea typeface="MS Mincho" panose="02020609040205080304" pitchFamily="49" charset="-128"/>
            </a:endParaRP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3. </a:t>
            </a:r>
            <a:r>
              <a:rPr lang="ru-RU" dirty="0" err="1">
                <a:latin typeface="Times New Roman" panose="02020603050405020304" pitchFamily="18" charset="0"/>
                <a:ea typeface="MS Mincho" panose="02020609040205080304" pitchFamily="49" charset="-128"/>
              </a:rPr>
              <a:t>Вихованець</a:t>
            </a:r>
            <a:r>
              <a:rPr lang="ru-RU" dirty="0">
                <a:latin typeface="Times New Roman" panose="02020603050405020304" pitchFamily="18" charset="0"/>
                <a:ea typeface="MS Mincho" panose="02020609040205080304" pitchFamily="49" charset="-128"/>
              </a:rPr>
              <a:t> І. Р. Теоретична </a:t>
            </a:r>
            <a:r>
              <a:rPr lang="ru-RU" dirty="0" err="1">
                <a:latin typeface="Times New Roman" panose="02020603050405020304" pitchFamily="18" charset="0"/>
                <a:ea typeface="MS Mincho" panose="02020609040205080304" pitchFamily="49" charset="-128"/>
              </a:rPr>
              <a:t>морфологія</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української</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мови</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академ</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граматика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мови</a:t>
            </a:r>
            <a:r>
              <a:rPr lang="ru-RU" dirty="0">
                <a:latin typeface="Times New Roman" panose="02020603050405020304" pitchFamily="18" charset="0"/>
                <a:ea typeface="MS Mincho" panose="02020609040205080304" pitchFamily="49" charset="-128"/>
              </a:rPr>
              <a:t> /                       </a:t>
            </a:r>
            <a:endParaRPr lang="uk-UA" dirty="0">
              <a:latin typeface="Times New Roman" panose="02020603050405020304" pitchFamily="18" charset="0"/>
              <a:ea typeface="MS Mincho" panose="02020609040205080304" pitchFamily="49" charset="-128"/>
            </a:endParaRPr>
          </a:p>
          <a:p>
            <a:pPr marL="14605" marR="2540" algn="just">
              <a:lnSpc>
                <a:spcPct val="112000"/>
              </a:lnSpc>
              <a:spcAft>
                <a:spcPts val="55"/>
              </a:spcAft>
            </a:pPr>
            <a:r>
              <a:rPr lang="ru-RU" dirty="0">
                <a:latin typeface="Times New Roman" panose="02020603050405020304" pitchFamily="18" charset="0"/>
                <a:ea typeface="MS Mincho" panose="02020609040205080304" pitchFamily="49" charset="-128"/>
              </a:rPr>
              <a:t>І. </a:t>
            </a:r>
            <a:r>
              <a:rPr lang="ru-RU" dirty="0" err="1">
                <a:latin typeface="Times New Roman" panose="02020603050405020304" pitchFamily="18" charset="0"/>
                <a:ea typeface="MS Mincho" panose="02020609040205080304" pitchFamily="49" charset="-128"/>
              </a:rPr>
              <a:t>Вихованець</a:t>
            </a:r>
            <a:r>
              <a:rPr lang="ru-RU" dirty="0">
                <a:latin typeface="Times New Roman" panose="02020603050405020304" pitchFamily="18" charset="0"/>
                <a:ea typeface="MS Mincho" panose="02020609040205080304" pitchFamily="49" charset="-128"/>
              </a:rPr>
              <a:t>, К. </a:t>
            </a:r>
            <a:r>
              <a:rPr lang="ru-RU" dirty="0" err="1">
                <a:latin typeface="Times New Roman" panose="02020603050405020304" pitchFamily="18" charset="0"/>
                <a:ea typeface="MS Mincho" panose="02020609040205080304" pitchFamily="49" charset="-128"/>
              </a:rPr>
              <a:t>Городенська</a:t>
            </a:r>
            <a:r>
              <a:rPr lang="ru-RU" dirty="0">
                <a:latin typeface="Times New Roman" panose="02020603050405020304" pitchFamily="18" charset="0"/>
                <a:ea typeface="MS Mincho" panose="02020609040205080304" pitchFamily="49" charset="-128"/>
              </a:rPr>
              <a:t>; за ред. І. </a:t>
            </a:r>
            <a:r>
              <a:rPr lang="ru-RU" dirty="0" err="1">
                <a:latin typeface="Times New Roman" panose="02020603050405020304" pitchFamily="18" charset="0"/>
                <a:ea typeface="MS Mincho" panose="02020609040205080304" pitchFamily="49" charset="-128"/>
              </a:rPr>
              <a:t>Вихованця</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Унів</a:t>
            </a:r>
            <a:r>
              <a:rPr lang="ru-RU" dirty="0">
                <a:latin typeface="Times New Roman" panose="02020603050405020304" pitchFamily="18" charset="0"/>
                <a:ea typeface="MS Mincho" panose="02020609040205080304" pitchFamily="49" charset="-128"/>
              </a:rPr>
              <a:t>. вид-во „</a:t>
            </a:r>
            <a:r>
              <a:rPr lang="ru-RU" dirty="0" err="1">
                <a:latin typeface="Times New Roman" panose="02020603050405020304" pitchFamily="18" charset="0"/>
                <a:ea typeface="MS Mincho" panose="02020609040205080304" pitchFamily="49" charset="-128"/>
              </a:rPr>
              <a:t>Пульсари</a:t>
            </a:r>
            <a:r>
              <a:rPr lang="ru-RU" dirty="0">
                <a:latin typeface="Times New Roman" panose="02020603050405020304" pitchFamily="18" charset="0"/>
                <a:ea typeface="MS Mincho" panose="02020609040205080304" pitchFamily="49" charset="-128"/>
              </a:rPr>
              <a:t>”, 2004. 400 с. </a:t>
            </a:r>
            <a:endParaRPr lang="uk-UA" dirty="0">
              <a:latin typeface="Times New Roman" panose="02020603050405020304" pitchFamily="18" charset="0"/>
              <a:ea typeface="MS Mincho" panose="02020609040205080304" pitchFamily="49" charset="-128"/>
            </a:endParaRP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4. Волох О. Т., </a:t>
            </a:r>
            <a:r>
              <a:rPr lang="ru-RU" dirty="0" err="1">
                <a:latin typeface="Times New Roman" panose="02020603050405020304" pitchFamily="18" charset="0"/>
                <a:ea typeface="MS Mincho" panose="02020609040205080304" pitchFamily="49" charset="-128"/>
              </a:rPr>
              <a:t>Чемерисов</a:t>
            </a:r>
            <a:r>
              <a:rPr lang="ru-RU" dirty="0">
                <a:latin typeface="Times New Roman" panose="02020603050405020304" pitchFamily="18" charset="0"/>
                <a:ea typeface="MS Mincho" panose="02020609040205080304" pitchFamily="49" charset="-128"/>
              </a:rPr>
              <a:t> М. Т., Чернов Є. І. </a:t>
            </a:r>
            <a:r>
              <a:rPr lang="ru-RU" dirty="0" err="1">
                <a:latin typeface="Times New Roman" panose="02020603050405020304" pitchFamily="18" charset="0"/>
                <a:ea typeface="MS Mincho" panose="02020609040205080304" pitchFamily="49" charset="-128"/>
              </a:rPr>
              <a:t>Сучасна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літературна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Морфологія</a:t>
            </a:r>
            <a:r>
              <a:rPr lang="ru-RU" dirty="0">
                <a:latin typeface="Times New Roman" panose="02020603050405020304" pitchFamily="18" charset="0"/>
                <a:ea typeface="MS Mincho" panose="02020609040205080304" pitchFamily="49" charset="-128"/>
              </a:rPr>
              <a:t>. Синтаксис.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Вища</a:t>
            </a:r>
            <a:r>
              <a:rPr lang="ru-RU" dirty="0">
                <a:latin typeface="Times New Roman" panose="02020603050405020304" pitchFamily="18" charset="0"/>
                <a:ea typeface="MS Mincho" panose="02020609040205080304" pitchFamily="49" charset="-128"/>
              </a:rPr>
              <a:t> школа, 1989. 334 с.</a:t>
            </a:r>
            <a:endParaRPr lang="uk-UA" dirty="0">
              <a:latin typeface="Times New Roman" panose="02020603050405020304" pitchFamily="18" charset="0"/>
              <a:ea typeface="MS Mincho" panose="02020609040205080304" pitchFamily="49" charset="-128"/>
            </a:endParaRPr>
          </a:p>
          <a:p>
            <a:pPr algn="just">
              <a:spcAft>
                <a:spcPts val="0"/>
              </a:spcAft>
            </a:pPr>
            <a:r>
              <a:rPr lang="ru-RU" dirty="0">
                <a:latin typeface="Times New Roman" panose="02020603050405020304" pitchFamily="18" charset="0"/>
                <a:ea typeface="MS Mincho" panose="02020609040205080304" pitchFamily="49" charset="-128"/>
              </a:rPr>
              <a:t>5. </a:t>
            </a:r>
            <a:r>
              <a:rPr lang="uk-UA" dirty="0">
                <a:latin typeface="Times New Roman" panose="02020603050405020304" pitchFamily="18" charset="0"/>
                <a:ea typeface="MS Mincho" panose="02020609040205080304" pitchFamily="49" charset="-128"/>
              </a:rPr>
              <a:t>Граматика сучасної української літературної мови. Морфологія / І. Р. Вихованець,                                К. Г. </a:t>
            </a:r>
            <a:r>
              <a:rPr lang="uk-UA" dirty="0" err="1">
                <a:latin typeface="Times New Roman" panose="02020603050405020304" pitchFamily="18" charset="0"/>
                <a:ea typeface="MS Mincho" panose="02020609040205080304" pitchFamily="49" charset="-128"/>
              </a:rPr>
              <a:t>Городенська</a:t>
            </a:r>
            <a:r>
              <a:rPr lang="uk-UA" dirty="0">
                <a:latin typeface="Times New Roman" panose="02020603050405020304" pitchFamily="18" charset="0"/>
                <a:ea typeface="MS Mincho" panose="02020609040205080304" pitchFamily="49" charset="-128"/>
              </a:rPr>
              <a:t>, А. П. Загнітко, С. О. Соколова; за ред. К. Г. Городенської. Київ : Видавничий дім Дмитра Бураго, 2017. 752 с.  </a:t>
            </a:r>
          </a:p>
          <a:p>
            <a:pPr marR="2540" algn="just">
              <a:lnSpc>
                <a:spcPct val="112000"/>
              </a:lnSpc>
              <a:spcAft>
                <a:spcPts val="55"/>
              </a:spcAft>
            </a:pPr>
            <a:r>
              <a:rPr lang="uk-UA" dirty="0">
                <a:latin typeface="Times New Roman" panose="02020603050405020304" pitchFamily="18" charset="0"/>
                <a:ea typeface="MS Mincho" panose="02020609040205080304" pitchFamily="49" charset="-128"/>
              </a:rPr>
              <a:t>6. Загнітко А. П. Теоретична граматика сучасної української мови. Морфологія. Синтаксис. Донецьк : ТОВ «ВКФ «БАО», 2011. 992 с. </a:t>
            </a: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7. Плющ М. Я. </a:t>
            </a:r>
            <a:r>
              <a:rPr lang="ru-RU" dirty="0" err="1">
                <a:latin typeface="Times New Roman" panose="02020603050405020304" pitchFamily="18" charset="0"/>
                <a:ea typeface="MS Mincho" panose="02020609040205080304" pitchFamily="49" charset="-128"/>
              </a:rPr>
              <a:t>Граматика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української</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мови</a:t>
            </a:r>
            <a:r>
              <a:rPr lang="ru-RU" dirty="0">
                <a:latin typeface="Times New Roman" panose="02020603050405020304" pitchFamily="18" charset="0"/>
                <a:ea typeface="MS Mincho" panose="02020609040205080304" pitchFamily="49" charset="-128"/>
              </a:rPr>
              <a:t> : у 2 ч. Ч. 1. </a:t>
            </a:r>
            <a:r>
              <a:rPr lang="ru-RU" dirty="0" err="1">
                <a:latin typeface="Times New Roman" panose="02020603050405020304" pitchFamily="18" charset="0"/>
                <a:ea typeface="MS Mincho" panose="02020609040205080304" pitchFamily="49" charset="-128"/>
              </a:rPr>
              <a:t>Морфеміка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Словотвір</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Морфологія</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підручник</a:t>
            </a:r>
            <a:r>
              <a:rPr lang="ru-RU" dirty="0">
                <a:latin typeface="Times New Roman" panose="02020603050405020304" pitchFamily="18" charset="0"/>
                <a:ea typeface="MS Mincho" panose="02020609040205080304" pitchFamily="49" charset="-128"/>
              </a:rPr>
              <a:t>.  2–</a:t>
            </a:r>
            <a:r>
              <a:rPr lang="ru-RU" dirty="0" err="1">
                <a:latin typeface="Times New Roman" panose="02020603050405020304" pitchFamily="18" charset="0"/>
                <a:ea typeface="MS Mincho" panose="02020609040205080304" pitchFamily="49" charset="-128"/>
              </a:rPr>
              <a:t>ге</a:t>
            </a:r>
            <a:r>
              <a:rPr lang="ru-RU" dirty="0">
                <a:latin typeface="Times New Roman" panose="02020603050405020304" pitchFamily="18" charset="0"/>
                <a:ea typeface="MS Mincho" panose="02020609040205080304" pitchFamily="49" charset="-128"/>
              </a:rPr>
              <a:t> вид., </a:t>
            </a:r>
            <a:r>
              <a:rPr lang="ru-RU" dirty="0" err="1">
                <a:latin typeface="Times New Roman" panose="02020603050405020304" pitchFamily="18" charset="0"/>
                <a:ea typeface="MS Mincho" panose="02020609040205080304" pitchFamily="49" charset="-128"/>
              </a:rPr>
              <a:t>доповнене</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Видавничий</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дім</a:t>
            </a:r>
            <a:r>
              <a:rPr lang="ru-RU" dirty="0">
                <a:latin typeface="Times New Roman" panose="02020603050405020304" pitchFamily="18" charset="0"/>
                <a:ea typeface="MS Mincho" panose="02020609040205080304" pitchFamily="49" charset="-128"/>
              </a:rPr>
              <a:t> «Слово», 2010. 328 с. </a:t>
            </a:r>
            <a:endParaRPr lang="uk-UA" dirty="0">
              <a:latin typeface="Times New Roman" panose="02020603050405020304" pitchFamily="18" charset="0"/>
              <a:ea typeface="MS Mincho" panose="02020609040205080304" pitchFamily="49" charset="-128"/>
            </a:endParaRP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8. </a:t>
            </a:r>
            <a:r>
              <a:rPr lang="ru-RU" dirty="0" err="1">
                <a:latin typeface="Times New Roman" panose="02020603050405020304" pitchFamily="18" charset="0"/>
                <a:ea typeface="MS Mincho" panose="02020609040205080304" pitchFamily="49" charset="-128"/>
              </a:rPr>
              <a:t>Сучасна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літературна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мова</a:t>
            </a:r>
            <a:r>
              <a:rPr lang="ru-RU" dirty="0">
                <a:latin typeface="Times New Roman" panose="02020603050405020304" pitchFamily="18" charset="0"/>
                <a:ea typeface="MS Mincho" panose="02020609040205080304" pitchFamily="49" charset="-128"/>
              </a:rPr>
              <a:t> / за ред. А. П. </a:t>
            </a:r>
            <a:r>
              <a:rPr lang="ru-RU" dirty="0" err="1">
                <a:latin typeface="Times New Roman" panose="02020603050405020304" pitchFamily="18" charset="0"/>
                <a:ea typeface="MS Mincho" panose="02020609040205080304" pitchFamily="49" charset="-128"/>
              </a:rPr>
              <a:t>Грищенка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Вища</a:t>
            </a:r>
            <a:r>
              <a:rPr lang="ru-RU" dirty="0">
                <a:latin typeface="Times New Roman" panose="02020603050405020304" pitchFamily="18" charset="0"/>
                <a:ea typeface="MS Mincho" panose="02020609040205080304" pitchFamily="49" charset="-128"/>
              </a:rPr>
              <a:t> школа, 1997. 385 с.  </a:t>
            </a:r>
            <a:endParaRPr lang="uk-UA" dirty="0">
              <a:latin typeface="Times New Roman" panose="02020603050405020304" pitchFamily="18" charset="0"/>
              <a:ea typeface="MS Mincho" panose="02020609040205080304" pitchFamily="49" charset="-128"/>
            </a:endParaRPr>
          </a:p>
          <a:p>
            <a:pPr marR="2540" algn="just">
              <a:lnSpc>
                <a:spcPct val="112000"/>
              </a:lnSpc>
              <a:spcAft>
                <a:spcPts val="55"/>
              </a:spcAft>
            </a:pPr>
            <a:r>
              <a:rPr lang="ru-RU" dirty="0">
                <a:latin typeface="Times New Roman" panose="02020603050405020304" pitchFamily="18" charset="0"/>
                <a:ea typeface="MS Mincho" panose="02020609040205080304" pitchFamily="49" charset="-128"/>
              </a:rPr>
              <a:t>9. </a:t>
            </a:r>
            <a:r>
              <a:rPr lang="ru-RU" dirty="0" err="1">
                <a:latin typeface="Times New Roman" panose="02020603050405020304" pitchFamily="18" charset="0"/>
                <a:ea typeface="MS Mincho" panose="02020609040205080304" pitchFamily="49" charset="-128"/>
              </a:rPr>
              <a:t>Сучасна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українська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літературна</a:t>
            </a:r>
            <a:r>
              <a:rPr lang="ru-RU" dirty="0">
                <a:latin typeface="Times New Roman" panose="02020603050405020304" pitchFamily="18" charset="0"/>
                <a:ea typeface="MS Mincho" panose="02020609040205080304" pitchFamily="49" charset="-128"/>
              </a:rPr>
              <a:t> </a:t>
            </a:r>
            <a:r>
              <a:rPr lang="ru-RU" dirty="0" err="1">
                <a:latin typeface="Times New Roman" panose="02020603050405020304" pitchFamily="18" charset="0"/>
                <a:ea typeface="MS Mincho" panose="02020609040205080304" pitchFamily="49" charset="-128"/>
              </a:rPr>
              <a:t>мова</a:t>
            </a:r>
            <a:r>
              <a:rPr lang="ru-RU" dirty="0">
                <a:latin typeface="Times New Roman" panose="02020603050405020304" pitchFamily="18" charset="0"/>
                <a:ea typeface="MS Mincho" panose="02020609040205080304" pitchFamily="49" charset="-128"/>
              </a:rPr>
              <a:t> / за ред. М. Я. Плющ. 2–е вид. </a:t>
            </a:r>
            <a:r>
              <a:rPr lang="ru-RU" dirty="0" err="1">
                <a:latin typeface="Times New Roman" panose="02020603050405020304" pitchFamily="18" charset="0"/>
                <a:ea typeface="MS Mincho" panose="02020609040205080304" pitchFamily="49" charset="-128"/>
              </a:rPr>
              <a:t>Київ</a:t>
            </a:r>
            <a:r>
              <a:rPr lang="ru-RU" dirty="0">
                <a:latin typeface="Times New Roman" panose="02020603050405020304" pitchFamily="18" charset="0"/>
                <a:ea typeface="MS Mincho" panose="02020609040205080304" pitchFamily="49" charset="-128"/>
              </a:rPr>
              <a:t> : </a:t>
            </a:r>
            <a:r>
              <a:rPr lang="ru-RU" dirty="0" err="1">
                <a:latin typeface="Times New Roman" panose="02020603050405020304" pitchFamily="18" charset="0"/>
                <a:ea typeface="MS Mincho" panose="02020609040205080304" pitchFamily="49" charset="-128"/>
              </a:rPr>
              <a:t>Вища</a:t>
            </a:r>
            <a:r>
              <a:rPr lang="ru-RU" dirty="0">
                <a:latin typeface="Times New Roman" panose="02020603050405020304" pitchFamily="18" charset="0"/>
                <a:ea typeface="MS Mincho" panose="02020609040205080304" pitchFamily="49" charset="-128"/>
              </a:rPr>
              <a:t> школа, 2000. 430 с. </a:t>
            </a:r>
            <a:endParaRPr lang="uk-UA" dirty="0">
              <a:latin typeface="Times New Roman" panose="02020603050405020304" pitchFamily="18" charset="0"/>
              <a:ea typeface="MS Mincho" panose="02020609040205080304" pitchFamily="49" charset="-128"/>
            </a:endParaRPr>
          </a:p>
        </p:txBody>
      </p:sp>
    </p:spTree>
  </p:cSld>
  <p:clrMapOvr>
    <a:masterClrMapping/>
  </p:clrMapOvr>
  <p:transition spd="slow" advClick="0" advTm="1000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nodePh="1">
                                  <p:stCondLst>
                                    <p:cond delay="0"/>
                                  </p:stCondLst>
                                  <p:endCondLst>
                                    <p:cond evt="begin" delay="0">
                                      <p:tn val="5"/>
                                    </p:cond>
                                  </p:end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animEffect transition="in" filter="box(in)">
                                      <p:cBhvr>
                                        <p:cTn id="11" dur="500"/>
                                        <p:tgtEl>
                                          <p:spTgt spid="308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085"/>
                                        </p:tgtEl>
                                        <p:attrNameLst>
                                          <p:attrName>style.visibility</p:attrName>
                                        </p:attrNameLst>
                                      </p:cBhvr>
                                      <p:to>
                                        <p:strVal val="visible"/>
                                      </p:to>
                                    </p:set>
                                    <p:animEffect transition="in" filter="box(in)">
                                      <p:cBhvr>
                                        <p:cTn id="16"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40000" lnSpcReduction="20000"/>
          </a:bodyPr>
          <a:lstStyle/>
          <a:p>
            <a:r>
              <a:rPr lang="uk-UA" b="1" i="1" dirty="0"/>
              <a:t>Інформаційні ресурси:</a:t>
            </a:r>
            <a:endParaRPr lang="uk-UA" dirty="0"/>
          </a:p>
          <a:p>
            <a:r>
              <a:rPr lang="ru-RU" dirty="0"/>
              <a:t>1. </a:t>
            </a:r>
            <a:r>
              <a:rPr lang="ru-RU" dirty="0" err="1"/>
              <a:t>Безпояско</a:t>
            </a:r>
            <a:r>
              <a:rPr lang="ru-RU" dirty="0"/>
              <a:t> О. К. </a:t>
            </a:r>
            <a:r>
              <a:rPr lang="ru-RU" dirty="0" err="1"/>
              <a:t>Граматика</a:t>
            </a:r>
            <a:r>
              <a:rPr lang="ru-RU" dirty="0"/>
              <a:t> </a:t>
            </a:r>
            <a:r>
              <a:rPr lang="ru-RU" dirty="0" err="1"/>
              <a:t>української</a:t>
            </a:r>
            <a:r>
              <a:rPr lang="ru-RU" dirty="0"/>
              <a:t> </a:t>
            </a:r>
            <a:r>
              <a:rPr lang="ru-RU" dirty="0" err="1"/>
              <a:t>мови</a:t>
            </a:r>
            <a:r>
              <a:rPr lang="ru-RU" dirty="0"/>
              <a:t>. </a:t>
            </a:r>
            <a:r>
              <a:rPr lang="ru-RU" dirty="0" err="1"/>
              <a:t>Морфологія</a:t>
            </a:r>
            <a:r>
              <a:rPr lang="ru-RU" dirty="0"/>
              <a:t> : </a:t>
            </a:r>
            <a:r>
              <a:rPr lang="ru-RU" dirty="0" err="1"/>
              <a:t>підручник</a:t>
            </a:r>
            <a:r>
              <a:rPr lang="ru-RU" dirty="0"/>
              <a:t>. К</a:t>
            </a:r>
            <a:r>
              <a:rPr lang="uk-UA" dirty="0" err="1"/>
              <a:t>иїв</a:t>
            </a:r>
            <a:r>
              <a:rPr lang="uk-UA" dirty="0"/>
              <a:t> : </a:t>
            </a:r>
            <a:r>
              <a:rPr lang="ru-RU" dirty="0" err="1"/>
              <a:t>Либідь</a:t>
            </a:r>
            <a:r>
              <a:rPr lang="ru-RU" dirty="0"/>
              <a:t>, 1993.         </a:t>
            </a:r>
            <a:r>
              <a:rPr lang="uk-UA" dirty="0"/>
              <a:t>URL:</a:t>
            </a:r>
            <a:r>
              <a:rPr lang="ru-RU" dirty="0"/>
              <a:t>	</a:t>
            </a:r>
            <a:r>
              <a:rPr lang="en-US" u="sng" dirty="0"/>
              <a:t>http</a:t>
            </a:r>
            <a:r>
              <a:rPr lang="ru-RU" u="sng" dirty="0"/>
              <a:t>://</a:t>
            </a:r>
            <a:r>
              <a:rPr lang="en-US" u="sng" dirty="0" err="1"/>
              <a:t>ebooks</a:t>
            </a:r>
            <a:r>
              <a:rPr lang="ru-RU" u="sng" dirty="0"/>
              <a:t>.</a:t>
            </a:r>
            <a:r>
              <a:rPr lang="en-US" u="sng" dirty="0" err="1"/>
              <a:t>znu</a:t>
            </a:r>
            <a:r>
              <a:rPr lang="ru-RU" u="sng" dirty="0"/>
              <a:t>.</a:t>
            </a:r>
            <a:r>
              <a:rPr lang="en-US" u="sng" dirty="0" err="1"/>
              <a:t>edu</a:t>
            </a:r>
            <a:r>
              <a:rPr lang="ru-RU" u="sng" dirty="0"/>
              <a:t>.</a:t>
            </a:r>
            <a:r>
              <a:rPr lang="en-US" u="sng" dirty="0" err="1"/>
              <a:t>ua</a:t>
            </a:r>
            <a:r>
              <a:rPr lang="ru-RU" u="sng" dirty="0"/>
              <a:t>/</a:t>
            </a:r>
            <a:r>
              <a:rPr lang="en-US" u="sng" dirty="0"/>
              <a:t>files</a:t>
            </a:r>
            <a:r>
              <a:rPr lang="ru-RU" u="sng" dirty="0"/>
              <a:t>/</a:t>
            </a:r>
            <a:r>
              <a:rPr lang="en-US" u="sng" dirty="0" err="1"/>
              <a:t>Bibliobooks</a:t>
            </a:r>
            <a:r>
              <a:rPr lang="ru-RU" u="sng" dirty="0"/>
              <a:t>/</a:t>
            </a:r>
            <a:r>
              <a:rPr lang="en-US" u="sng" dirty="0" err="1"/>
              <a:t>Inshi</a:t>
            </a:r>
            <a:r>
              <a:rPr lang="ru-RU" u="sng" dirty="0"/>
              <a:t>4/0005866.</a:t>
            </a:r>
            <a:r>
              <a:rPr lang="en-US" u="sng" dirty="0" err="1"/>
              <a:t>djvu</a:t>
            </a:r>
            <a:r>
              <a:rPr lang="en-US" dirty="0"/>
              <a:t> </a:t>
            </a:r>
            <a:endParaRPr lang="uk-UA" dirty="0"/>
          </a:p>
          <a:p>
            <a:r>
              <a:rPr lang="ru-RU" dirty="0"/>
              <a:t>2. Нова </a:t>
            </a:r>
            <a:r>
              <a:rPr lang="ru-RU" dirty="0" err="1"/>
              <a:t>мова</a:t>
            </a:r>
            <a:r>
              <a:rPr lang="ru-RU" dirty="0"/>
              <a:t>. </a:t>
            </a:r>
            <a:r>
              <a:rPr lang="ru-RU" dirty="0" err="1"/>
              <a:t>Морфологія</a:t>
            </a:r>
            <a:r>
              <a:rPr lang="ru-RU" dirty="0"/>
              <a:t>. </a:t>
            </a:r>
            <a:r>
              <a:rPr lang="uk-UA" dirty="0"/>
              <a:t>URL: </a:t>
            </a:r>
            <a:r>
              <a:rPr lang="en-US" u="sng" dirty="0">
                <a:hlinkClick r:id="rId2"/>
              </a:rPr>
              <a:t>http</a:t>
            </a:r>
            <a:r>
              <a:rPr lang="ru-RU" u="sng" dirty="0">
                <a:hlinkClick r:id="rId2"/>
              </a:rPr>
              <a:t>://</a:t>
            </a:r>
            <a:r>
              <a:rPr lang="en-US" u="sng" dirty="0" err="1">
                <a:hlinkClick r:id="rId2"/>
              </a:rPr>
              <a:t>novamova</a:t>
            </a:r>
            <a:r>
              <a:rPr lang="ru-RU" u="sng" dirty="0">
                <a:hlinkClick r:id="rId2"/>
              </a:rPr>
              <a:t>.</a:t>
            </a:r>
            <a:r>
              <a:rPr lang="en-US" u="sng" dirty="0">
                <a:hlinkClick r:id="rId2"/>
              </a:rPr>
              <a:t>com.ua/105.html</a:t>
            </a:r>
            <a:r>
              <a:rPr lang="en-US" dirty="0">
                <a:hlinkClick r:id="rId2"/>
              </a:rPr>
              <a:t> </a:t>
            </a:r>
            <a:endParaRPr lang="uk-UA" dirty="0"/>
          </a:p>
          <a:p>
            <a:r>
              <a:rPr lang="ru-RU" dirty="0"/>
              <a:t>3. </a:t>
            </a:r>
            <a:r>
              <a:rPr lang="ru-RU" dirty="0" err="1"/>
              <a:t>Електронний</a:t>
            </a:r>
            <a:r>
              <a:rPr lang="ru-RU" dirty="0"/>
              <a:t> </a:t>
            </a:r>
            <a:r>
              <a:rPr lang="ru-RU" dirty="0" err="1"/>
              <a:t>підручник</a:t>
            </a:r>
            <a:r>
              <a:rPr lang="ru-RU" dirty="0"/>
              <a:t> з </a:t>
            </a:r>
            <a:r>
              <a:rPr lang="ru-RU" dirty="0" err="1"/>
              <a:t>сучасної</a:t>
            </a:r>
            <a:r>
              <a:rPr lang="ru-RU" dirty="0"/>
              <a:t> </a:t>
            </a:r>
            <a:r>
              <a:rPr lang="ru-RU" dirty="0" err="1"/>
              <a:t>української</a:t>
            </a:r>
            <a:r>
              <a:rPr lang="ru-RU" dirty="0"/>
              <a:t> </a:t>
            </a:r>
            <a:r>
              <a:rPr lang="ru-RU" dirty="0" err="1"/>
              <a:t>літературної</a:t>
            </a:r>
            <a:r>
              <a:rPr lang="ru-RU" dirty="0"/>
              <a:t> </a:t>
            </a:r>
            <a:r>
              <a:rPr lang="ru-RU" dirty="0" err="1"/>
              <a:t>мови</a:t>
            </a:r>
            <a:r>
              <a:rPr lang="ru-RU" dirty="0"/>
              <a:t>. </a:t>
            </a:r>
            <a:r>
              <a:rPr lang="ru-RU" dirty="0" err="1"/>
              <a:t>Морфологія</a:t>
            </a:r>
            <a:r>
              <a:rPr lang="ru-RU" dirty="0"/>
              <a:t>.   </a:t>
            </a:r>
            <a:r>
              <a:rPr lang="uk-UA" dirty="0"/>
              <a:t>URL:</a:t>
            </a:r>
          </a:p>
          <a:p>
            <a:r>
              <a:rPr lang="en-US" u="sng" dirty="0"/>
              <a:t>http</a:t>
            </a:r>
            <a:r>
              <a:rPr lang="ru-RU" u="sng" dirty="0"/>
              <a:t>:// </a:t>
            </a:r>
            <a:r>
              <a:rPr lang="en-US" u="sng" dirty="0"/>
              <a:t>linguist</a:t>
            </a:r>
            <a:r>
              <a:rPr lang="ru-RU" u="sng" dirty="0"/>
              <a:t>.</a:t>
            </a:r>
            <a:r>
              <a:rPr lang="en-US" u="sng" dirty="0" err="1"/>
              <a:t>univ</a:t>
            </a:r>
            <a:r>
              <a:rPr lang="ru-RU" u="sng" dirty="0"/>
              <a:t>.</a:t>
            </a:r>
            <a:r>
              <a:rPr lang="en-US" u="sng" dirty="0" err="1"/>
              <a:t>kiev</a:t>
            </a:r>
            <a:r>
              <a:rPr lang="ru-RU" u="sng" dirty="0"/>
              <a:t>.</a:t>
            </a:r>
            <a:r>
              <a:rPr lang="en-US" u="sng" dirty="0" err="1"/>
              <a:t>ua</a:t>
            </a:r>
            <a:r>
              <a:rPr lang="ru-RU" u="sng" dirty="0"/>
              <a:t>/</a:t>
            </a:r>
            <a:r>
              <a:rPr lang="en-US" u="sng" dirty="0"/>
              <a:t>WINS</a:t>
            </a:r>
            <a:r>
              <a:rPr lang="ru-RU" u="sng" dirty="0"/>
              <a:t>/</a:t>
            </a:r>
            <a:r>
              <a:rPr lang="en-US" u="sng" dirty="0" err="1"/>
              <a:t>pidruchn</a:t>
            </a:r>
            <a:r>
              <a:rPr lang="ru-RU" u="sng" dirty="0"/>
              <a:t>/</a:t>
            </a:r>
            <a:r>
              <a:rPr lang="en-US" u="sng" dirty="0"/>
              <a:t>index</a:t>
            </a:r>
            <a:r>
              <a:rPr lang="ru-RU" u="sng" dirty="0"/>
              <a:t>.</a:t>
            </a:r>
            <a:r>
              <a:rPr lang="en-US" u="sng" dirty="0" err="1"/>
              <a:t>htm</a:t>
            </a:r>
            <a:r>
              <a:rPr lang="en-US" dirty="0"/>
              <a:t> </a:t>
            </a:r>
            <a:endParaRPr lang="uk-UA" dirty="0"/>
          </a:p>
          <a:p>
            <a:r>
              <a:rPr lang="ru-RU" dirty="0"/>
              <a:t>4. Леонова М. В. </a:t>
            </a:r>
            <a:r>
              <a:rPr lang="ru-RU" dirty="0" err="1"/>
              <a:t>Сучасна</a:t>
            </a:r>
            <a:r>
              <a:rPr lang="ru-RU" dirty="0"/>
              <a:t> </a:t>
            </a:r>
            <a:r>
              <a:rPr lang="ru-RU" dirty="0" err="1"/>
              <a:t>українська</a:t>
            </a:r>
            <a:r>
              <a:rPr lang="ru-RU" dirty="0"/>
              <a:t> </a:t>
            </a:r>
            <a:r>
              <a:rPr lang="ru-RU" dirty="0" err="1"/>
              <a:t>літературна</a:t>
            </a:r>
            <a:r>
              <a:rPr lang="ru-RU" dirty="0"/>
              <a:t> </a:t>
            </a:r>
            <a:r>
              <a:rPr lang="ru-RU" dirty="0" err="1"/>
              <a:t>мова</a:t>
            </a:r>
            <a:r>
              <a:rPr lang="ru-RU" dirty="0"/>
              <a:t>. </a:t>
            </a:r>
            <a:r>
              <a:rPr lang="ru-RU" dirty="0" err="1"/>
              <a:t>Морфологія</a:t>
            </a:r>
            <a:r>
              <a:rPr lang="ru-RU" dirty="0"/>
              <a:t>.  </a:t>
            </a:r>
            <a:r>
              <a:rPr lang="ru-RU" dirty="0" err="1"/>
              <a:t>Київ</a:t>
            </a:r>
            <a:r>
              <a:rPr lang="ru-RU" dirty="0"/>
              <a:t> : </a:t>
            </a:r>
            <a:r>
              <a:rPr lang="ru-RU" dirty="0" err="1"/>
              <a:t>Вища</a:t>
            </a:r>
            <a:r>
              <a:rPr lang="ru-RU" dirty="0"/>
              <a:t> школа, 1983.  </a:t>
            </a:r>
            <a:endParaRPr lang="uk-UA" dirty="0"/>
          </a:p>
          <a:p>
            <a:r>
              <a:rPr lang="uk-UA" dirty="0"/>
              <a:t>URL: </a:t>
            </a:r>
            <a:r>
              <a:rPr lang="en-US" u="sng" dirty="0">
                <a:hlinkClick r:id="rId3"/>
              </a:rPr>
              <a:t>http</a:t>
            </a:r>
            <a:r>
              <a:rPr lang="ru-RU" u="sng" dirty="0">
                <a:hlinkClick r:id="rId3"/>
              </a:rPr>
              <a:t>://</a:t>
            </a:r>
            <a:r>
              <a:rPr lang="en-US" u="sng" dirty="0" err="1">
                <a:hlinkClick r:id="rId3"/>
              </a:rPr>
              <a:t>ebooks</a:t>
            </a:r>
            <a:r>
              <a:rPr lang="ru-RU" u="sng" dirty="0">
                <a:hlinkClick r:id="rId3"/>
              </a:rPr>
              <a:t>.</a:t>
            </a:r>
            <a:r>
              <a:rPr lang="en-US" u="sng" dirty="0" err="1">
                <a:hlinkClick r:id="rId3"/>
              </a:rPr>
              <a:t>znu</a:t>
            </a:r>
            <a:r>
              <a:rPr lang="ru-RU" u="sng" dirty="0">
                <a:hlinkClick r:id="rId3"/>
              </a:rPr>
              <a:t>.</a:t>
            </a:r>
            <a:r>
              <a:rPr lang="en-US" u="sng" dirty="0" err="1">
                <a:hlinkClick r:id="rId3"/>
              </a:rPr>
              <a:t>edu</a:t>
            </a:r>
            <a:r>
              <a:rPr lang="ru-RU" u="sng" dirty="0">
                <a:hlinkClick r:id="rId3"/>
              </a:rPr>
              <a:t>.</a:t>
            </a:r>
            <a:r>
              <a:rPr lang="en-US" u="sng" dirty="0" err="1">
                <a:hlinkClick r:id="rId3"/>
              </a:rPr>
              <a:t>ua</a:t>
            </a:r>
            <a:r>
              <a:rPr lang="ru-RU" u="sng" dirty="0">
                <a:hlinkClick r:id="rId3"/>
              </a:rPr>
              <a:t>/</a:t>
            </a:r>
            <a:r>
              <a:rPr lang="en-US" u="sng" dirty="0">
                <a:hlinkClick r:id="rId3"/>
              </a:rPr>
              <a:t>files</a:t>
            </a:r>
            <a:r>
              <a:rPr lang="ru-RU" u="sng" dirty="0">
                <a:hlinkClick r:id="rId3"/>
              </a:rPr>
              <a:t>/</a:t>
            </a:r>
            <a:r>
              <a:rPr lang="en-US" u="sng" dirty="0" err="1">
                <a:hlinkClick r:id="rId3"/>
              </a:rPr>
              <a:t>Bibliobooks</a:t>
            </a:r>
            <a:r>
              <a:rPr lang="ru-RU" u="sng" dirty="0">
                <a:hlinkClick r:id="rId3"/>
              </a:rPr>
              <a:t>/</a:t>
            </a:r>
            <a:r>
              <a:rPr lang="en-US" u="sng" dirty="0" err="1">
                <a:hlinkClick r:id="rId3"/>
              </a:rPr>
              <a:t>Inshi</a:t>
            </a:r>
            <a:r>
              <a:rPr lang="ru-RU" u="sng" dirty="0">
                <a:hlinkClick r:id="rId3"/>
              </a:rPr>
              <a:t>4/0005865.</a:t>
            </a:r>
            <a:r>
              <a:rPr lang="en-US" u="sng" dirty="0" err="1">
                <a:hlinkClick r:id="rId3"/>
              </a:rPr>
              <a:t>djv</a:t>
            </a:r>
            <a:r>
              <a:rPr lang="en-US" dirty="0">
                <a:hlinkClick r:id="rId3"/>
              </a:rPr>
              <a:t> </a:t>
            </a:r>
            <a:endParaRPr lang="uk-UA" dirty="0"/>
          </a:p>
          <a:p>
            <a:r>
              <a:rPr lang="ru-RU" dirty="0"/>
              <a:t>5. Плющ М. Я. </a:t>
            </a:r>
            <a:r>
              <a:rPr lang="ru-RU" dirty="0" err="1"/>
              <a:t>Граматика</a:t>
            </a:r>
            <a:r>
              <a:rPr lang="ru-RU" dirty="0"/>
              <a:t> </a:t>
            </a:r>
            <a:r>
              <a:rPr lang="ru-RU" dirty="0" err="1"/>
              <a:t>української</a:t>
            </a:r>
            <a:r>
              <a:rPr lang="ru-RU" dirty="0"/>
              <a:t> </a:t>
            </a:r>
            <a:r>
              <a:rPr lang="ru-RU" dirty="0" err="1"/>
              <a:t>мови</a:t>
            </a:r>
            <a:r>
              <a:rPr lang="ru-RU" dirty="0"/>
              <a:t>: у 2 ч. Ч. 1. </a:t>
            </a:r>
            <a:r>
              <a:rPr lang="ru-RU" dirty="0" err="1"/>
              <a:t>Морфеміка</a:t>
            </a:r>
            <a:r>
              <a:rPr lang="ru-RU" dirty="0"/>
              <a:t>. </a:t>
            </a:r>
            <a:r>
              <a:rPr lang="ru-RU" dirty="0" err="1"/>
              <a:t>Словотвір</a:t>
            </a:r>
            <a:r>
              <a:rPr lang="ru-RU" dirty="0"/>
              <a:t>. </a:t>
            </a:r>
            <a:r>
              <a:rPr lang="ru-RU" dirty="0" err="1"/>
              <a:t>Морфологія</a:t>
            </a:r>
            <a:r>
              <a:rPr lang="ru-RU" dirty="0"/>
              <a:t>: </a:t>
            </a:r>
            <a:r>
              <a:rPr lang="ru-RU" dirty="0" err="1"/>
              <a:t>підручник</a:t>
            </a:r>
            <a:r>
              <a:rPr lang="ru-RU" dirty="0"/>
              <a:t>. </a:t>
            </a:r>
            <a:r>
              <a:rPr lang="ru-RU" dirty="0" err="1"/>
              <a:t>Київ</a:t>
            </a:r>
            <a:r>
              <a:rPr lang="ru-RU" dirty="0"/>
              <a:t> : </a:t>
            </a:r>
            <a:r>
              <a:rPr lang="ru-RU" dirty="0" err="1"/>
              <a:t>Вища</a:t>
            </a:r>
            <a:r>
              <a:rPr lang="ru-RU" dirty="0"/>
              <a:t> школа, 2005.  </a:t>
            </a:r>
            <a:endParaRPr lang="uk-UA" dirty="0"/>
          </a:p>
          <a:p>
            <a:r>
              <a:rPr lang="uk-UA" dirty="0"/>
              <a:t>URL:  </a:t>
            </a:r>
            <a:r>
              <a:rPr lang="en-US" u="sng" dirty="0">
                <a:hlinkClick r:id="rId4"/>
              </a:rPr>
              <a:t>http</a:t>
            </a:r>
            <a:r>
              <a:rPr lang="ru-RU" u="sng" dirty="0">
                <a:hlinkClick r:id="rId4"/>
              </a:rPr>
              <a:t>://</a:t>
            </a:r>
            <a:r>
              <a:rPr lang="en-US" u="sng" dirty="0">
                <a:hlinkClick r:id="rId4"/>
              </a:rPr>
              <a:t>lib</a:t>
            </a:r>
            <a:r>
              <a:rPr lang="ru-RU" u="sng" dirty="0">
                <a:hlinkClick r:id="rId4"/>
              </a:rPr>
              <a:t>.</a:t>
            </a:r>
            <a:r>
              <a:rPr lang="en-US" u="sng" dirty="0" err="1">
                <a:hlinkClick r:id="rId4"/>
              </a:rPr>
              <a:t>mdpu</a:t>
            </a:r>
            <a:r>
              <a:rPr lang="ru-RU" u="sng" dirty="0">
                <a:hlinkClick r:id="rId4"/>
              </a:rPr>
              <a:t>.</a:t>
            </a:r>
            <a:r>
              <a:rPr lang="en-US" u="sng" dirty="0">
                <a:hlinkClick r:id="rId4"/>
              </a:rPr>
              <a:t>org</a:t>
            </a:r>
            <a:r>
              <a:rPr lang="ru-RU" u="sng" dirty="0">
                <a:hlinkClick r:id="rId4"/>
              </a:rPr>
              <a:t>.</a:t>
            </a:r>
            <a:r>
              <a:rPr lang="en-US" u="sng" dirty="0" err="1">
                <a:hlinkClick r:id="rId4"/>
              </a:rPr>
              <a:t>ua</a:t>
            </a:r>
            <a:r>
              <a:rPr lang="ru-RU" u="sng" dirty="0">
                <a:hlinkClick r:id="rId4"/>
              </a:rPr>
              <a:t>/</a:t>
            </a:r>
            <a:r>
              <a:rPr lang="en-US" u="sng" dirty="0">
                <a:hlinkClick r:id="rId4"/>
              </a:rPr>
              <a:t>load</a:t>
            </a:r>
            <a:r>
              <a:rPr lang="ru-RU" u="sng" dirty="0">
                <a:hlinkClick r:id="rId4"/>
              </a:rPr>
              <a:t>/</a:t>
            </a:r>
            <a:r>
              <a:rPr lang="en-US" u="sng" dirty="0">
                <a:hlinkClick r:id="rId4"/>
              </a:rPr>
              <a:t>Library</a:t>
            </a:r>
            <a:r>
              <a:rPr lang="ru-RU" u="sng" dirty="0">
                <a:hlinkClick r:id="rId4"/>
              </a:rPr>
              <a:t>/</a:t>
            </a:r>
            <a:r>
              <a:rPr lang="en-US" u="sng" dirty="0">
                <a:hlinkClick r:id="rId4"/>
              </a:rPr>
              <a:t>plush</a:t>
            </a:r>
            <a:r>
              <a:rPr lang="ru-RU" u="sng" dirty="0">
                <a:hlinkClick r:id="rId4"/>
              </a:rPr>
              <a:t>_</a:t>
            </a:r>
            <a:r>
              <a:rPr lang="en-US" u="sng" dirty="0" err="1">
                <a:hlinkClick r:id="rId4"/>
              </a:rPr>
              <a:t>gramatika</a:t>
            </a:r>
            <a:r>
              <a:rPr lang="ru-RU" u="sng" dirty="0">
                <a:hlinkClick r:id="rId4"/>
              </a:rPr>
              <a:t>_</a:t>
            </a:r>
            <a:r>
              <a:rPr lang="en-US" u="sng" dirty="0" err="1">
                <a:hlinkClick r:id="rId4"/>
              </a:rPr>
              <a:t>ukr</a:t>
            </a:r>
            <a:r>
              <a:rPr lang="ru-RU" u="sng" dirty="0">
                <a:hlinkClick r:id="rId4"/>
              </a:rPr>
              <a:t>_</a:t>
            </a:r>
            <a:r>
              <a:rPr lang="en-US" u="sng" dirty="0" err="1">
                <a:hlinkClick r:id="rId4"/>
              </a:rPr>
              <a:t>movi</a:t>
            </a:r>
            <a:r>
              <a:rPr lang="ru-RU" u="sng" dirty="0">
                <a:hlinkClick r:id="rId4"/>
              </a:rPr>
              <a:t>.</a:t>
            </a:r>
            <a:r>
              <a:rPr lang="en-US" u="sng" dirty="0">
                <a:hlinkClick r:id="rId4"/>
              </a:rPr>
              <a:t>pdf</a:t>
            </a:r>
            <a:r>
              <a:rPr lang="en-US" dirty="0">
                <a:hlinkClick r:id="rId4"/>
              </a:rPr>
              <a:t> </a:t>
            </a:r>
            <a:endParaRPr lang="uk-UA" dirty="0"/>
          </a:p>
          <a:p>
            <a:r>
              <a:rPr lang="uk-UA" dirty="0"/>
              <a:t>6. </a:t>
            </a:r>
            <a:r>
              <a:rPr lang="ru-RU" dirty="0" err="1"/>
              <a:t>Сучасна</a:t>
            </a:r>
            <a:r>
              <a:rPr lang="ru-RU" dirty="0"/>
              <a:t> 	</a:t>
            </a:r>
            <a:r>
              <a:rPr lang="ru-RU" dirty="0" err="1"/>
              <a:t>українська</a:t>
            </a:r>
            <a:r>
              <a:rPr lang="ru-RU" dirty="0"/>
              <a:t> 	</a:t>
            </a:r>
            <a:r>
              <a:rPr lang="ru-RU" dirty="0" err="1"/>
              <a:t>мова</a:t>
            </a:r>
            <a:r>
              <a:rPr lang="ru-RU" dirty="0"/>
              <a:t>. 	</a:t>
            </a:r>
            <a:r>
              <a:rPr lang="ru-RU" dirty="0" err="1"/>
              <a:t>Морфологія</a:t>
            </a:r>
            <a:r>
              <a:rPr lang="ru-RU" dirty="0"/>
              <a:t>. </a:t>
            </a:r>
            <a:r>
              <a:rPr lang="uk-UA" dirty="0"/>
              <a:t>URL: </a:t>
            </a:r>
            <a:r>
              <a:rPr lang="en-US" u="sng" dirty="0">
                <a:hlinkClick r:id="rId5"/>
              </a:rPr>
              <a:t>http</a:t>
            </a:r>
            <a:r>
              <a:rPr lang="ru-RU" u="sng" dirty="0">
                <a:hlinkClick r:id="rId5"/>
              </a:rPr>
              <a:t>://</a:t>
            </a:r>
            <a:r>
              <a:rPr lang="en-US" u="sng" dirty="0">
                <a:hlinkClick r:id="rId5"/>
              </a:rPr>
              <a:t>www</a:t>
            </a:r>
            <a:r>
              <a:rPr lang="ru-RU" u="sng" dirty="0">
                <a:hlinkClick r:id="rId5"/>
              </a:rPr>
              <a:t>.</a:t>
            </a:r>
            <a:r>
              <a:rPr lang="en-US" u="sng" dirty="0" err="1">
                <a:hlinkClick r:id="rId5"/>
              </a:rPr>
              <a:t>mova</a:t>
            </a:r>
            <a:r>
              <a:rPr lang="ru-RU" u="sng" dirty="0">
                <a:hlinkClick r:id="rId5"/>
              </a:rPr>
              <a:t>.</a:t>
            </a:r>
            <a:r>
              <a:rPr lang="en-US" u="sng" dirty="0">
                <a:hlinkClick r:id="rId5"/>
              </a:rPr>
              <a:t>info</a:t>
            </a:r>
            <a:r>
              <a:rPr lang="ru-RU" u="sng" dirty="0">
                <a:hlinkClick r:id="rId5"/>
              </a:rPr>
              <a:t>/</a:t>
            </a:r>
            <a:r>
              <a:rPr lang="en-US" u="sng" dirty="0" err="1">
                <a:hlinkClick r:id="rId5"/>
              </a:rPr>
              <a:t>pidruchn</a:t>
            </a:r>
            <a:r>
              <a:rPr lang="ru-RU" u="sng" dirty="0">
                <a:hlinkClick r:id="rId5"/>
              </a:rPr>
              <a:t>.</a:t>
            </a:r>
            <a:r>
              <a:rPr lang="en-US" u="sng" dirty="0" err="1">
                <a:hlinkClick r:id="rId5"/>
              </a:rPr>
              <a:t>aspx</a:t>
            </a:r>
            <a:r>
              <a:rPr lang="en-US" dirty="0">
                <a:hlinkClick r:id="rId5"/>
              </a:rPr>
              <a:t> </a:t>
            </a:r>
            <a:endParaRPr lang="uk-UA" dirty="0"/>
          </a:p>
          <a:p>
            <a:r>
              <a:rPr lang="ru-RU" dirty="0"/>
              <a:t>7. </a:t>
            </a:r>
            <a:r>
              <a:rPr lang="ru-RU" dirty="0" err="1"/>
              <a:t>Караман</a:t>
            </a:r>
            <a:r>
              <a:rPr lang="ru-RU" dirty="0"/>
              <a:t> С. О. </a:t>
            </a:r>
            <a:r>
              <a:rPr lang="ru-RU" dirty="0" err="1"/>
              <a:t>Сучасна</a:t>
            </a:r>
            <a:r>
              <a:rPr lang="ru-RU" dirty="0"/>
              <a:t> </a:t>
            </a:r>
            <a:r>
              <a:rPr lang="ru-RU" dirty="0" err="1"/>
              <a:t>українська</a:t>
            </a:r>
            <a:r>
              <a:rPr lang="ru-RU" dirty="0"/>
              <a:t> </a:t>
            </a:r>
            <a:r>
              <a:rPr lang="ru-RU" dirty="0" err="1"/>
              <a:t>літературна</a:t>
            </a:r>
            <a:r>
              <a:rPr lang="ru-RU" dirty="0"/>
              <a:t> </a:t>
            </a:r>
            <a:r>
              <a:rPr lang="ru-RU" dirty="0" err="1"/>
              <a:t>мова</a:t>
            </a:r>
            <a:r>
              <a:rPr lang="ru-RU" dirty="0"/>
              <a:t> (</a:t>
            </a:r>
            <a:r>
              <a:rPr lang="ru-RU" dirty="0" err="1"/>
              <a:t>Морфологія</a:t>
            </a:r>
            <a:r>
              <a:rPr lang="ru-RU" dirty="0"/>
              <a:t>).    </a:t>
            </a:r>
            <a:endParaRPr lang="uk-UA" dirty="0"/>
          </a:p>
          <a:p>
            <a:r>
              <a:rPr lang="uk-UA" dirty="0"/>
              <a:t>URL: </a:t>
            </a:r>
            <a:r>
              <a:rPr lang="uk-UA" u="sng" dirty="0"/>
              <a:t> </a:t>
            </a:r>
            <a:r>
              <a:rPr lang="en-US" u="sng" dirty="0"/>
              <a:t>http:// litmisto.org.ua/?</a:t>
            </a:r>
            <a:r>
              <a:rPr lang="en-US" u="sng" dirty="0" err="1"/>
              <a:t>page_id</a:t>
            </a:r>
            <a:r>
              <a:rPr lang="en-US" u="sng" dirty="0"/>
              <a:t>=6961</a:t>
            </a:r>
            <a:r>
              <a:rPr lang="en-US" baseline="-25000" dirty="0"/>
              <a:t> </a:t>
            </a:r>
            <a:endParaRPr lang="uk-UA" dirty="0"/>
          </a:p>
          <a:p>
            <a:r>
              <a:rPr lang="en-US" dirty="0"/>
              <a:t>  </a:t>
            </a:r>
            <a:endParaRPr lang="uk-UA" dirty="0"/>
          </a:p>
          <a:p>
            <a:r>
              <a:rPr lang="uk-UA" dirty="0"/>
              <a:t> </a:t>
            </a:r>
          </a:p>
          <a:p>
            <a:r>
              <a:rPr lang="uk-UA" dirty="0"/>
              <a:t> </a:t>
            </a:r>
          </a:p>
          <a:p>
            <a:endParaRPr lang="uk-UA" b="1" dirty="0"/>
          </a:p>
        </p:txBody>
      </p:sp>
      <p:pic>
        <p:nvPicPr>
          <p:cNvPr id="4100" name="Picture 4" descr="C:\Users\admin\AppData\Local\Microsoft\Windows\Temporary Internet Files\Content.IE5\0AV200A3\feebbf6628c3898dfcf6b4dfc7658483[1].jpg"/>
          <p:cNvPicPr>
            <a:picLocks noChangeAspect="1" noChangeArrowheads="1"/>
          </p:cNvPicPr>
          <p:nvPr/>
        </p:nvPicPr>
        <p:blipFill>
          <a:blip r:embed="rId6" cstate="print"/>
          <a:srcRect/>
          <a:stretch>
            <a:fillRect/>
          </a:stretch>
        </p:blipFill>
        <p:spPr bwMode="auto">
          <a:xfrm>
            <a:off x="9144000" y="2348880"/>
            <a:ext cx="2145754" cy="2424702"/>
          </a:xfrm>
          <a:prstGeom prst="rect">
            <a:avLst/>
          </a:prstGeom>
          <a:noFill/>
        </p:spPr>
      </p:pic>
    </p:spTree>
  </p:cSld>
  <p:clrMapOvr>
    <a:masterClrMapping/>
  </p:clrMapOvr>
  <p:transition spd="slow" advClick="0" advTm="10000">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10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animEffect transition="in" filter="wipe(down)">
                                      <p:cBhvr>
                                        <p:cTn id="83" dur="580">
                                          <p:stCondLst>
                                            <p:cond delay="0"/>
                                          </p:stCondLst>
                                        </p:cTn>
                                        <p:tgtEl>
                                          <p:spTgt spid="3">
                                            <p:txEl>
                                              <p:pRg st="4" end="4"/>
                                            </p:txEl>
                                          </p:spTgt>
                                        </p:tgtEl>
                                      </p:cBhvr>
                                    </p:animEffect>
                                    <p:anim calcmode="lin" valueType="num">
                                      <p:cBhvr>
                                        <p:cTn id="8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4" end="4"/>
                                            </p:txEl>
                                          </p:spTgt>
                                        </p:tgtEl>
                                      </p:cBhvr>
                                      <p:to x="100000" y="60000"/>
                                    </p:animScale>
                                    <p:animScale>
                                      <p:cBhvr>
                                        <p:cTn id="90" dur="166" decel="50000">
                                          <p:stCondLst>
                                            <p:cond delay="676"/>
                                          </p:stCondLst>
                                        </p:cTn>
                                        <p:tgtEl>
                                          <p:spTgt spid="3">
                                            <p:txEl>
                                              <p:pRg st="4" end="4"/>
                                            </p:txEl>
                                          </p:spTgt>
                                        </p:tgtEl>
                                      </p:cBhvr>
                                      <p:to x="100000" y="100000"/>
                                    </p:animScale>
                                    <p:animScale>
                                      <p:cBhvr>
                                        <p:cTn id="91" dur="26">
                                          <p:stCondLst>
                                            <p:cond delay="1312"/>
                                          </p:stCondLst>
                                        </p:cTn>
                                        <p:tgtEl>
                                          <p:spTgt spid="3">
                                            <p:txEl>
                                              <p:pRg st="4" end="4"/>
                                            </p:txEl>
                                          </p:spTgt>
                                        </p:tgtEl>
                                      </p:cBhvr>
                                      <p:to x="100000" y="80000"/>
                                    </p:animScale>
                                    <p:animScale>
                                      <p:cBhvr>
                                        <p:cTn id="92" dur="166" decel="50000">
                                          <p:stCondLst>
                                            <p:cond delay="1338"/>
                                          </p:stCondLst>
                                        </p:cTn>
                                        <p:tgtEl>
                                          <p:spTgt spid="3">
                                            <p:txEl>
                                              <p:pRg st="4" end="4"/>
                                            </p:txEl>
                                          </p:spTgt>
                                        </p:tgtEl>
                                      </p:cBhvr>
                                      <p:to x="100000" y="100000"/>
                                    </p:animScale>
                                    <p:animScale>
                                      <p:cBhvr>
                                        <p:cTn id="93" dur="26">
                                          <p:stCondLst>
                                            <p:cond delay="1642"/>
                                          </p:stCondLst>
                                        </p:cTn>
                                        <p:tgtEl>
                                          <p:spTgt spid="3">
                                            <p:txEl>
                                              <p:pRg st="4" end="4"/>
                                            </p:txEl>
                                          </p:spTgt>
                                        </p:tgtEl>
                                      </p:cBhvr>
                                      <p:to x="100000" y="90000"/>
                                    </p:animScale>
                                    <p:animScale>
                                      <p:cBhvr>
                                        <p:cTn id="94" dur="166" decel="50000">
                                          <p:stCondLst>
                                            <p:cond delay="1668"/>
                                          </p:stCondLst>
                                        </p:cTn>
                                        <p:tgtEl>
                                          <p:spTgt spid="3">
                                            <p:txEl>
                                              <p:pRg st="4" end="4"/>
                                            </p:txEl>
                                          </p:spTgt>
                                        </p:tgtEl>
                                      </p:cBhvr>
                                      <p:to x="100000" y="100000"/>
                                    </p:animScale>
                                    <p:animScale>
                                      <p:cBhvr>
                                        <p:cTn id="95" dur="26">
                                          <p:stCondLst>
                                            <p:cond delay="1808"/>
                                          </p:stCondLst>
                                        </p:cTn>
                                        <p:tgtEl>
                                          <p:spTgt spid="3">
                                            <p:txEl>
                                              <p:pRg st="4" end="4"/>
                                            </p:txEl>
                                          </p:spTgt>
                                        </p:tgtEl>
                                      </p:cBhvr>
                                      <p:to x="100000" y="95000"/>
                                    </p:animScale>
                                    <p:animScale>
                                      <p:cBhvr>
                                        <p:cTn id="96" dur="166" decel="50000">
                                          <p:stCondLst>
                                            <p:cond delay="1834"/>
                                          </p:stCondLst>
                                        </p:cTn>
                                        <p:tgtEl>
                                          <p:spTgt spid="3">
                                            <p:txEl>
                                              <p:pRg st="4" end="4"/>
                                            </p:tx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txEl>
                                              <p:pRg st="5" end="5"/>
                                            </p:txEl>
                                          </p:spTgt>
                                        </p:tgtEl>
                                        <p:attrNameLst>
                                          <p:attrName>style.visibility</p:attrName>
                                        </p:attrNameLst>
                                      </p:cBhvr>
                                      <p:to>
                                        <p:strVal val="visible"/>
                                      </p:to>
                                    </p:set>
                                    <p:animEffect transition="in" filter="wipe(down)">
                                      <p:cBhvr>
                                        <p:cTn id="101" dur="580">
                                          <p:stCondLst>
                                            <p:cond delay="0"/>
                                          </p:stCondLst>
                                        </p:cTn>
                                        <p:tgtEl>
                                          <p:spTgt spid="3">
                                            <p:txEl>
                                              <p:pRg st="5" end="5"/>
                                            </p:txEl>
                                          </p:spTgt>
                                        </p:tgtEl>
                                      </p:cBhvr>
                                    </p:animEffect>
                                    <p:anim calcmode="lin" valueType="num">
                                      <p:cBhvr>
                                        <p:cTn id="10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5" end="5"/>
                                            </p:txEl>
                                          </p:spTgt>
                                        </p:tgtEl>
                                      </p:cBhvr>
                                      <p:to x="100000" y="60000"/>
                                    </p:animScale>
                                    <p:animScale>
                                      <p:cBhvr>
                                        <p:cTn id="108" dur="166" decel="50000">
                                          <p:stCondLst>
                                            <p:cond delay="676"/>
                                          </p:stCondLst>
                                        </p:cTn>
                                        <p:tgtEl>
                                          <p:spTgt spid="3">
                                            <p:txEl>
                                              <p:pRg st="5" end="5"/>
                                            </p:txEl>
                                          </p:spTgt>
                                        </p:tgtEl>
                                      </p:cBhvr>
                                      <p:to x="100000" y="100000"/>
                                    </p:animScale>
                                    <p:animScale>
                                      <p:cBhvr>
                                        <p:cTn id="109" dur="26">
                                          <p:stCondLst>
                                            <p:cond delay="1312"/>
                                          </p:stCondLst>
                                        </p:cTn>
                                        <p:tgtEl>
                                          <p:spTgt spid="3">
                                            <p:txEl>
                                              <p:pRg st="5" end="5"/>
                                            </p:txEl>
                                          </p:spTgt>
                                        </p:tgtEl>
                                      </p:cBhvr>
                                      <p:to x="100000" y="80000"/>
                                    </p:animScale>
                                    <p:animScale>
                                      <p:cBhvr>
                                        <p:cTn id="110" dur="166" decel="50000">
                                          <p:stCondLst>
                                            <p:cond delay="1338"/>
                                          </p:stCondLst>
                                        </p:cTn>
                                        <p:tgtEl>
                                          <p:spTgt spid="3">
                                            <p:txEl>
                                              <p:pRg st="5" end="5"/>
                                            </p:txEl>
                                          </p:spTgt>
                                        </p:tgtEl>
                                      </p:cBhvr>
                                      <p:to x="100000" y="100000"/>
                                    </p:animScale>
                                    <p:animScale>
                                      <p:cBhvr>
                                        <p:cTn id="111" dur="26">
                                          <p:stCondLst>
                                            <p:cond delay="1642"/>
                                          </p:stCondLst>
                                        </p:cTn>
                                        <p:tgtEl>
                                          <p:spTgt spid="3">
                                            <p:txEl>
                                              <p:pRg st="5" end="5"/>
                                            </p:txEl>
                                          </p:spTgt>
                                        </p:tgtEl>
                                      </p:cBhvr>
                                      <p:to x="100000" y="90000"/>
                                    </p:animScale>
                                    <p:animScale>
                                      <p:cBhvr>
                                        <p:cTn id="112" dur="166" decel="50000">
                                          <p:stCondLst>
                                            <p:cond delay="1668"/>
                                          </p:stCondLst>
                                        </p:cTn>
                                        <p:tgtEl>
                                          <p:spTgt spid="3">
                                            <p:txEl>
                                              <p:pRg st="5" end="5"/>
                                            </p:txEl>
                                          </p:spTgt>
                                        </p:tgtEl>
                                      </p:cBhvr>
                                      <p:to x="100000" y="100000"/>
                                    </p:animScale>
                                    <p:animScale>
                                      <p:cBhvr>
                                        <p:cTn id="113" dur="26">
                                          <p:stCondLst>
                                            <p:cond delay="1808"/>
                                          </p:stCondLst>
                                        </p:cTn>
                                        <p:tgtEl>
                                          <p:spTgt spid="3">
                                            <p:txEl>
                                              <p:pRg st="5" end="5"/>
                                            </p:txEl>
                                          </p:spTgt>
                                        </p:tgtEl>
                                      </p:cBhvr>
                                      <p:to x="100000" y="95000"/>
                                    </p:animScale>
                                    <p:animScale>
                                      <p:cBhvr>
                                        <p:cTn id="114" dur="166" decel="50000">
                                          <p:stCondLst>
                                            <p:cond delay="1834"/>
                                          </p:stCondLst>
                                        </p:cTn>
                                        <p:tgtEl>
                                          <p:spTgt spid="3">
                                            <p:txEl>
                                              <p:pRg st="5" end="5"/>
                                            </p:txEl>
                                          </p:spTgt>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animEffect transition="in" filter="wipe(down)">
                                      <p:cBhvr>
                                        <p:cTn id="119" dur="580">
                                          <p:stCondLst>
                                            <p:cond delay="0"/>
                                          </p:stCondLst>
                                        </p:cTn>
                                        <p:tgtEl>
                                          <p:spTgt spid="3">
                                            <p:txEl>
                                              <p:pRg st="6" end="6"/>
                                            </p:txEl>
                                          </p:spTgt>
                                        </p:tgtEl>
                                      </p:cBhvr>
                                    </p:animEffect>
                                    <p:anim calcmode="lin" valueType="num">
                                      <p:cBhvr>
                                        <p:cTn id="12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6" end="6"/>
                                            </p:txEl>
                                          </p:spTgt>
                                        </p:tgtEl>
                                      </p:cBhvr>
                                      <p:to x="100000" y="60000"/>
                                    </p:animScale>
                                    <p:animScale>
                                      <p:cBhvr>
                                        <p:cTn id="126" dur="166" decel="50000">
                                          <p:stCondLst>
                                            <p:cond delay="676"/>
                                          </p:stCondLst>
                                        </p:cTn>
                                        <p:tgtEl>
                                          <p:spTgt spid="3">
                                            <p:txEl>
                                              <p:pRg st="6" end="6"/>
                                            </p:txEl>
                                          </p:spTgt>
                                        </p:tgtEl>
                                      </p:cBhvr>
                                      <p:to x="100000" y="100000"/>
                                    </p:animScale>
                                    <p:animScale>
                                      <p:cBhvr>
                                        <p:cTn id="127" dur="26">
                                          <p:stCondLst>
                                            <p:cond delay="1312"/>
                                          </p:stCondLst>
                                        </p:cTn>
                                        <p:tgtEl>
                                          <p:spTgt spid="3">
                                            <p:txEl>
                                              <p:pRg st="6" end="6"/>
                                            </p:txEl>
                                          </p:spTgt>
                                        </p:tgtEl>
                                      </p:cBhvr>
                                      <p:to x="100000" y="80000"/>
                                    </p:animScale>
                                    <p:animScale>
                                      <p:cBhvr>
                                        <p:cTn id="128" dur="166" decel="50000">
                                          <p:stCondLst>
                                            <p:cond delay="1338"/>
                                          </p:stCondLst>
                                        </p:cTn>
                                        <p:tgtEl>
                                          <p:spTgt spid="3">
                                            <p:txEl>
                                              <p:pRg st="6" end="6"/>
                                            </p:txEl>
                                          </p:spTgt>
                                        </p:tgtEl>
                                      </p:cBhvr>
                                      <p:to x="100000" y="100000"/>
                                    </p:animScale>
                                    <p:animScale>
                                      <p:cBhvr>
                                        <p:cTn id="129" dur="26">
                                          <p:stCondLst>
                                            <p:cond delay="1642"/>
                                          </p:stCondLst>
                                        </p:cTn>
                                        <p:tgtEl>
                                          <p:spTgt spid="3">
                                            <p:txEl>
                                              <p:pRg st="6" end="6"/>
                                            </p:txEl>
                                          </p:spTgt>
                                        </p:tgtEl>
                                      </p:cBhvr>
                                      <p:to x="100000" y="90000"/>
                                    </p:animScale>
                                    <p:animScale>
                                      <p:cBhvr>
                                        <p:cTn id="130" dur="166" decel="50000">
                                          <p:stCondLst>
                                            <p:cond delay="1668"/>
                                          </p:stCondLst>
                                        </p:cTn>
                                        <p:tgtEl>
                                          <p:spTgt spid="3">
                                            <p:txEl>
                                              <p:pRg st="6" end="6"/>
                                            </p:txEl>
                                          </p:spTgt>
                                        </p:tgtEl>
                                      </p:cBhvr>
                                      <p:to x="100000" y="100000"/>
                                    </p:animScale>
                                    <p:animScale>
                                      <p:cBhvr>
                                        <p:cTn id="131" dur="26">
                                          <p:stCondLst>
                                            <p:cond delay="1808"/>
                                          </p:stCondLst>
                                        </p:cTn>
                                        <p:tgtEl>
                                          <p:spTgt spid="3">
                                            <p:txEl>
                                              <p:pRg st="6" end="6"/>
                                            </p:txEl>
                                          </p:spTgt>
                                        </p:tgtEl>
                                      </p:cBhvr>
                                      <p:to x="100000" y="95000"/>
                                    </p:animScale>
                                    <p:animScale>
                                      <p:cBhvr>
                                        <p:cTn id="132" dur="166" decel="50000">
                                          <p:stCondLst>
                                            <p:cond delay="1834"/>
                                          </p:stCondLst>
                                        </p:cTn>
                                        <p:tgtEl>
                                          <p:spTgt spid="3">
                                            <p:txEl>
                                              <p:pRg st="6" end="6"/>
                                            </p:txEl>
                                          </p:spTgt>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3">
                                            <p:txEl>
                                              <p:pRg st="8" end="8"/>
                                            </p:txEl>
                                          </p:spTgt>
                                        </p:tgtEl>
                                        <p:attrNameLst>
                                          <p:attrName>style.visibility</p:attrName>
                                        </p:attrNameLst>
                                      </p:cBhvr>
                                      <p:to>
                                        <p:strVal val="visible"/>
                                      </p:to>
                                    </p:set>
                                    <p:animEffect transition="in" filter="wipe(down)">
                                      <p:cBhvr>
                                        <p:cTn id="155" dur="580">
                                          <p:stCondLst>
                                            <p:cond delay="0"/>
                                          </p:stCondLst>
                                        </p:cTn>
                                        <p:tgtEl>
                                          <p:spTgt spid="3">
                                            <p:txEl>
                                              <p:pRg st="8" end="8"/>
                                            </p:txEl>
                                          </p:spTgt>
                                        </p:tgtEl>
                                      </p:cBhvr>
                                    </p:animEffect>
                                    <p:anim calcmode="lin" valueType="num">
                                      <p:cBhvr>
                                        <p:cTn id="15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3">
                                            <p:txEl>
                                              <p:pRg st="8" end="8"/>
                                            </p:txEl>
                                          </p:spTgt>
                                        </p:tgtEl>
                                      </p:cBhvr>
                                      <p:to x="100000" y="60000"/>
                                    </p:animScale>
                                    <p:animScale>
                                      <p:cBhvr>
                                        <p:cTn id="162" dur="166" decel="50000">
                                          <p:stCondLst>
                                            <p:cond delay="676"/>
                                          </p:stCondLst>
                                        </p:cTn>
                                        <p:tgtEl>
                                          <p:spTgt spid="3">
                                            <p:txEl>
                                              <p:pRg st="8" end="8"/>
                                            </p:txEl>
                                          </p:spTgt>
                                        </p:tgtEl>
                                      </p:cBhvr>
                                      <p:to x="100000" y="100000"/>
                                    </p:animScale>
                                    <p:animScale>
                                      <p:cBhvr>
                                        <p:cTn id="163" dur="26">
                                          <p:stCondLst>
                                            <p:cond delay="1312"/>
                                          </p:stCondLst>
                                        </p:cTn>
                                        <p:tgtEl>
                                          <p:spTgt spid="3">
                                            <p:txEl>
                                              <p:pRg st="8" end="8"/>
                                            </p:txEl>
                                          </p:spTgt>
                                        </p:tgtEl>
                                      </p:cBhvr>
                                      <p:to x="100000" y="80000"/>
                                    </p:animScale>
                                    <p:animScale>
                                      <p:cBhvr>
                                        <p:cTn id="164" dur="166" decel="50000">
                                          <p:stCondLst>
                                            <p:cond delay="1338"/>
                                          </p:stCondLst>
                                        </p:cTn>
                                        <p:tgtEl>
                                          <p:spTgt spid="3">
                                            <p:txEl>
                                              <p:pRg st="8" end="8"/>
                                            </p:txEl>
                                          </p:spTgt>
                                        </p:tgtEl>
                                      </p:cBhvr>
                                      <p:to x="100000" y="100000"/>
                                    </p:animScale>
                                    <p:animScale>
                                      <p:cBhvr>
                                        <p:cTn id="165" dur="26">
                                          <p:stCondLst>
                                            <p:cond delay="1642"/>
                                          </p:stCondLst>
                                        </p:cTn>
                                        <p:tgtEl>
                                          <p:spTgt spid="3">
                                            <p:txEl>
                                              <p:pRg st="8" end="8"/>
                                            </p:txEl>
                                          </p:spTgt>
                                        </p:tgtEl>
                                      </p:cBhvr>
                                      <p:to x="100000" y="90000"/>
                                    </p:animScale>
                                    <p:animScale>
                                      <p:cBhvr>
                                        <p:cTn id="166" dur="166" decel="50000">
                                          <p:stCondLst>
                                            <p:cond delay="1668"/>
                                          </p:stCondLst>
                                        </p:cTn>
                                        <p:tgtEl>
                                          <p:spTgt spid="3">
                                            <p:txEl>
                                              <p:pRg st="8" end="8"/>
                                            </p:txEl>
                                          </p:spTgt>
                                        </p:tgtEl>
                                      </p:cBhvr>
                                      <p:to x="100000" y="100000"/>
                                    </p:animScale>
                                    <p:animScale>
                                      <p:cBhvr>
                                        <p:cTn id="167" dur="26">
                                          <p:stCondLst>
                                            <p:cond delay="1808"/>
                                          </p:stCondLst>
                                        </p:cTn>
                                        <p:tgtEl>
                                          <p:spTgt spid="3">
                                            <p:txEl>
                                              <p:pRg st="8" end="8"/>
                                            </p:txEl>
                                          </p:spTgt>
                                        </p:tgtEl>
                                      </p:cBhvr>
                                      <p:to x="100000" y="95000"/>
                                    </p:animScale>
                                    <p:animScale>
                                      <p:cBhvr>
                                        <p:cTn id="168" dur="166" decel="50000">
                                          <p:stCondLst>
                                            <p:cond delay="1834"/>
                                          </p:stCondLst>
                                        </p:cTn>
                                        <p:tgtEl>
                                          <p:spTgt spid="3">
                                            <p:txEl>
                                              <p:pRg st="8" end="8"/>
                                            </p:txEl>
                                          </p:spTgt>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grpId="0" nodeType="clickEffect">
                                  <p:stCondLst>
                                    <p:cond delay="0"/>
                                  </p:stCondLst>
                                  <p:childTnLst>
                                    <p:set>
                                      <p:cBhvr>
                                        <p:cTn id="172" dur="1" fill="hold">
                                          <p:stCondLst>
                                            <p:cond delay="0"/>
                                          </p:stCondLst>
                                        </p:cTn>
                                        <p:tgtEl>
                                          <p:spTgt spid="3">
                                            <p:txEl>
                                              <p:pRg st="9" end="9"/>
                                            </p:txEl>
                                          </p:spTgt>
                                        </p:tgtEl>
                                        <p:attrNameLst>
                                          <p:attrName>style.visibility</p:attrName>
                                        </p:attrNameLst>
                                      </p:cBhvr>
                                      <p:to>
                                        <p:strVal val="visible"/>
                                      </p:to>
                                    </p:set>
                                    <p:animEffect transition="in" filter="wipe(down)">
                                      <p:cBhvr>
                                        <p:cTn id="173" dur="580">
                                          <p:stCondLst>
                                            <p:cond delay="0"/>
                                          </p:stCondLst>
                                        </p:cTn>
                                        <p:tgtEl>
                                          <p:spTgt spid="3">
                                            <p:txEl>
                                              <p:pRg st="9" end="9"/>
                                            </p:txEl>
                                          </p:spTgt>
                                        </p:tgtEl>
                                      </p:cBhvr>
                                    </p:animEffect>
                                    <p:anim calcmode="lin" valueType="num">
                                      <p:cBhvr>
                                        <p:cTn id="17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3">
                                            <p:txEl>
                                              <p:pRg st="9" end="9"/>
                                            </p:txEl>
                                          </p:spTgt>
                                        </p:tgtEl>
                                      </p:cBhvr>
                                      <p:to x="100000" y="60000"/>
                                    </p:animScale>
                                    <p:animScale>
                                      <p:cBhvr>
                                        <p:cTn id="180" dur="166" decel="50000">
                                          <p:stCondLst>
                                            <p:cond delay="676"/>
                                          </p:stCondLst>
                                        </p:cTn>
                                        <p:tgtEl>
                                          <p:spTgt spid="3">
                                            <p:txEl>
                                              <p:pRg st="9" end="9"/>
                                            </p:txEl>
                                          </p:spTgt>
                                        </p:tgtEl>
                                      </p:cBhvr>
                                      <p:to x="100000" y="100000"/>
                                    </p:animScale>
                                    <p:animScale>
                                      <p:cBhvr>
                                        <p:cTn id="181" dur="26">
                                          <p:stCondLst>
                                            <p:cond delay="1312"/>
                                          </p:stCondLst>
                                        </p:cTn>
                                        <p:tgtEl>
                                          <p:spTgt spid="3">
                                            <p:txEl>
                                              <p:pRg st="9" end="9"/>
                                            </p:txEl>
                                          </p:spTgt>
                                        </p:tgtEl>
                                      </p:cBhvr>
                                      <p:to x="100000" y="80000"/>
                                    </p:animScale>
                                    <p:animScale>
                                      <p:cBhvr>
                                        <p:cTn id="182" dur="166" decel="50000">
                                          <p:stCondLst>
                                            <p:cond delay="1338"/>
                                          </p:stCondLst>
                                        </p:cTn>
                                        <p:tgtEl>
                                          <p:spTgt spid="3">
                                            <p:txEl>
                                              <p:pRg st="9" end="9"/>
                                            </p:txEl>
                                          </p:spTgt>
                                        </p:tgtEl>
                                      </p:cBhvr>
                                      <p:to x="100000" y="100000"/>
                                    </p:animScale>
                                    <p:animScale>
                                      <p:cBhvr>
                                        <p:cTn id="183" dur="26">
                                          <p:stCondLst>
                                            <p:cond delay="1642"/>
                                          </p:stCondLst>
                                        </p:cTn>
                                        <p:tgtEl>
                                          <p:spTgt spid="3">
                                            <p:txEl>
                                              <p:pRg st="9" end="9"/>
                                            </p:txEl>
                                          </p:spTgt>
                                        </p:tgtEl>
                                      </p:cBhvr>
                                      <p:to x="100000" y="90000"/>
                                    </p:animScale>
                                    <p:animScale>
                                      <p:cBhvr>
                                        <p:cTn id="184" dur="166" decel="50000">
                                          <p:stCondLst>
                                            <p:cond delay="1668"/>
                                          </p:stCondLst>
                                        </p:cTn>
                                        <p:tgtEl>
                                          <p:spTgt spid="3">
                                            <p:txEl>
                                              <p:pRg st="9" end="9"/>
                                            </p:txEl>
                                          </p:spTgt>
                                        </p:tgtEl>
                                      </p:cBhvr>
                                      <p:to x="100000" y="100000"/>
                                    </p:animScale>
                                    <p:animScale>
                                      <p:cBhvr>
                                        <p:cTn id="185" dur="26">
                                          <p:stCondLst>
                                            <p:cond delay="1808"/>
                                          </p:stCondLst>
                                        </p:cTn>
                                        <p:tgtEl>
                                          <p:spTgt spid="3">
                                            <p:txEl>
                                              <p:pRg st="9" end="9"/>
                                            </p:txEl>
                                          </p:spTgt>
                                        </p:tgtEl>
                                      </p:cBhvr>
                                      <p:to x="100000" y="95000"/>
                                    </p:animScale>
                                    <p:animScale>
                                      <p:cBhvr>
                                        <p:cTn id="186" dur="166" decel="50000">
                                          <p:stCondLst>
                                            <p:cond delay="1834"/>
                                          </p:stCondLst>
                                        </p:cTn>
                                        <p:tgtEl>
                                          <p:spTgt spid="3">
                                            <p:txEl>
                                              <p:pRg st="9" end="9"/>
                                            </p:txEl>
                                          </p:spTgt>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grpId="0" nodeType="clickEffect">
                                  <p:stCondLst>
                                    <p:cond delay="0"/>
                                  </p:stCondLst>
                                  <p:childTnLst>
                                    <p:set>
                                      <p:cBhvr>
                                        <p:cTn id="190" dur="1" fill="hold">
                                          <p:stCondLst>
                                            <p:cond delay="0"/>
                                          </p:stCondLst>
                                        </p:cTn>
                                        <p:tgtEl>
                                          <p:spTgt spid="3">
                                            <p:txEl>
                                              <p:pRg st="10" end="10"/>
                                            </p:txEl>
                                          </p:spTgt>
                                        </p:tgtEl>
                                        <p:attrNameLst>
                                          <p:attrName>style.visibility</p:attrName>
                                        </p:attrNameLst>
                                      </p:cBhvr>
                                      <p:to>
                                        <p:strVal val="visible"/>
                                      </p:to>
                                    </p:set>
                                    <p:animEffect transition="in" filter="wipe(down)">
                                      <p:cBhvr>
                                        <p:cTn id="191" dur="580">
                                          <p:stCondLst>
                                            <p:cond delay="0"/>
                                          </p:stCondLst>
                                        </p:cTn>
                                        <p:tgtEl>
                                          <p:spTgt spid="3">
                                            <p:txEl>
                                              <p:pRg st="10" end="10"/>
                                            </p:txEl>
                                          </p:spTgt>
                                        </p:tgtEl>
                                      </p:cBhvr>
                                    </p:animEffect>
                                    <p:anim calcmode="lin" valueType="num">
                                      <p:cBhvr>
                                        <p:cTn id="19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3">
                                            <p:txEl>
                                              <p:pRg st="10" end="10"/>
                                            </p:txEl>
                                          </p:spTgt>
                                        </p:tgtEl>
                                      </p:cBhvr>
                                      <p:to x="100000" y="60000"/>
                                    </p:animScale>
                                    <p:animScale>
                                      <p:cBhvr>
                                        <p:cTn id="198" dur="166" decel="50000">
                                          <p:stCondLst>
                                            <p:cond delay="676"/>
                                          </p:stCondLst>
                                        </p:cTn>
                                        <p:tgtEl>
                                          <p:spTgt spid="3">
                                            <p:txEl>
                                              <p:pRg st="10" end="10"/>
                                            </p:txEl>
                                          </p:spTgt>
                                        </p:tgtEl>
                                      </p:cBhvr>
                                      <p:to x="100000" y="100000"/>
                                    </p:animScale>
                                    <p:animScale>
                                      <p:cBhvr>
                                        <p:cTn id="199" dur="26">
                                          <p:stCondLst>
                                            <p:cond delay="1312"/>
                                          </p:stCondLst>
                                        </p:cTn>
                                        <p:tgtEl>
                                          <p:spTgt spid="3">
                                            <p:txEl>
                                              <p:pRg st="10" end="10"/>
                                            </p:txEl>
                                          </p:spTgt>
                                        </p:tgtEl>
                                      </p:cBhvr>
                                      <p:to x="100000" y="80000"/>
                                    </p:animScale>
                                    <p:animScale>
                                      <p:cBhvr>
                                        <p:cTn id="200" dur="166" decel="50000">
                                          <p:stCondLst>
                                            <p:cond delay="1338"/>
                                          </p:stCondLst>
                                        </p:cTn>
                                        <p:tgtEl>
                                          <p:spTgt spid="3">
                                            <p:txEl>
                                              <p:pRg st="10" end="10"/>
                                            </p:txEl>
                                          </p:spTgt>
                                        </p:tgtEl>
                                      </p:cBhvr>
                                      <p:to x="100000" y="100000"/>
                                    </p:animScale>
                                    <p:animScale>
                                      <p:cBhvr>
                                        <p:cTn id="201" dur="26">
                                          <p:stCondLst>
                                            <p:cond delay="1642"/>
                                          </p:stCondLst>
                                        </p:cTn>
                                        <p:tgtEl>
                                          <p:spTgt spid="3">
                                            <p:txEl>
                                              <p:pRg st="10" end="10"/>
                                            </p:txEl>
                                          </p:spTgt>
                                        </p:tgtEl>
                                      </p:cBhvr>
                                      <p:to x="100000" y="90000"/>
                                    </p:animScale>
                                    <p:animScale>
                                      <p:cBhvr>
                                        <p:cTn id="202" dur="166" decel="50000">
                                          <p:stCondLst>
                                            <p:cond delay="1668"/>
                                          </p:stCondLst>
                                        </p:cTn>
                                        <p:tgtEl>
                                          <p:spTgt spid="3">
                                            <p:txEl>
                                              <p:pRg st="10" end="10"/>
                                            </p:txEl>
                                          </p:spTgt>
                                        </p:tgtEl>
                                      </p:cBhvr>
                                      <p:to x="100000" y="100000"/>
                                    </p:animScale>
                                    <p:animScale>
                                      <p:cBhvr>
                                        <p:cTn id="203" dur="26">
                                          <p:stCondLst>
                                            <p:cond delay="1808"/>
                                          </p:stCondLst>
                                        </p:cTn>
                                        <p:tgtEl>
                                          <p:spTgt spid="3">
                                            <p:txEl>
                                              <p:pRg st="10" end="10"/>
                                            </p:txEl>
                                          </p:spTgt>
                                        </p:tgtEl>
                                      </p:cBhvr>
                                      <p:to x="100000" y="95000"/>
                                    </p:animScale>
                                    <p:animScale>
                                      <p:cBhvr>
                                        <p:cTn id="204" dur="166" decel="50000">
                                          <p:stCondLst>
                                            <p:cond delay="1834"/>
                                          </p:stCondLst>
                                        </p:cTn>
                                        <p:tgtEl>
                                          <p:spTgt spid="3">
                                            <p:txEl>
                                              <p:pRg st="10" end="10"/>
                                            </p:txEl>
                                          </p:spTgt>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grpId="0" nodeType="clickEffect">
                                  <p:stCondLst>
                                    <p:cond delay="0"/>
                                  </p:stCondLst>
                                  <p:childTnLst>
                                    <p:set>
                                      <p:cBhvr>
                                        <p:cTn id="208" dur="1" fill="hold">
                                          <p:stCondLst>
                                            <p:cond delay="0"/>
                                          </p:stCondLst>
                                        </p:cTn>
                                        <p:tgtEl>
                                          <p:spTgt spid="3">
                                            <p:txEl>
                                              <p:pRg st="11" end="11"/>
                                            </p:txEl>
                                          </p:spTgt>
                                        </p:tgtEl>
                                        <p:attrNameLst>
                                          <p:attrName>style.visibility</p:attrName>
                                        </p:attrNameLst>
                                      </p:cBhvr>
                                      <p:to>
                                        <p:strVal val="visible"/>
                                      </p:to>
                                    </p:set>
                                    <p:animEffect transition="in" filter="wipe(down)">
                                      <p:cBhvr>
                                        <p:cTn id="209" dur="580">
                                          <p:stCondLst>
                                            <p:cond delay="0"/>
                                          </p:stCondLst>
                                        </p:cTn>
                                        <p:tgtEl>
                                          <p:spTgt spid="3">
                                            <p:txEl>
                                              <p:pRg st="11" end="11"/>
                                            </p:txEl>
                                          </p:spTgt>
                                        </p:tgtEl>
                                      </p:cBhvr>
                                    </p:animEffect>
                                    <p:anim calcmode="lin" valueType="num">
                                      <p:cBhvr>
                                        <p:cTn id="21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5" dur="26">
                                          <p:stCondLst>
                                            <p:cond delay="650"/>
                                          </p:stCondLst>
                                        </p:cTn>
                                        <p:tgtEl>
                                          <p:spTgt spid="3">
                                            <p:txEl>
                                              <p:pRg st="11" end="11"/>
                                            </p:txEl>
                                          </p:spTgt>
                                        </p:tgtEl>
                                      </p:cBhvr>
                                      <p:to x="100000" y="60000"/>
                                    </p:animScale>
                                    <p:animScale>
                                      <p:cBhvr>
                                        <p:cTn id="216" dur="166" decel="50000">
                                          <p:stCondLst>
                                            <p:cond delay="676"/>
                                          </p:stCondLst>
                                        </p:cTn>
                                        <p:tgtEl>
                                          <p:spTgt spid="3">
                                            <p:txEl>
                                              <p:pRg st="11" end="11"/>
                                            </p:txEl>
                                          </p:spTgt>
                                        </p:tgtEl>
                                      </p:cBhvr>
                                      <p:to x="100000" y="100000"/>
                                    </p:animScale>
                                    <p:animScale>
                                      <p:cBhvr>
                                        <p:cTn id="217" dur="26">
                                          <p:stCondLst>
                                            <p:cond delay="1312"/>
                                          </p:stCondLst>
                                        </p:cTn>
                                        <p:tgtEl>
                                          <p:spTgt spid="3">
                                            <p:txEl>
                                              <p:pRg st="11" end="11"/>
                                            </p:txEl>
                                          </p:spTgt>
                                        </p:tgtEl>
                                      </p:cBhvr>
                                      <p:to x="100000" y="80000"/>
                                    </p:animScale>
                                    <p:animScale>
                                      <p:cBhvr>
                                        <p:cTn id="218" dur="166" decel="50000">
                                          <p:stCondLst>
                                            <p:cond delay="1338"/>
                                          </p:stCondLst>
                                        </p:cTn>
                                        <p:tgtEl>
                                          <p:spTgt spid="3">
                                            <p:txEl>
                                              <p:pRg st="11" end="11"/>
                                            </p:txEl>
                                          </p:spTgt>
                                        </p:tgtEl>
                                      </p:cBhvr>
                                      <p:to x="100000" y="100000"/>
                                    </p:animScale>
                                    <p:animScale>
                                      <p:cBhvr>
                                        <p:cTn id="219" dur="26">
                                          <p:stCondLst>
                                            <p:cond delay="1642"/>
                                          </p:stCondLst>
                                        </p:cTn>
                                        <p:tgtEl>
                                          <p:spTgt spid="3">
                                            <p:txEl>
                                              <p:pRg st="11" end="11"/>
                                            </p:txEl>
                                          </p:spTgt>
                                        </p:tgtEl>
                                      </p:cBhvr>
                                      <p:to x="100000" y="90000"/>
                                    </p:animScale>
                                    <p:animScale>
                                      <p:cBhvr>
                                        <p:cTn id="220" dur="166" decel="50000">
                                          <p:stCondLst>
                                            <p:cond delay="1668"/>
                                          </p:stCondLst>
                                        </p:cTn>
                                        <p:tgtEl>
                                          <p:spTgt spid="3">
                                            <p:txEl>
                                              <p:pRg st="11" end="11"/>
                                            </p:txEl>
                                          </p:spTgt>
                                        </p:tgtEl>
                                      </p:cBhvr>
                                      <p:to x="100000" y="100000"/>
                                    </p:animScale>
                                    <p:animScale>
                                      <p:cBhvr>
                                        <p:cTn id="221" dur="26">
                                          <p:stCondLst>
                                            <p:cond delay="1808"/>
                                          </p:stCondLst>
                                        </p:cTn>
                                        <p:tgtEl>
                                          <p:spTgt spid="3">
                                            <p:txEl>
                                              <p:pRg st="11" end="11"/>
                                            </p:txEl>
                                          </p:spTgt>
                                        </p:tgtEl>
                                      </p:cBhvr>
                                      <p:to x="100000" y="95000"/>
                                    </p:animScale>
                                    <p:animScale>
                                      <p:cBhvr>
                                        <p:cTn id="222" dur="166" decel="50000">
                                          <p:stCondLst>
                                            <p:cond delay="1834"/>
                                          </p:stCondLst>
                                        </p:cTn>
                                        <p:tgtEl>
                                          <p:spTgt spid="3">
                                            <p:txEl>
                                              <p:pRg st="11" end="11"/>
                                            </p:txEl>
                                          </p:spTgt>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grpId="0" nodeType="clickEffect">
                                  <p:stCondLst>
                                    <p:cond delay="0"/>
                                  </p:stCondLst>
                                  <p:childTnLst>
                                    <p:set>
                                      <p:cBhvr>
                                        <p:cTn id="226" dur="1" fill="hold">
                                          <p:stCondLst>
                                            <p:cond delay="0"/>
                                          </p:stCondLst>
                                        </p:cTn>
                                        <p:tgtEl>
                                          <p:spTgt spid="3">
                                            <p:txEl>
                                              <p:pRg st="12" end="12"/>
                                            </p:txEl>
                                          </p:spTgt>
                                        </p:tgtEl>
                                        <p:attrNameLst>
                                          <p:attrName>style.visibility</p:attrName>
                                        </p:attrNameLst>
                                      </p:cBhvr>
                                      <p:to>
                                        <p:strVal val="visible"/>
                                      </p:to>
                                    </p:set>
                                    <p:animEffect transition="in" filter="wipe(down)">
                                      <p:cBhvr>
                                        <p:cTn id="227" dur="580">
                                          <p:stCondLst>
                                            <p:cond delay="0"/>
                                          </p:stCondLst>
                                        </p:cTn>
                                        <p:tgtEl>
                                          <p:spTgt spid="3">
                                            <p:txEl>
                                              <p:pRg st="12" end="12"/>
                                            </p:txEl>
                                          </p:spTgt>
                                        </p:tgtEl>
                                      </p:cBhvr>
                                    </p:animEffect>
                                    <p:anim calcmode="lin" valueType="num">
                                      <p:cBhvr>
                                        <p:cTn id="22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3" dur="26">
                                          <p:stCondLst>
                                            <p:cond delay="650"/>
                                          </p:stCondLst>
                                        </p:cTn>
                                        <p:tgtEl>
                                          <p:spTgt spid="3">
                                            <p:txEl>
                                              <p:pRg st="12" end="12"/>
                                            </p:txEl>
                                          </p:spTgt>
                                        </p:tgtEl>
                                      </p:cBhvr>
                                      <p:to x="100000" y="60000"/>
                                    </p:animScale>
                                    <p:animScale>
                                      <p:cBhvr>
                                        <p:cTn id="234" dur="166" decel="50000">
                                          <p:stCondLst>
                                            <p:cond delay="676"/>
                                          </p:stCondLst>
                                        </p:cTn>
                                        <p:tgtEl>
                                          <p:spTgt spid="3">
                                            <p:txEl>
                                              <p:pRg st="12" end="12"/>
                                            </p:txEl>
                                          </p:spTgt>
                                        </p:tgtEl>
                                      </p:cBhvr>
                                      <p:to x="100000" y="100000"/>
                                    </p:animScale>
                                    <p:animScale>
                                      <p:cBhvr>
                                        <p:cTn id="235" dur="26">
                                          <p:stCondLst>
                                            <p:cond delay="1312"/>
                                          </p:stCondLst>
                                        </p:cTn>
                                        <p:tgtEl>
                                          <p:spTgt spid="3">
                                            <p:txEl>
                                              <p:pRg st="12" end="12"/>
                                            </p:txEl>
                                          </p:spTgt>
                                        </p:tgtEl>
                                      </p:cBhvr>
                                      <p:to x="100000" y="80000"/>
                                    </p:animScale>
                                    <p:animScale>
                                      <p:cBhvr>
                                        <p:cTn id="236" dur="166" decel="50000">
                                          <p:stCondLst>
                                            <p:cond delay="1338"/>
                                          </p:stCondLst>
                                        </p:cTn>
                                        <p:tgtEl>
                                          <p:spTgt spid="3">
                                            <p:txEl>
                                              <p:pRg st="12" end="12"/>
                                            </p:txEl>
                                          </p:spTgt>
                                        </p:tgtEl>
                                      </p:cBhvr>
                                      <p:to x="100000" y="100000"/>
                                    </p:animScale>
                                    <p:animScale>
                                      <p:cBhvr>
                                        <p:cTn id="237" dur="26">
                                          <p:stCondLst>
                                            <p:cond delay="1642"/>
                                          </p:stCondLst>
                                        </p:cTn>
                                        <p:tgtEl>
                                          <p:spTgt spid="3">
                                            <p:txEl>
                                              <p:pRg st="12" end="12"/>
                                            </p:txEl>
                                          </p:spTgt>
                                        </p:tgtEl>
                                      </p:cBhvr>
                                      <p:to x="100000" y="90000"/>
                                    </p:animScale>
                                    <p:animScale>
                                      <p:cBhvr>
                                        <p:cTn id="238" dur="166" decel="50000">
                                          <p:stCondLst>
                                            <p:cond delay="1668"/>
                                          </p:stCondLst>
                                        </p:cTn>
                                        <p:tgtEl>
                                          <p:spTgt spid="3">
                                            <p:txEl>
                                              <p:pRg st="12" end="12"/>
                                            </p:txEl>
                                          </p:spTgt>
                                        </p:tgtEl>
                                      </p:cBhvr>
                                      <p:to x="100000" y="100000"/>
                                    </p:animScale>
                                    <p:animScale>
                                      <p:cBhvr>
                                        <p:cTn id="239" dur="26">
                                          <p:stCondLst>
                                            <p:cond delay="1808"/>
                                          </p:stCondLst>
                                        </p:cTn>
                                        <p:tgtEl>
                                          <p:spTgt spid="3">
                                            <p:txEl>
                                              <p:pRg st="12" end="12"/>
                                            </p:txEl>
                                          </p:spTgt>
                                        </p:tgtEl>
                                      </p:cBhvr>
                                      <p:to x="100000" y="95000"/>
                                    </p:animScale>
                                    <p:animScale>
                                      <p:cBhvr>
                                        <p:cTn id="240" dur="166" decel="50000">
                                          <p:stCondLst>
                                            <p:cond delay="1834"/>
                                          </p:stCondLst>
                                        </p:cTn>
                                        <p:tgtEl>
                                          <p:spTgt spid="3">
                                            <p:txEl>
                                              <p:pRg st="12" end="12"/>
                                            </p:txEl>
                                          </p:spTgt>
                                        </p:tgtEl>
                                      </p:cBhvr>
                                      <p:to x="100000" y="100000"/>
                                    </p:animScale>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3">
                                            <p:txEl>
                                              <p:pRg st="13" end="13"/>
                                            </p:txEl>
                                          </p:spTgt>
                                        </p:tgtEl>
                                        <p:attrNameLst>
                                          <p:attrName>style.visibility</p:attrName>
                                        </p:attrNameLst>
                                      </p:cBhvr>
                                      <p:to>
                                        <p:strVal val="visible"/>
                                      </p:to>
                                    </p:set>
                                    <p:animEffect transition="in" filter="wipe(down)">
                                      <p:cBhvr>
                                        <p:cTn id="245" dur="580">
                                          <p:stCondLst>
                                            <p:cond delay="0"/>
                                          </p:stCondLst>
                                        </p:cTn>
                                        <p:tgtEl>
                                          <p:spTgt spid="3">
                                            <p:txEl>
                                              <p:pRg st="13" end="13"/>
                                            </p:txEl>
                                          </p:spTgt>
                                        </p:tgtEl>
                                      </p:cBhvr>
                                    </p:animEffect>
                                    <p:anim calcmode="lin" valueType="num">
                                      <p:cBhvr>
                                        <p:cTn id="246"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51" dur="26">
                                          <p:stCondLst>
                                            <p:cond delay="650"/>
                                          </p:stCondLst>
                                        </p:cTn>
                                        <p:tgtEl>
                                          <p:spTgt spid="3">
                                            <p:txEl>
                                              <p:pRg st="13" end="13"/>
                                            </p:txEl>
                                          </p:spTgt>
                                        </p:tgtEl>
                                      </p:cBhvr>
                                      <p:to x="100000" y="60000"/>
                                    </p:animScale>
                                    <p:animScale>
                                      <p:cBhvr>
                                        <p:cTn id="252" dur="166" decel="50000">
                                          <p:stCondLst>
                                            <p:cond delay="676"/>
                                          </p:stCondLst>
                                        </p:cTn>
                                        <p:tgtEl>
                                          <p:spTgt spid="3">
                                            <p:txEl>
                                              <p:pRg st="13" end="13"/>
                                            </p:txEl>
                                          </p:spTgt>
                                        </p:tgtEl>
                                      </p:cBhvr>
                                      <p:to x="100000" y="100000"/>
                                    </p:animScale>
                                    <p:animScale>
                                      <p:cBhvr>
                                        <p:cTn id="253" dur="26">
                                          <p:stCondLst>
                                            <p:cond delay="1312"/>
                                          </p:stCondLst>
                                        </p:cTn>
                                        <p:tgtEl>
                                          <p:spTgt spid="3">
                                            <p:txEl>
                                              <p:pRg st="13" end="13"/>
                                            </p:txEl>
                                          </p:spTgt>
                                        </p:tgtEl>
                                      </p:cBhvr>
                                      <p:to x="100000" y="80000"/>
                                    </p:animScale>
                                    <p:animScale>
                                      <p:cBhvr>
                                        <p:cTn id="254" dur="166" decel="50000">
                                          <p:stCondLst>
                                            <p:cond delay="1338"/>
                                          </p:stCondLst>
                                        </p:cTn>
                                        <p:tgtEl>
                                          <p:spTgt spid="3">
                                            <p:txEl>
                                              <p:pRg st="13" end="13"/>
                                            </p:txEl>
                                          </p:spTgt>
                                        </p:tgtEl>
                                      </p:cBhvr>
                                      <p:to x="100000" y="100000"/>
                                    </p:animScale>
                                    <p:animScale>
                                      <p:cBhvr>
                                        <p:cTn id="255" dur="26">
                                          <p:stCondLst>
                                            <p:cond delay="1642"/>
                                          </p:stCondLst>
                                        </p:cTn>
                                        <p:tgtEl>
                                          <p:spTgt spid="3">
                                            <p:txEl>
                                              <p:pRg st="13" end="13"/>
                                            </p:txEl>
                                          </p:spTgt>
                                        </p:tgtEl>
                                      </p:cBhvr>
                                      <p:to x="100000" y="90000"/>
                                    </p:animScale>
                                    <p:animScale>
                                      <p:cBhvr>
                                        <p:cTn id="256" dur="166" decel="50000">
                                          <p:stCondLst>
                                            <p:cond delay="1668"/>
                                          </p:stCondLst>
                                        </p:cTn>
                                        <p:tgtEl>
                                          <p:spTgt spid="3">
                                            <p:txEl>
                                              <p:pRg st="13" end="13"/>
                                            </p:txEl>
                                          </p:spTgt>
                                        </p:tgtEl>
                                      </p:cBhvr>
                                      <p:to x="100000" y="100000"/>
                                    </p:animScale>
                                    <p:animScale>
                                      <p:cBhvr>
                                        <p:cTn id="257" dur="26">
                                          <p:stCondLst>
                                            <p:cond delay="1808"/>
                                          </p:stCondLst>
                                        </p:cTn>
                                        <p:tgtEl>
                                          <p:spTgt spid="3">
                                            <p:txEl>
                                              <p:pRg st="13" end="13"/>
                                            </p:txEl>
                                          </p:spTgt>
                                        </p:tgtEl>
                                      </p:cBhvr>
                                      <p:to x="100000" y="95000"/>
                                    </p:animScale>
                                    <p:animScale>
                                      <p:cBhvr>
                                        <p:cTn id="258" dur="166" decel="50000">
                                          <p:stCondLst>
                                            <p:cond delay="1834"/>
                                          </p:stCondLst>
                                        </p:cTn>
                                        <p:tgtEl>
                                          <p:spTgt spid="3">
                                            <p:txEl>
                                              <p:pRg st="13" end="13"/>
                                            </p:txEl>
                                          </p:spTgt>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26" presetClass="entr" presetSubtype="0" fill="hold" grpId="0" nodeType="clickEffect">
                                  <p:stCondLst>
                                    <p:cond delay="0"/>
                                  </p:stCondLst>
                                  <p:childTnLst>
                                    <p:set>
                                      <p:cBhvr>
                                        <p:cTn id="262" dur="1" fill="hold">
                                          <p:stCondLst>
                                            <p:cond delay="0"/>
                                          </p:stCondLst>
                                        </p:cTn>
                                        <p:tgtEl>
                                          <p:spTgt spid="3">
                                            <p:txEl>
                                              <p:pRg st="14" end="14"/>
                                            </p:txEl>
                                          </p:spTgt>
                                        </p:tgtEl>
                                        <p:attrNameLst>
                                          <p:attrName>style.visibility</p:attrName>
                                        </p:attrNameLst>
                                      </p:cBhvr>
                                      <p:to>
                                        <p:strVal val="visible"/>
                                      </p:to>
                                    </p:set>
                                    <p:animEffect transition="in" filter="wipe(down)">
                                      <p:cBhvr>
                                        <p:cTn id="263" dur="580">
                                          <p:stCondLst>
                                            <p:cond delay="0"/>
                                          </p:stCondLst>
                                        </p:cTn>
                                        <p:tgtEl>
                                          <p:spTgt spid="3">
                                            <p:txEl>
                                              <p:pRg st="14" end="14"/>
                                            </p:txEl>
                                          </p:spTgt>
                                        </p:tgtEl>
                                      </p:cBhvr>
                                    </p:animEffect>
                                    <p:anim calcmode="lin" valueType="num">
                                      <p:cBhvr>
                                        <p:cTn id="264"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9" dur="26">
                                          <p:stCondLst>
                                            <p:cond delay="650"/>
                                          </p:stCondLst>
                                        </p:cTn>
                                        <p:tgtEl>
                                          <p:spTgt spid="3">
                                            <p:txEl>
                                              <p:pRg st="14" end="14"/>
                                            </p:txEl>
                                          </p:spTgt>
                                        </p:tgtEl>
                                      </p:cBhvr>
                                      <p:to x="100000" y="60000"/>
                                    </p:animScale>
                                    <p:animScale>
                                      <p:cBhvr>
                                        <p:cTn id="270" dur="166" decel="50000">
                                          <p:stCondLst>
                                            <p:cond delay="676"/>
                                          </p:stCondLst>
                                        </p:cTn>
                                        <p:tgtEl>
                                          <p:spTgt spid="3">
                                            <p:txEl>
                                              <p:pRg st="14" end="14"/>
                                            </p:txEl>
                                          </p:spTgt>
                                        </p:tgtEl>
                                      </p:cBhvr>
                                      <p:to x="100000" y="100000"/>
                                    </p:animScale>
                                    <p:animScale>
                                      <p:cBhvr>
                                        <p:cTn id="271" dur="26">
                                          <p:stCondLst>
                                            <p:cond delay="1312"/>
                                          </p:stCondLst>
                                        </p:cTn>
                                        <p:tgtEl>
                                          <p:spTgt spid="3">
                                            <p:txEl>
                                              <p:pRg st="14" end="14"/>
                                            </p:txEl>
                                          </p:spTgt>
                                        </p:tgtEl>
                                      </p:cBhvr>
                                      <p:to x="100000" y="80000"/>
                                    </p:animScale>
                                    <p:animScale>
                                      <p:cBhvr>
                                        <p:cTn id="272" dur="166" decel="50000">
                                          <p:stCondLst>
                                            <p:cond delay="1338"/>
                                          </p:stCondLst>
                                        </p:cTn>
                                        <p:tgtEl>
                                          <p:spTgt spid="3">
                                            <p:txEl>
                                              <p:pRg st="14" end="14"/>
                                            </p:txEl>
                                          </p:spTgt>
                                        </p:tgtEl>
                                      </p:cBhvr>
                                      <p:to x="100000" y="100000"/>
                                    </p:animScale>
                                    <p:animScale>
                                      <p:cBhvr>
                                        <p:cTn id="273" dur="26">
                                          <p:stCondLst>
                                            <p:cond delay="1642"/>
                                          </p:stCondLst>
                                        </p:cTn>
                                        <p:tgtEl>
                                          <p:spTgt spid="3">
                                            <p:txEl>
                                              <p:pRg st="14" end="14"/>
                                            </p:txEl>
                                          </p:spTgt>
                                        </p:tgtEl>
                                      </p:cBhvr>
                                      <p:to x="100000" y="90000"/>
                                    </p:animScale>
                                    <p:animScale>
                                      <p:cBhvr>
                                        <p:cTn id="274" dur="166" decel="50000">
                                          <p:stCondLst>
                                            <p:cond delay="1668"/>
                                          </p:stCondLst>
                                        </p:cTn>
                                        <p:tgtEl>
                                          <p:spTgt spid="3">
                                            <p:txEl>
                                              <p:pRg st="14" end="14"/>
                                            </p:txEl>
                                          </p:spTgt>
                                        </p:tgtEl>
                                      </p:cBhvr>
                                      <p:to x="100000" y="100000"/>
                                    </p:animScale>
                                    <p:animScale>
                                      <p:cBhvr>
                                        <p:cTn id="275" dur="26">
                                          <p:stCondLst>
                                            <p:cond delay="1808"/>
                                          </p:stCondLst>
                                        </p:cTn>
                                        <p:tgtEl>
                                          <p:spTgt spid="3">
                                            <p:txEl>
                                              <p:pRg st="14" end="14"/>
                                            </p:txEl>
                                          </p:spTgt>
                                        </p:tgtEl>
                                      </p:cBhvr>
                                      <p:to x="100000" y="95000"/>
                                    </p:animScale>
                                    <p:animScale>
                                      <p:cBhvr>
                                        <p:cTn id="276" dur="166" decel="50000">
                                          <p:stCondLst>
                                            <p:cond delay="1834"/>
                                          </p:stCondLst>
                                        </p:cTn>
                                        <p:tgtEl>
                                          <p:spTgt spid="3">
                                            <p:txEl>
                                              <p:pRg st="14" end="14"/>
                                            </p:txEl>
                                          </p:spTgt>
                                        </p:tgtEl>
                                      </p:cBhvr>
                                      <p:to x="100000" y="100000"/>
                                    </p:animScale>
                                  </p:childTnLst>
                                </p:cTn>
                              </p:par>
                            </p:childTnLst>
                          </p:cTn>
                        </p:par>
                      </p:childTnLst>
                    </p:cTn>
                  </p:par>
                  <p:par>
                    <p:cTn id="277" fill="hold">
                      <p:stCondLst>
                        <p:cond delay="indefinite"/>
                      </p:stCondLst>
                      <p:childTnLst>
                        <p:par>
                          <p:cTn id="278" fill="hold">
                            <p:stCondLst>
                              <p:cond delay="0"/>
                            </p:stCondLst>
                            <p:childTnLst>
                              <p:par>
                                <p:cTn id="279" presetID="39" presetClass="entr" presetSubtype="0" accel="100000" fill="hold" grpId="0" nodeType="clickEffect" nodePh="1">
                                  <p:stCondLst>
                                    <p:cond delay="0"/>
                                  </p:stCondLst>
                                  <p:endCondLst>
                                    <p:cond evt="begin" delay="0">
                                      <p:tn val="279"/>
                                    </p:cond>
                                  </p:endCondLst>
                                  <p:childTnLst>
                                    <p:set>
                                      <p:cBhvr>
                                        <p:cTn id="280" dur="1" fill="hold">
                                          <p:stCondLst>
                                            <p:cond delay="0"/>
                                          </p:stCondLst>
                                        </p:cTn>
                                        <p:tgtEl>
                                          <p:spTgt spid="2"/>
                                        </p:tgtEl>
                                        <p:attrNameLst>
                                          <p:attrName>style.visibility</p:attrName>
                                        </p:attrNameLst>
                                      </p:cBhvr>
                                      <p:to>
                                        <p:strVal val="visible"/>
                                      </p:to>
                                    </p:set>
                                    <p:anim calcmode="lin" valueType="num">
                                      <p:cBhvr>
                                        <p:cTn id="28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8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8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8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0000" lnSpcReduction="20000"/>
          </a:bodyPr>
          <a:lstStyle/>
          <a:p>
            <a:r>
              <a:rPr lang="uk-UA" b="1" dirty="0"/>
              <a:t>Відвідування занять. Регуляція пропусків.</a:t>
            </a:r>
            <a:endParaRPr lang="uk-UA" dirty="0"/>
          </a:p>
          <a:p>
            <a:r>
              <a:rPr lang="uk-UA" u="sng" dirty="0"/>
              <a:t>Відвідування практичних занять обов’язкове</a:t>
            </a:r>
            <a:r>
              <a:rPr lang="uk-UA" dirty="0"/>
              <a:t>, оскільки курс є профільною дисципліною, зорієнтованою на максимальне опанування граматичних засад (зокрема морфології) української   мови. </a:t>
            </a:r>
            <a:r>
              <a:rPr lang="uk-UA" u="sng" dirty="0"/>
              <a:t>Завдання мають бути виконанні перед заняттями</a:t>
            </a:r>
            <a:r>
              <a:rPr lang="uk-UA" dirty="0"/>
              <a:t>. </a:t>
            </a:r>
            <a:r>
              <a:rPr lang="uk-UA" u="sng" dirty="0"/>
              <a:t>Пропуски можливі лише з поважної причини</a:t>
            </a:r>
            <a:r>
              <a:rPr lang="uk-UA" dirty="0"/>
              <a:t>. Студенти, які за певних обставин не можуть відвідувати практичні заняття регулярно, мусять впродовж тижня узгодити із викладачем графік індивідуального відпрацювання пропущених занять. Окремі пропущенні завдання мають бути відпрацьовані на найближчій консультації впродовж тижня після пропуску. Відпрацювання занять здійснюється у формі співбесіди за питаннями, визначеними планом заняття, і демонстрацією виконаних письмово вправ і завдань. </a:t>
            </a:r>
          </a:p>
          <a:p>
            <a:pPr>
              <a:buNone/>
            </a:pPr>
            <a:endParaRPr lang="uk-UA" i="1" u="sng" dirty="0" smtClean="0"/>
          </a:p>
          <a:p>
            <a:endParaRPr lang="uk-UA" dirty="0"/>
          </a:p>
          <a:p>
            <a:endParaRPr lang="uk-UA" dirty="0"/>
          </a:p>
        </p:txBody>
      </p:sp>
    </p:spTree>
  </p:cSld>
  <p:clrMapOvr>
    <a:masterClrMapping/>
  </p:clrMapOvr>
  <p:transition spd="slow" advClick="0" advTm="10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70000" lnSpcReduction="20000"/>
          </a:bodyPr>
          <a:lstStyle/>
          <a:p>
            <a:r>
              <a:rPr lang="uk-UA" b="1" dirty="0"/>
              <a:t>Політика академічної доброчесності</a:t>
            </a:r>
            <a:endParaRPr lang="uk-UA" dirty="0"/>
          </a:p>
          <a:p>
            <a:r>
              <a:rPr lang="uk-UA" dirty="0"/>
              <a:t>Кожний студент зобов’язаний дотримуватися принципів академічної доброчесності. Письмові завдання з використанням часткових або повнотекстових запозичень з інших робіт без зазначення авторства – це </a:t>
            </a:r>
            <a:r>
              <a:rPr lang="uk-UA" i="1" dirty="0"/>
              <a:t>плагіат</a:t>
            </a:r>
            <a:r>
              <a:rPr lang="uk-UA" dirty="0"/>
              <a:t>. Використання будь-якої інформації (текст, фото, ілюстрації тощо) мають бути правильно процитовані з посиланням на автора! Якщо ви не впевнені, що таке плагіат, фабрикація, фальсифікація, порадьтеся з викладачем. До студентів, у роботах яких буде виявлено списування, плагіат чи інші прояви недоброчесної поведінки, можуть бути застосовані різні дисциплінарні заходи </a:t>
            </a:r>
            <a:endParaRPr lang="uk-UA" dirty="0"/>
          </a:p>
        </p:txBody>
      </p:sp>
      <p:pic>
        <p:nvPicPr>
          <p:cNvPr id="5122" name="Picture 2" descr="C:\Users\admin\AppData\Local\Microsoft\Windows\Temporary Internet Files\Content.IE5\FNQ7TQGR\Книга[1].gif"/>
          <p:cNvPicPr>
            <a:picLocks noChangeAspect="1" noChangeArrowheads="1" noCrop="1"/>
          </p:cNvPicPr>
          <p:nvPr/>
        </p:nvPicPr>
        <p:blipFill>
          <a:blip r:embed="rId2" cstate="print"/>
          <a:srcRect/>
          <a:stretch>
            <a:fillRect/>
          </a:stretch>
        </p:blipFill>
        <p:spPr bwMode="auto">
          <a:xfrm>
            <a:off x="-2668924" y="3624608"/>
            <a:ext cx="2696344" cy="3250058"/>
          </a:xfrm>
          <a:prstGeom prst="rect">
            <a:avLst/>
          </a:prstGeom>
          <a:noFill/>
        </p:spPr>
      </p:pic>
    </p:spTree>
  </p:cSld>
  <p:clrMapOvr>
    <a:masterClrMapping/>
  </p:clrMapOvr>
  <p:transition spd="slow" advClick="0" advTm="10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ipe(down)">
                                      <p:cBhvr>
                                        <p:cTn id="23" dur="580">
                                          <p:stCondLst>
                                            <p:cond delay="0"/>
                                          </p:stCondLst>
                                        </p:cTn>
                                        <p:tgtEl>
                                          <p:spTgt spid="5122"/>
                                        </p:tgtEl>
                                      </p:cBhvr>
                                    </p:animEffect>
                                    <p:anim calcmode="lin" valueType="num">
                                      <p:cBhvr>
                                        <p:cTn id="2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2"/>
                                        </p:tgtEl>
                                      </p:cBhvr>
                                      <p:to x="100000" y="60000"/>
                                    </p:animScale>
                                    <p:animScale>
                                      <p:cBhvr>
                                        <p:cTn id="30" dur="166" decel="50000">
                                          <p:stCondLst>
                                            <p:cond delay="676"/>
                                          </p:stCondLst>
                                        </p:cTn>
                                        <p:tgtEl>
                                          <p:spTgt spid="5122"/>
                                        </p:tgtEl>
                                      </p:cBhvr>
                                      <p:to x="100000" y="100000"/>
                                    </p:animScale>
                                    <p:animScale>
                                      <p:cBhvr>
                                        <p:cTn id="31" dur="26">
                                          <p:stCondLst>
                                            <p:cond delay="1312"/>
                                          </p:stCondLst>
                                        </p:cTn>
                                        <p:tgtEl>
                                          <p:spTgt spid="5122"/>
                                        </p:tgtEl>
                                      </p:cBhvr>
                                      <p:to x="100000" y="80000"/>
                                    </p:animScale>
                                    <p:animScale>
                                      <p:cBhvr>
                                        <p:cTn id="32" dur="166" decel="50000">
                                          <p:stCondLst>
                                            <p:cond delay="1338"/>
                                          </p:stCondLst>
                                        </p:cTn>
                                        <p:tgtEl>
                                          <p:spTgt spid="5122"/>
                                        </p:tgtEl>
                                      </p:cBhvr>
                                      <p:to x="100000" y="100000"/>
                                    </p:animScale>
                                    <p:animScale>
                                      <p:cBhvr>
                                        <p:cTn id="33" dur="26">
                                          <p:stCondLst>
                                            <p:cond delay="1642"/>
                                          </p:stCondLst>
                                        </p:cTn>
                                        <p:tgtEl>
                                          <p:spTgt spid="5122"/>
                                        </p:tgtEl>
                                      </p:cBhvr>
                                      <p:to x="100000" y="90000"/>
                                    </p:animScale>
                                    <p:animScale>
                                      <p:cBhvr>
                                        <p:cTn id="34" dur="166" decel="50000">
                                          <p:stCondLst>
                                            <p:cond delay="1668"/>
                                          </p:stCondLst>
                                        </p:cTn>
                                        <p:tgtEl>
                                          <p:spTgt spid="5122"/>
                                        </p:tgtEl>
                                      </p:cBhvr>
                                      <p:to x="100000" y="100000"/>
                                    </p:animScale>
                                    <p:animScale>
                                      <p:cBhvr>
                                        <p:cTn id="35" dur="26">
                                          <p:stCondLst>
                                            <p:cond delay="1808"/>
                                          </p:stCondLst>
                                        </p:cTn>
                                        <p:tgtEl>
                                          <p:spTgt spid="5122"/>
                                        </p:tgtEl>
                                      </p:cBhvr>
                                      <p:to x="100000" y="95000"/>
                                    </p:animScale>
                                    <p:animScale>
                                      <p:cBhvr>
                                        <p:cTn id="36" dur="166" decel="50000">
                                          <p:stCondLst>
                                            <p:cond delay="1834"/>
                                          </p:stCondLst>
                                        </p:cTn>
                                        <p:tgtEl>
                                          <p:spTgt spid="512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nodePh="1">
                                  <p:stCondLst>
                                    <p:cond delay="0"/>
                                  </p:stCondLst>
                                  <p:endCondLst>
                                    <p:cond evt="begin" delay="0">
                                      <p:tn val="39"/>
                                    </p:cond>
                                  </p:end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d8541d5eea5ad426835c03034e7bc6e.jpg"/>
          <p:cNvPicPr>
            <a:picLocks noGrp="1" noChangeAspect="1"/>
          </p:cNvPicPr>
          <p:nvPr>
            <p:ph idx="1"/>
          </p:nvPr>
        </p:nvPicPr>
        <p:blipFill>
          <a:blip r:embed="rId2" cstate="print"/>
          <a:stretch>
            <a:fillRect/>
          </a:stretch>
        </p:blipFill>
        <p:spPr>
          <a:xfrm>
            <a:off x="0" y="0"/>
            <a:ext cx="9168341" cy="6858000"/>
          </a:xfrm>
        </p:spPr>
      </p:pic>
    </p:spTree>
  </p:cSld>
  <p:clrMapOvr>
    <a:masterClrMapping/>
  </p:clrMapOvr>
  <p:transition spd="slow" advClick="0" advTm="1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s630124.vk.me/v630124996/1435/Wmmcdqnc3qw.jpg"/>
          <p:cNvPicPr>
            <a:picLocks noChangeAspect="1" noChangeArrowheads="1"/>
          </p:cNvPicPr>
          <p:nvPr/>
        </p:nvPicPr>
        <p:blipFill>
          <a:blip r:embed="rId2" cstate="print">
            <a:clrChange>
              <a:clrFrom>
                <a:srgbClr val="FFFFFF"/>
              </a:clrFrom>
              <a:clrTo>
                <a:srgbClr val="FFFFFF">
                  <a:alpha val="0"/>
                </a:srgbClr>
              </a:clrTo>
            </a:clrChange>
          </a:blip>
          <a:srcRect r="14900"/>
          <a:stretch>
            <a:fillRect/>
          </a:stretch>
        </p:blipFill>
        <p:spPr bwMode="auto">
          <a:xfrm>
            <a:off x="539552" y="2708920"/>
            <a:ext cx="1584176" cy="3867724"/>
          </a:xfrm>
          <a:prstGeom prst="rect">
            <a:avLst/>
          </a:prstGeom>
          <a:noFill/>
          <a:ln w="9525">
            <a:noFill/>
            <a:miter lim="800000"/>
            <a:headEnd/>
            <a:tailEnd/>
          </a:ln>
        </p:spPr>
      </p:pic>
      <p:sp>
        <p:nvSpPr>
          <p:cNvPr id="2" name="Объект 1"/>
          <p:cNvSpPr>
            <a:spLocks noGrp="1"/>
          </p:cNvSpPr>
          <p:nvPr>
            <p:ph idx="1"/>
          </p:nvPr>
        </p:nvSpPr>
        <p:spPr>
          <a:xfrm>
            <a:off x="525262" y="0"/>
            <a:ext cx="8229600" cy="4525963"/>
          </a:xfrm>
        </p:spPr>
        <p:txBody>
          <a:bodyPr/>
          <a:lstStyle/>
          <a:p>
            <a:r>
              <a:rPr lang="uk-UA" b="1" dirty="0"/>
              <a:t>Метою</a:t>
            </a:r>
            <a:r>
              <a:rPr lang="uk-UA" dirty="0"/>
              <a:t> викладання навчальної дисципліни «Сучасна українська мова. Морфологія (дієслово, прислівник, службові частини мови)»  є вивчення граматичної природи слів, їхніх граматичних категорій і систем формотворення та словозміни.  </a:t>
            </a:r>
          </a:p>
          <a:p>
            <a:endParaRPr lang="uk-UA" dirty="0"/>
          </a:p>
        </p:txBody>
      </p:sp>
    </p:spTree>
    <p:extLst>
      <p:ext uri="{BB962C8B-B14F-4D97-AF65-F5344CB8AC3E}">
        <p14:creationId xmlns:p14="http://schemas.microsoft.com/office/powerpoint/2010/main" val="1445371226"/>
      </p:ext>
    </p:extLst>
  </p:cSld>
  <p:clrMapOvr>
    <a:masterClrMapping/>
  </p:clrMapOvr>
  <p:transition spd="slow" advClick="0" advTm="6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67544" y="332657"/>
            <a:ext cx="8064896" cy="4176464"/>
          </a:xfrm>
        </p:spPr>
        <p:txBody>
          <a:bodyPr>
            <a:normAutofit fontScale="77500" lnSpcReduction="20000"/>
          </a:bodyPr>
          <a:lstStyle/>
          <a:p>
            <a:r>
              <a:rPr lang="uk-UA" dirty="0"/>
              <a:t>Основними </a:t>
            </a:r>
            <a:r>
              <a:rPr lang="uk-UA" b="1" dirty="0"/>
              <a:t>завданнями</a:t>
            </a:r>
            <a:r>
              <a:rPr lang="uk-UA" dirty="0"/>
              <a:t> вивчення дисципліни «Сучасна українська мова. Морфологія (дієслово, прислівник, службові частини мови)» є:  </a:t>
            </a:r>
          </a:p>
          <a:p>
            <a:pPr lvl="0" fontAlgn="base"/>
            <a:r>
              <a:rPr lang="uk-UA" dirty="0"/>
              <a:t>дати студентам основні теоретичні відомості з морфології, передбачені    навчальною програмою; </a:t>
            </a:r>
          </a:p>
          <a:p>
            <a:pPr lvl="0" fontAlgn="base"/>
            <a:r>
              <a:rPr lang="uk-UA" dirty="0"/>
              <a:t>забезпечити засвоєння студентами граматичних норм сучасної української літературної мови; </a:t>
            </a:r>
          </a:p>
          <a:p>
            <a:pPr lvl="0" fontAlgn="base"/>
            <a:r>
              <a:rPr lang="uk-UA" dirty="0"/>
              <a:t>розвивати уміння і навички зв’язного усного та писемного мовлення студентів. </a:t>
            </a:r>
          </a:p>
        </p:txBody>
      </p:sp>
      <p:pic>
        <p:nvPicPr>
          <p:cNvPr id="8" name="Picture 2" descr="http://www.cr10338.tmweb.ru/upload/medialibrary/a76/attention.jpg"/>
          <p:cNvPicPr>
            <a:picLocks noChangeAspect="1" noChangeArrowheads="1"/>
          </p:cNvPicPr>
          <p:nvPr/>
        </p:nvPicPr>
        <p:blipFill>
          <a:blip r:embed="rId2" cstate="print">
            <a:clrChange>
              <a:clrFrom>
                <a:srgbClr val="FFFFFF"/>
              </a:clrFrom>
              <a:clrTo>
                <a:srgbClr val="FFFFFF">
                  <a:alpha val="0"/>
                </a:srgbClr>
              </a:clrTo>
            </a:clrChange>
          </a:blip>
          <a:srcRect l="19530" t="5116" r="18103"/>
          <a:stretch>
            <a:fillRect/>
          </a:stretch>
        </p:blipFill>
        <p:spPr bwMode="auto">
          <a:xfrm>
            <a:off x="6948264" y="3855591"/>
            <a:ext cx="1251319" cy="3002409"/>
          </a:xfrm>
          <a:prstGeom prst="rect">
            <a:avLst/>
          </a:prstGeom>
          <a:noFill/>
          <a:ln w="9525">
            <a:noFill/>
            <a:miter lim="800000"/>
            <a:headEnd/>
            <a:tailEnd/>
          </a:ln>
        </p:spPr>
      </p:pic>
    </p:spTree>
    <p:extLst>
      <p:ext uri="{BB962C8B-B14F-4D97-AF65-F5344CB8AC3E}">
        <p14:creationId xmlns:p14="http://schemas.microsoft.com/office/powerpoint/2010/main" val="2855989799"/>
      </p:ext>
    </p:extLst>
  </p:cSld>
  <p:clrMapOvr>
    <a:masterClrMapping/>
  </p:clrMapOvr>
  <p:transition spd="slow" advClick="0" advTm="6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33  E"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33333  E" pathEditMode="relative" ptsTypes="">
                                      <p:cBhvr>
                                        <p:cTn id="10" dur="2000" fill="hold"/>
                                        <p:tgtEl>
                                          <p:spTgt spid="5">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0  L 0 0.33333  E" pathEditMode="relative" ptsTypes="">
                                      <p:cBhvr>
                                        <p:cTn id="14" dur="2000" fill="hold"/>
                                        <p:tgtEl>
                                          <p:spTgt spid="5">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0  L 0 0.33333  E" pathEditMode="relative" ptsTypes="">
                                      <p:cBhvr>
                                        <p:cTn id="18" dur="2000" fill="hold"/>
                                        <p:tgtEl>
                                          <p:spTgt spid="5">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0538 -0.29421 L -0.00538 -0.56458 " pathEditMode="relative" rAng="0" ptsTypes="AA">
                                      <p:cBhvr>
                                        <p:cTn id="22" dur="2000" fill="hold"/>
                                        <p:tgtEl>
                                          <p:spTgt spid="8"/>
                                        </p:tgtEl>
                                        <p:attrNameLst>
                                          <p:attrName>ppt_x</p:attrName>
                                          <p:attrName>ppt_y</p:attrName>
                                        </p:attrNameLst>
                                      </p:cBhvr>
                                      <p:rCtr x="0" y="-1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uk-UA" dirty="0"/>
              <a:t>У результаті вивчення навчальної дисципліни студент повинен  </a:t>
            </a:r>
            <a:r>
              <a:rPr lang="uk-UA" b="1" dirty="0"/>
              <a:t>знати:</a:t>
            </a:r>
            <a:r>
              <a:rPr lang="uk-UA" dirty="0"/>
              <a:t>  </a:t>
            </a:r>
          </a:p>
          <a:p>
            <a:r>
              <a:rPr lang="uk-UA" dirty="0"/>
              <a:t>− сучасні теоретичні основи предметної спеціалізації,  елементи теоретичного та експериментального дослідження в професійній діяльності; </a:t>
            </a:r>
          </a:p>
          <a:p>
            <a:r>
              <a:rPr lang="uk-UA" dirty="0"/>
              <a:t>− систему самостійних і службових частин мови; </a:t>
            </a:r>
          </a:p>
          <a:p>
            <a:r>
              <a:rPr lang="uk-UA" dirty="0"/>
              <a:t>      − основні граматичні норми сучасної української літературної мови;      − транспозиційні явища в системі частин мови; </a:t>
            </a:r>
          </a:p>
          <a:p>
            <a:r>
              <a:rPr lang="uk-UA" dirty="0"/>
              <a:t>−державний стандарт і навчальні програми з української мови та літератури. </a:t>
            </a:r>
          </a:p>
        </p:txBody>
      </p:sp>
      <p:pic>
        <p:nvPicPr>
          <p:cNvPr id="5" name="Picture 2" descr="http://www.cr10338.tmweb.ru/upload/medialibrary/a76/attention.jpg"/>
          <p:cNvPicPr>
            <a:picLocks noChangeAspect="1" noChangeArrowheads="1"/>
          </p:cNvPicPr>
          <p:nvPr/>
        </p:nvPicPr>
        <p:blipFill>
          <a:blip r:embed="rId2" cstate="print">
            <a:clrChange>
              <a:clrFrom>
                <a:srgbClr val="FFFFFF"/>
              </a:clrFrom>
              <a:clrTo>
                <a:srgbClr val="FFFFFF">
                  <a:alpha val="0"/>
                </a:srgbClr>
              </a:clrTo>
            </a:clrChange>
          </a:blip>
          <a:srcRect l="19530" t="5116" r="18103"/>
          <a:stretch>
            <a:fillRect/>
          </a:stretch>
        </p:blipFill>
        <p:spPr bwMode="auto">
          <a:xfrm>
            <a:off x="1907704" y="0"/>
            <a:ext cx="554628" cy="1330772"/>
          </a:xfrm>
          <a:prstGeom prst="rect">
            <a:avLst/>
          </a:prstGeom>
          <a:noFill/>
          <a:ln w="9525">
            <a:noFill/>
            <a:miter lim="800000"/>
            <a:headEnd/>
            <a:tailEnd/>
          </a:ln>
        </p:spPr>
      </p:pic>
      <p:pic>
        <p:nvPicPr>
          <p:cNvPr id="6" name="Picture 2" descr="http://www.cr10338.tmweb.ru/upload/medialibrary/a76/attention.jpg"/>
          <p:cNvPicPr>
            <a:picLocks noChangeAspect="1" noChangeArrowheads="1"/>
          </p:cNvPicPr>
          <p:nvPr/>
        </p:nvPicPr>
        <p:blipFill>
          <a:blip r:embed="rId3" cstate="print">
            <a:clrChange>
              <a:clrFrom>
                <a:srgbClr val="FFFFFF"/>
              </a:clrFrom>
              <a:clrTo>
                <a:srgbClr val="FFFFFF">
                  <a:alpha val="0"/>
                </a:srgbClr>
              </a:clrTo>
            </a:clrChange>
          </a:blip>
          <a:srcRect l="19530" t="5116" r="18103"/>
          <a:stretch>
            <a:fillRect/>
          </a:stretch>
        </p:blipFill>
        <p:spPr bwMode="auto">
          <a:xfrm>
            <a:off x="6732240" y="0"/>
            <a:ext cx="558039" cy="1338957"/>
          </a:xfrm>
          <a:prstGeom prst="rect">
            <a:avLst/>
          </a:prstGeom>
          <a:noFill/>
          <a:ln w="9525">
            <a:noFill/>
            <a:miter lim="800000"/>
            <a:headEnd/>
            <a:tailEnd/>
          </a:ln>
        </p:spPr>
      </p:pic>
    </p:spTree>
  </p:cSld>
  <p:clrMapOvr>
    <a:masterClrMapping/>
  </p:clrMapOvr>
  <p:transition spd="slow" advClick="0" advTm="6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grpId="0" nodeType="clickEffect">
                                  <p:stCondLst>
                                    <p:cond delay="0"/>
                                  </p:stCondLst>
                                  <p:childTnLst>
                                    <p:animClr clrSpc="rgb" dir="cw">
                                      <p:cBhvr override="childStyle">
                                        <p:cTn id="16" dur="500" fill="hold"/>
                                        <p:tgtEl>
                                          <p:spTgt spid="3">
                                            <p:txEl>
                                              <p:pRg st="0" end="0"/>
                                            </p:txEl>
                                          </p:spTgt>
                                        </p:tgtEl>
                                        <p:attrNameLst>
                                          <p:attrName>style.color</p:attrName>
                                        </p:attrNameLst>
                                      </p:cBhvr>
                                      <p:to>
                                        <a:schemeClr val="accent2"/>
                                      </p:to>
                                    </p:animClr>
                                    <p:animClr clrSpc="rgb" dir="cw">
                                      <p:cBhvr>
                                        <p:cTn id="17" dur="500" fill="hold"/>
                                        <p:tgtEl>
                                          <p:spTgt spid="3">
                                            <p:txEl>
                                              <p:pRg st="0" end="0"/>
                                            </p:txEl>
                                          </p:spTgt>
                                        </p:tgtEl>
                                        <p:attrNameLst>
                                          <p:attrName>fillcolor</p:attrName>
                                        </p:attrNameLst>
                                      </p:cBhvr>
                                      <p:to>
                                        <a:schemeClr val="accent2"/>
                                      </p:to>
                                    </p:animClr>
                                    <p:set>
                                      <p:cBhvr>
                                        <p:cTn id="18" dur="500" fill="hold"/>
                                        <p:tgtEl>
                                          <p:spTgt spid="3">
                                            <p:txEl>
                                              <p:pRg st="0" end="0"/>
                                            </p:txEl>
                                          </p:spTgt>
                                        </p:tgtEl>
                                        <p:attrNameLst>
                                          <p:attrName>fill.type</p:attrName>
                                        </p:attrNameLst>
                                      </p:cBhvr>
                                      <p:to>
                                        <p:strVal val="solid"/>
                                      </p:to>
                                    </p:set>
                                    <p:set>
                                      <p:cBhvr>
                                        <p:cTn id="19" dur="500" fill="hold"/>
                                        <p:tgtEl>
                                          <p:spTgt spid="3">
                                            <p:txEl>
                                              <p:pRg st="0" end="0"/>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3">
                                            <p:txEl>
                                              <p:pRg st="1" end="1"/>
                                            </p:txEl>
                                          </p:spTgt>
                                        </p:tgtEl>
                                        <p:attrNameLst>
                                          <p:attrName>style.color</p:attrName>
                                        </p:attrNameLst>
                                      </p:cBhvr>
                                      <p:to>
                                        <a:schemeClr val="accent2"/>
                                      </p:to>
                                    </p:animClr>
                                    <p:animClr clrSpc="rgb" dir="cw">
                                      <p:cBhvr>
                                        <p:cTn id="24" dur="500" fill="hold"/>
                                        <p:tgtEl>
                                          <p:spTgt spid="3">
                                            <p:txEl>
                                              <p:pRg st="1" end="1"/>
                                            </p:txEl>
                                          </p:spTgt>
                                        </p:tgtEl>
                                        <p:attrNameLst>
                                          <p:attrName>fillcolor</p:attrName>
                                        </p:attrNameLst>
                                      </p:cBhvr>
                                      <p:to>
                                        <a:schemeClr val="accent2"/>
                                      </p:to>
                                    </p:animClr>
                                    <p:set>
                                      <p:cBhvr>
                                        <p:cTn id="25" dur="500" fill="hold"/>
                                        <p:tgtEl>
                                          <p:spTgt spid="3">
                                            <p:txEl>
                                              <p:pRg st="1" end="1"/>
                                            </p:txEl>
                                          </p:spTgt>
                                        </p:tgtEl>
                                        <p:attrNameLst>
                                          <p:attrName>fill.type</p:attrName>
                                        </p:attrNameLst>
                                      </p:cBhvr>
                                      <p:to>
                                        <p:strVal val="solid"/>
                                      </p:to>
                                    </p:set>
                                    <p:set>
                                      <p:cBhvr>
                                        <p:cTn id="26" dur="500" fill="hold"/>
                                        <p:tgtEl>
                                          <p:spTgt spid="3">
                                            <p:txEl>
                                              <p:pRg st="1" end="1"/>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
                                            <p:txEl>
                                              <p:pRg st="2" end="2"/>
                                            </p:txEl>
                                          </p:spTgt>
                                        </p:tgtEl>
                                        <p:attrNameLst>
                                          <p:attrName>style.color</p:attrName>
                                        </p:attrNameLst>
                                      </p:cBhvr>
                                      <p:to>
                                        <a:schemeClr val="accent2"/>
                                      </p:to>
                                    </p:animClr>
                                    <p:animClr clrSpc="rgb" dir="cw">
                                      <p:cBhvr>
                                        <p:cTn id="31" dur="500" fill="hold"/>
                                        <p:tgtEl>
                                          <p:spTgt spid="3">
                                            <p:txEl>
                                              <p:pRg st="2" end="2"/>
                                            </p:txEl>
                                          </p:spTgt>
                                        </p:tgtEl>
                                        <p:attrNameLst>
                                          <p:attrName>fillcolor</p:attrName>
                                        </p:attrNameLst>
                                      </p:cBhvr>
                                      <p:to>
                                        <a:schemeClr val="accent2"/>
                                      </p:to>
                                    </p:animClr>
                                    <p:set>
                                      <p:cBhvr>
                                        <p:cTn id="32" dur="500" fill="hold"/>
                                        <p:tgtEl>
                                          <p:spTgt spid="3">
                                            <p:txEl>
                                              <p:pRg st="2" end="2"/>
                                            </p:txEl>
                                          </p:spTgt>
                                        </p:tgtEl>
                                        <p:attrNameLst>
                                          <p:attrName>fill.type</p:attrName>
                                        </p:attrNameLst>
                                      </p:cBhvr>
                                      <p:to>
                                        <p:strVal val="solid"/>
                                      </p:to>
                                    </p:set>
                                    <p:set>
                                      <p:cBhvr>
                                        <p:cTn id="33" dur="500" fill="hold"/>
                                        <p:tgtEl>
                                          <p:spTgt spid="3">
                                            <p:txEl>
                                              <p:pRg st="2" end="2"/>
                                            </p:tx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grpId="0" nodeType="clickEffect">
                                  <p:stCondLst>
                                    <p:cond delay="0"/>
                                  </p:stCondLst>
                                  <p:childTnLst>
                                    <p:animClr clrSpc="rgb" dir="cw">
                                      <p:cBhvr override="childStyle">
                                        <p:cTn id="37" dur="500" fill="hold"/>
                                        <p:tgtEl>
                                          <p:spTgt spid="3">
                                            <p:txEl>
                                              <p:pRg st="3" end="3"/>
                                            </p:txEl>
                                          </p:spTgt>
                                        </p:tgtEl>
                                        <p:attrNameLst>
                                          <p:attrName>style.color</p:attrName>
                                        </p:attrNameLst>
                                      </p:cBhvr>
                                      <p:to>
                                        <a:schemeClr val="accent2"/>
                                      </p:to>
                                    </p:animClr>
                                    <p:animClr clrSpc="rgb" dir="cw">
                                      <p:cBhvr>
                                        <p:cTn id="38" dur="500" fill="hold"/>
                                        <p:tgtEl>
                                          <p:spTgt spid="3">
                                            <p:txEl>
                                              <p:pRg st="3" end="3"/>
                                            </p:txEl>
                                          </p:spTgt>
                                        </p:tgtEl>
                                        <p:attrNameLst>
                                          <p:attrName>fillcolor</p:attrName>
                                        </p:attrNameLst>
                                      </p:cBhvr>
                                      <p:to>
                                        <a:schemeClr val="accent2"/>
                                      </p:to>
                                    </p:animClr>
                                    <p:set>
                                      <p:cBhvr>
                                        <p:cTn id="39" dur="500" fill="hold"/>
                                        <p:tgtEl>
                                          <p:spTgt spid="3">
                                            <p:txEl>
                                              <p:pRg st="3" end="3"/>
                                            </p:txEl>
                                          </p:spTgt>
                                        </p:tgtEl>
                                        <p:attrNameLst>
                                          <p:attrName>fill.type</p:attrName>
                                        </p:attrNameLst>
                                      </p:cBhvr>
                                      <p:to>
                                        <p:strVal val="solid"/>
                                      </p:to>
                                    </p:set>
                                    <p:set>
                                      <p:cBhvr>
                                        <p:cTn id="40" dur="500" fill="hold"/>
                                        <p:tgtEl>
                                          <p:spTgt spid="3">
                                            <p:txEl>
                                              <p:pRg st="3" end="3"/>
                                            </p:txEl>
                                          </p:spTgt>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9" presetClass="emph" presetSubtype="0" fill="hold" grpId="0" nodeType="clickEffect">
                                  <p:stCondLst>
                                    <p:cond delay="0"/>
                                  </p:stCondLst>
                                  <p:childTnLst>
                                    <p:animClr clrSpc="rgb" dir="cw">
                                      <p:cBhvr override="childStyle">
                                        <p:cTn id="44" dur="500" fill="hold"/>
                                        <p:tgtEl>
                                          <p:spTgt spid="3">
                                            <p:txEl>
                                              <p:pRg st="4" end="4"/>
                                            </p:txEl>
                                          </p:spTgt>
                                        </p:tgtEl>
                                        <p:attrNameLst>
                                          <p:attrName>style.color</p:attrName>
                                        </p:attrNameLst>
                                      </p:cBhvr>
                                      <p:to>
                                        <a:schemeClr val="accent2"/>
                                      </p:to>
                                    </p:animClr>
                                    <p:animClr clrSpc="rgb" dir="cw">
                                      <p:cBhvr>
                                        <p:cTn id="45" dur="500" fill="hold"/>
                                        <p:tgtEl>
                                          <p:spTgt spid="3">
                                            <p:txEl>
                                              <p:pRg st="4" end="4"/>
                                            </p:txEl>
                                          </p:spTgt>
                                        </p:tgtEl>
                                        <p:attrNameLst>
                                          <p:attrName>fillcolor</p:attrName>
                                        </p:attrNameLst>
                                      </p:cBhvr>
                                      <p:to>
                                        <a:schemeClr val="accent2"/>
                                      </p:to>
                                    </p:animClr>
                                    <p:set>
                                      <p:cBhvr>
                                        <p:cTn id="46" dur="500" fill="hold"/>
                                        <p:tgtEl>
                                          <p:spTgt spid="3">
                                            <p:txEl>
                                              <p:pRg st="4" end="4"/>
                                            </p:txEl>
                                          </p:spTgt>
                                        </p:tgtEl>
                                        <p:attrNameLst>
                                          <p:attrName>fill.type</p:attrName>
                                        </p:attrNameLst>
                                      </p:cBhvr>
                                      <p:to>
                                        <p:strVal val="solid"/>
                                      </p:to>
                                    </p:set>
                                    <p:set>
                                      <p:cBhvr>
                                        <p:cTn id="4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424936" cy="5904656"/>
          </a:xfrm>
        </p:spPr>
        <p:txBody>
          <a:bodyPr>
            <a:normAutofit fontScale="85000" lnSpcReduction="10000"/>
          </a:bodyPr>
          <a:lstStyle/>
          <a:p>
            <a:r>
              <a:rPr lang="uk-UA" b="1" dirty="0"/>
              <a:t>уміти:  </a:t>
            </a:r>
            <a:endParaRPr lang="uk-UA" dirty="0"/>
          </a:p>
          <a:p>
            <a:pPr lvl="0" fontAlgn="base"/>
            <a:r>
              <a:rPr lang="uk-UA" dirty="0"/>
              <a:t>визначати дієслівні та прислівникові форми і властиві їм морфологічні ознаки; </a:t>
            </a:r>
          </a:p>
          <a:p>
            <a:pPr lvl="0" fontAlgn="base"/>
            <a:r>
              <a:rPr lang="uk-UA" dirty="0"/>
              <a:t>диференціювати службові слова і характеризувати їхню специфіку; </a:t>
            </a:r>
          </a:p>
          <a:p>
            <a:pPr lvl="0" fontAlgn="base"/>
            <a:r>
              <a:rPr lang="uk-UA" dirty="0"/>
              <a:t>правильно кваліфікувати дієслівні утворення; </a:t>
            </a:r>
          </a:p>
          <a:p>
            <a:pPr lvl="0" fontAlgn="base"/>
            <a:r>
              <a:rPr lang="uk-UA" dirty="0"/>
              <a:t>давати оцінку явищам граматичної транспозиції; </a:t>
            </a:r>
          </a:p>
          <a:p>
            <a:pPr lvl="0" fontAlgn="base"/>
            <a:r>
              <a:rPr lang="uk-UA" dirty="0" err="1"/>
              <a:t>коректно</a:t>
            </a:r>
            <a:r>
              <a:rPr lang="uk-UA" dirty="0"/>
              <a:t> визначати функції службових слів та </a:t>
            </a:r>
            <a:r>
              <a:rPr lang="uk-UA" dirty="0" err="1"/>
              <a:t>інтер’єктивів</a:t>
            </a:r>
            <a:r>
              <a:rPr lang="uk-UA" dirty="0"/>
              <a:t> у реченні; </a:t>
            </a:r>
          </a:p>
          <a:p>
            <a:pPr lvl="0" fontAlgn="base"/>
            <a:r>
              <a:rPr lang="uk-UA" dirty="0"/>
              <a:t>виконувати повний морфологічний аналіз дієслівних, прислівникових форм і службових  частин мови та вигуків. </a:t>
            </a:r>
          </a:p>
          <a:p>
            <a:r>
              <a:rPr lang="uk-UA" dirty="0"/>
              <a:t>      </a:t>
            </a:r>
          </a:p>
        </p:txBody>
      </p:sp>
    </p:spTree>
  </p:cSld>
  <p:clrMapOvr>
    <a:masterClrMapping/>
  </p:clrMapOvr>
  <p:transition spd="slow" advClick="0" advTm="6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5F3AFC"/>
                                      </p:to>
                                    </p:animClr>
                                    <p:animClr clrSpc="rgb" dir="cw">
                                      <p:cBhvr>
                                        <p:cTn id="7" dur="500" fill="hold"/>
                                        <p:tgtEl>
                                          <p:spTgt spid="3">
                                            <p:txEl>
                                              <p:pRg st="0" end="0"/>
                                            </p:txEl>
                                          </p:spTgt>
                                        </p:tgtEl>
                                        <p:attrNameLst>
                                          <p:attrName>fillcolor</p:attrName>
                                        </p:attrNameLst>
                                      </p:cBhvr>
                                      <p:to>
                                        <a:srgbClr val="5F3AFC"/>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5F3AFC"/>
                                      </p:to>
                                    </p:animClr>
                                    <p:animClr clrSpc="rgb" dir="cw">
                                      <p:cBhvr>
                                        <p:cTn id="14" dur="500" fill="hold"/>
                                        <p:tgtEl>
                                          <p:spTgt spid="3">
                                            <p:txEl>
                                              <p:pRg st="1" end="1"/>
                                            </p:txEl>
                                          </p:spTgt>
                                        </p:tgtEl>
                                        <p:attrNameLst>
                                          <p:attrName>fillcolor</p:attrName>
                                        </p:attrNameLst>
                                      </p:cBhvr>
                                      <p:to>
                                        <a:srgbClr val="5F3AFC"/>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5F3AFC"/>
                                      </p:to>
                                    </p:animClr>
                                    <p:animClr clrSpc="rgb" dir="cw">
                                      <p:cBhvr>
                                        <p:cTn id="21" dur="500" fill="hold"/>
                                        <p:tgtEl>
                                          <p:spTgt spid="3">
                                            <p:txEl>
                                              <p:pRg st="2" end="2"/>
                                            </p:txEl>
                                          </p:spTgt>
                                        </p:tgtEl>
                                        <p:attrNameLst>
                                          <p:attrName>fillcolor</p:attrName>
                                        </p:attrNameLst>
                                      </p:cBhvr>
                                      <p:to>
                                        <a:srgbClr val="5F3AFC"/>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5F3AFC"/>
                                      </p:to>
                                    </p:animClr>
                                    <p:animClr clrSpc="rgb" dir="cw">
                                      <p:cBhvr>
                                        <p:cTn id="28" dur="500" fill="hold"/>
                                        <p:tgtEl>
                                          <p:spTgt spid="3">
                                            <p:txEl>
                                              <p:pRg st="3" end="3"/>
                                            </p:txEl>
                                          </p:spTgt>
                                        </p:tgtEl>
                                        <p:attrNameLst>
                                          <p:attrName>fillcolor</p:attrName>
                                        </p:attrNameLst>
                                      </p:cBhvr>
                                      <p:to>
                                        <a:srgbClr val="5F3AFC"/>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3">
                                            <p:txEl>
                                              <p:pRg st="4" end="4"/>
                                            </p:txEl>
                                          </p:spTgt>
                                        </p:tgtEl>
                                        <p:attrNameLst>
                                          <p:attrName>style.color</p:attrName>
                                        </p:attrNameLst>
                                      </p:cBhvr>
                                      <p:to>
                                        <a:srgbClr val="5F3AFC"/>
                                      </p:to>
                                    </p:animClr>
                                    <p:animClr clrSpc="rgb" dir="cw">
                                      <p:cBhvr>
                                        <p:cTn id="35" dur="500" fill="hold"/>
                                        <p:tgtEl>
                                          <p:spTgt spid="3">
                                            <p:txEl>
                                              <p:pRg st="4" end="4"/>
                                            </p:txEl>
                                          </p:spTgt>
                                        </p:tgtEl>
                                        <p:attrNameLst>
                                          <p:attrName>fillcolor</p:attrName>
                                        </p:attrNameLst>
                                      </p:cBhvr>
                                      <p:to>
                                        <a:srgbClr val="5F3AFC"/>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3">
                                            <p:txEl>
                                              <p:pRg st="5" end="5"/>
                                            </p:txEl>
                                          </p:spTgt>
                                        </p:tgtEl>
                                        <p:attrNameLst>
                                          <p:attrName>style.color</p:attrName>
                                        </p:attrNameLst>
                                      </p:cBhvr>
                                      <p:to>
                                        <a:srgbClr val="5F3AFC"/>
                                      </p:to>
                                    </p:animClr>
                                    <p:animClr clrSpc="rgb" dir="cw">
                                      <p:cBhvr>
                                        <p:cTn id="42" dur="500" fill="hold"/>
                                        <p:tgtEl>
                                          <p:spTgt spid="3">
                                            <p:txEl>
                                              <p:pRg st="5" end="5"/>
                                            </p:txEl>
                                          </p:spTgt>
                                        </p:tgtEl>
                                        <p:attrNameLst>
                                          <p:attrName>fillcolor</p:attrName>
                                        </p:attrNameLst>
                                      </p:cBhvr>
                                      <p:to>
                                        <a:srgbClr val="5F3AFC"/>
                                      </p:to>
                                    </p:animClr>
                                    <p:set>
                                      <p:cBhvr>
                                        <p:cTn id="43" dur="500" fill="hold"/>
                                        <p:tgtEl>
                                          <p:spTgt spid="3">
                                            <p:txEl>
                                              <p:pRg st="5" end="5"/>
                                            </p:txEl>
                                          </p:spTgt>
                                        </p:tgtEl>
                                        <p:attrNameLst>
                                          <p:attrName>fill.type</p:attrName>
                                        </p:attrNameLst>
                                      </p:cBhvr>
                                      <p:to>
                                        <p:strVal val="solid"/>
                                      </p:to>
                                    </p:set>
                                    <p:set>
                                      <p:cBhvr>
                                        <p:cTn id="44" dur="500" fill="hold"/>
                                        <p:tgtEl>
                                          <p:spTgt spid="3">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3">
                                            <p:txEl>
                                              <p:pRg st="6" end="6"/>
                                            </p:txEl>
                                          </p:spTgt>
                                        </p:tgtEl>
                                        <p:attrNameLst>
                                          <p:attrName>style.color</p:attrName>
                                        </p:attrNameLst>
                                      </p:cBhvr>
                                      <p:to>
                                        <a:srgbClr val="5F3AFC"/>
                                      </p:to>
                                    </p:animClr>
                                    <p:animClr clrSpc="rgb" dir="cw">
                                      <p:cBhvr>
                                        <p:cTn id="49" dur="500" fill="hold"/>
                                        <p:tgtEl>
                                          <p:spTgt spid="3">
                                            <p:txEl>
                                              <p:pRg st="6" end="6"/>
                                            </p:txEl>
                                          </p:spTgt>
                                        </p:tgtEl>
                                        <p:attrNameLst>
                                          <p:attrName>fillcolor</p:attrName>
                                        </p:attrNameLst>
                                      </p:cBhvr>
                                      <p:to>
                                        <a:srgbClr val="5F3AFC"/>
                                      </p:to>
                                    </p:animClr>
                                    <p:set>
                                      <p:cBhvr>
                                        <p:cTn id="50" dur="500" fill="hold"/>
                                        <p:tgtEl>
                                          <p:spTgt spid="3">
                                            <p:txEl>
                                              <p:pRg st="6" end="6"/>
                                            </p:txEl>
                                          </p:spTgt>
                                        </p:tgtEl>
                                        <p:attrNameLst>
                                          <p:attrName>fill.type</p:attrName>
                                        </p:attrNameLst>
                                      </p:cBhvr>
                                      <p:to>
                                        <p:strVal val="solid"/>
                                      </p:to>
                                    </p:set>
                                    <p:set>
                                      <p:cBhvr>
                                        <p:cTn id="51" dur="500" fill="hold"/>
                                        <p:tgtEl>
                                          <p:spTgt spid="3">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3">
                                            <p:txEl>
                                              <p:pRg st="7" end="7"/>
                                            </p:txEl>
                                          </p:spTgt>
                                        </p:tgtEl>
                                        <p:attrNameLst>
                                          <p:attrName>style.color</p:attrName>
                                        </p:attrNameLst>
                                      </p:cBhvr>
                                      <p:to>
                                        <a:srgbClr val="5F3AFC"/>
                                      </p:to>
                                    </p:animClr>
                                    <p:animClr clrSpc="rgb" dir="cw">
                                      <p:cBhvr>
                                        <p:cTn id="56" dur="500" fill="hold"/>
                                        <p:tgtEl>
                                          <p:spTgt spid="3">
                                            <p:txEl>
                                              <p:pRg st="7" end="7"/>
                                            </p:txEl>
                                          </p:spTgt>
                                        </p:tgtEl>
                                        <p:attrNameLst>
                                          <p:attrName>fillcolor</p:attrName>
                                        </p:attrNameLst>
                                      </p:cBhvr>
                                      <p:to>
                                        <a:srgbClr val="5F3AFC"/>
                                      </p:to>
                                    </p:animClr>
                                    <p:set>
                                      <p:cBhvr>
                                        <p:cTn id="57" dur="500" fill="hold"/>
                                        <p:tgtEl>
                                          <p:spTgt spid="3">
                                            <p:txEl>
                                              <p:pRg st="7" end="7"/>
                                            </p:txEl>
                                          </p:spTgt>
                                        </p:tgtEl>
                                        <p:attrNameLst>
                                          <p:attrName>fill.type</p:attrName>
                                        </p:attrNameLst>
                                      </p:cBhvr>
                                      <p:to>
                                        <p:strVal val="solid"/>
                                      </p:to>
                                    </p:set>
                                    <p:set>
                                      <p:cBhvr>
                                        <p:cTn id="58"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45912" y="260648"/>
            <a:ext cx="8229600" cy="4525963"/>
          </a:xfrm>
        </p:spPr>
        <p:txBody>
          <a:bodyPr>
            <a:normAutofit fontScale="85000" lnSpcReduction="10000"/>
          </a:bodyPr>
          <a:lstStyle/>
          <a:p>
            <a:r>
              <a:rPr lang="uk-UA" dirty="0"/>
              <a:t> Згідно з вимогами освітньо-професійної програми студенти повинні досягти таких </a:t>
            </a:r>
            <a:r>
              <a:rPr lang="uk-UA" b="1" dirty="0"/>
              <a:t>результатів навчання (компетентностей)</a:t>
            </a:r>
            <a:r>
              <a:rPr lang="uk-UA" dirty="0"/>
              <a:t>: </a:t>
            </a:r>
          </a:p>
          <a:p>
            <a:r>
              <a:rPr lang="uk-UA" dirty="0"/>
              <a:t> </a:t>
            </a:r>
          </a:p>
          <a:p>
            <a:r>
              <a:rPr lang="uk-UA" b="1" i="1" dirty="0"/>
              <a:t>Інтегральна</a:t>
            </a:r>
            <a:r>
              <a:rPr lang="uk-UA" dirty="0"/>
              <a:t>: Здатність розв’язувати складні спеціалізовані задачі та практичні проблеми у галузі середньої освіти або у процесі навчання, що передбачає застосування певних теорій та методів відповідних наук і характеризується комплексністю та невизначеністю умов.</a:t>
            </a:r>
            <a:endParaRPr lang="uk-UA" dirty="0"/>
          </a:p>
        </p:txBody>
      </p:sp>
      <p:pic>
        <p:nvPicPr>
          <p:cNvPr id="5" name="Picture 2" descr="http://xn--d1aakzhei1f.xn--p1ai/wp-content/uploads/2014/08/3409303-952befa97a854a3f.png"/>
          <p:cNvPicPr>
            <a:picLocks noChangeAspect="1" noChangeArrowheads="1"/>
          </p:cNvPicPr>
          <p:nvPr/>
        </p:nvPicPr>
        <p:blipFill>
          <a:blip r:embed="rId2" cstate="print">
            <a:clrChange>
              <a:clrFrom>
                <a:srgbClr val="FFFFFF"/>
              </a:clrFrom>
              <a:clrTo>
                <a:srgbClr val="FFFFFF">
                  <a:alpha val="0"/>
                </a:srgbClr>
              </a:clrTo>
            </a:clrChange>
          </a:blip>
          <a:srcRect l="32198" t="7310" r="27904" b="2390"/>
          <a:stretch>
            <a:fillRect/>
          </a:stretch>
        </p:blipFill>
        <p:spPr>
          <a:xfrm flipH="1">
            <a:off x="9756576" y="4818872"/>
            <a:ext cx="1100928" cy="2492896"/>
          </a:xfrm>
          <a:prstGeom prst="rect">
            <a:avLst/>
          </a:prstGeom>
          <a:noFill/>
        </p:spPr>
      </p:pic>
    </p:spTree>
  </p:cSld>
  <p:clrMapOvr>
    <a:masterClrMapping/>
  </p:clrMapOvr>
  <p:transition spd="slow" advClick="0" advTm="6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80920" cy="5904656"/>
          </a:xfrm>
        </p:spPr>
        <p:txBody>
          <a:bodyPr>
            <a:normAutofit fontScale="77500" lnSpcReduction="20000"/>
          </a:bodyPr>
          <a:lstStyle/>
          <a:p>
            <a:r>
              <a:rPr lang="uk-UA" b="1" i="1" dirty="0"/>
              <a:t>Загальні</a:t>
            </a:r>
            <a:r>
              <a:rPr lang="uk-UA" dirty="0"/>
              <a:t>: </a:t>
            </a:r>
          </a:p>
          <a:p>
            <a:pPr lvl="0"/>
            <a:r>
              <a:rPr lang="uk-UA" dirty="0"/>
              <a:t>здатність вчитися, вдосконалюва­ти власне навчання і ви­конання, з високим рівнем автономності;</a:t>
            </a:r>
          </a:p>
          <a:p>
            <a:pPr lvl="0"/>
            <a:r>
              <a:rPr lang="ru-RU" dirty="0" err="1"/>
              <a:t>здатність</a:t>
            </a:r>
            <a:r>
              <a:rPr lang="ru-RU" dirty="0"/>
              <a:t> </a:t>
            </a:r>
            <a:r>
              <a:rPr lang="ru-RU" dirty="0" err="1"/>
              <a:t>ефективно</a:t>
            </a:r>
            <a:r>
              <a:rPr lang="ru-RU" dirty="0"/>
              <a:t> </a:t>
            </a:r>
            <a:r>
              <a:rPr lang="ru-RU" dirty="0" err="1"/>
              <a:t>формувати</a:t>
            </a:r>
            <a:r>
              <a:rPr lang="ru-RU" dirty="0"/>
              <a:t> </a:t>
            </a:r>
            <a:r>
              <a:rPr lang="ru-RU" dirty="0" err="1"/>
              <a:t>комунікаційну</a:t>
            </a:r>
            <a:r>
              <a:rPr lang="ru-RU" dirty="0"/>
              <a:t> </a:t>
            </a:r>
            <a:r>
              <a:rPr lang="ru-RU" dirty="0" err="1"/>
              <a:t>стратегію</a:t>
            </a:r>
            <a:r>
              <a:rPr lang="uk-UA" dirty="0"/>
              <a:t>;</a:t>
            </a:r>
          </a:p>
          <a:p>
            <a:pPr lvl="0"/>
            <a:r>
              <a:rPr lang="ru-RU" dirty="0" err="1"/>
              <a:t>навички</a:t>
            </a:r>
            <a:r>
              <a:rPr lang="ru-RU" dirty="0"/>
              <a:t> </a:t>
            </a:r>
            <a:r>
              <a:rPr lang="ru-RU" dirty="0" err="1"/>
              <a:t>обдумування</a:t>
            </a:r>
            <a:r>
              <a:rPr lang="uk-UA" dirty="0"/>
              <a:t>;</a:t>
            </a:r>
          </a:p>
          <a:p>
            <a:pPr lvl="0"/>
            <a:r>
              <a:rPr lang="ru-RU" dirty="0" err="1"/>
              <a:t>дотримання</a:t>
            </a:r>
            <a:r>
              <a:rPr lang="ru-RU" dirty="0"/>
              <a:t> </a:t>
            </a:r>
            <a:r>
              <a:rPr lang="ru-RU" dirty="0" err="1"/>
              <a:t>етичних</a:t>
            </a:r>
            <a:r>
              <a:rPr lang="ru-RU" dirty="0"/>
              <a:t> норм</a:t>
            </a:r>
            <a:r>
              <a:rPr lang="uk-UA" dirty="0"/>
              <a:t>;</a:t>
            </a:r>
          </a:p>
          <a:p>
            <a:pPr lvl="0"/>
            <a:r>
              <a:rPr lang="uk-UA" dirty="0"/>
              <a:t>з</a:t>
            </a:r>
            <a:r>
              <a:rPr lang="ru-RU" dirty="0" err="1"/>
              <a:t>датність</a:t>
            </a:r>
            <a:r>
              <a:rPr lang="ru-RU" dirty="0"/>
              <a:t>     </a:t>
            </a:r>
            <a:r>
              <a:rPr lang="ru-RU" dirty="0" err="1"/>
              <a:t>аналізувати</a:t>
            </a:r>
            <a:r>
              <a:rPr lang="ru-RU" dirty="0"/>
              <a:t>, </a:t>
            </a:r>
            <a:r>
              <a:rPr lang="ru-RU" dirty="0" err="1"/>
              <a:t>синтезувати</a:t>
            </a:r>
            <a:r>
              <a:rPr lang="ru-RU" dirty="0"/>
              <a:t>,   </a:t>
            </a:r>
            <a:r>
              <a:rPr lang="ru-RU" dirty="0" err="1"/>
              <a:t>оцінювати</a:t>
            </a:r>
            <a:r>
              <a:rPr lang="ru-RU" dirty="0"/>
              <a:t>, </a:t>
            </a:r>
            <a:r>
              <a:rPr lang="ru-RU" dirty="0" err="1"/>
              <a:t>щоб</a:t>
            </a:r>
            <a:r>
              <a:rPr lang="ru-RU" dirty="0"/>
              <a:t> </a:t>
            </a:r>
            <a:r>
              <a:rPr lang="ru-RU" dirty="0" err="1"/>
              <a:t>виявляти</a:t>
            </a:r>
            <a:r>
              <a:rPr lang="ru-RU" dirty="0"/>
              <a:t> </a:t>
            </a:r>
            <a:r>
              <a:rPr lang="ru-RU" dirty="0" err="1"/>
              <a:t>проблеми</a:t>
            </a:r>
            <a:r>
              <a:rPr lang="ru-RU" dirty="0"/>
              <a:t> і </a:t>
            </a:r>
            <a:r>
              <a:rPr lang="ru-RU" dirty="0" err="1"/>
              <a:t>виробляти</a:t>
            </a:r>
            <a:r>
              <a:rPr lang="ru-RU" dirty="0"/>
              <a:t> </a:t>
            </a:r>
            <a:r>
              <a:rPr lang="ru-RU" dirty="0" err="1"/>
              <a:t>рішення</a:t>
            </a:r>
            <a:r>
              <a:rPr lang="uk-UA" dirty="0"/>
              <a:t>;</a:t>
            </a:r>
          </a:p>
          <a:p>
            <a:pPr lvl="0"/>
            <a:r>
              <a:rPr lang="ru-RU" dirty="0"/>
              <a:t>мовні </a:t>
            </a:r>
            <a:r>
              <a:rPr lang="ru-RU" dirty="0" err="1"/>
              <a:t>навичк</a:t>
            </a:r>
            <a:r>
              <a:rPr lang="uk-UA" dirty="0"/>
              <a:t>и;</a:t>
            </a:r>
          </a:p>
          <a:p>
            <a:pPr lvl="0"/>
            <a:r>
              <a:rPr lang="uk-UA" dirty="0"/>
              <a:t>н</a:t>
            </a:r>
            <a:r>
              <a:rPr lang="ru-RU" dirty="0" err="1"/>
              <a:t>авички</a:t>
            </a:r>
            <a:r>
              <a:rPr lang="ru-RU" dirty="0"/>
              <a:t> </a:t>
            </a:r>
            <a:r>
              <a:rPr lang="ru-RU" dirty="0" err="1"/>
              <a:t>роботи</a:t>
            </a:r>
            <a:r>
              <a:rPr lang="ru-RU" dirty="0"/>
              <a:t> з </a:t>
            </a:r>
            <a:r>
              <a:rPr lang="ru-RU" dirty="0" err="1"/>
              <a:t>інформацією</a:t>
            </a:r>
            <a:r>
              <a:rPr lang="ru-RU" dirty="0"/>
              <a:t> (</a:t>
            </a:r>
            <a:r>
              <a:rPr lang="ru-RU" dirty="0" err="1"/>
              <a:t>уміння</a:t>
            </a:r>
            <a:r>
              <a:rPr lang="ru-RU" dirty="0"/>
              <a:t> </a:t>
            </a:r>
            <a:r>
              <a:rPr lang="ru-RU" dirty="0" err="1"/>
              <a:t>знаходити</a:t>
            </a:r>
            <a:r>
              <a:rPr lang="ru-RU" dirty="0"/>
              <a:t> та </a:t>
            </a:r>
            <a:r>
              <a:rPr lang="ru-RU" dirty="0" err="1"/>
              <a:t>аналізувати</a:t>
            </a:r>
            <a:r>
              <a:rPr lang="ru-RU" dirty="0"/>
              <a:t> </a:t>
            </a:r>
            <a:r>
              <a:rPr lang="ru-RU" dirty="0" err="1"/>
              <a:t>інформацію</a:t>
            </a:r>
            <a:r>
              <a:rPr lang="ru-RU" dirty="0"/>
              <a:t> з </a:t>
            </a:r>
            <a:r>
              <a:rPr lang="ru-RU" dirty="0" err="1"/>
              <a:t>різних</a:t>
            </a:r>
            <a:r>
              <a:rPr lang="ru-RU" dirty="0"/>
              <a:t> </a:t>
            </a:r>
            <a:r>
              <a:rPr lang="ru-RU" dirty="0" err="1"/>
              <a:t>джерел</a:t>
            </a:r>
            <a:r>
              <a:rPr lang="ru-RU" dirty="0"/>
              <a:t>, </a:t>
            </a:r>
            <a:r>
              <a:rPr lang="ru-RU" dirty="0" err="1"/>
              <a:t>передусім</a:t>
            </a:r>
            <a:r>
              <a:rPr lang="ru-RU" dirty="0"/>
              <a:t> – за </a:t>
            </a:r>
            <a:r>
              <a:rPr lang="ru-RU" dirty="0" err="1"/>
              <a:t>допомогою</a:t>
            </a:r>
            <a:r>
              <a:rPr lang="ru-RU" dirty="0"/>
              <a:t> </a:t>
            </a:r>
            <a:r>
              <a:rPr lang="ru-RU" dirty="0" err="1"/>
              <a:t>цифрових</a:t>
            </a:r>
            <a:r>
              <a:rPr lang="ru-RU" dirty="0"/>
              <a:t> </a:t>
            </a:r>
            <a:r>
              <a:rPr lang="ru-RU" dirty="0" err="1"/>
              <a:t>технологій</a:t>
            </a:r>
            <a:r>
              <a:rPr lang="ru-RU" dirty="0"/>
              <a:t>).</a:t>
            </a:r>
            <a:endParaRPr lang="uk-UA" dirty="0"/>
          </a:p>
        </p:txBody>
      </p:sp>
      <p:pic>
        <p:nvPicPr>
          <p:cNvPr id="4" name="Picture 2" descr="http://cs630124.vk.me/v630124996/1435/Wmmcdqnc3qw.jpg"/>
          <p:cNvPicPr>
            <a:picLocks noChangeAspect="1" noChangeArrowheads="1"/>
          </p:cNvPicPr>
          <p:nvPr/>
        </p:nvPicPr>
        <p:blipFill>
          <a:blip r:embed="rId2" cstate="print">
            <a:clrChange>
              <a:clrFrom>
                <a:srgbClr val="FFFFFF"/>
              </a:clrFrom>
              <a:clrTo>
                <a:srgbClr val="FFFFFF">
                  <a:alpha val="0"/>
                </a:srgbClr>
              </a:clrTo>
            </a:clrChange>
          </a:blip>
          <a:srcRect r="14900"/>
          <a:stretch>
            <a:fillRect/>
          </a:stretch>
        </p:blipFill>
        <p:spPr bwMode="auto">
          <a:xfrm>
            <a:off x="7943956" y="4293096"/>
            <a:ext cx="1020532" cy="2564904"/>
          </a:xfrm>
          <a:prstGeom prst="rect">
            <a:avLst/>
          </a:prstGeom>
          <a:noFill/>
          <a:ln w="9525">
            <a:noFill/>
            <a:miter lim="800000"/>
            <a:headEnd/>
            <a:tailEnd/>
          </a:ln>
        </p:spPr>
      </p:pic>
    </p:spTree>
  </p:cSld>
  <p:clrMapOvr>
    <a:masterClrMapping/>
  </p:clrMapOvr>
  <p:transition spd="slow" advClick="0"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3">
                                            <p:txEl>
                                              <p:pRg st="0" end="0"/>
                                            </p:txEl>
                                          </p:spTgt>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 presetClass="emph" presetSubtype="0" grpId="0" nodeType="clickEffect">
                                  <p:stCondLst>
                                    <p:cond delay="0"/>
                                  </p:stCondLst>
                                  <p:childTnLst>
                                    <p:set>
                                      <p:cBhvr override="childStyle">
                                        <p:cTn id="10" dur="indefinite"/>
                                        <p:tgtEl>
                                          <p:spTgt spid="3">
                                            <p:txEl>
                                              <p:pRg st="1" end="1"/>
                                            </p:txEl>
                                          </p:spTgt>
                                        </p:tgtEl>
                                        <p:attrNameLst>
                                          <p:attrName>style.fontFamily</p:attrName>
                                        </p:attrNameLst>
                                      </p:cBhvr>
                                      <p:to>
                                        <p:strVal val="Times New Roman"/>
                                      </p:to>
                                    </p:set>
                                  </p:childTnLst>
                                </p:cTn>
                              </p:par>
                            </p:childTnLst>
                          </p:cTn>
                        </p:par>
                      </p:childTnLst>
                    </p:cTn>
                  </p:par>
                  <p:par>
                    <p:cTn id="11" fill="hold">
                      <p:stCondLst>
                        <p:cond delay="indefinite"/>
                      </p:stCondLst>
                      <p:childTnLst>
                        <p:par>
                          <p:cTn id="12" fill="hold">
                            <p:stCondLst>
                              <p:cond delay="0"/>
                            </p:stCondLst>
                            <p:childTnLst>
                              <p:par>
                                <p:cTn id="13" presetID="2" presetClass="emph" presetSubtype="0" grpId="0" nodeType="clickEffect">
                                  <p:stCondLst>
                                    <p:cond delay="0"/>
                                  </p:stCondLst>
                                  <p:childTnLst>
                                    <p:set>
                                      <p:cBhvr override="childStyle">
                                        <p:cTn id="14" dur="indefinite"/>
                                        <p:tgtEl>
                                          <p:spTgt spid="3">
                                            <p:txEl>
                                              <p:pRg st="2" end="2"/>
                                            </p:txEl>
                                          </p:spTgt>
                                        </p:tgtEl>
                                        <p:attrNameLst>
                                          <p:attrName>style.fontFamily</p:attrName>
                                        </p:attrNameLst>
                                      </p:cBhvr>
                                      <p:to>
                                        <p:strVal val="Times New Roman"/>
                                      </p:to>
                                    </p:set>
                                  </p:childTnLst>
                                </p:cTn>
                              </p:par>
                            </p:childTnLst>
                          </p:cTn>
                        </p:par>
                      </p:childTnLst>
                    </p:cTn>
                  </p:par>
                  <p:par>
                    <p:cTn id="15" fill="hold">
                      <p:stCondLst>
                        <p:cond delay="indefinite"/>
                      </p:stCondLst>
                      <p:childTnLst>
                        <p:par>
                          <p:cTn id="16" fill="hold">
                            <p:stCondLst>
                              <p:cond delay="0"/>
                            </p:stCondLst>
                            <p:childTnLst>
                              <p:par>
                                <p:cTn id="17" presetID="2" presetClass="emph" presetSubtype="0" grpId="0" nodeType="clickEffect">
                                  <p:stCondLst>
                                    <p:cond delay="0"/>
                                  </p:stCondLst>
                                  <p:childTnLst>
                                    <p:set>
                                      <p:cBhvr override="childStyle">
                                        <p:cTn id="18" dur="indefinite"/>
                                        <p:tgtEl>
                                          <p:spTgt spid="3">
                                            <p:txEl>
                                              <p:pRg st="3" end="3"/>
                                            </p:txEl>
                                          </p:spTgt>
                                        </p:tgtEl>
                                        <p:attrNameLst>
                                          <p:attrName>style.fontFamily</p:attrName>
                                        </p:attrNameLst>
                                      </p:cBhvr>
                                      <p:to>
                                        <p:strVal val="Times New Roman"/>
                                      </p:to>
                                    </p:set>
                                  </p:childTnLst>
                                </p:cTn>
                              </p:par>
                            </p:childTnLst>
                          </p:cTn>
                        </p:par>
                      </p:childTnLst>
                    </p:cTn>
                  </p:par>
                  <p:par>
                    <p:cTn id="19" fill="hold">
                      <p:stCondLst>
                        <p:cond delay="indefinite"/>
                      </p:stCondLst>
                      <p:childTnLst>
                        <p:par>
                          <p:cTn id="20" fill="hold">
                            <p:stCondLst>
                              <p:cond delay="0"/>
                            </p:stCondLst>
                            <p:childTnLst>
                              <p:par>
                                <p:cTn id="21" presetID="2" presetClass="emph" presetSubtype="0" grpId="0" nodeType="clickEffect">
                                  <p:stCondLst>
                                    <p:cond delay="0"/>
                                  </p:stCondLst>
                                  <p:childTnLst>
                                    <p:set>
                                      <p:cBhvr override="childStyle">
                                        <p:cTn id="22" dur="indefinite"/>
                                        <p:tgtEl>
                                          <p:spTgt spid="3">
                                            <p:txEl>
                                              <p:pRg st="4" end="4"/>
                                            </p:txEl>
                                          </p:spTgt>
                                        </p:tgtEl>
                                        <p:attrNameLst>
                                          <p:attrName>style.fontFamily</p:attrName>
                                        </p:attrNameLst>
                                      </p:cBhvr>
                                      <p:to>
                                        <p:strVal val="Times New Roman"/>
                                      </p:to>
                                    </p:set>
                                  </p:childTnLst>
                                </p:cTn>
                              </p:par>
                            </p:childTnLst>
                          </p:cTn>
                        </p:par>
                      </p:childTnLst>
                    </p:cTn>
                  </p:par>
                  <p:par>
                    <p:cTn id="23" fill="hold">
                      <p:stCondLst>
                        <p:cond delay="indefinite"/>
                      </p:stCondLst>
                      <p:childTnLst>
                        <p:par>
                          <p:cTn id="24" fill="hold">
                            <p:stCondLst>
                              <p:cond delay="0"/>
                            </p:stCondLst>
                            <p:childTnLst>
                              <p:par>
                                <p:cTn id="25" presetID="2" presetClass="emph" presetSubtype="0" grpId="0" nodeType="clickEffect">
                                  <p:stCondLst>
                                    <p:cond delay="0"/>
                                  </p:stCondLst>
                                  <p:childTnLst>
                                    <p:set>
                                      <p:cBhvr override="childStyle">
                                        <p:cTn id="26" dur="indefinite"/>
                                        <p:tgtEl>
                                          <p:spTgt spid="3">
                                            <p:txEl>
                                              <p:pRg st="5" end="5"/>
                                            </p:txEl>
                                          </p:spTgt>
                                        </p:tgtEl>
                                        <p:attrNameLst>
                                          <p:attrName>style.fontFamily</p:attrName>
                                        </p:attrNameLst>
                                      </p:cBhvr>
                                      <p:to>
                                        <p:strVal val="Times New Roman"/>
                                      </p:to>
                                    </p:set>
                                  </p:childTnLst>
                                </p:cTn>
                              </p:par>
                            </p:childTnLst>
                          </p:cTn>
                        </p:par>
                      </p:childTnLst>
                    </p:cTn>
                  </p:par>
                  <p:par>
                    <p:cTn id="27" fill="hold">
                      <p:stCondLst>
                        <p:cond delay="indefinite"/>
                      </p:stCondLst>
                      <p:childTnLst>
                        <p:par>
                          <p:cTn id="28" fill="hold">
                            <p:stCondLst>
                              <p:cond delay="0"/>
                            </p:stCondLst>
                            <p:childTnLst>
                              <p:par>
                                <p:cTn id="29" presetID="2" presetClass="emph" presetSubtype="0" grpId="0" nodeType="clickEffect">
                                  <p:stCondLst>
                                    <p:cond delay="0"/>
                                  </p:stCondLst>
                                  <p:childTnLst>
                                    <p:set>
                                      <p:cBhvr override="childStyle">
                                        <p:cTn id="30" dur="indefinite"/>
                                        <p:tgtEl>
                                          <p:spTgt spid="3">
                                            <p:txEl>
                                              <p:pRg st="6" end="6"/>
                                            </p:txEl>
                                          </p:spTgt>
                                        </p:tgtEl>
                                        <p:attrNameLst>
                                          <p:attrName>style.fontFamily</p:attrName>
                                        </p:attrNameLst>
                                      </p:cBhvr>
                                      <p:to>
                                        <p:strVal val="Times New Roman"/>
                                      </p:to>
                                    </p:set>
                                  </p:childTnLst>
                                </p:cTn>
                              </p:par>
                            </p:childTnLst>
                          </p:cTn>
                        </p:par>
                      </p:childTnLst>
                    </p:cTn>
                  </p:par>
                  <p:par>
                    <p:cTn id="31" fill="hold">
                      <p:stCondLst>
                        <p:cond delay="indefinite"/>
                      </p:stCondLst>
                      <p:childTnLst>
                        <p:par>
                          <p:cTn id="32" fill="hold">
                            <p:stCondLst>
                              <p:cond delay="0"/>
                            </p:stCondLst>
                            <p:childTnLst>
                              <p:par>
                                <p:cTn id="33" presetID="2" presetClass="emph" presetSubtype="0" grpId="0" nodeType="clickEffect">
                                  <p:stCondLst>
                                    <p:cond delay="0"/>
                                  </p:stCondLst>
                                  <p:childTnLst>
                                    <p:set>
                                      <p:cBhvr override="childStyle">
                                        <p:cTn id="34" dur="indefinite"/>
                                        <p:tgtEl>
                                          <p:spTgt spid="3">
                                            <p:txEl>
                                              <p:pRg st="7" end="7"/>
                                            </p:txEl>
                                          </p:spTgt>
                                        </p:tgtEl>
                                        <p:attrNameLst>
                                          <p:attrName>style.fontFamily</p:attrName>
                                        </p:attrNameLst>
                                      </p:cBhvr>
                                      <p:to>
                                        <p:strVal val="Times New Roman"/>
                                      </p:to>
                                    </p:set>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628800"/>
            <a:ext cx="8229600" cy="4525963"/>
          </a:xfrm>
        </p:spPr>
        <p:txBody>
          <a:bodyPr>
            <a:normAutofit fontScale="92500" lnSpcReduction="10000"/>
          </a:bodyPr>
          <a:lstStyle/>
          <a:p>
            <a:r>
              <a:rPr lang="uk-UA" b="1" i="1" dirty="0"/>
              <a:t>Спеціальні:</a:t>
            </a:r>
            <a:endParaRPr lang="uk-UA" dirty="0"/>
          </a:p>
          <a:p>
            <a:pPr lvl="0"/>
            <a:r>
              <a:rPr lang="uk-UA" dirty="0"/>
              <a:t>знання сучасних теоретичних основ предметної спеціалізації з української мови, зокрема з морфології;</a:t>
            </a:r>
          </a:p>
          <a:p>
            <a:pPr lvl="0"/>
            <a:r>
              <a:rPr lang="uk-UA" dirty="0"/>
              <a:t>у</a:t>
            </a:r>
            <a:r>
              <a:rPr lang="ru-RU" dirty="0" err="1"/>
              <a:t>міння</a:t>
            </a:r>
            <a:r>
              <a:rPr lang="ru-RU" dirty="0"/>
              <a:t>  </a:t>
            </a:r>
            <a:r>
              <a:rPr lang="ru-RU" dirty="0" err="1"/>
              <a:t>застосовувати</a:t>
            </a:r>
            <a:r>
              <a:rPr lang="ru-RU" dirty="0"/>
              <a:t> </a:t>
            </a:r>
            <a:r>
              <a:rPr lang="ru-RU" dirty="0" err="1"/>
              <a:t>елементи</a:t>
            </a:r>
            <a:r>
              <a:rPr lang="ru-RU" dirty="0"/>
              <a:t> теоретичного та </a:t>
            </a:r>
            <a:r>
              <a:rPr lang="ru-RU" dirty="0" err="1"/>
              <a:t>експериментального</a:t>
            </a:r>
            <a:r>
              <a:rPr lang="ru-RU" dirty="0"/>
              <a:t> </a:t>
            </a:r>
            <a:r>
              <a:rPr lang="ru-RU" dirty="0" err="1"/>
              <a:t>дослідження</a:t>
            </a:r>
            <a:r>
              <a:rPr lang="ru-RU" dirty="0"/>
              <a:t> в </a:t>
            </a:r>
            <a:r>
              <a:rPr lang="ru-RU" dirty="0" err="1"/>
              <a:t>професійній</a:t>
            </a:r>
            <a:r>
              <a:rPr lang="ru-RU" dirty="0"/>
              <a:t> </a:t>
            </a:r>
            <a:r>
              <a:rPr lang="ru-RU" dirty="0" err="1"/>
              <a:t>діяльності</a:t>
            </a:r>
            <a:r>
              <a:rPr lang="uk-UA" dirty="0"/>
              <a:t>;</a:t>
            </a:r>
          </a:p>
          <a:p>
            <a:pPr lvl="0"/>
            <a:r>
              <a:rPr lang="uk-UA" dirty="0"/>
              <a:t>д</a:t>
            </a:r>
            <a:r>
              <a:rPr lang="ru-RU" dirty="0" err="1"/>
              <a:t>отримання</a:t>
            </a:r>
            <a:r>
              <a:rPr lang="ru-RU" dirty="0"/>
              <a:t> </a:t>
            </a:r>
            <a:r>
              <a:rPr lang="ru-RU" dirty="0" err="1"/>
              <a:t>етичних</a:t>
            </a:r>
            <a:r>
              <a:rPr lang="ru-RU" dirty="0"/>
              <a:t> норм  у  </a:t>
            </a:r>
            <a:r>
              <a:rPr lang="ru-RU" dirty="0" err="1"/>
              <a:t>комунікації</a:t>
            </a:r>
            <a:r>
              <a:rPr lang="ru-RU" dirty="0"/>
              <a:t> з </a:t>
            </a:r>
            <a:r>
              <a:rPr lang="ru-RU" dirty="0" err="1"/>
              <a:t>колегами</a:t>
            </a:r>
            <a:r>
              <a:rPr lang="ru-RU" dirty="0"/>
              <a:t>, </a:t>
            </a:r>
            <a:r>
              <a:rPr lang="ru-RU" dirty="0" err="1"/>
              <a:t>учнями</a:t>
            </a:r>
            <a:r>
              <a:rPr lang="ru-RU" dirty="0"/>
              <a:t> й </a:t>
            </a:r>
            <a:r>
              <a:rPr lang="ru-RU" dirty="0" err="1"/>
              <a:t>вихованцями</a:t>
            </a:r>
            <a:r>
              <a:rPr lang="ru-RU" dirty="0"/>
              <a:t> та </a:t>
            </a:r>
            <a:r>
              <a:rPr lang="ru-RU" dirty="0" err="1"/>
              <a:t>їхніми</a:t>
            </a:r>
            <a:r>
              <a:rPr lang="ru-RU" dirty="0"/>
              <a:t> батьками</a:t>
            </a:r>
            <a:r>
              <a:rPr lang="uk-UA" dirty="0"/>
              <a:t>.</a:t>
            </a:r>
          </a:p>
          <a:p>
            <a:pPr>
              <a:buNone/>
            </a:pPr>
            <a:endParaRPr lang="uk-UA" b="1" i="1" u="sng" dirty="0" smtClean="0"/>
          </a:p>
          <a:p>
            <a:endParaRPr lang="uk-UA" dirty="0"/>
          </a:p>
        </p:txBody>
      </p:sp>
      <p:pic>
        <p:nvPicPr>
          <p:cNvPr id="5" name="Рисунок 4" descr="mudryiy-filin1.png"/>
          <p:cNvPicPr>
            <a:picLocks noChangeAspect="1"/>
          </p:cNvPicPr>
          <p:nvPr/>
        </p:nvPicPr>
        <p:blipFill>
          <a:blip r:embed="rId2" cstate="print"/>
          <a:stretch>
            <a:fillRect/>
          </a:stretch>
        </p:blipFill>
        <p:spPr>
          <a:xfrm>
            <a:off x="755576" y="188640"/>
            <a:ext cx="2493278" cy="1554632"/>
          </a:xfrm>
          <a:prstGeom prst="rect">
            <a:avLst/>
          </a:prstGeom>
        </p:spPr>
      </p:pic>
    </p:spTree>
  </p:cSld>
  <p:clrMapOvr>
    <a:masterClrMapping/>
  </p:clrMapOvr>
  <p:transition spd="slow" advClick="0"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1432</Words>
  <Application>Microsoft Office PowerPoint</Application>
  <PresentationFormat>Экран (4:3)</PresentationFormat>
  <Paragraphs>99</Paragraphs>
  <Slides>25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MS Mincho</vt:lpstr>
      <vt:lpstr>Arial</vt:lpstr>
      <vt:lpstr>Calibri</vt:lpstr>
      <vt:lpstr>Century Gothic</vt:lpstr>
      <vt:lpstr>Times New Roman</vt:lpstr>
      <vt:lpstr>Тема Office</vt:lpstr>
      <vt:lpstr>Сучасна українська мова. Морфологія</vt:lpstr>
      <vt:lpstr>Вивчається у 1-му семестрі ІІІ-го курсу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Стовбур </cp:lastModifiedBy>
  <cp:revision>54</cp:revision>
  <dcterms:created xsi:type="dcterms:W3CDTF">2013-01-05T18:47:16Z</dcterms:created>
  <dcterms:modified xsi:type="dcterms:W3CDTF">2020-08-29T04:01:06Z</dcterms:modified>
</cp:coreProperties>
</file>