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29"/>
  </p:notesMasterIdLst>
  <p:sldIdLst>
    <p:sldId id="256" r:id="rId2"/>
    <p:sldId id="257" r:id="rId3"/>
    <p:sldId id="259" r:id="rId4"/>
    <p:sldId id="327" r:id="rId5"/>
    <p:sldId id="326" r:id="rId6"/>
    <p:sldId id="355" r:id="rId7"/>
    <p:sldId id="261" r:id="rId8"/>
    <p:sldId id="357" r:id="rId9"/>
    <p:sldId id="358" r:id="rId10"/>
    <p:sldId id="356" r:id="rId11"/>
    <p:sldId id="363" r:id="rId12"/>
    <p:sldId id="364" r:id="rId13"/>
    <p:sldId id="365" r:id="rId14"/>
    <p:sldId id="353" r:id="rId15"/>
    <p:sldId id="359" r:id="rId16"/>
    <p:sldId id="323" r:id="rId17"/>
    <p:sldId id="367" r:id="rId18"/>
    <p:sldId id="366" r:id="rId19"/>
    <p:sldId id="360" r:id="rId20"/>
    <p:sldId id="354" r:id="rId21"/>
    <p:sldId id="347" r:id="rId22"/>
    <p:sldId id="348" r:id="rId23"/>
    <p:sldId id="349" r:id="rId24"/>
    <p:sldId id="350" r:id="rId25"/>
    <p:sldId id="362" r:id="rId26"/>
    <p:sldId id="368" r:id="rId27"/>
    <p:sldId id="317" r:id="rId28"/>
  </p:sldIdLst>
  <p:sldSz cx="9144000" cy="5143500" type="screen16x9"/>
  <p:notesSz cx="6858000" cy="9144000"/>
  <p:embeddedFontLst>
    <p:embeddedFont>
      <p:font typeface="Lato" panose="020B0604020202020204" charset="0"/>
      <p:regular r:id="rId30"/>
      <p:bold r:id="rId31"/>
      <p:italic r:id="rId32"/>
      <p:boldItalic r:id="rId33"/>
    </p:embeddedFont>
    <p:embeddedFont>
      <p:font typeface="Raleway" panose="020B0604020202020204" charset="-52"/>
      <p:regular r:id="rId34"/>
      <p:bold r:id="rId35"/>
      <p:italic r:id="rId36"/>
      <p:boldItalic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85C5"/>
    <a:srgbClr val="FF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86766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098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8018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8689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19295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5830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5746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36479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4461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008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41961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56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31185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65043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41610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33462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80097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79764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50711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34832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9514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504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2659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7504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6827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4683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6876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6025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399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3047704" y="3992850"/>
            <a:ext cx="3047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6096271" y="3992850"/>
            <a:ext cx="3047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1" y="3992850"/>
            <a:ext cx="3047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Char char="▷"/>
              <a:defRPr>
                <a:solidFill>
                  <a:schemeClr val="dk1"/>
                </a:solidFill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.org/en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europeansocialsurvey.org/" TargetMode="External"/><Relationship Id="rId4" Type="http://schemas.openxmlformats.org/officeDocument/2006/relationships/hyperlink" Target="https://ec.europa.eu/eurostat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00619" y="591954"/>
            <a:ext cx="7799965" cy="1638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uk-UA" sz="3600" dirty="0" smtClean="0"/>
              <a:t>Лекція 2. Якість інструментарію емпіричного дослідження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2. Характер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об’єкта та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феномену</a:t>
            </a:r>
          </a:p>
          <a:p>
            <a:pPr lvl="0" algn="just"/>
            <a:r>
              <a:rPr lang="uk-UA" sz="2000" u="sng" dirty="0" smtClean="0">
                <a:solidFill>
                  <a:srgbClr val="2185C5"/>
                </a:solidFill>
                <a:latin typeface="Arial" panose="020B0604020202020204" pitchFamily="34" charset="0"/>
              </a:rPr>
              <a:t>Масштаб </a:t>
            </a:r>
            <a:r>
              <a:rPr lang="uk-UA" sz="2000" u="sng" dirty="0">
                <a:solidFill>
                  <a:srgbClr val="2185C5"/>
                </a:solidFill>
                <a:latin typeface="Arial" panose="020B0604020202020204" pitchFamily="34" charset="0"/>
              </a:rPr>
              <a:t>і поширеність </a:t>
            </a:r>
            <a:r>
              <a:rPr lang="uk-UA" sz="2000" u="sng" dirty="0" smtClean="0">
                <a:solidFill>
                  <a:srgbClr val="2185C5"/>
                </a:solidFill>
                <a:latin typeface="Arial" panose="020B0604020202020204" pitchFamily="34" charset="0"/>
              </a:rPr>
              <a:t>явища.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Для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вивчення суспільних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трендів, загальних настроїв та громадської думки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доцільні опитування або аналіз офіційної статистики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</a:p>
          <a:p>
            <a:pPr lvl="0" algn="just"/>
            <a:r>
              <a:rPr lang="uk-UA" sz="2000" u="sng" dirty="0" smtClean="0">
                <a:solidFill>
                  <a:srgbClr val="2185C5"/>
                </a:solidFill>
                <a:latin typeface="Arial" panose="020B0604020202020204" pitchFamily="34" charset="0"/>
              </a:rPr>
              <a:t>Складність </a:t>
            </a:r>
            <a:r>
              <a:rPr lang="uk-UA" sz="2000" u="sng" dirty="0">
                <a:solidFill>
                  <a:srgbClr val="2185C5"/>
                </a:solidFill>
                <a:latin typeface="Arial" panose="020B0604020202020204" pitchFamily="34" charset="0"/>
              </a:rPr>
              <a:t>та глибинність </a:t>
            </a:r>
            <a:r>
              <a:rPr lang="uk-UA" sz="2000" u="sng" dirty="0" smtClean="0">
                <a:solidFill>
                  <a:srgbClr val="2185C5"/>
                </a:solidFill>
                <a:latin typeface="Arial" panose="020B0604020202020204" pitchFamily="34" charset="0"/>
              </a:rPr>
              <a:t>процесів.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 Для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дослідження індивідуальних життєвих стратегій чи культурних практик ефективні спостереження, біографічні інтерв’ю, кейс-стаді.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343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3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. Тип дослідницьких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завдань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Описові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(опис стану явища) – вибіркові опитування,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контент-аналіз.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Пояснювальні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(виявлення причин і механізмів) – експеримент, панельні дослідження, моделювання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Розвідувальні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– гнучкі якісні методи, щоб сформувати гіпотези для подальших етапів.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6931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4. Практичні та контекстуальні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чинники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Ресурси (бюджет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час, кількість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дослідників).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Доступ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до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респондентів (чутливість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теми, правові чи культурні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обмеження).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Етичні вимоги (конфіденційність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безпека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учасників).</a:t>
            </a:r>
          </a:p>
          <a:p>
            <a:pPr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Наявність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попередніх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даних (якщо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вже існують масиви статистики, можливо доцільно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використати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вторинний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аналіз). </a:t>
            </a:r>
            <a:r>
              <a:rPr lang="uk-UA" sz="2000" dirty="0" smtClean="0">
                <a:solidFill>
                  <a:srgbClr val="FF9715"/>
                </a:solidFill>
                <a:latin typeface="Arial" panose="020B0604020202020204" pitchFamily="34" charset="0"/>
              </a:rPr>
              <a:t>Наприклад: </a:t>
            </a:r>
          </a:p>
          <a:p>
            <a:pPr marL="114300" indent="0" algn="just">
              <a:buNone/>
            </a:pPr>
            <a:r>
              <a:rPr lang="en-GB" sz="2000" dirty="0" smtClean="0">
                <a:solidFill>
                  <a:srgbClr val="FF9715"/>
                </a:solidFill>
                <a:latin typeface="Arial" panose="020B0604020202020204" pitchFamily="34" charset="0"/>
                <a:hlinkClick r:id="rId3"/>
              </a:rPr>
              <a:t>https</a:t>
            </a:r>
            <a:r>
              <a:rPr lang="en-GB" sz="2000" dirty="0">
                <a:solidFill>
                  <a:srgbClr val="FF9715"/>
                </a:solidFill>
                <a:latin typeface="Arial" panose="020B0604020202020204" pitchFamily="34" charset="0"/>
                <a:hlinkClick r:id="rId3"/>
              </a:rPr>
              <a:t>://</a:t>
            </a:r>
            <a:r>
              <a:rPr lang="en-GB" sz="2000" dirty="0" smtClean="0">
                <a:solidFill>
                  <a:srgbClr val="FF9715"/>
                </a:solidFill>
                <a:latin typeface="Arial" panose="020B0604020202020204" pitchFamily="34" charset="0"/>
                <a:hlinkClick r:id="rId3"/>
              </a:rPr>
              <a:t>www.oecd.org/en.html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en-GB" sz="2000" dirty="0" smtClean="0">
                <a:solidFill>
                  <a:srgbClr val="FF9715"/>
                </a:solidFill>
                <a:latin typeface="Arial" panose="020B0604020202020204" pitchFamily="34" charset="0"/>
                <a:hlinkClick r:id="rId4"/>
              </a:rPr>
              <a:t>https</a:t>
            </a:r>
            <a:r>
              <a:rPr lang="en-GB" sz="2000" dirty="0">
                <a:solidFill>
                  <a:srgbClr val="FF9715"/>
                </a:solidFill>
                <a:latin typeface="Arial" panose="020B0604020202020204" pitchFamily="34" charset="0"/>
                <a:hlinkClick r:id="rId4"/>
              </a:rPr>
              <a:t>://</a:t>
            </a:r>
            <a:r>
              <a:rPr lang="en-GB" sz="2000" dirty="0" smtClean="0">
                <a:solidFill>
                  <a:srgbClr val="FF9715"/>
                </a:solidFill>
                <a:latin typeface="Arial" panose="020B0604020202020204" pitchFamily="34" charset="0"/>
                <a:hlinkClick r:id="rId4"/>
              </a:rPr>
              <a:t>ec.europa.eu/eurostat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en-GB" sz="2000" dirty="0">
                <a:solidFill>
                  <a:srgbClr val="FF9715"/>
                </a:solidFill>
                <a:latin typeface="Arial" panose="020B0604020202020204" pitchFamily="34" charset="0"/>
                <a:hlinkClick r:id="rId5"/>
              </a:rPr>
              <a:t>https://www.europeansocialsurvey.org</a:t>
            </a:r>
            <a:r>
              <a:rPr lang="en-GB" sz="2000" dirty="0" smtClean="0">
                <a:solidFill>
                  <a:srgbClr val="FF9715"/>
                </a:solidFill>
                <a:latin typeface="Arial" panose="020B0604020202020204" pitchFamily="34" charset="0"/>
                <a:hlinkClick r:id="rId5"/>
              </a:rPr>
              <a:t>/</a:t>
            </a:r>
            <a:endParaRPr lang="uk-UA" sz="2000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algn="just"/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algn="just"/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4865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just">
              <a:buNone/>
            </a:pP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5. Комбінування та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триангуляція</a:t>
            </a:r>
          </a:p>
          <a:p>
            <a:pPr marL="114300" lvl="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Змішані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підходи (</a:t>
            </a:r>
            <a:r>
              <a:rPr lang="en-GB" sz="2000" dirty="0">
                <a:solidFill>
                  <a:srgbClr val="2185C5"/>
                </a:solidFill>
                <a:latin typeface="Arial" panose="020B0604020202020204" pitchFamily="34" charset="0"/>
              </a:rPr>
              <a:t>mixed methods)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поєднують сильні сторони кількісних та якісних методів.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marL="114300" lvl="0" indent="0" algn="just">
              <a:buNone/>
            </a:pP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Наприклад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, спершу глибинні інтерв’ю для формування гіпотез, а потім масштабне опитування для їх перевірки. Триангуляція підвищує валідність, дозволяючи перехресну перевірку результатів.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algn="just"/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388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FF9715"/>
                </a:solidFill>
              </a:rPr>
              <a:t>2</a:t>
            </a:r>
            <a:r>
              <a:rPr lang="en" sz="3200" b="1" dirty="0" smtClean="0">
                <a:solidFill>
                  <a:srgbClr val="FF9715"/>
                </a:solidFill>
              </a:rPr>
              <a:t>.</a:t>
            </a:r>
            <a:endParaRPr sz="3200" b="1" dirty="0">
              <a:solidFill>
                <a:srgbClr val="FF9715"/>
              </a:solidFill>
            </a:endParaRPr>
          </a:p>
          <a:p>
            <a:pPr lvl="0">
              <a:spcBef>
                <a:spcPts val="600"/>
              </a:spcBef>
              <a:buClr>
                <a:srgbClr val="677480"/>
              </a:buClr>
              <a:buSzPts val="1100"/>
            </a:pPr>
            <a:r>
              <a:rPr lang="uk-UA" sz="3200" dirty="0" smtClean="0">
                <a:solidFill>
                  <a:schemeClr val="bg1"/>
                </a:solidFill>
                <a:sym typeface="Lato"/>
              </a:rPr>
              <a:t>Якість інструментарію дослідження в кількісній стратегії</a:t>
            </a:r>
            <a:endParaRPr lang="uk-UA" sz="3200" dirty="0">
              <a:solidFill>
                <a:schemeClr val="bg1"/>
              </a:solidFill>
              <a:sym typeface="Lato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2286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53483"/>
            <a:ext cx="8251903" cy="440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1800" b="1" dirty="0">
                <a:solidFill>
                  <a:srgbClr val="2185C5"/>
                </a:solidFill>
                <a:latin typeface="Arial" panose="020B0604020202020204" pitchFamily="34" charset="0"/>
              </a:rPr>
              <a:t>Кількісна стратегія передбачає стандартизовані процедури збору даних (опитування, експерименти, аналіз статистики) і вимагає максимальної точності. </a:t>
            </a:r>
            <a:endParaRPr lang="uk-UA" sz="1800" b="1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8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Надійність </a:t>
            </a:r>
            <a:r>
              <a:rPr lang="uk-UA" sz="1800" b="1" dirty="0">
                <a:solidFill>
                  <a:srgbClr val="FF9715"/>
                </a:solidFill>
                <a:latin typeface="Arial" panose="020B0604020202020204" pitchFamily="34" charset="0"/>
              </a:rPr>
              <a:t>результатів залежить від того, наскільки коректно розроблені всі елементи інструментарію – від вибірки до формулювань запитань.</a:t>
            </a:r>
            <a:endParaRPr lang="uk-UA" sz="1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2036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313031"/>
            <a:ext cx="8251903" cy="40507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>
                <a:solidFill>
                  <a:srgbClr val="2185C5"/>
                </a:solidFill>
              </a:rPr>
              <a:t>Ключові чинники, що визначають якість </a:t>
            </a:r>
            <a:r>
              <a:rPr lang="uk-UA" b="1" dirty="0" smtClean="0">
                <a:solidFill>
                  <a:srgbClr val="2185C5"/>
                </a:solidFill>
              </a:rPr>
              <a:t>інструментарію </a:t>
            </a:r>
            <a:endParaRPr lang="uk-UA" b="1" dirty="0">
              <a:solidFill>
                <a:srgbClr val="2185C5"/>
              </a:solidFill>
            </a:endParaRP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1. Валідність </a:t>
            </a:r>
            <a:r>
              <a:rPr lang="uk-UA" sz="2000" b="1" dirty="0">
                <a:solidFill>
                  <a:srgbClr val="2185C5"/>
                </a:solidFill>
              </a:rPr>
              <a:t>(</a:t>
            </a:r>
            <a:r>
              <a:rPr lang="en-GB" sz="2000" b="1" dirty="0">
                <a:solidFill>
                  <a:srgbClr val="2185C5"/>
                </a:solidFill>
              </a:rPr>
              <a:t>Validity)</a:t>
            </a:r>
            <a:endParaRPr lang="en-GB" sz="2000" dirty="0">
              <a:solidFill>
                <a:srgbClr val="2185C5"/>
              </a:solidFill>
            </a:endParaRPr>
          </a:p>
          <a:p>
            <a:pPr marL="742950" lvl="1" indent="-285750"/>
            <a:r>
              <a:rPr lang="uk-UA" sz="2000" dirty="0">
                <a:solidFill>
                  <a:srgbClr val="2185C5"/>
                </a:solidFill>
              </a:rPr>
              <a:t>І</a:t>
            </a:r>
            <a:r>
              <a:rPr lang="uk-UA" sz="2000" dirty="0" smtClean="0">
                <a:solidFill>
                  <a:srgbClr val="2185C5"/>
                </a:solidFill>
              </a:rPr>
              <a:t>ндикатори </a:t>
            </a:r>
            <a:r>
              <a:rPr lang="uk-UA" sz="2000" dirty="0">
                <a:solidFill>
                  <a:srgbClr val="2185C5"/>
                </a:solidFill>
              </a:rPr>
              <a:t>повинні охоплювати всі суттєві сторони досліджуваного явища.</a:t>
            </a:r>
          </a:p>
          <a:p>
            <a:pPr marL="742950" lvl="1" indent="-285750"/>
            <a:r>
              <a:rPr lang="uk-UA" sz="2000" i="1" dirty="0" smtClean="0">
                <a:solidFill>
                  <a:srgbClr val="2185C5"/>
                </a:solidFill>
              </a:rPr>
              <a:t>З</a:t>
            </a:r>
            <a:r>
              <a:rPr lang="uk-UA" sz="2000" dirty="0" smtClean="0">
                <a:solidFill>
                  <a:srgbClr val="2185C5"/>
                </a:solidFill>
              </a:rPr>
              <a:t>апитання </a:t>
            </a:r>
            <a:r>
              <a:rPr lang="uk-UA" sz="2000" dirty="0">
                <a:solidFill>
                  <a:srgbClr val="2185C5"/>
                </a:solidFill>
              </a:rPr>
              <a:t>мають дійсно вимірювати теоретичну концепцію, а не сторонні характеристики.</a:t>
            </a: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2. Надійність </a:t>
            </a:r>
            <a:r>
              <a:rPr lang="uk-UA" sz="2000" b="1" dirty="0">
                <a:solidFill>
                  <a:srgbClr val="2185C5"/>
                </a:solidFill>
              </a:rPr>
              <a:t>(</a:t>
            </a:r>
            <a:r>
              <a:rPr lang="en-GB" sz="2000" b="1" dirty="0">
                <a:solidFill>
                  <a:srgbClr val="2185C5"/>
                </a:solidFill>
              </a:rPr>
              <a:t>Reliability)</a:t>
            </a:r>
          </a:p>
          <a:p>
            <a:pPr marL="800100" lvl="1" indent="-342900"/>
            <a:r>
              <a:rPr lang="uk-UA" sz="2000" dirty="0">
                <a:solidFill>
                  <a:srgbClr val="2185C5"/>
                </a:solidFill>
              </a:rPr>
              <a:t>Стабільність повторних вимірювань</a:t>
            </a:r>
            <a:r>
              <a:rPr lang="uk-UA" sz="2000" dirty="0" smtClean="0">
                <a:solidFill>
                  <a:srgbClr val="2185C5"/>
                </a:solidFill>
              </a:rPr>
              <a:t>.</a:t>
            </a:r>
            <a:endParaRPr lang="uk-UA" sz="2000" dirty="0">
              <a:solidFill>
                <a:srgbClr val="2185C5"/>
              </a:solidFill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7575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313031"/>
            <a:ext cx="8251903" cy="40507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>
                <a:solidFill>
                  <a:srgbClr val="2185C5"/>
                </a:solidFill>
              </a:rPr>
              <a:t>Ключові чинники, що визначають якість </a:t>
            </a:r>
            <a:r>
              <a:rPr lang="uk-UA" b="1" dirty="0" smtClean="0">
                <a:solidFill>
                  <a:srgbClr val="2185C5"/>
                </a:solidFill>
              </a:rPr>
              <a:t>інструментарію </a:t>
            </a:r>
            <a:endParaRPr lang="uk-UA" b="1" dirty="0">
              <a:solidFill>
                <a:srgbClr val="2185C5"/>
              </a:solidFill>
            </a:endParaRP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3. Якість </a:t>
            </a:r>
            <a:r>
              <a:rPr lang="uk-UA" sz="2000" b="1" dirty="0">
                <a:solidFill>
                  <a:srgbClr val="2185C5"/>
                </a:solidFill>
              </a:rPr>
              <a:t>формулювань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2185C5"/>
                </a:solidFill>
              </a:rPr>
              <a:t>Чіткість і однозначність запитань.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2185C5"/>
                </a:solidFill>
              </a:rPr>
              <a:t>Збалансованість варіантів відповідей (усі </a:t>
            </a:r>
            <a:r>
              <a:rPr lang="uk-UA" sz="2000" dirty="0" smtClean="0">
                <a:solidFill>
                  <a:srgbClr val="2185C5"/>
                </a:solidFill>
              </a:rPr>
              <a:t>релевантні, взаємовиключні</a:t>
            </a:r>
            <a:r>
              <a:rPr lang="uk-UA" sz="2000" dirty="0">
                <a:solidFill>
                  <a:srgbClr val="2185C5"/>
                </a:solidFill>
              </a:rPr>
              <a:t>, логічно впорядковані).</a:t>
            </a: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4. Стандартизація </a:t>
            </a:r>
            <a:r>
              <a:rPr lang="uk-UA" sz="2000" b="1" dirty="0">
                <a:solidFill>
                  <a:srgbClr val="2185C5"/>
                </a:solidFill>
              </a:rPr>
              <a:t>процедур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2185C5"/>
                </a:solidFill>
              </a:rPr>
              <a:t>Єдині інструкції для інтерв’юерів.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>
                <a:solidFill>
                  <a:srgbClr val="2185C5"/>
                </a:solidFill>
              </a:rPr>
              <a:t>Однакові умови проведення опитування для всіх респондентів.</a:t>
            </a: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5. Пілотажне </a:t>
            </a:r>
            <a:r>
              <a:rPr lang="uk-UA" sz="2000" b="1" dirty="0">
                <a:solidFill>
                  <a:srgbClr val="2185C5"/>
                </a:solidFill>
              </a:rPr>
              <a:t>тестування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000" dirty="0" smtClean="0">
                <a:solidFill>
                  <a:srgbClr val="2185C5"/>
                </a:solidFill>
              </a:rPr>
              <a:t>Пробне </a:t>
            </a:r>
            <a:r>
              <a:rPr lang="uk-UA" sz="2000" dirty="0">
                <a:solidFill>
                  <a:srgbClr val="2185C5"/>
                </a:solidFill>
              </a:rPr>
              <a:t>дослідження допомагає виявити логічні прогалини, двозначні запитання, проблеми з технічною реалізацією.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512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18243" y="195025"/>
            <a:ext cx="6462600" cy="482611"/>
          </a:xfrm>
        </p:spPr>
        <p:txBody>
          <a:bodyPr/>
          <a:lstStyle/>
          <a:p>
            <a:r>
              <a:rPr lang="uk-UA" sz="2400" b="1" dirty="0" smtClean="0">
                <a:solidFill>
                  <a:srgbClr val="2185C5"/>
                </a:solidFill>
              </a:rPr>
              <a:t>Найпоширеніші помилки та їх наслідки</a:t>
            </a:r>
            <a:endParaRPr lang="uk-UA" sz="2400" b="1" dirty="0">
              <a:solidFill>
                <a:srgbClr val="2185C5"/>
              </a:solidFill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93533"/>
              </p:ext>
            </p:extLst>
          </p:nvPr>
        </p:nvGraphicFramePr>
        <p:xfrm>
          <a:off x="636815" y="921796"/>
          <a:ext cx="8017329" cy="3862071"/>
        </p:xfrm>
        <a:graphic>
          <a:graphicData uri="http://schemas.openxmlformats.org/drawingml/2006/table">
            <a:tbl>
              <a:tblPr/>
              <a:tblGrid>
                <a:gridCol w="2672443"/>
                <a:gridCol w="2672443"/>
                <a:gridCol w="2672443"/>
              </a:tblGrid>
              <a:tr h="211478">
                <a:tc>
                  <a:txBody>
                    <a:bodyPr/>
                    <a:lstStyle/>
                    <a:p>
                      <a:r>
                        <a:rPr lang="uk-UA" sz="1400" b="1" dirty="0">
                          <a:solidFill>
                            <a:srgbClr val="FF9715"/>
                          </a:solidFill>
                        </a:rPr>
                        <a:t>Категорія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>
                          <a:solidFill>
                            <a:srgbClr val="FF9715"/>
                          </a:solidFill>
                        </a:rPr>
                        <a:t>Приклад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>
                          <a:solidFill>
                            <a:srgbClr val="FF9715"/>
                          </a:solidFill>
                        </a:rPr>
                        <a:t>Наслідки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546">
                <a:tc>
                  <a:txBody>
                    <a:bodyPr/>
                    <a:lstStyle/>
                    <a:p>
                      <a:r>
                        <a:rPr lang="uk-UA" sz="1400" b="1" dirty="0"/>
                        <a:t>Концептуальні</a:t>
                      </a:r>
                      <a:endParaRPr lang="uk-UA" sz="1400" dirty="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solidFill>
                            <a:srgbClr val="2185C5"/>
                          </a:solidFill>
                        </a:rPr>
                        <a:t>відсутність чітких операціональних визначень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/>
                        <a:t>дані не відповідають дослідницьким гіпотезам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5581">
                <a:tc>
                  <a:txBody>
                    <a:bodyPr/>
                    <a:lstStyle/>
                    <a:p>
                      <a:r>
                        <a:rPr lang="uk-UA" sz="1400" b="1" dirty="0"/>
                        <a:t>Лінгвістичні</a:t>
                      </a:r>
                      <a:endParaRPr lang="uk-UA" sz="1400" dirty="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 smtClean="0">
                          <a:solidFill>
                            <a:srgbClr val="2185C5"/>
                          </a:solidFill>
                        </a:rPr>
                        <a:t>подвійні запитання: «Чи задоволені ви зарплатою і умовами праці?»</a:t>
                      </a:r>
                      <a:endParaRPr lang="uk-UA" sz="1400" noProof="0" dirty="0">
                        <a:solidFill>
                          <a:srgbClr val="2185C5"/>
                        </a:solidFill>
                      </a:endParaRP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 smtClean="0"/>
                        <a:t>респондент не знає, на що саме відповідати</a:t>
                      </a:r>
                      <a:endParaRPr lang="uk-UA" sz="1400" noProof="0" dirty="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5581">
                <a:tc>
                  <a:txBody>
                    <a:bodyPr/>
                    <a:lstStyle/>
                    <a:p>
                      <a:r>
                        <a:rPr lang="uk-UA" sz="1400" b="1"/>
                        <a:t>Навідні формулювання</a:t>
                      </a:r>
                      <a:endParaRPr lang="uk-UA" sz="140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 smtClean="0">
                          <a:solidFill>
                            <a:srgbClr val="2185C5"/>
                          </a:solidFill>
                        </a:rPr>
                        <a:t>«Чи підтримуєте ви необхідну реформу?»</a:t>
                      </a:r>
                      <a:endParaRPr lang="uk-UA" sz="1400" noProof="0" dirty="0">
                        <a:solidFill>
                          <a:srgbClr val="2185C5"/>
                        </a:solidFill>
                      </a:endParaRP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 smtClean="0"/>
                        <a:t>викривлення відповідей через соціально бажану реакцію</a:t>
                      </a:r>
                      <a:endParaRPr lang="uk-UA" sz="1400" noProof="0" dirty="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546">
                <a:tc>
                  <a:txBody>
                    <a:bodyPr/>
                    <a:lstStyle/>
                    <a:p>
                      <a:r>
                        <a:rPr lang="uk-UA" sz="1400" b="1"/>
                        <a:t>Неадекватні шкали</a:t>
                      </a:r>
                      <a:endParaRPr lang="uk-UA" sz="140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 smtClean="0">
                          <a:solidFill>
                            <a:srgbClr val="2185C5"/>
                          </a:solidFill>
                        </a:rPr>
                        <a:t>варіанти не охоплюють усіх можливих відповідей</a:t>
                      </a:r>
                      <a:endParaRPr lang="uk-UA" sz="1400" noProof="0" dirty="0">
                        <a:solidFill>
                          <a:srgbClr val="2185C5"/>
                        </a:solidFill>
                      </a:endParaRP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/>
                        <a:t>спотворення статистики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546">
                <a:tc>
                  <a:txBody>
                    <a:bodyPr/>
                    <a:lstStyle/>
                    <a:p>
                      <a:r>
                        <a:rPr lang="uk-UA" sz="1400" b="1"/>
                        <a:t>Помилки вибірки</a:t>
                      </a:r>
                      <a:endParaRPr lang="uk-UA" sz="140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solidFill>
                            <a:srgbClr val="2185C5"/>
                          </a:solidFill>
                        </a:rPr>
                        <a:t>нерепрезентативна група, невірне стратифікування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/>
                        <a:t>обмежена узагальнюваність результатів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546">
                <a:tc>
                  <a:txBody>
                    <a:bodyPr/>
                    <a:lstStyle/>
                    <a:p>
                      <a:r>
                        <a:rPr lang="uk-UA" sz="1400" b="1" dirty="0"/>
                        <a:t>Польові збої</a:t>
                      </a:r>
                      <a:endParaRPr lang="uk-UA" sz="1400" dirty="0"/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 smtClean="0">
                          <a:solidFill>
                            <a:srgbClr val="2185C5"/>
                          </a:solidFill>
                        </a:rPr>
                        <a:t>поганий інструктаж інтерв’юерів, відсутність контролю</a:t>
                      </a:r>
                      <a:endParaRPr lang="uk-UA" sz="1400" noProof="0" dirty="0">
                        <a:solidFill>
                          <a:srgbClr val="2185C5"/>
                        </a:solidFill>
                      </a:endParaRP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/>
                        <a:t>неякісні або неповні анкети</a:t>
                      </a:r>
                    </a:p>
                  </a:txBody>
                  <a:tcPr marL="63443" marR="63443" marT="31722" marB="31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390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434831" y="468152"/>
            <a:ext cx="8251903" cy="40507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2000" b="1" dirty="0">
                <a:solidFill>
                  <a:srgbClr val="2185C5"/>
                </a:solidFill>
              </a:rPr>
              <a:t>Як уникнути </a:t>
            </a:r>
            <a:r>
              <a:rPr lang="uk-UA" sz="2000" b="1" dirty="0" smtClean="0">
                <a:solidFill>
                  <a:srgbClr val="2185C5"/>
                </a:solidFill>
              </a:rPr>
              <a:t>помилок?</a:t>
            </a: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1. Чітка операціоналізація</a:t>
            </a:r>
            <a:r>
              <a:rPr lang="uk-UA" sz="2000" dirty="0" smtClean="0">
                <a:solidFill>
                  <a:srgbClr val="2185C5"/>
                </a:solidFill>
              </a:rPr>
              <a:t>. Визначати</a:t>
            </a:r>
            <a:r>
              <a:rPr lang="uk-UA" sz="2000" dirty="0">
                <a:solidFill>
                  <a:srgbClr val="2185C5"/>
                </a:solidFill>
              </a:rPr>
              <a:t>, які змінні й індикатори вимірюються та як вони пов’язані з теорією.</a:t>
            </a: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2. Попереднє тестування</a:t>
            </a:r>
            <a:r>
              <a:rPr lang="uk-UA" sz="2000" dirty="0" smtClean="0">
                <a:solidFill>
                  <a:srgbClr val="2185C5"/>
                </a:solidFill>
              </a:rPr>
              <a:t>. Пілотаж </a:t>
            </a:r>
            <a:r>
              <a:rPr lang="uk-UA" sz="2000" dirty="0">
                <a:solidFill>
                  <a:srgbClr val="2185C5"/>
                </a:solidFill>
              </a:rPr>
              <a:t>для виявлення двозначних або складних запитань</a:t>
            </a:r>
            <a:r>
              <a:rPr lang="uk-UA" sz="2000" dirty="0" smtClean="0">
                <a:solidFill>
                  <a:srgbClr val="2185C5"/>
                </a:solidFill>
              </a:rPr>
              <a:t>. Різні групи для тестування (експерти, респонденти)</a:t>
            </a:r>
            <a:endParaRPr lang="uk-UA" sz="2000" dirty="0">
              <a:solidFill>
                <a:srgbClr val="2185C5"/>
              </a:solidFill>
            </a:endParaRPr>
          </a:p>
          <a:p>
            <a:pPr marL="114300" indent="0">
              <a:buNone/>
            </a:pPr>
            <a:r>
              <a:rPr lang="uk-UA" sz="2000" b="1" dirty="0" smtClean="0">
                <a:solidFill>
                  <a:srgbClr val="2185C5"/>
                </a:solidFill>
              </a:rPr>
              <a:t>3. Стандарти </a:t>
            </a:r>
            <a:r>
              <a:rPr lang="uk-UA" sz="2000" b="1" dirty="0">
                <a:solidFill>
                  <a:srgbClr val="2185C5"/>
                </a:solidFill>
              </a:rPr>
              <a:t>та контроль</a:t>
            </a:r>
            <a:r>
              <a:rPr lang="uk-UA" sz="2000" dirty="0">
                <a:solidFill>
                  <a:srgbClr val="2185C5"/>
                </a:solidFill>
              </a:rPr>
              <a:t> – використання перевірених </a:t>
            </a:r>
            <a:r>
              <a:rPr lang="uk-UA" sz="2000" dirty="0" smtClean="0">
                <a:solidFill>
                  <a:srgbClr val="2185C5"/>
                </a:solidFill>
              </a:rPr>
              <a:t>шкал (стандартні шкали, або попередньо адаптовані), </a:t>
            </a:r>
            <a:r>
              <a:rPr lang="uk-UA" sz="2000" dirty="0">
                <a:solidFill>
                  <a:srgbClr val="2185C5"/>
                </a:solidFill>
              </a:rPr>
              <a:t>інструктаж і перевірка роботи інтерв’юерів, вибірковий контроль анкет.</a:t>
            </a:r>
          </a:p>
          <a:p>
            <a:r>
              <a:rPr lang="uk-UA" sz="2000" dirty="0">
                <a:solidFill>
                  <a:srgbClr val="2185C5"/>
                </a:solidFill>
              </a:rPr>
              <a:t>Ці кроки мінімізують ризик концептуальних, лінгвістичних і польових помилок та підвищують надійність кількісного інструментарію.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083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2185C5"/>
                </a:solidFill>
              </a:rPr>
              <a:t>План:</a:t>
            </a:r>
            <a:endParaRPr b="1" dirty="0">
              <a:solidFill>
                <a:srgbClr val="2185C5"/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672084"/>
            <a:ext cx="6956760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1. Вибір релевантних методів збору емпіричної інформації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2. </a:t>
            </a:r>
            <a:r>
              <a:rPr lang="uk-UA" sz="1800" b="1" dirty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Якість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інструментарію дослідження в кількісній стратегії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ru-RU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3. </a:t>
            </a:r>
            <a:r>
              <a:rPr lang="uk-UA" sz="1800" b="1" dirty="0" smtClean="0">
                <a:solidFill>
                  <a:srgbClr val="2185C5"/>
                </a:solidFill>
                <a:latin typeface="Raleway"/>
                <a:ea typeface="Raleway"/>
                <a:cs typeface="Raleway"/>
                <a:sym typeface="Lato"/>
              </a:rPr>
              <a:t>Інструментарій в якісній стратегії</a:t>
            </a: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FF9715"/>
                </a:solidFill>
              </a:rPr>
              <a:t>3</a:t>
            </a:r>
            <a:r>
              <a:rPr lang="en" sz="3200" b="1" dirty="0" smtClean="0">
                <a:solidFill>
                  <a:srgbClr val="FF9715"/>
                </a:solidFill>
              </a:rPr>
              <a:t>.</a:t>
            </a:r>
            <a:endParaRPr sz="3200" b="1" dirty="0">
              <a:solidFill>
                <a:srgbClr val="FF9715"/>
              </a:solidFill>
            </a:endParaRPr>
          </a:p>
          <a:p>
            <a:pPr lvl="0">
              <a:spcBef>
                <a:spcPts val="600"/>
              </a:spcBef>
              <a:buClr>
                <a:srgbClr val="677480"/>
              </a:buClr>
              <a:buSzPts val="1100"/>
            </a:pPr>
            <a:r>
              <a:rPr lang="uk-UA" sz="3200" dirty="0" smtClean="0">
                <a:solidFill>
                  <a:schemeClr val="bg1"/>
                </a:solidFill>
                <a:sym typeface="Lato"/>
              </a:rPr>
              <a:t>Якість </a:t>
            </a:r>
            <a:r>
              <a:rPr lang="uk-UA" sz="3200" dirty="0" smtClean="0">
                <a:solidFill>
                  <a:schemeClr val="bg1"/>
                </a:solidFill>
                <a:sym typeface="Lato"/>
              </a:rPr>
              <a:t>і</a:t>
            </a:r>
            <a:r>
              <a:rPr lang="uk-UA" sz="3200" dirty="0" smtClean="0">
                <a:solidFill>
                  <a:schemeClr val="bg1"/>
                </a:solidFill>
                <a:sym typeface="Lato"/>
              </a:rPr>
              <a:t>нструментарію </a:t>
            </a:r>
            <a:r>
              <a:rPr lang="uk-UA" sz="3200" dirty="0">
                <a:solidFill>
                  <a:schemeClr val="bg1"/>
                </a:solidFill>
                <a:sym typeface="Lato"/>
              </a:rPr>
              <a:t>в якісній стратегії</a:t>
            </a:r>
            <a:br>
              <a:rPr lang="uk-UA" sz="3200" dirty="0">
                <a:solidFill>
                  <a:schemeClr val="bg1"/>
                </a:solidFill>
                <a:sym typeface="Lato"/>
              </a:rPr>
            </a:br>
            <a:endParaRPr lang="uk-UA" sz="3200" dirty="0">
              <a:solidFill>
                <a:schemeClr val="bg1"/>
              </a:solidFill>
              <a:sym typeface="Lato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7394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292068"/>
            <a:ext cx="8251903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1800" b="1" dirty="0">
                <a:solidFill>
                  <a:srgbClr val="FF9715"/>
                </a:solidFill>
                <a:latin typeface="Arial" panose="020B0604020202020204" pitchFamily="34" charset="0"/>
              </a:rPr>
              <a:t>Якісна стратегія має інший підхід до інструментарію, ніж кількісна. </a:t>
            </a:r>
            <a:endParaRPr lang="uk-UA" sz="1800" b="1" dirty="0" smtClean="0">
              <a:solidFill>
                <a:srgbClr val="FF971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800" b="1" dirty="0" smtClean="0">
                <a:solidFill>
                  <a:srgbClr val="2185C5"/>
                </a:solidFill>
                <a:latin typeface="Arial" panose="020B0604020202020204" pitchFamily="34" charset="0"/>
              </a:rPr>
              <a:t>Її </a:t>
            </a:r>
            <a:r>
              <a:rPr lang="uk-UA" sz="1800" b="1" dirty="0">
                <a:solidFill>
                  <a:srgbClr val="2185C5"/>
                </a:solidFill>
                <a:latin typeface="Arial" panose="020B0604020202020204" pitchFamily="34" charset="0"/>
              </a:rPr>
              <a:t>головна мета – зрозуміти сенси, досвід і контексти, а не стандартизувати вимірювання. </a:t>
            </a:r>
            <a:endParaRPr lang="uk-UA" sz="1800" b="1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1800" b="1" dirty="0" smtClean="0">
                <a:solidFill>
                  <a:srgbClr val="FF9715"/>
                </a:solidFill>
                <a:latin typeface="Arial" panose="020B0604020202020204" pitchFamily="34" charset="0"/>
              </a:rPr>
              <a:t>Тому </a:t>
            </a:r>
            <a:r>
              <a:rPr lang="uk-UA" sz="1800" b="1" dirty="0">
                <a:solidFill>
                  <a:srgbClr val="FF9715"/>
                </a:solidFill>
                <a:latin typeface="Arial" panose="020B0604020202020204" pitchFamily="34" charset="0"/>
              </a:rPr>
              <a:t>поняття «інструментарій» тут значно гнучкіше, а подекуди його взагалі не виділяють як окремий формалізований набір документів.</a:t>
            </a:r>
            <a:endParaRPr lang="uk-UA" sz="18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28331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292068"/>
            <a:ext cx="8251903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uk-UA" sz="2000" b="1" dirty="0">
                <a:solidFill>
                  <a:srgbClr val="2185C5"/>
                </a:solidFill>
              </a:rPr>
              <a:t>1. Гнучкість і навіть відсутність жорсткого інструментарію</a:t>
            </a:r>
          </a:p>
          <a:p>
            <a:r>
              <a:rPr lang="uk-UA" sz="2000" dirty="0">
                <a:solidFill>
                  <a:srgbClr val="2185C5"/>
                </a:solidFill>
              </a:rPr>
              <a:t>У багатьох якісних проєктах (наприклад, етнографія, наративні інтерв’ю) дослідник розпочинає з широких тем чи дослідницьких питань, але не створює детальної «анкети</a:t>
            </a:r>
            <a:r>
              <a:rPr lang="uk-UA" sz="2000" dirty="0" smtClean="0">
                <a:solidFill>
                  <a:srgbClr val="2185C5"/>
                </a:solidFill>
              </a:rPr>
              <a:t>» чи «опитувальника».</a:t>
            </a:r>
            <a:endParaRPr lang="uk-UA" sz="2000" dirty="0">
              <a:solidFill>
                <a:srgbClr val="2185C5"/>
              </a:solidFill>
            </a:endParaRPr>
          </a:p>
          <a:p>
            <a:r>
              <a:rPr lang="uk-UA" sz="2000" dirty="0">
                <a:solidFill>
                  <a:srgbClr val="2185C5"/>
                </a:solidFill>
              </a:rPr>
              <a:t>Діалог і спостереження формуються </a:t>
            </a:r>
            <a:r>
              <a:rPr lang="uk-UA" sz="2000" dirty="0" smtClean="0">
                <a:solidFill>
                  <a:srgbClr val="2185C5"/>
                </a:solidFill>
              </a:rPr>
              <a:t>ситуаційно (нові </a:t>
            </a:r>
            <a:r>
              <a:rPr lang="uk-UA" sz="2000" dirty="0">
                <a:solidFill>
                  <a:srgbClr val="2185C5"/>
                </a:solidFill>
              </a:rPr>
              <a:t>теми, які піднімає учасник, стають частиною </a:t>
            </a:r>
            <a:r>
              <a:rPr lang="uk-UA" sz="2000" dirty="0" smtClean="0">
                <a:solidFill>
                  <a:srgbClr val="2185C5"/>
                </a:solidFill>
              </a:rPr>
              <a:t>дослідження).</a:t>
            </a:r>
            <a:endParaRPr lang="uk-UA" sz="2000" dirty="0">
              <a:solidFill>
                <a:srgbClr val="2185C5"/>
              </a:solidFill>
            </a:endParaRPr>
          </a:p>
          <a:p>
            <a:r>
              <a:rPr lang="uk-UA" sz="2000" dirty="0">
                <a:solidFill>
                  <a:srgbClr val="2185C5"/>
                </a:solidFill>
              </a:rPr>
              <a:t>Така відкритість дозволяє вловити неочікувані значення й процеси, які були б непомітні у жорстко структурованих інструментах.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6693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292068"/>
            <a:ext cx="8251903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uk-UA" sz="2000" b="1" dirty="0">
                <a:solidFill>
                  <a:srgbClr val="2185C5"/>
                </a:solidFill>
              </a:rPr>
              <a:t>2. </a:t>
            </a:r>
            <a:r>
              <a:rPr lang="uk-UA" sz="2000" b="1" dirty="0" smtClean="0">
                <a:solidFill>
                  <a:srgbClr val="2185C5"/>
                </a:solidFill>
              </a:rPr>
              <a:t>Ситуації, коли </a:t>
            </a:r>
            <a:r>
              <a:rPr lang="uk-UA" sz="2000" b="1" dirty="0">
                <a:solidFill>
                  <a:srgbClr val="2185C5"/>
                </a:solidFill>
              </a:rPr>
              <a:t>інструментарій більш чіткий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Фокус-групи</a:t>
            </a:r>
            <a:r>
              <a:rPr lang="uk-UA" sz="2000" dirty="0">
                <a:solidFill>
                  <a:srgbClr val="2185C5"/>
                </a:solidFill>
              </a:rPr>
              <a:t> вимагають сценарію з блоками запитань і завдань, щоб групова динаміка не відхилилася від теми й щоб усі учасники висловилися.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Напівструктуровані інтерв’ю</a:t>
            </a:r>
            <a:r>
              <a:rPr lang="uk-UA" sz="2000" dirty="0">
                <a:solidFill>
                  <a:srgbClr val="2185C5"/>
                </a:solidFill>
              </a:rPr>
              <a:t> передбачають гайд із ключових тем, хоча послідовність і формулювання питань можуть змінюватися залежно від ходу розмови.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Структуроване спостереження</a:t>
            </a:r>
            <a:r>
              <a:rPr lang="uk-UA" sz="2000" dirty="0">
                <a:solidFill>
                  <a:srgbClr val="2185C5"/>
                </a:solidFill>
              </a:rPr>
              <a:t> може мати попередньо визначені категорії поведінки для фіксації.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68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10" y="292068"/>
            <a:ext cx="7761250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uk-UA" sz="2000" b="1" dirty="0">
                <a:solidFill>
                  <a:srgbClr val="2185C5"/>
                </a:solidFill>
              </a:rPr>
              <a:t>3. Роль дослідника у зміні інструментарію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Активний </a:t>
            </a:r>
            <a:r>
              <a:rPr lang="uk-UA" sz="2000" b="1" dirty="0" smtClean="0">
                <a:solidFill>
                  <a:srgbClr val="2185C5"/>
                </a:solidFill>
              </a:rPr>
              <a:t>учасник</a:t>
            </a:r>
            <a:r>
              <a:rPr lang="uk-UA" sz="2000" dirty="0" smtClean="0">
                <a:solidFill>
                  <a:srgbClr val="2185C5"/>
                </a:solidFill>
              </a:rPr>
              <a:t>. Дослідник </a:t>
            </a:r>
            <a:r>
              <a:rPr lang="uk-UA" sz="2000" dirty="0">
                <a:solidFill>
                  <a:srgbClr val="2185C5"/>
                </a:solidFill>
              </a:rPr>
              <a:t>сам є «інструментом» збору даних – від його реакцій, стилю спілкування та здатності встановлювати довіру залежить глибина отриманої інформації.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Адаптація в </a:t>
            </a:r>
            <a:r>
              <a:rPr lang="uk-UA" sz="2000" b="1" dirty="0" smtClean="0">
                <a:solidFill>
                  <a:srgbClr val="2185C5"/>
                </a:solidFill>
              </a:rPr>
              <a:t>процесі</a:t>
            </a:r>
            <a:r>
              <a:rPr lang="uk-UA" sz="2000" dirty="0" smtClean="0">
                <a:solidFill>
                  <a:srgbClr val="2185C5"/>
                </a:solidFill>
              </a:rPr>
              <a:t>. У </a:t>
            </a:r>
            <a:r>
              <a:rPr lang="uk-UA" sz="2000" dirty="0">
                <a:solidFill>
                  <a:srgbClr val="2185C5"/>
                </a:solidFill>
              </a:rPr>
              <a:t>ході польових робіт дослідник може змінювати гайд, додавати або вилучати теми, змінювати формулювання запитань, уточнювати фокус дослідження.</a:t>
            </a:r>
          </a:p>
          <a:p>
            <a:r>
              <a:rPr lang="uk-UA" sz="2000" b="1" dirty="0" smtClean="0">
                <a:solidFill>
                  <a:srgbClr val="2185C5"/>
                </a:solidFill>
              </a:rPr>
              <a:t>Рефлексивність</a:t>
            </a:r>
            <a:r>
              <a:rPr lang="uk-UA" sz="2000" dirty="0" smtClean="0">
                <a:solidFill>
                  <a:srgbClr val="2185C5"/>
                </a:solidFill>
              </a:rPr>
              <a:t>. Необхідно </a:t>
            </a:r>
            <a:r>
              <a:rPr lang="uk-UA" sz="2000" dirty="0">
                <a:solidFill>
                  <a:srgbClr val="2185C5"/>
                </a:solidFill>
              </a:rPr>
              <a:t>документувати власний вплив на дані (мемо, польові нотатки) та обґрунтовувати всі зміни, щоб забезпечити прозорість і наукову достовірність.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7432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10" y="292068"/>
            <a:ext cx="7761250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uk-UA" sz="2000" b="1" dirty="0">
                <a:solidFill>
                  <a:srgbClr val="2185C5"/>
                </a:solidFill>
              </a:rPr>
              <a:t>4. Критерії якості у гнучкому підході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Теоретична </a:t>
            </a:r>
            <a:r>
              <a:rPr lang="uk-UA" sz="2000" b="1" dirty="0" smtClean="0">
                <a:solidFill>
                  <a:srgbClr val="2185C5"/>
                </a:solidFill>
              </a:rPr>
              <a:t>насиченість</a:t>
            </a:r>
            <a:r>
              <a:rPr lang="uk-UA" sz="2000" dirty="0" smtClean="0">
                <a:solidFill>
                  <a:srgbClr val="2185C5"/>
                </a:solidFill>
              </a:rPr>
              <a:t>. Збір </a:t>
            </a:r>
            <a:r>
              <a:rPr lang="uk-UA" sz="2000" dirty="0">
                <a:solidFill>
                  <a:srgbClr val="2185C5"/>
                </a:solidFill>
              </a:rPr>
              <a:t>даних триває, поки нова інформація не перестає додавати нові смисли.</a:t>
            </a:r>
          </a:p>
          <a:p>
            <a:r>
              <a:rPr lang="uk-UA" sz="2000" b="1" dirty="0" smtClean="0">
                <a:solidFill>
                  <a:srgbClr val="2185C5"/>
                </a:solidFill>
              </a:rPr>
              <a:t>Триангуляція</a:t>
            </a:r>
            <a:r>
              <a:rPr lang="uk-UA" sz="2000" dirty="0" smtClean="0">
                <a:solidFill>
                  <a:srgbClr val="2185C5"/>
                </a:solidFill>
              </a:rPr>
              <a:t>. Поєднання </a:t>
            </a:r>
            <a:r>
              <a:rPr lang="uk-UA" sz="2000" dirty="0">
                <a:solidFill>
                  <a:srgbClr val="2185C5"/>
                </a:solidFill>
              </a:rPr>
              <a:t>різних джерел або дослідників для перевірки інтерпретацій.</a:t>
            </a:r>
          </a:p>
          <a:p>
            <a:r>
              <a:rPr lang="uk-UA" sz="2000" b="1" dirty="0">
                <a:solidFill>
                  <a:srgbClr val="2185C5"/>
                </a:solidFill>
              </a:rPr>
              <a:t>Етична </a:t>
            </a:r>
            <a:r>
              <a:rPr lang="uk-UA" sz="2000" b="1" dirty="0" smtClean="0">
                <a:solidFill>
                  <a:srgbClr val="2185C5"/>
                </a:solidFill>
              </a:rPr>
              <a:t>взаємодія</a:t>
            </a:r>
            <a:r>
              <a:rPr lang="uk-UA" sz="2000" dirty="0" smtClean="0">
                <a:solidFill>
                  <a:srgbClr val="2185C5"/>
                </a:solidFill>
              </a:rPr>
              <a:t>. Конфіденційність</a:t>
            </a:r>
            <a:r>
              <a:rPr lang="uk-UA" sz="2000" dirty="0">
                <a:solidFill>
                  <a:srgbClr val="2185C5"/>
                </a:solidFill>
              </a:rPr>
              <a:t>, добровільність, чутливість до контексту</a:t>
            </a:r>
            <a:r>
              <a:rPr lang="uk-UA" sz="2000" dirty="0" smtClean="0">
                <a:solidFill>
                  <a:srgbClr val="2185C5"/>
                </a:solidFill>
              </a:rPr>
              <a:t>.</a:t>
            </a:r>
          </a:p>
          <a:p>
            <a:r>
              <a:rPr lang="uk-UA" sz="2000" b="1" dirty="0" smtClean="0">
                <a:solidFill>
                  <a:srgbClr val="2185C5"/>
                </a:solidFill>
              </a:rPr>
              <a:t>Визнання дослідницьких обмежень.</a:t>
            </a:r>
            <a:endParaRPr lang="uk-UA" sz="2000" b="1" dirty="0">
              <a:solidFill>
                <a:srgbClr val="2185C5"/>
              </a:solidFill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74251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10" y="292068"/>
            <a:ext cx="7761250" cy="4561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2000" dirty="0">
                <a:solidFill>
                  <a:srgbClr val="2185C5"/>
                </a:solidFill>
              </a:rPr>
              <a:t>У якісній стратегії інструментарій – це не стільки набір стандартизованих документів, скільки динамічний процес, що розвивається разом із дослідженням. </a:t>
            </a:r>
            <a:endParaRPr lang="uk-UA" sz="2000" dirty="0" smtClean="0">
              <a:solidFill>
                <a:srgbClr val="2185C5"/>
              </a:solidFill>
            </a:endParaRPr>
          </a:p>
          <a:p>
            <a:r>
              <a:rPr lang="uk-UA" sz="2000" dirty="0" smtClean="0">
                <a:solidFill>
                  <a:srgbClr val="2185C5"/>
                </a:solidFill>
              </a:rPr>
              <a:t>Там</a:t>
            </a:r>
            <a:r>
              <a:rPr lang="uk-UA" sz="2000" dirty="0">
                <a:solidFill>
                  <a:srgbClr val="2185C5"/>
                </a:solidFill>
              </a:rPr>
              <a:t>, де потрібна структурованість (фокус-групи, частково – інтерв’ю), існують гнучкі гайди, але дослідник завжди має право й обов’язок коригувати їх, залишаючись головним «інструментом» пізнання.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67405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C000"/>
                </a:solidFill>
              </a:rPr>
              <a:t>Дякую за увагу!</a:t>
            </a: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221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FF9715"/>
                </a:solidFill>
              </a:rPr>
              <a:t>1.</a:t>
            </a:r>
          </a:p>
          <a:p>
            <a:pPr lvl="0">
              <a:spcBef>
                <a:spcPts val="600"/>
              </a:spcBef>
              <a:buClr>
                <a:srgbClr val="677480"/>
              </a:buClr>
              <a:buSzPts val="1100"/>
            </a:pPr>
            <a:r>
              <a:rPr lang="uk-UA" sz="3200" dirty="0" smtClean="0">
                <a:solidFill>
                  <a:schemeClr val="bg1"/>
                </a:solidFill>
                <a:sym typeface="Lato"/>
              </a:rPr>
              <a:t>Вибір релевантних методів збору емпіричної інформації</a:t>
            </a:r>
            <a:endParaRPr lang="uk-UA" sz="3200" dirty="0">
              <a:solidFill>
                <a:schemeClr val="bg1"/>
              </a:solidFill>
              <a:sym typeface="Lato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-125" y="4830281"/>
            <a:ext cx="91440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431180" y="542692"/>
            <a:ext cx="8251903" cy="34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Емпіричне соціологічне дослідження – це систематичний процес збирання та аналізу фактів про соціальну реальність, що ґрунтується на наукових методах.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Його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результативність значною мірою залежить від того, наскільки точно дослідник здатен виміряти досліджувані явища. </a:t>
            </a:r>
            <a:endParaRPr lang="uk-UA" sz="2000" dirty="0" smtClean="0">
              <a:solidFill>
                <a:srgbClr val="2185C5"/>
              </a:solidFill>
              <a:latin typeface="Arial" panose="020B0604020202020204" pitchFamily="34" charset="0"/>
            </a:endParaRPr>
          </a:p>
          <a:p>
            <a:pPr lvl="0" algn="just"/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Тут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центральне місце займає </a:t>
            </a:r>
            <a:r>
              <a:rPr lang="uk-UA" sz="2000" b="1" dirty="0">
                <a:solidFill>
                  <a:srgbClr val="2185C5"/>
                </a:solidFill>
                <a:latin typeface="Arial" panose="020B0604020202020204" pitchFamily="34" charset="0"/>
              </a:rPr>
              <a:t>інструментарій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 – комплекс методичних засобів і конкретних технік, за допомогою яких відбувається збір первинної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інформації (від </a:t>
            </a:r>
            <a:r>
              <a:rPr lang="uk-UA" sz="2000" dirty="0">
                <a:solidFill>
                  <a:srgbClr val="2185C5"/>
                </a:solidFill>
                <a:latin typeface="Arial" panose="020B0604020202020204" pitchFamily="34" charset="0"/>
              </a:rPr>
              <a:t>опитувальників і сценаріїв інтерв’ю до </a:t>
            </a:r>
            <a:r>
              <a:rPr lang="uk-UA" sz="2000" dirty="0" smtClean="0">
                <a:solidFill>
                  <a:srgbClr val="2185C5"/>
                </a:solidFill>
                <a:latin typeface="Arial" panose="020B0604020202020204" pitchFamily="34" charset="0"/>
              </a:rPr>
              <a:t>протоколів експерименту і щоденників спостереження).</a:t>
            </a:r>
            <a:endParaRPr lang="uk-UA" sz="2000" dirty="0">
              <a:solidFill>
                <a:srgbClr val="2185C5"/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276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2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Якість інструментарію безпосередньо впливає на валідність (чи вимірюємо ми те, що задумано) і надійність (чи можна відтворити отримані результати за тих самих умов) дослідження. </a:t>
            </a:r>
            <a:endParaRPr lang="uk-UA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 algn="just"/>
            <a:r>
              <a:rPr lang="uk-UA" sz="2000" dirty="0" smtClean="0">
                <a:solidFill>
                  <a:schemeClr val="bg2">
                    <a:lumMod val="75000"/>
                  </a:schemeClr>
                </a:solidFill>
              </a:rPr>
              <a:t>Помилки </a:t>
            </a: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на етапі його розробки часто неможливо виправити на стадії аналізу, а неточні або упереджені інструменти призводять до викривлених висновків і знижують довіру до </a:t>
            </a:r>
            <a:r>
              <a:rPr lang="uk-UA" sz="2000" dirty="0" smtClean="0">
                <a:solidFill>
                  <a:schemeClr val="bg2">
                    <a:lumMod val="75000"/>
                  </a:schemeClr>
                </a:solidFill>
              </a:rPr>
              <a:t>соціології як науки </a:t>
            </a: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загалом.</a:t>
            </a:r>
            <a:endParaRPr lang="uk-UA" sz="20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384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503022" y="416312"/>
            <a:ext cx="8251903" cy="335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У сучасній соціології, де складність соціальних процесів поєднується з високими вимогами до доказовості, питання якості інструментарію набуває подвійного значення. </a:t>
            </a:r>
            <a:endParaRPr lang="uk-UA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r>
              <a:rPr lang="uk-UA" sz="2000" dirty="0" smtClean="0">
                <a:solidFill>
                  <a:schemeClr val="bg2">
                    <a:lumMod val="75000"/>
                  </a:schemeClr>
                </a:solidFill>
              </a:rPr>
              <a:t>Дослідник </a:t>
            </a: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має враховувати: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специфіку об’єкта та контексту,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відповідність меті та гіпотезам,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етичні стандарти взаємодії з респондентами,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баланс між точністю вимірювань і гнучкістю підходу.</a:t>
            </a:r>
          </a:p>
          <a:p>
            <a:pPr algn="just"/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Саме тому детальний розгляд вибору методів, особливостей інструментарію у кількісних та якісних стратегіях є ключовим для формування навичок якісного емпіричного дослідження.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5855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Вибір методу збору даних — це не лише технічний, а насамперед теоретико-методологічний крок. Він визначає, які саме факти будуть зафіксовані й як їх інтерпретуватиме дослідник. </a:t>
            </a:r>
            <a:endParaRPr lang="uk-UA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 algn="just"/>
            <a:r>
              <a:rPr lang="uk-UA" sz="2000" dirty="0" smtClean="0">
                <a:solidFill>
                  <a:schemeClr val="bg2">
                    <a:lumMod val="75000"/>
                  </a:schemeClr>
                </a:solidFill>
              </a:rPr>
              <a:t>На </a:t>
            </a:r>
            <a:r>
              <a:rPr lang="uk-UA" sz="2000" dirty="0">
                <a:solidFill>
                  <a:schemeClr val="bg2">
                    <a:lumMod val="75000"/>
                  </a:schemeClr>
                </a:solidFill>
              </a:rPr>
              <a:t>рішення впливають кілька груп </a:t>
            </a:r>
            <a:r>
              <a:rPr lang="uk-UA" sz="2000" dirty="0" smtClean="0">
                <a:solidFill>
                  <a:schemeClr val="bg2">
                    <a:lumMod val="75000"/>
                  </a:schemeClr>
                </a:solidFill>
              </a:rPr>
              <a:t>чинників.</a:t>
            </a:r>
            <a:endParaRPr lang="uk-UA" sz="20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1800" b="1" dirty="0">
                <a:solidFill>
                  <a:schemeClr val="bg2">
                    <a:lumMod val="75000"/>
                  </a:schemeClr>
                </a:solidFill>
              </a:rPr>
              <a:t>1.1. Теоретичні рамки та наукові підходи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800" b="1" dirty="0">
                <a:solidFill>
                  <a:schemeClr val="bg2">
                    <a:lumMod val="75000"/>
                  </a:schemeClr>
                </a:solidFill>
              </a:rPr>
              <a:t>Парадигма дослідження</a:t>
            </a:r>
            <a:endParaRPr lang="uk-UA" sz="1800" dirty="0">
              <a:solidFill>
                <a:schemeClr val="bg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uk-UA" sz="1800" i="1" dirty="0" smtClean="0">
                <a:solidFill>
                  <a:schemeClr val="bg2">
                    <a:lumMod val="75000"/>
                  </a:schemeClr>
                </a:solidFill>
              </a:rPr>
              <a:t>Об'єктивістські парадигми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 (функціоналізм, структурний функціоналізм, неомарксизм тощо) орієнтуються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на виявлення закономірностей і причинно-наслідкових зв’язків, отже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віддають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перевагу стандартизованим кількісним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методам (репрезентативним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опитуванням, експериментам, аналізу великих масивів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даних).</a:t>
            </a:r>
            <a:endParaRPr lang="uk-UA" sz="1800" dirty="0">
              <a:solidFill>
                <a:schemeClr val="bg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uk-UA" sz="1800" i="1" dirty="0" smtClean="0">
                <a:solidFill>
                  <a:schemeClr val="bg2">
                    <a:lumMod val="75000"/>
                  </a:schemeClr>
                </a:solidFill>
              </a:rPr>
              <a:t>Суб'єктивістські парадигми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(символічний інтеракціонізм,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феноменологія, ) прагнуть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зрозуміти смисли та досвід учасників, тому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використовують якісний підхід (глибинні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інтерв’ю, фокус-групи, включене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спостереження).</a:t>
            </a:r>
            <a:endParaRPr lang="uk-UA" sz="1800" dirty="0">
              <a:solidFill>
                <a:schemeClr val="bg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uk-UA" sz="1800" i="1" dirty="0" smtClean="0">
                <a:solidFill>
                  <a:schemeClr val="bg2">
                    <a:lumMod val="75000"/>
                  </a:schemeClr>
                </a:solidFill>
              </a:rPr>
              <a:t>Інтегративні концепції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(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конструктивістський структуралізм П.Бурдьє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пост-структуралізм Е. Гідденса, або соціологія змін П. Штомпки ) часто поєднують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кількісні й якісні техніки, адже цікавиться як структурними нерівностями, так і суб’єктивним досвідом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0358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394009" y="446049"/>
            <a:ext cx="8251903" cy="44076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uk-UA" sz="1800" b="1" dirty="0" smtClean="0">
                <a:solidFill>
                  <a:schemeClr val="bg2">
                    <a:lumMod val="75000"/>
                  </a:schemeClr>
                </a:solidFill>
              </a:rPr>
              <a:t>1.2. Теоретичні </a:t>
            </a:r>
            <a:r>
              <a:rPr lang="uk-UA" sz="1800" b="1" dirty="0">
                <a:solidFill>
                  <a:schemeClr val="bg2">
                    <a:lumMod val="75000"/>
                  </a:schemeClr>
                </a:solidFill>
              </a:rPr>
              <a:t>гіпотези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Формулювання дослідницьких питань і гіпотез підказує, які змінні слід вимірювати і яким способом. </a:t>
            </a:r>
            <a:endParaRPr lang="uk-UA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Наприклад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, гіпотеза про зв’язок між освітою та політичною участю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(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освітній рівень, частота участі),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або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між житловими умовами дітей та їхнім соціальним положенням і доходами у дорослому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віці, передбачає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вимірювання об’єктивних показників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що 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краще робити кількісно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Гіпотези, що фокусуються на внутрішньому світі, емоціях та особистісних інтерпретаціях, найкраще підходять для якісної методології. Вони вимагають аналізу не цифр, а наративів, символів і переживань, що є ключовими для розуміння соціальних </a:t>
            </a:r>
            <a:r>
              <a:rPr lang="uk-UA" sz="1800" dirty="0" smtClean="0">
                <a:solidFill>
                  <a:schemeClr val="bg2">
                    <a:lumMod val="75000"/>
                  </a:schemeClr>
                </a:solidFill>
              </a:rPr>
              <a:t>практик</a:t>
            </a:r>
            <a:r>
              <a:rPr lang="uk-UA" sz="1800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450639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1335</Words>
  <Application>Microsoft Office PowerPoint</Application>
  <PresentationFormat>Екран (16:9)</PresentationFormat>
  <Paragraphs>144</Paragraphs>
  <Slides>27</Slides>
  <Notes>27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27</vt:i4>
      </vt:variant>
    </vt:vector>
  </HeadingPairs>
  <TitlesOfParts>
    <vt:vector size="32" baseType="lpstr">
      <vt:lpstr>Arial</vt:lpstr>
      <vt:lpstr>Lato</vt:lpstr>
      <vt:lpstr>Raleway</vt:lpstr>
      <vt:lpstr>Courier New</vt:lpstr>
      <vt:lpstr>Antonio template</vt:lpstr>
      <vt:lpstr>Лекція 2. Якість інструментарію емпіричного дослідження</vt:lpstr>
      <vt:lpstr>План:</vt:lpstr>
      <vt:lpstr>1. Вибір релевантних методів збору емпіричної інформації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Якість інструментарію дослідження в кількісній стратегії</vt:lpstr>
      <vt:lpstr>Презентація PowerPoint</vt:lpstr>
      <vt:lpstr>Презентація PowerPoint</vt:lpstr>
      <vt:lpstr>Презентація PowerPoint</vt:lpstr>
      <vt:lpstr>Найпоширеніші помилки та їх наслідки</vt:lpstr>
      <vt:lpstr>Презентація PowerPoint</vt:lpstr>
      <vt:lpstr>3. Якість інструментарію в якісній стратегії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Якісна та кількісна стратегії збору соціологічної інформації </dc:title>
  <cp:lastModifiedBy>Taisiia</cp:lastModifiedBy>
  <cp:revision>74</cp:revision>
  <dcterms:modified xsi:type="dcterms:W3CDTF">2025-09-29T19:50:37Z</dcterms:modified>
</cp:coreProperties>
</file>