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Glacial Indifference Bold" charset="0"/>
      <p:regular r:id="rId13"/>
    </p:embeddedFont>
    <p:embeddedFont>
      <p:font typeface="Arimo Bold" charset="0"/>
      <p:regular r:id="rId14"/>
    </p:embeddedFont>
    <p:embeddedFont>
      <p:font typeface="Arimo" charset="0"/>
      <p:regular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-740" y="-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BADC-7CE0-4068-9CB3-245B66CB8E75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368A-4D63-403C-B673-F200D646E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8DE-9A87-4396-B4C4-F4CF35EB694F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8659-9E08-4900-8E27-2AE36E4F4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6CE2-2036-4DA7-A311-724F15B02644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2C034-3B44-4D52-814A-76373709C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31B7-CDE9-49DD-9235-38D634806DE5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AAF4-7A26-411C-82A7-FFBF592A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A5C9-B68A-48CD-8079-44FBE7EE2363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62FC-8226-4972-B834-010084995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4A3D-C783-4B76-9FC2-D0057ED678D6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B8A4-BA1D-42F6-B2B7-BDCCC64A9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9F3-4D14-4B3B-90DC-F40BF46DFB85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F090-5DC3-4D12-B513-FA27B044E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FEAC3-9E44-4ECC-B417-F07F417F6CA9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EA22-3E6E-411E-BC66-2EBCFD9E2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1EF1-C66F-4B5D-9120-3AFE34121C24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FDEC-9F5B-4D8C-8EA9-5686F3FC8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70AA-5F2C-4E81-9A1A-2743FC76A6D3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3D8E-DB08-45BE-B41A-1999CDAF9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D638-1238-4441-ADD2-501A2ED596B0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7EEE-5C3F-4435-A567-D447D8025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F5162-E14A-48AB-BEF0-89F7A542F774}" type="datetimeFigureOut">
              <a:rPr lang="en-US"/>
              <a:pPr>
                <a:defRPr/>
              </a:pPr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058D4-B6DF-437E-9B5C-CF4C5E6AC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1960563" y="-2017713"/>
            <a:ext cx="13903325" cy="133826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02754" y="0"/>
              </a:cxn>
              <a:cxn ang="0">
                <a:pos x="13902754" y="13381400"/>
              </a:cxn>
              <a:cxn ang="0">
                <a:pos x="0" y="13381400"/>
              </a:cxn>
              <a:cxn ang="0">
                <a:pos x="0" y="0"/>
              </a:cxn>
            </a:cxnLst>
            <a:rect l="0" t="0" r="r" b="b"/>
            <a:pathLst>
              <a:path w="13902753" h="13381400">
                <a:moveTo>
                  <a:pt x="0" y="0"/>
                </a:moveTo>
                <a:lnTo>
                  <a:pt x="13902754" y="0"/>
                </a:lnTo>
                <a:lnTo>
                  <a:pt x="13902754" y="13381400"/>
                </a:lnTo>
                <a:lnTo>
                  <a:pt x="0" y="133814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561975" y="-668338"/>
            <a:ext cx="2446338" cy="411480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46436" y="0"/>
              </a:cxn>
              <a:cxn ang="0">
                <a:pos x="2446436" y="4114800"/>
              </a:cxn>
              <a:cxn ang="0">
                <a:pos x="0" y="4114800"/>
              </a:cxn>
              <a:cxn ang="0">
                <a:pos x="0" y="0"/>
              </a:cxn>
            </a:cxnLst>
            <a:rect l="0" t="0" r="r" b="b"/>
            <a:pathLst>
              <a:path w="2446436" h="4114800">
                <a:moveTo>
                  <a:pt x="0" y="0"/>
                </a:moveTo>
                <a:lnTo>
                  <a:pt x="2446436" y="0"/>
                </a:lnTo>
                <a:lnTo>
                  <a:pt x="2446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15863888" y="6950075"/>
            <a:ext cx="2424112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23991" y="0"/>
              </a:cxn>
              <a:cxn ang="0">
                <a:pos x="2423991" y="4114800"/>
              </a:cxn>
              <a:cxn ang="0">
                <a:pos x="0" y="4114800"/>
              </a:cxn>
              <a:cxn ang="0">
                <a:pos x="0" y="0"/>
              </a:cxn>
            </a:cxnLst>
            <a:rect l="0" t="0" r="r" b="b"/>
            <a:pathLst>
              <a:path w="2423991" h="4114800">
                <a:moveTo>
                  <a:pt x="0" y="0"/>
                </a:moveTo>
                <a:lnTo>
                  <a:pt x="2423991" y="0"/>
                </a:lnTo>
                <a:lnTo>
                  <a:pt x="2423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984625" y="3894138"/>
            <a:ext cx="10318750" cy="27844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0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05">
                <a:solidFill>
                  <a:srgbClr val="22423D"/>
                </a:solidFill>
                <a:latin typeface="Moontime"/>
                <a:cs typeface="+mn-cs"/>
              </a:rPr>
              <a:t>Чутливий підхід до журналістики під час війни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 noChangeAspect="1"/>
          </p:cNvGrpSpPr>
          <p:nvPr/>
        </p:nvGrpSpPr>
        <p:grpSpPr bwMode="auto">
          <a:xfrm>
            <a:off x="1311275" y="3603625"/>
            <a:ext cx="3932238" cy="3932238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t="-4594" b="-4594"/>
              </a:stretch>
            </a:blipFill>
          </p:spPr>
        </p:sp>
      </p:grpSp>
      <p:grpSp>
        <p:nvGrpSpPr>
          <p:cNvPr id="14339" name="Group 4"/>
          <p:cNvGrpSpPr>
            <a:grpSpLocks noChangeAspect="1"/>
          </p:cNvGrpSpPr>
          <p:nvPr/>
        </p:nvGrpSpPr>
        <p:grpSpPr bwMode="auto">
          <a:xfrm>
            <a:off x="7162800" y="3603625"/>
            <a:ext cx="3932238" cy="3932238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3"/>
              <a:stretch>
                <a:fillRect l="-19739" r="-19739"/>
              </a:stretch>
            </a:blipFill>
          </p:spPr>
        </p:sp>
      </p:grpSp>
      <p:sp>
        <p:nvSpPr>
          <p:cNvPr id="14340" name="Freeform 6"/>
          <p:cNvSpPr>
            <a:spLocks/>
          </p:cNvSpPr>
          <p:nvPr/>
        </p:nvSpPr>
        <p:spPr bwMode="auto">
          <a:xfrm>
            <a:off x="15011400" y="6965950"/>
            <a:ext cx="4198938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98776" y="0"/>
              </a:cxn>
              <a:cxn ang="0">
                <a:pos x="4198776" y="4114800"/>
              </a:cxn>
              <a:cxn ang="0">
                <a:pos x="0" y="4114800"/>
              </a:cxn>
              <a:cxn ang="0">
                <a:pos x="0" y="0"/>
              </a:cxn>
            </a:cxnLst>
            <a:rect l="0" t="0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1" name="Group 7"/>
          <p:cNvGrpSpPr>
            <a:grpSpLocks noChangeAspect="1"/>
          </p:cNvGrpSpPr>
          <p:nvPr/>
        </p:nvGrpSpPr>
        <p:grpSpPr bwMode="auto">
          <a:xfrm>
            <a:off x="13044488" y="3603625"/>
            <a:ext cx="3932237" cy="3932238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l="-19739" r="-19739"/>
              </a:stretch>
            </a:blipFill>
          </p:spPr>
        </p:sp>
      </p:grpSp>
      <p:sp>
        <p:nvSpPr>
          <p:cNvPr id="14342" name="Freeform 9"/>
          <p:cNvSpPr>
            <a:spLocks/>
          </p:cNvSpPr>
          <p:nvPr/>
        </p:nvSpPr>
        <p:spPr bwMode="auto">
          <a:xfrm>
            <a:off x="-1101725" y="-1717675"/>
            <a:ext cx="4813300" cy="549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3501" y="0"/>
              </a:cxn>
              <a:cxn ang="0">
                <a:pos x="4813501" y="5492584"/>
              </a:cxn>
              <a:cxn ang="0">
                <a:pos x="0" y="5492584"/>
              </a:cxn>
              <a:cxn ang="0">
                <a:pos x="0" y="0"/>
              </a:cxn>
            </a:cxnLst>
            <a:rect l="0" t="0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04925" y="439738"/>
            <a:ext cx="15671800" cy="3141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705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396">
                <a:solidFill>
                  <a:srgbClr val="22423D"/>
                </a:solidFill>
                <a:latin typeface="Glacial Indifference"/>
                <a:cs typeface="+mn-cs"/>
              </a:rPr>
              <a:t>Люди, що пережили травму. Хто це?</a:t>
            </a:r>
          </a:p>
          <a:p>
            <a:pPr fontAlgn="auto">
              <a:lnSpc>
                <a:spcPts val="932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-1208088" y="-349250"/>
            <a:ext cx="4814888" cy="549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3501" y="0"/>
              </a:cxn>
              <a:cxn ang="0">
                <a:pos x="4813501" y="5492584"/>
              </a:cxn>
              <a:cxn ang="0">
                <a:pos x="0" y="5492584"/>
              </a:cxn>
              <a:cxn ang="0">
                <a:pos x="0" y="0"/>
              </a:cxn>
            </a:cxnLst>
            <a:rect l="0" t="0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-217488" y="6430963"/>
            <a:ext cx="1803401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03030" y="0"/>
              </a:cxn>
              <a:cxn ang="0">
                <a:pos x="1803030" y="4114800"/>
              </a:cxn>
              <a:cxn ang="0">
                <a:pos x="0" y="4114800"/>
              </a:cxn>
              <a:cxn ang="0">
                <a:pos x="0" y="0"/>
              </a:cxn>
            </a:cxnLst>
            <a:rect l="0" t="0" r="r" b="b"/>
            <a:pathLst>
              <a:path w="1803031" h="4114800">
                <a:moveTo>
                  <a:pt x="0" y="0"/>
                </a:moveTo>
                <a:lnTo>
                  <a:pt x="1803030" y="0"/>
                </a:lnTo>
                <a:lnTo>
                  <a:pt x="1803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734643" y="1028700"/>
            <a:ext cx="8524657" cy="4635850"/>
          </a:xfrm>
          <a:custGeom>
            <a:avLst/>
            <a:gdLst/>
            <a:ahLst/>
            <a:cxnLst/>
            <a:rect l="l" t="t" r="r" b="b"/>
            <a:pathLst>
              <a:path w="8524657" h="4635850">
                <a:moveTo>
                  <a:pt x="0" y="0"/>
                </a:moveTo>
                <a:lnTo>
                  <a:pt x="8524657" y="0"/>
                </a:lnTo>
                <a:lnTo>
                  <a:pt x="8524657" y="4635850"/>
                </a:lnTo>
                <a:lnTo>
                  <a:pt x="0" y="4635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717" b="-171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4213" y="1042988"/>
            <a:ext cx="7721600" cy="81057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99">
                <a:solidFill>
                  <a:srgbClr val="22423D"/>
                </a:solidFill>
                <a:latin typeface="Glacial Indifference Bold"/>
                <a:cs typeface="+mn-cs"/>
              </a:rPr>
              <a:t>1.МАТЕРІАЛИ ПРО РОЗСТРІЛ УКРАЇНСЬКОГО ВІЙСЬКОВОГО ТИМОФІЯ ШАДУРИ.</a:t>
            </a:r>
          </a:p>
          <a:p>
            <a:pPr fontAlgn="auto">
              <a:lnSpc>
                <a:spcPts val="799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99">
                <a:solidFill>
                  <a:srgbClr val="22423D"/>
                </a:solidFill>
                <a:latin typeface="Glacial Indifference Bold"/>
                <a:cs typeface="+mn-cs"/>
              </a:rPr>
              <a:t>2. Висловлювання </a:t>
            </a:r>
          </a:p>
          <a:p>
            <a:pPr fontAlgn="auto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99">
                <a:solidFill>
                  <a:srgbClr val="22423D"/>
                </a:solidFill>
                <a:latin typeface="Glacial Indifference Bold"/>
                <a:cs typeface="+mn-cs"/>
              </a:rPr>
              <a:t>М. Ганапольського про азовця Михайла Діанова</a:t>
            </a: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1155700" y="0"/>
            <a:ext cx="15976600" cy="1028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976358" y="0"/>
              </a:cxn>
              <a:cxn ang="0">
                <a:pos x="15976358" y="10287000"/>
              </a:cxn>
              <a:cxn ang="0">
                <a:pos x="0" y="10287000"/>
              </a:cxn>
              <a:cxn ang="0">
                <a:pos x="0" y="0"/>
              </a:cxn>
            </a:cxnLst>
            <a:rect l="0" t="0" r="r" b="b"/>
            <a:pathLst>
              <a:path w="15976359" h="10287000">
                <a:moveTo>
                  <a:pt x="0" y="0"/>
                </a:moveTo>
                <a:lnTo>
                  <a:pt x="15976358" y="0"/>
                </a:lnTo>
                <a:lnTo>
                  <a:pt x="159763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eeform 2"/>
          <p:cNvSpPr>
            <a:spLocks/>
          </p:cNvSpPr>
          <p:nvPr/>
        </p:nvSpPr>
        <p:spPr bwMode="auto">
          <a:xfrm>
            <a:off x="15068550" y="-933450"/>
            <a:ext cx="3808413" cy="5746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07254" y="0"/>
              </a:cxn>
              <a:cxn ang="0">
                <a:pos x="3807254" y="5746799"/>
              </a:cxn>
              <a:cxn ang="0">
                <a:pos x="0" y="5746799"/>
              </a:cxn>
              <a:cxn ang="0">
                <a:pos x="0" y="0"/>
              </a:cxn>
            </a:cxnLst>
            <a:rect l="0" t="0" r="r" b="b"/>
            <a:pathLst>
              <a:path w="3807255" h="5746800">
                <a:moveTo>
                  <a:pt x="0" y="0"/>
                </a:moveTo>
                <a:lnTo>
                  <a:pt x="3807254" y="0"/>
                </a:lnTo>
                <a:lnTo>
                  <a:pt x="3807254" y="5746799"/>
                </a:lnTo>
                <a:lnTo>
                  <a:pt x="0" y="57467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0" name="Freeform 3"/>
          <p:cNvSpPr>
            <a:spLocks/>
          </p:cNvSpPr>
          <p:nvPr/>
        </p:nvSpPr>
        <p:spPr bwMode="auto">
          <a:xfrm rot="-1218732">
            <a:off x="-609600" y="6200775"/>
            <a:ext cx="4198938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98775" y="0"/>
              </a:cxn>
              <a:cxn ang="0">
                <a:pos x="4198775" y="4114800"/>
              </a:cxn>
              <a:cxn ang="0">
                <a:pos x="0" y="4114800"/>
              </a:cxn>
              <a:cxn ang="0">
                <a:pos x="0" y="0"/>
              </a:cxn>
            </a:cxnLst>
            <a:rect l="0" t="0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142085" y="1369454"/>
            <a:ext cx="10003831" cy="8461940"/>
          </a:xfrm>
          <a:custGeom>
            <a:avLst/>
            <a:gdLst/>
            <a:ahLst/>
            <a:cxnLst/>
            <a:rect l="l" t="t" r="r" b="b"/>
            <a:pathLst>
              <a:path w="10003831" h="8461940">
                <a:moveTo>
                  <a:pt x="0" y="0"/>
                </a:moveTo>
                <a:lnTo>
                  <a:pt x="10003830" y="0"/>
                </a:lnTo>
                <a:lnTo>
                  <a:pt x="10003830" y="8461940"/>
                </a:lnTo>
                <a:lnTo>
                  <a:pt x="0" y="8461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40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33600" y="-15875"/>
            <a:ext cx="13482638" cy="10445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547"/>
              </a:lnSpc>
              <a:spcAft>
                <a:spcPts val="0"/>
              </a:spcAft>
              <a:defRPr/>
            </a:pPr>
            <a:r>
              <a:rPr lang="en-US" sz="6105">
                <a:solidFill>
                  <a:srgbClr val="22423D"/>
                </a:solidFill>
                <a:latin typeface="Moontime"/>
                <a:cs typeface="+mn-cs"/>
              </a:rPr>
              <a:t>Експлуатація теми війни у рекламі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14089063" y="0"/>
            <a:ext cx="4198937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98776" y="0"/>
              </a:cxn>
              <a:cxn ang="0">
                <a:pos x="4198776" y="4114800"/>
              </a:cxn>
              <a:cxn ang="0">
                <a:pos x="0" y="4114800"/>
              </a:cxn>
              <a:cxn ang="0">
                <a:pos x="0" y="0"/>
              </a:cxn>
            </a:cxnLst>
            <a:rect l="0" t="0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-557213" y="6765925"/>
            <a:ext cx="5086351" cy="411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85708" y="0"/>
              </a:cxn>
              <a:cxn ang="0">
                <a:pos x="5085708" y="4114800"/>
              </a:cxn>
              <a:cxn ang="0">
                <a:pos x="0" y="4114800"/>
              </a:cxn>
              <a:cxn ang="0">
                <a:pos x="0" y="0"/>
              </a:cxn>
            </a:cxnLst>
            <a:rect l="0" t="0" r="r" b="b"/>
            <a:pathLst>
              <a:path w="5085708" h="4114800">
                <a:moveTo>
                  <a:pt x="0" y="0"/>
                </a:moveTo>
                <a:lnTo>
                  <a:pt x="5085708" y="0"/>
                </a:lnTo>
                <a:lnTo>
                  <a:pt x="50857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3846513" y="2395538"/>
            <a:ext cx="11749087" cy="6602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748969" y="0"/>
              </a:cxn>
              <a:cxn ang="0">
                <a:pos x="11748969" y="6602625"/>
              </a:cxn>
              <a:cxn ang="0">
                <a:pos x="0" y="6602625"/>
              </a:cxn>
              <a:cxn ang="0">
                <a:pos x="0" y="0"/>
              </a:cxn>
            </a:cxnLst>
            <a:rect l="0" t="0" r="r" b="b"/>
            <a:pathLst>
              <a:path w="11748969" h="6602624">
                <a:moveTo>
                  <a:pt x="0" y="0"/>
                </a:moveTo>
                <a:lnTo>
                  <a:pt x="11748969" y="0"/>
                </a:lnTo>
                <a:lnTo>
                  <a:pt x="11748969" y="6602625"/>
                </a:lnTo>
                <a:lnTo>
                  <a:pt x="0" y="660262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622550" y="474663"/>
            <a:ext cx="13042900" cy="10033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8267"/>
              </a:lnSpc>
              <a:spcAft>
                <a:spcPts val="0"/>
              </a:spcAft>
              <a:defRPr/>
            </a:pPr>
            <a:r>
              <a:rPr lang="en-US" sz="5905">
                <a:solidFill>
                  <a:srgbClr val="000000"/>
                </a:solidFill>
                <a:latin typeface="Moontime"/>
                <a:cs typeface="+mn-cs"/>
              </a:rPr>
              <a:t>Експлуатація теми війни у рекламі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-1208088" y="-349250"/>
            <a:ext cx="4814888" cy="5492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3501" y="0"/>
              </a:cxn>
              <a:cxn ang="0">
                <a:pos x="4813501" y="5492584"/>
              </a:cxn>
              <a:cxn ang="0">
                <a:pos x="0" y="5492584"/>
              </a:cxn>
              <a:cxn ang="0">
                <a:pos x="0" y="0"/>
              </a:cxn>
            </a:cxnLst>
            <a:rect l="0" t="0" r="r" b="b"/>
            <a:pathLst>
              <a:path w="4813501" h="5492584">
                <a:moveTo>
                  <a:pt x="0" y="0"/>
                </a:moveTo>
                <a:lnTo>
                  <a:pt x="4813501" y="0"/>
                </a:lnTo>
                <a:lnTo>
                  <a:pt x="4813501" y="5492584"/>
                </a:lnTo>
                <a:lnTo>
                  <a:pt x="0" y="549258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4213" y="790575"/>
            <a:ext cx="15538450" cy="943451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41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99">
                <a:solidFill>
                  <a:srgbClr val="22423D"/>
                </a:solidFill>
                <a:latin typeface="Arimo Bold"/>
                <a:cs typeface="+mn-cs"/>
              </a:rPr>
              <a:t>Не можуть бути зареєстровані як торговельні марки позначення, що:</a:t>
            </a:r>
          </a:p>
          <a:p>
            <a:pPr fontAlgn="auto">
              <a:lnSpc>
                <a:spcPts val="458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29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>
                <a:solidFill>
                  <a:srgbClr val="22423D"/>
                </a:solidFill>
                <a:latin typeface="Arimo"/>
                <a:cs typeface="+mn-cs"/>
              </a:rPr>
              <a:t>• відтворюють повністю чи частково назви подій, пов’язаних російською збройною агресією;</a:t>
            </a:r>
          </a:p>
          <a:p>
            <a:pPr fontAlgn="auto">
              <a:lnSpc>
                <a:spcPts val="458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29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>
                <a:solidFill>
                  <a:srgbClr val="22423D"/>
                </a:solidFill>
                <a:latin typeface="Arimo"/>
                <a:cs typeface="+mn-cs"/>
              </a:rPr>
              <a:t>• відтворюють назви населених пунктів та місцевостей, постраждалих через бойові дії;</a:t>
            </a:r>
          </a:p>
          <a:p>
            <a:pPr fontAlgn="auto">
              <a:lnSpc>
                <a:spcPts val="458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29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>
                <a:solidFill>
                  <a:srgbClr val="22423D"/>
                </a:solidFill>
                <a:latin typeface="Arimo"/>
                <a:cs typeface="+mn-cs"/>
              </a:rPr>
              <a:t>• містять згадування бойових дій та військових операцій;</a:t>
            </a:r>
          </a:p>
          <a:p>
            <a:pPr fontAlgn="auto">
              <a:lnSpc>
                <a:spcPts val="458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29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>
                <a:solidFill>
                  <a:srgbClr val="22423D"/>
                </a:solidFill>
                <a:latin typeface="Arimo"/>
                <a:cs typeface="+mn-cs"/>
              </a:rPr>
              <a:t>• відтворюють найменування виробників, назв типів і видів озброєння, військової і спеціальної техніки;</a:t>
            </a:r>
          </a:p>
          <a:p>
            <a:pPr fontAlgn="auto">
              <a:lnSpc>
                <a:spcPts val="458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29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>
                <a:solidFill>
                  <a:srgbClr val="22423D"/>
                </a:solidFill>
                <a:latin typeface="Arimo"/>
                <a:cs typeface="+mn-cs"/>
              </a:rPr>
              <a:t>• відтворюють назви родів військ, військових підрозділів ЗСУ, інших військових формувань (підрозділів);</a:t>
            </a:r>
          </a:p>
          <a:p>
            <a:pPr fontAlgn="auto">
              <a:lnSpc>
                <a:spcPts val="458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296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>
                <a:solidFill>
                  <a:srgbClr val="22423D"/>
                </a:solidFill>
                <a:latin typeface="Arimo"/>
                <a:cs typeface="+mn-cs"/>
              </a:rPr>
              <a:t>• відтворюють привітання ЗСУ.</a:t>
            </a: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  <a:p>
            <a:pPr fontAlgn="auto">
              <a:lnSpc>
                <a:spcPts val="3749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</Words>
  <Application>Microsoft Office PowerPoint</Application>
  <PresentationFormat>Произвольный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Arial</vt:lpstr>
      <vt:lpstr>Moontime</vt:lpstr>
      <vt:lpstr>Glacial Indifference</vt:lpstr>
      <vt:lpstr>Glacial Indifference Bold</vt:lpstr>
      <vt:lpstr>Arimo Bold</vt:lpstr>
      <vt:lpstr>Arimo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Чутливий підхід до жу</dc:title>
  <cp:lastModifiedBy>Юлия</cp:lastModifiedBy>
  <cp:revision>1</cp:revision>
  <dcterms:created xsi:type="dcterms:W3CDTF">2006-08-16T00:00:00Z</dcterms:created>
  <dcterms:modified xsi:type="dcterms:W3CDTF">2023-10-01T20:37:21Z</dcterms:modified>
</cp:coreProperties>
</file>