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8" r:id="rId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Помірний стиль 2 –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10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9FD91E-0240-4145-8BD5-D7C21FE16F69}" type="datetimeFigureOut">
              <a:rPr lang="uk-UA" smtClean="0"/>
              <a:t>08.12.2023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3489A-2AE8-4077-8BB4-7D93C130B6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2362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67BF7E-543C-4328-F4C4-102B5B5E5A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026EDCAD-1B7B-9A19-6712-766BF2FE15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FA4331F-4FD1-7C69-65FD-F2CE27A24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FD24-2CCE-4D6D-8E69-2FC92D12C937}" type="datetimeFigureOut">
              <a:rPr lang="uk-UA" smtClean="0"/>
              <a:t>08.12.2023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4FC857F-E03A-8BE1-FB37-B406E87CF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BE1FBA3-2B5A-AAE3-959E-063C56E6E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DE62-3647-4B6D-9D3A-FDFAB7B6E4B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87475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D4DA6F-1C89-95D2-DDF1-091475D7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5E588810-7B9E-182E-2585-3C2F96DBEA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C2AE302-2261-2FE5-AD26-479577F71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FD24-2CCE-4D6D-8E69-2FC92D12C937}" type="datetimeFigureOut">
              <a:rPr lang="uk-UA" smtClean="0"/>
              <a:t>08.12.2023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7D24C6B-DFEF-16A7-F9FB-C7AB590E8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FC60793-4D2C-1E22-58AF-AC86C1C10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DE62-3647-4B6D-9D3A-FDFAB7B6E4B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45335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BF600DFD-CEC7-F10C-D69A-50C955E6CC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5E910D26-E8A6-1061-17B9-080981448A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B9978A0-251B-4110-6780-5980E3EBD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FD24-2CCE-4D6D-8E69-2FC92D12C937}" type="datetimeFigureOut">
              <a:rPr lang="uk-UA" smtClean="0"/>
              <a:t>08.12.2023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B3098AB-CE05-2745-6E7C-0CE488E30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3A15F9EF-CBBB-591F-3E2C-ADD741BD5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DE62-3647-4B6D-9D3A-FDFAB7B6E4B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0935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A5B579-F874-772A-8032-365735E3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8EE13B8-F68C-C320-15D3-6009A7FD2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10DF2D3-960E-73C0-16A0-0F95C26C1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FD24-2CCE-4D6D-8E69-2FC92D12C937}" type="datetimeFigureOut">
              <a:rPr lang="uk-UA" smtClean="0"/>
              <a:t>08.12.2023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138BB82-EFA9-696F-E2A2-9FDFFA61E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AD66406-B053-E1BA-0D7A-5A459CB99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DE62-3647-4B6D-9D3A-FDFAB7B6E4B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8537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E1607B-F28F-CAD5-AC62-B073BDCA4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5F397484-76A6-F062-7585-7C5D645D6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DA57A49-B639-A4C2-2B68-9170C6202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FD24-2CCE-4D6D-8E69-2FC92D12C937}" type="datetimeFigureOut">
              <a:rPr lang="uk-UA" smtClean="0"/>
              <a:t>08.12.2023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312BE26-4F18-0137-1448-AE335169B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C649821-EADE-9FC9-3CBC-8FA81BABA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DE62-3647-4B6D-9D3A-FDFAB7B6E4B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0365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3EECBA-AD7B-34D4-C8A6-2D8484BC2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E23377C-7286-01DF-F385-18AE0BB63A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662A9864-E84A-6CF7-8FAA-0FA83C8D6A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70293F66-BAD3-CF19-5F89-38D2DAE3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FD24-2CCE-4D6D-8E69-2FC92D12C937}" type="datetimeFigureOut">
              <a:rPr lang="uk-UA" smtClean="0"/>
              <a:t>08.12.2023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16F5D0AE-4CD6-2AA9-E57E-303EA763C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72E884E0-CA5E-C1A2-2263-AF57B4CB4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DE62-3647-4B6D-9D3A-FDFAB7B6E4B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4439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6BD317-C4AA-6B2B-5407-7819A5009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D55B51EC-6480-4E04-6794-F0C2CFEF8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9ABE2275-D073-12E4-8738-E111CE620B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3DDE8B7B-9A2A-C323-5CE6-2990625655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08395C42-FE2A-C0AA-10AA-CE41AD73BF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625E6C7D-4137-337F-264B-1F89EFA2D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FD24-2CCE-4D6D-8E69-2FC92D12C937}" type="datetimeFigureOut">
              <a:rPr lang="uk-UA" smtClean="0"/>
              <a:t>08.12.2023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996ABF7F-6135-F745-286E-07B4824AB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A05020C3-EC09-A4CB-D10C-E0BAF8BA8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DE62-3647-4B6D-9D3A-FDFAB7B6E4B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1189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C0432D-239F-2143-C7EE-A1DB4AC99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2C2E3AAA-4167-34A8-3C06-354EAC4D6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FD24-2CCE-4D6D-8E69-2FC92D12C937}" type="datetimeFigureOut">
              <a:rPr lang="uk-UA" smtClean="0"/>
              <a:t>08.12.2023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C880488B-E51C-8813-DECD-D51F959CF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AA0B03E6-C1D1-85DC-6D2B-5DCDAA89A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DE62-3647-4B6D-9D3A-FDFAB7B6E4B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2778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665B008A-0643-1535-1D1A-4A58C72A0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FD24-2CCE-4D6D-8E69-2FC92D12C937}" type="datetimeFigureOut">
              <a:rPr lang="uk-UA" smtClean="0"/>
              <a:t>08.12.2023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CBBEE07F-7E5F-C3B8-A69F-6A78590AE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62ACD24B-463F-AFB5-5CDF-252DF919E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DE62-3647-4B6D-9D3A-FDFAB7B6E4B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63744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6F8848-212B-0BB5-5232-81A78514F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7719843-934F-FCB2-269B-6608BAF6B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36912169-3411-2611-4636-B8CB2E87E9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FDCF4A1F-1399-2435-28F5-D89A73D83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FD24-2CCE-4D6D-8E69-2FC92D12C937}" type="datetimeFigureOut">
              <a:rPr lang="uk-UA" smtClean="0"/>
              <a:t>08.12.2023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8193014E-184F-BAA7-574B-1023E8E17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79FD1155-3F2F-578F-5231-0AC409CA3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DE62-3647-4B6D-9D3A-FDFAB7B6E4B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6154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F5005A-B024-425F-C555-75C84DBC8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39A6C3A9-5600-3D87-D40C-C50A312AFD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AE90617A-B08C-BE54-A119-C128FE22C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39F818F2-D74F-C90B-922F-CF5D4F9CD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FD24-2CCE-4D6D-8E69-2FC92D12C937}" type="datetimeFigureOut">
              <a:rPr lang="uk-UA" smtClean="0"/>
              <a:t>08.12.2023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812012AA-24FA-4ABD-82B0-E85A12D3E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DCD81F8A-061D-E46B-B850-7874873C1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DE62-3647-4B6D-9D3A-FDFAB7B6E4B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60903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B51E8DA8-F895-07D2-F892-B5AF723D9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F9859268-88BE-3A59-0A4F-32696EE81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A9CA5B6-1CDC-EF1D-0B58-3493AA5484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64FD24-2CCE-4D6D-8E69-2FC92D12C937}" type="datetimeFigureOut">
              <a:rPr lang="uk-UA" smtClean="0"/>
              <a:t>08.12.2023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C648100-2B8D-B53A-081B-0C3B08F534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2667865-F6E2-859C-21C0-44E07AF782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B8DE62-3647-4B6D-9D3A-FDFAB7B6E4B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29364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appsychology.org.ua/data/jrn/v6/i9/5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Освіта в часи кризи: приклади закордонного досвіду, які варто переосмислити  для України | Нова українська школа">
            <a:extLst>
              <a:ext uri="{FF2B5EF4-FFF2-40B4-BE49-F238E27FC236}">
                <a16:creationId xmlns:a16="http://schemas.microsoft.com/office/drawing/2014/main" id="{AD12E8D0-5B2A-3271-1039-DD6CB19EF1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12192000" cy="341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98CB4B1-1B34-E761-CB6C-77AFABDA2AF8}"/>
              </a:ext>
            </a:extLst>
          </p:cNvPr>
          <p:cNvSpPr txBox="1"/>
          <p:nvPr/>
        </p:nvSpPr>
        <p:spPr>
          <a:xfrm>
            <a:off x="-81023" y="439838"/>
            <a:ext cx="12273023" cy="20238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4000" b="1" kern="100" dirty="0">
                <a:solidFill>
                  <a:srgbClr val="0070C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ОСНОВИ ПРОФЕСІОНАЛІЗМУ ТА ПРОФЕСІЙНА ВІДПОВІДАЛЬНІСТЬ УЧИТЕЛЯ ПОЧАТКОВИХ КЛАСІВ</a:t>
            </a:r>
          </a:p>
        </p:txBody>
      </p:sp>
    </p:spTree>
    <p:extLst>
      <p:ext uri="{BB962C8B-B14F-4D97-AF65-F5344CB8AC3E}">
        <p14:creationId xmlns:p14="http://schemas.microsoft.com/office/powerpoint/2010/main" val="64987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Розвиток освіти і науки України – у фокусі плану пріоритетних дій Уряду на  2021 рік » Профспілка працівників освіти і науки України">
            <a:extLst>
              <a:ext uri="{FF2B5EF4-FFF2-40B4-BE49-F238E27FC236}">
                <a16:creationId xmlns:a16="http://schemas.microsoft.com/office/drawing/2014/main" id="{BA8AD521-CF2A-ECAF-98D0-01AB28B78C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58136"/>
            <a:ext cx="2699795" cy="179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Открытая наука в Украине — какие возможности это даст отечественному  научному сообществу - ZN.ua">
            <a:extLst>
              <a:ext uri="{FF2B5EF4-FFF2-40B4-BE49-F238E27FC236}">
                <a16:creationId xmlns:a16="http://schemas.microsoft.com/office/drawing/2014/main" id="{BB15133F-0D66-5680-B809-A84EF3227E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5" y="5911939"/>
            <a:ext cx="2847975" cy="946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Когда бизнес быстро растет — это хорошо? - Baker Tilly">
            <a:extLst>
              <a:ext uri="{FF2B5EF4-FFF2-40B4-BE49-F238E27FC236}">
                <a16:creationId xmlns:a16="http://schemas.microsoft.com/office/drawing/2014/main" id="{13CCF058-FC17-3487-2B1A-1288DE0AA7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761" y="5911939"/>
            <a:ext cx="2857500" cy="1041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Інновації в юридичній сфері обговорять в АПУ. Закон і Бізнес">
            <a:extLst>
              <a:ext uri="{FF2B5EF4-FFF2-40B4-BE49-F238E27FC236}">
                <a16:creationId xmlns:a16="http://schemas.microsoft.com/office/drawing/2014/main" id="{FF69070E-B4E0-5326-BA85-FFE0BC3D1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8736" y="5864312"/>
            <a:ext cx="3663264" cy="1041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КІНДЕРБЛОГ &quot;ВУЛИК&quot;: Актуальність проекту &quot;Майбутній першокласник&quot;">
            <a:extLst>
              <a:ext uri="{FF2B5EF4-FFF2-40B4-BE49-F238E27FC236}">
                <a16:creationId xmlns:a16="http://schemas.microsoft.com/office/drawing/2014/main" id="{45062158-683F-06B3-8130-730AFB9798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824"/>
            <a:ext cx="2143125" cy="1265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У Львові для дітей з особливими потребами організують унікальний проект  «Торкаючись, бачу: великі українці» | Ресурсний центр підтримки інклюзивної  освіти">
            <a:extLst>
              <a:ext uri="{FF2B5EF4-FFF2-40B4-BE49-F238E27FC236}">
                <a16:creationId xmlns:a16="http://schemas.microsoft.com/office/drawing/2014/main" id="{5CC33FA8-514A-33D9-A0A8-6A1A4706F0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5262"/>
            <a:ext cx="2590800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Ориентация на результат">
            <a:extLst>
              <a:ext uri="{FF2B5EF4-FFF2-40B4-BE49-F238E27FC236}">
                <a16:creationId xmlns:a16="http://schemas.microsoft.com/office/drawing/2014/main" id="{9E7F914F-6722-E697-2EDB-FAA7CBBB3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997" y="3296011"/>
            <a:ext cx="2413803" cy="155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59BBFC1-A150-FDD2-A045-AA745AC42710}"/>
              </a:ext>
            </a:extLst>
          </p:cNvPr>
          <p:cNvSpPr txBox="1"/>
          <p:nvPr/>
        </p:nvSpPr>
        <p:spPr>
          <a:xfrm>
            <a:off x="2882675" y="169824"/>
            <a:ext cx="8890225" cy="5647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ПРОФЕСІОНАЛІЗМ 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якісна характеристика суб’єкта діяльності, яка відображає високу професійну кваліфікацію та компетентність, різноманітність ефективних професійних навичок й умінь, що дає можливість здійснювати діяльність з високою продуктивністю, є джерелом потенційного розвитку особистості, держави й суспільства. 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2400" b="1" i="0" u="none" strike="noStrike" dirty="0"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  <a:t>Основи професіоналізму майбутнього вчителя початкових класів</a:t>
            </a:r>
            <a:r>
              <a:rPr lang="uk-UA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–інтегративна якість особистості, що перебуває у стані постійного розвитку та є комплексом </a:t>
            </a:r>
            <a:r>
              <a:rPr lang="uk-UA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компетентностей</a:t>
            </a:r>
            <a:r>
              <a:rPr lang="uk-UA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uk-UA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професійно</a:t>
            </a:r>
            <a:r>
              <a:rPr lang="uk-UA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-педагогічної, загальнокультурної, соціально-громадянської, психолого-</a:t>
            </a:r>
            <a:r>
              <a:rPr lang="uk-UA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фасилітативної</a:t>
            </a:r>
            <a:r>
              <a:rPr lang="uk-UA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підприємницької та інформаційно-цифрової), які дають змогу впливати на духовний світ учнів і на засадах ціннісних орієнтацій та принципу </a:t>
            </a:r>
            <a:r>
              <a:rPr lang="uk-UA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дитиноцентризму</a:t>
            </a:r>
            <a:r>
              <a:rPr lang="uk-UA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забезпечують компетентне здійснення творчої </a:t>
            </a:r>
            <a:r>
              <a:rPr lang="uk-UA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професійно</a:t>
            </a:r>
            <a:r>
              <a:rPr lang="uk-UA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-педагогічної діяльності в умовах нестабільних техногенних та економічних чинників.</a:t>
            </a:r>
            <a:endParaRPr lang="uk-UA" sz="20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56183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Розвиток освіти і науки України – у фокусі плану пріоритетних дій Уряду на  2021 рік » Профспілка працівників освіти і науки України">
            <a:extLst>
              <a:ext uri="{FF2B5EF4-FFF2-40B4-BE49-F238E27FC236}">
                <a16:creationId xmlns:a16="http://schemas.microsoft.com/office/drawing/2014/main" id="{BA8AD521-CF2A-ECAF-98D0-01AB28B78C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58136"/>
            <a:ext cx="2699795" cy="179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Открытая наука в Украине — какие возможности это даст отечественному  научному сообществу - ZN.ua">
            <a:extLst>
              <a:ext uri="{FF2B5EF4-FFF2-40B4-BE49-F238E27FC236}">
                <a16:creationId xmlns:a16="http://schemas.microsoft.com/office/drawing/2014/main" id="{BB15133F-0D66-5680-B809-A84EF3227E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5" y="5829299"/>
            <a:ext cx="2847975" cy="1028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Когда бизнес быстро растет — это хорошо? - Baker Tilly">
            <a:extLst>
              <a:ext uri="{FF2B5EF4-FFF2-40B4-BE49-F238E27FC236}">
                <a16:creationId xmlns:a16="http://schemas.microsoft.com/office/drawing/2014/main" id="{13CCF058-FC17-3487-2B1A-1288DE0AA7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761" y="5829299"/>
            <a:ext cx="285750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Інновації в юридичній сфері обговорять в АПУ. Закон і Бізнес">
            <a:extLst>
              <a:ext uri="{FF2B5EF4-FFF2-40B4-BE49-F238E27FC236}">
                <a16:creationId xmlns:a16="http://schemas.microsoft.com/office/drawing/2014/main" id="{FF69070E-B4E0-5326-BA85-FFE0BC3D1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8736" y="5829298"/>
            <a:ext cx="3663264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КІНДЕРБЛОГ &quot;ВУЛИК&quot;: Актуальність проекту &quot;Майбутній першокласник&quot;">
            <a:extLst>
              <a:ext uri="{FF2B5EF4-FFF2-40B4-BE49-F238E27FC236}">
                <a16:creationId xmlns:a16="http://schemas.microsoft.com/office/drawing/2014/main" id="{45062158-683F-06B3-8130-730AFB9798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824"/>
            <a:ext cx="2143125" cy="1265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У Львові для дітей з особливими потребами організують унікальний проект  «Торкаючись, бачу: великі українці» | Ресурсний центр підтримки інклюзивної  освіти">
            <a:extLst>
              <a:ext uri="{FF2B5EF4-FFF2-40B4-BE49-F238E27FC236}">
                <a16:creationId xmlns:a16="http://schemas.microsoft.com/office/drawing/2014/main" id="{5CC33FA8-514A-33D9-A0A8-6A1A4706F0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5262"/>
            <a:ext cx="2590800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Ориентация на результат">
            <a:extLst>
              <a:ext uri="{FF2B5EF4-FFF2-40B4-BE49-F238E27FC236}">
                <a16:creationId xmlns:a16="http://schemas.microsoft.com/office/drawing/2014/main" id="{9E7F914F-6722-E697-2EDB-FAA7CBBB3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997" y="3296011"/>
            <a:ext cx="2413803" cy="155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47F2BCF-55FE-CF15-86F4-9EBD8A675E23}"/>
              </a:ext>
            </a:extLst>
          </p:cNvPr>
          <p:cNvSpPr txBox="1"/>
          <p:nvPr/>
        </p:nvSpPr>
        <p:spPr>
          <a:xfrm>
            <a:off x="2994660" y="354330"/>
            <a:ext cx="8709660" cy="58939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uk-UA" sz="2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b="1" kern="1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Професійна відповідальність </a:t>
            </a:r>
            <a:r>
              <a:rPr lang="uk-UA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характеризує спрямованість фахівця, зокрема вчителя, впливає на процес і результати професійної діяльності через ставлення до своїх професійних обов’язків та соціальних ролей.</a:t>
            </a:r>
          </a:p>
          <a:p>
            <a:pPr algn="just"/>
            <a:endParaRPr lang="uk-UA" sz="2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b="1" kern="1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Професійна відповідальність учителя початкових класів </a:t>
            </a:r>
            <a:r>
              <a:rPr lang="uk-UA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це цілісна, інтегрована якість особистості педагога, що відображає єдність знань та умінь, втілених у </a:t>
            </a:r>
            <a:r>
              <a:rPr lang="uk-UA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компетентностях</a:t>
            </a:r>
            <a:r>
              <a:rPr lang="uk-UA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uk-UA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здатностях</a:t>
            </a:r>
            <a:r>
              <a:rPr lang="uk-UA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свідомо ставитися до вимог суспільства, соціальних завдань, норм і цінностей, стійкого прагнення й уміння якісно виконувати професійні обов’язки й поставлені завдання, приймати рішення у розв’язанні педагогічних ситуацій та нести відповідальність за їхню реалізацію у професійній діяльності. </a:t>
            </a:r>
          </a:p>
          <a:p>
            <a:pPr algn="ctr"/>
            <a:endParaRPr lang="uk-UA" sz="23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41637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47F2BCF-55FE-CF15-86F4-9EBD8A675E23}"/>
              </a:ext>
            </a:extLst>
          </p:cNvPr>
          <p:cNvSpPr txBox="1"/>
          <p:nvPr/>
        </p:nvSpPr>
        <p:spPr>
          <a:xfrm>
            <a:off x="240031" y="108069"/>
            <a:ext cx="1136141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200" b="1" i="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 ОСНОВ ПРОФЕСІОНАЛІЗМУ ВЧИТЕЛЯ ПОЧАТКОВИХ КЛАСІВ</a:t>
            </a:r>
            <a:r>
              <a:rPr lang="uk-UA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	</a:t>
            </a:r>
            <a:endParaRPr lang="uk-UA" sz="2000" b="0" i="0" dirty="0">
              <a:solidFill>
                <a:srgbClr val="000000"/>
              </a:solidFill>
              <a:effectLst/>
              <a:latin typeface="Arial Nova" panose="020F0502020204030204" pitchFamily="34" charset="0"/>
            </a:endParaRPr>
          </a:p>
          <a:p>
            <a:pPr algn="just"/>
            <a:endParaRPr lang="uk-UA" dirty="0"/>
          </a:p>
        </p:txBody>
      </p:sp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DA67D1AB-BFC3-225F-564C-596FE76BD6E2}"/>
              </a:ext>
            </a:extLst>
          </p:cNvPr>
          <p:cNvSpPr/>
          <p:nvPr/>
        </p:nvSpPr>
        <p:spPr>
          <a:xfrm>
            <a:off x="80010" y="785177"/>
            <a:ext cx="12111989" cy="6072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1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  <p:graphicFrame>
        <p:nvGraphicFramePr>
          <p:cNvPr id="2066" name="Таблиця 2065">
            <a:extLst>
              <a:ext uri="{FF2B5EF4-FFF2-40B4-BE49-F238E27FC236}">
                <a16:creationId xmlns:a16="http://schemas.microsoft.com/office/drawing/2014/main" id="{25D3B2D4-BFC8-9D3B-7281-57EFC140D2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302717"/>
              </p:ext>
            </p:extLst>
          </p:nvPr>
        </p:nvGraphicFramePr>
        <p:xfrm>
          <a:off x="-1" y="785177"/>
          <a:ext cx="12192001" cy="12763373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897381">
                  <a:extLst>
                    <a:ext uri="{9D8B030D-6E8A-4147-A177-3AD203B41FA5}">
                      <a16:colId xmlns:a16="http://schemas.microsoft.com/office/drawing/2014/main" val="2671321148"/>
                    </a:ext>
                  </a:extLst>
                </a:gridCol>
                <a:gridCol w="7354876">
                  <a:extLst>
                    <a:ext uri="{9D8B030D-6E8A-4147-A177-3AD203B41FA5}">
                      <a16:colId xmlns:a16="http://schemas.microsoft.com/office/drawing/2014/main" val="694823255"/>
                    </a:ext>
                  </a:extLst>
                </a:gridCol>
                <a:gridCol w="2939744">
                  <a:extLst>
                    <a:ext uri="{9D8B030D-6E8A-4147-A177-3AD203B41FA5}">
                      <a16:colId xmlns:a16="http://schemas.microsoft.com/office/drawing/2014/main" val="20532718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Мотиваційно-ціннісний</a:t>
                      </a:r>
                      <a:br>
                        <a:rPr lang="ru-RU" sz="2000" dirty="0">
                          <a:effectLst/>
                        </a:rPr>
                      </a:b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727" marR="397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Критерії: </a:t>
                      </a:r>
                      <a:r>
                        <a:rPr lang="uk-UA" sz="20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1) </a:t>
                      </a:r>
                      <a:r>
                        <a:rPr lang="uk-UA" sz="20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самомотивація</a:t>
                      </a:r>
                      <a:r>
                        <a:rPr lang="uk-UA" sz="20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професійно</a:t>
                      </a:r>
                      <a:r>
                        <a:rPr lang="uk-UA" sz="20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-педагогічної діяльності вчителя;  2) сформованість внутрішніх мотивів досягнення успіху в педагогічній діяльності;  3) наявність системи життєвих і професійних цінностей педагога.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727" marR="397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Рівні: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високий, достатній, середній, низький.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br>
                        <a:rPr lang="ru-RU" sz="2000" dirty="0">
                          <a:effectLst/>
                        </a:rPr>
                      </a:b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727" marR="39727" marT="0" marB="0"/>
                </a:tc>
                <a:extLst>
                  <a:ext uri="{0D108BD9-81ED-4DB2-BD59-A6C34878D82A}">
                    <a16:rowId xmlns:a16="http://schemas.microsoft.com/office/drawing/2014/main" val="2141277756"/>
                  </a:ext>
                </a:extLst>
              </a:tr>
              <a:tr h="43202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uk-UA" sz="20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Когнітивно</a:t>
                      </a: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-професійний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br>
                        <a:rPr lang="ru-RU" sz="2000" dirty="0">
                          <a:effectLst/>
                        </a:rPr>
                      </a:b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727" marR="397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20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Критерії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1) сформована система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теоретичних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практичних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знань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педагогіки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та дидактики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початкової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освіти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  2)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знання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методів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та форм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навчання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учнів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 3)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готовність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до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безперервного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професійного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розвитку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самовдосконалення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br>
                        <a:rPr lang="ru-RU" sz="2000" dirty="0">
                          <a:effectLst/>
                        </a:rPr>
                      </a:b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727" marR="39727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Рівні: </a:t>
                      </a:r>
                      <a:r>
                        <a:rPr kumimoji="0" lang="uk-U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високий, достатній, середній, низький. 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727" marR="39727" marT="0" marB="0"/>
                </a:tc>
                <a:extLst>
                  <a:ext uri="{0D108BD9-81ED-4DB2-BD59-A6C34878D82A}">
                    <a16:rowId xmlns:a16="http://schemas.microsoft.com/office/drawing/2014/main" val="842875595"/>
                  </a:ext>
                </a:extLst>
              </a:tr>
              <a:tr h="43202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Операційно-діяльнісний</a:t>
                      </a:r>
                      <a:br>
                        <a:rPr lang="ru-RU" sz="2000" dirty="0">
                          <a:effectLst/>
                        </a:rPr>
                      </a:b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727" marR="397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20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Критерії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1)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володіння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традиційними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інноваційними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освітніми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технологіями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</a:p>
                    <a:p>
                      <a:pPr algn="just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2)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забезпечення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педагогічних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умов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ефективного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освітнього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процесу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початковій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школі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</a:p>
                    <a:p>
                      <a:pPr algn="just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3 )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професійна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відповідальність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володіння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практичними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навичками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усіх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напрямках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Нової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української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школи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br>
                        <a:rPr lang="ru-RU" sz="2000" dirty="0">
                          <a:effectLst/>
                        </a:rPr>
                      </a:b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727" marR="397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20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Рівні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високий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достатній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низький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br>
                        <a:rPr lang="ru-RU" sz="2000" dirty="0">
                          <a:effectLst/>
                        </a:rPr>
                      </a:b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727" marR="39727" marT="0" marB="0"/>
                </a:tc>
                <a:extLst>
                  <a:ext uri="{0D108BD9-81ED-4DB2-BD59-A6C34878D82A}">
                    <a16:rowId xmlns:a16="http://schemas.microsoft.com/office/drawing/2014/main" val="80300"/>
                  </a:ext>
                </a:extLst>
              </a:tr>
              <a:tr h="139989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uk-UA" sz="20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Результативно</a:t>
                      </a: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-рефлексивний</a:t>
                      </a:r>
                      <a:br>
                        <a:rPr lang="ru-RU" sz="2000" dirty="0">
                          <a:effectLst/>
                        </a:rPr>
                      </a:b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727" marR="397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Критерії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1)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високий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рівень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рефлексивності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відповідальності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just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2) потреба в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особистісному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професійному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саморозвитку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й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самовдосконаленні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just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3)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здатність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до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прогнозування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результатів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своєї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br>
                        <a:rPr lang="ru-RU" sz="2000" dirty="0">
                          <a:effectLst/>
                        </a:rPr>
                      </a:b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727" marR="39727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Рівні: </a:t>
                      </a:r>
                      <a:r>
                        <a:rPr kumimoji="0" lang="uk-U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високий, достатній, середній, низький. </a:t>
                      </a:r>
                      <a:endParaRPr kumimoji="0" lang="uk-UA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br>
                        <a:rPr lang="ru-RU" sz="2000" dirty="0">
                          <a:effectLst/>
                        </a:rPr>
                      </a:b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727" marR="39727" marT="0" marB="0"/>
                </a:tc>
                <a:extLst>
                  <a:ext uri="{0D108BD9-81ED-4DB2-BD59-A6C34878D82A}">
                    <a16:rowId xmlns:a16="http://schemas.microsoft.com/office/drawing/2014/main" val="6018518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3088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338423-980A-35A0-069F-0DAD6754C1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31E321D-5CD3-B423-AA4E-4092ADB8026C}"/>
              </a:ext>
            </a:extLst>
          </p:cNvPr>
          <p:cNvSpPr txBox="1"/>
          <p:nvPr/>
        </p:nvSpPr>
        <p:spPr>
          <a:xfrm>
            <a:off x="2893671" y="0"/>
            <a:ext cx="92983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	</a:t>
            </a:r>
            <a:endParaRPr lang="uk-UA" sz="2000" b="0" i="0" dirty="0">
              <a:solidFill>
                <a:srgbClr val="000000"/>
              </a:solidFill>
              <a:effectLst/>
              <a:latin typeface="Arial Nova" panose="020F0502020204030204" pitchFamily="34" charset="0"/>
            </a:endParaRPr>
          </a:p>
          <a:p>
            <a:pPr algn="just"/>
            <a:endParaRPr lang="uk-U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4C8574-CF33-6B4A-D7D1-6E8F7FAEB2E1}"/>
              </a:ext>
            </a:extLst>
          </p:cNvPr>
          <p:cNvSpPr txBox="1"/>
          <p:nvPr/>
        </p:nvSpPr>
        <p:spPr>
          <a:xfrm>
            <a:off x="377189" y="502920"/>
            <a:ext cx="11426191" cy="75405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Орієнтовний список основних джерел</a:t>
            </a:r>
          </a:p>
          <a:p>
            <a:pPr marL="457200" indent="-457200" algn="just">
              <a:buAutoNum type="arabicPeriod"/>
            </a:pPr>
            <a:r>
              <a:rPr lang="uk-UA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Алексєєва Т. В. Відповідальність як значущий показник професійної компетентності майбутнього фахівця. 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URL</a:t>
            </a:r>
            <a:r>
              <a:rPr lang="uk-UA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http://appsychology.org.ua/data/jrn/v6/i9/5.pdf</a:t>
            </a:r>
            <a:r>
              <a:rPr lang="uk-UA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AutoNum type="arabicPeriod"/>
            </a:pP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Савчин</a:t>
            </a: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М. В. </a:t>
            </a:r>
            <a:r>
              <a:rPr lang="ru-RU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Психологія</a:t>
            </a: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відповідальної</a:t>
            </a: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поведінки</a:t>
            </a: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ru-RU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монографія</a:t>
            </a: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 </a:t>
            </a:r>
            <a:r>
              <a:rPr lang="ru-RU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Івано-Франківськ</a:t>
            </a: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ru-RU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Місто</a:t>
            </a: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НВ, 2008. 280с.</a:t>
            </a:r>
          </a:p>
          <a:p>
            <a:pPr marL="457200" indent="-457200" algn="just">
              <a:buAutoNum type="arabicPeriod"/>
            </a:pPr>
            <a:r>
              <a:rPr lang="ru-RU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Сапожников С. В. </a:t>
            </a:r>
            <a:r>
              <a:rPr lang="ru-RU" sz="2400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Професіоналізм</a:t>
            </a:r>
            <a:r>
              <a:rPr lang="ru-RU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майбутнього</a:t>
            </a:r>
            <a:r>
              <a:rPr lang="ru-RU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вчителя</a:t>
            </a:r>
            <a:r>
              <a:rPr lang="ru-RU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початкових</a:t>
            </a:r>
            <a:r>
              <a:rPr lang="ru-RU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класів</a:t>
            </a:r>
            <a:r>
              <a:rPr lang="ru-RU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400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вимірі</a:t>
            </a:r>
            <a:r>
              <a:rPr lang="ru-RU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сьогодення</a:t>
            </a:r>
            <a:r>
              <a:rPr lang="ru-RU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i="1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Вісник</a:t>
            </a:r>
            <a:r>
              <a:rPr lang="ru-RU" sz="2400" i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університету</a:t>
            </a:r>
            <a:r>
              <a:rPr lang="ru-RU" sz="2400" i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імені</a:t>
            </a:r>
            <a:r>
              <a:rPr lang="ru-RU" sz="2400" i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Альфреда Нобеля. </a:t>
            </a:r>
            <a:r>
              <a:rPr lang="ru-RU" sz="2400" i="1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Серія</a:t>
            </a:r>
            <a:r>
              <a:rPr lang="ru-RU" sz="2400" i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2400" i="1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Педагогіка</a:t>
            </a:r>
            <a:r>
              <a:rPr lang="ru-RU" sz="2400" i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i="1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психологія</a:t>
            </a:r>
            <a:r>
              <a:rPr lang="ru-RU" sz="2400" i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 </a:t>
            </a:r>
            <a:r>
              <a:rPr lang="ru-RU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2018. №2 (16). С. 34 – 39.</a:t>
            </a:r>
          </a:p>
          <a:p>
            <a:pPr marL="457200" indent="-457200" algn="just">
              <a:buAutoNum type="arabicPeriod"/>
            </a:pPr>
            <a:r>
              <a:rPr lang="ru-RU" sz="2400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Теплицька</a:t>
            </a:r>
            <a:r>
              <a:rPr lang="ru-RU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А.О. </a:t>
            </a:r>
            <a:r>
              <a:rPr lang="ru-RU" sz="2400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основ </a:t>
            </a:r>
            <a:r>
              <a:rPr lang="ru-RU" sz="2400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професіоналізму</a:t>
            </a:r>
            <a:r>
              <a:rPr lang="ru-RU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майбутніх</a:t>
            </a:r>
            <a:r>
              <a:rPr lang="ru-RU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учителів</a:t>
            </a:r>
            <a:r>
              <a:rPr lang="ru-RU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математики</a:t>
            </a:r>
            <a:r>
              <a:rPr lang="ru-RU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400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</a:t>
            </a:r>
            <a:r>
              <a:rPr lang="ru-RU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… канд. пед. наук: 13.00.04. </a:t>
            </a:r>
            <a:r>
              <a:rPr lang="ru-RU" sz="2400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Дніпро</a:t>
            </a:r>
            <a:r>
              <a:rPr lang="ru-RU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2017. 317 с.</a:t>
            </a:r>
          </a:p>
          <a:p>
            <a:pPr marL="457200" indent="-457200" algn="just">
              <a:buAutoNum type="arabicPeriod"/>
            </a:pPr>
            <a:r>
              <a:rPr lang="ru-RU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Царенко А. </a:t>
            </a:r>
            <a:r>
              <a:rPr lang="ru-RU" sz="2400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Умови</a:t>
            </a:r>
            <a:r>
              <a:rPr lang="ru-RU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професійної</a:t>
            </a:r>
            <a:r>
              <a:rPr lang="ru-RU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відповідальності</a:t>
            </a:r>
            <a:r>
              <a:rPr lang="ru-RU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майбутніх</a:t>
            </a:r>
            <a:r>
              <a:rPr lang="ru-RU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вчителів</a:t>
            </a:r>
            <a:r>
              <a:rPr lang="ru-RU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початкових</a:t>
            </a:r>
            <a:r>
              <a:rPr lang="ru-RU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класів</a:t>
            </a:r>
            <a:r>
              <a:rPr lang="ru-RU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i="1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Педагогіка</a:t>
            </a:r>
            <a:r>
              <a:rPr lang="ru-RU" sz="2400" i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вищої</a:t>
            </a:r>
            <a:r>
              <a:rPr lang="ru-RU" sz="2400" i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i="1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середньої</a:t>
            </a:r>
            <a:r>
              <a:rPr lang="ru-RU" sz="2400" i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школи</a:t>
            </a:r>
            <a:r>
              <a:rPr lang="ru-RU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2017. Вип. 50. С. 92–99.</a:t>
            </a:r>
          </a:p>
          <a:p>
            <a:pPr algn="just"/>
            <a:endParaRPr lang="ru-RU" sz="24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endParaRPr lang="ru-RU" sz="24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endParaRPr lang="ru-RU" sz="24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endParaRPr lang="ru-RU" sz="24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endParaRPr lang="uk-UA" sz="2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uk-UA" sz="2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uk-UA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9062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Офіс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Офіс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1171</TotalTime>
  <Words>566</Words>
  <Application>Microsoft Office PowerPoint</Application>
  <PresentationFormat>Широкоэкранный</PresentationFormat>
  <Paragraphs>41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Aptos</vt:lpstr>
      <vt:lpstr>Aptos Display</vt:lpstr>
      <vt:lpstr>Arial</vt:lpstr>
      <vt:lpstr>Arial Nova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Елена Линькова</dc:creator>
  <cp:lastModifiedBy>Diachenko Mariia</cp:lastModifiedBy>
  <cp:revision>87</cp:revision>
  <dcterms:created xsi:type="dcterms:W3CDTF">2023-11-18T15:04:11Z</dcterms:created>
  <dcterms:modified xsi:type="dcterms:W3CDTF">2023-12-08T19:59:34Z</dcterms:modified>
</cp:coreProperties>
</file>