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861" r:id="rId2"/>
  </p:sldMasterIdLst>
  <p:notesMasterIdLst>
    <p:notesMasterId r:id="rId24"/>
  </p:notesMasterIdLst>
  <p:sldIdLst>
    <p:sldId id="279" r:id="rId3"/>
    <p:sldId id="262" r:id="rId4"/>
    <p:sldId id="260" r:id="rId5"/>
    <p:sldId id="25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64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7A0F4-7784-4BCA-B20C-7CFD65A8418C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3D1A9-B8FE-493A-86DA-50D6E6628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1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D1A9-B8FE-493A-86DA-50D6E662846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3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ADDB-69D5-4A10-8283-A59BF54C2072}" type="datetime1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36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E191-C7C2-4D17-8738-F57DF91AC6B5}" type="datetime1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4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C345-23E9-4B01-9760-7248723AC617}" type="datetime1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1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5443" y="1752601"/>
            <a:ext cx="9045297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3600" b="1">
                <a:solidFill>
                  <a:srgbClr val="0033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defRPr>
            </a:lvl1pPr>
            <a:extLst/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35443" y="3611607"/>
            <a:ext cx="9045297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dirty="0"/>
              <a:t>Образец подзаголовка</a:t>
            </a:r>
            <a:endParaRPr kumimoji="0"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D40F97-7336-4016-AB11-53A51B4FCD6F}" type="datetime1">
              <a:rPr lang="ru-RU" smtClean="0"/>
              <a:t>14.10.2024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67544" y="6237312"/>
            <a:ext cx="4248472" cy="365125"/>
          </a:xfrm>
        </p:spPr>
        <p:txBody>
          <a:bodyPr/>
          <a:lstStyle>
            <a:lvl1pPr algn="ctr">
              <a:defRPr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r>
              <a:rPr lang="ru-RU" dirty="0" err="1"/>
              <a:t>Презентація</a:t>
            </a:r>
            <a:r>
              <a:rPr lang="ru-RU" dirty="0"/>
              <a:t> курсу  </a:t>
            </a:r>
          </a:p>
          <a:p>
            <a:r>
              <a:rPr lang="ru-RU" dirty="0"/>
              <a:t>«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проектної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"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33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778"/>
            <a:ext cx="231414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4" y="5933033"/>
            <a:ext cx="313372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40" y="5778"/>
            <a:ext cx="1524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EDD0-7792-4166-A92B-3646A9A592D5}" type="datetime1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B1C0-0229-408D-ACF5-3E0769DEE3B4}" type="datetime1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D56C-2A55-40CE-A9A7-7F2B69CBFE57}" type="datetime1">
              <a:rPr lang="ru-RU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4F24-F837-4E92-A0DE-A6C0BBBD5010}" type="datetime1">
              <a:rPr lang="ru-RU" smtClean="0"/>
              <a:t>14.10.2024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4C1D3-0090-450B-994A-AF9349ABD92F}" type="datetime1">
              <a:rPr lang="ru-RU" smtClean="0"/>
              <a:t>14.10.2024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1E3D-DC9F-43D0-97DE-F9110A184726}" type="datetime1">
              <a:rPr lang="ru-RU" smtClean="0"/>
              <a:t>14.10.2024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9412376-62F5-4521-96B3-2348253657B1}" type="datetime1">
              <a:rPr lang="ru-RU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FE35-D304-4E52-9112-08C06C9FEB54}" type="datetime1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21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C52EDF-610B-427D-AB0F-089D6A14F148}" type="datetime1">
              <a:rPr lang="ru-RU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611D-99D2-4686-8637-27314B9DFC95}" type="datetime1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56BD-9A95-41C8-A3DB-26D1340F99C3}" type="datetime1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6940"/>
            <a:ext cx="8928992" cy="4525963"/>
          </a:xfrm>
        </p:spPr>
        <p:txBody>
          <a:bodyPr/>
          <a:lstStyle/>
          <a:p>
            <a:pPr lvl="0" eaLnBrk="1" latinLnBrk="0" hangingPunct="1"/>
            <a:r>
              <a:rPr lang="ru-RU" dirty="0"/>
              <a:t>Образец текста</a:t>
            </a:r>
          </a:p>
          <a:p>
            <a:pPr lvl="1" eaLnBrk="1" latinLnBrk="0" hangingPunct="1"/>
            <a:r>
              <a:rPr lang="ru-RU" dirty="0"/>
              <a:t>Второй уровень</a:t>
            </a:r>
          </a:p>
          <a:p>
            <a:pPr lvl="2" eaLnBrk="1" latinLnBrk="0" hangingPunct="1"/>
            <a:r>
              <a:rPr lang="ru-RU" dirty="0"/>
              <a:t>Третий уровень</a:t>
            </a:r>
          </a:p>
          <a:p>
            <a:pPr lvl="3" eaLnBrk="1" latinLnBrk="0" hangingPunct="1"/>
            <a:r>
              <a:rPr lang="ru-RU" dirty="0"/>
              <a:t>Четвертый уровень</a:t>
            </a:r>
          </a:p>
          <a:p>
            <a:pPr lvl="4" eaLnBrk="1" latinLnBrk="0" hangingPunct="1"/>
            <a:r>
              <a:rPr lang="ru-RU" dirty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5280-8E4E-4230-9382-8439040327EF}" type="datetime1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2069055" y="6494522"/>
            <a:ext cx="6840760" cy="365125"/>
          </a:xfrm>
        </p:spPr>
        <p:txBody>
          <a:bodyPr/>
          <a:lstStyle>
            <a:lvl1pPr>
              <a:defRPr sz="900" b="1">
                <a:solidFill>
                  <a:srgbClr val="FFFF00"/>
                </a:solidFill>
              </a:defRPr>
            </a:lvl1pPr>
            <a:extLst/>
          </a:lstStyle>
          <a:p>
            <a:pPr algn="ctr"/>
            <a:r>
              <a:rPr lang="ru-RU" dirty="0" err="1"/>
              <a:t>Презентація</a:t>
            </a:r>
            <a:r>
              <a:rPr lang="ru-RU" dirty="0"/>
              <a:t> курсу </a:t>
            </a:r>
          </a:p>
          <a:p>
            <a:pPr algn="ctr"/>
            <a:r>
              <a:rPr lang="ru-RU" dirty="0"/>
              <a:t> «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проектної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"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619672" y="188640"/>
            <a:ext cx="7524328" cy="1143000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rgbClr val="0033CC"/>
                </a:solidFill>
                <a:latin typeface="Arial Black" pitchFamily="34" charset="0"/>
              </a:defRPr>
            </a:lvl1pPr>
            <a:extLst/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9" t="7309" r="9316" b="16200"/>
          <a:stretch/>
        </p:blipFill>
        <p:spPr>
          <a:xfrm>
            <a:off x="3500" y="3012"/>
            <a:ext cx="1616172" cy="160392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966147"/>
            <a:ext cx="3131840" cy="89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02E2-3F99-41FC-ABDD-8A2E9078412B}" type="datetime1">
              <a:rPr lang="ru-RU" smtClean="0"/>
              <a:t>14.10.2024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5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133F-1A74-4593-8827-0068F09C3DC0}" type="datetime1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0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DAAA-08B0-4825-B0F9-4195DEFC4270}" type="datetime1">
              <a:rPr lang="ru-RU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23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B4B7-F6D5-4AB6-AFC0-CDDA066EF8AA}" type="datetime1">
              <a:rPr lang="ru-RU" smtClean="0"/>
              <a:t>14.10.2024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56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79E2-BC0B-485B-A825-C68A6B80AD45}" type="datetime1">
              <a:rPr lang="ru-RU" smtClean="0"/>
              <a:t>14.10.2024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4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7A88-73B5-45B6-98DD-DBEACBEDD2F4}" type="datetime1">
              <a:rPr lang="ru-RU" smtClean="0"/>
              <a:t>14.10.2024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63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3308-0972-40F1-B53C-76115552B186}" type="datetime1">
              <a:rPr lang="ru-RU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2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B279-4FA7-4E7F-A7FF-7A216AFEF878}" type="datetime1">
              <a:rPr lang="ru-RU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3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75C58-9FEE-4850-9184-45BF5DBE138F}" type="datetime1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FF4BF61-BCD2-4B3A-9ACA-DEFFCE9801D2}" type="datetime1">
              <a:rPr lang="ru-RU" smtClean="0"/>
              <a:t>14.10.2024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708" r:id="rId1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uk-UA" dirty="0">
                <a:effectLst/>
              </a:rPr>
              <a:t>Особливості підготовки</a:t>
            </a:r>
            <a:r>
              <a:rPr lang="en-GB" dirty="0">
                <a:effectLst/>
              </a:rPr>
              <a:t> </a:t>
            </a:r>
            <a:r>
              <a:rPr lang="uk-UA" dirty="0">
                <a:effectLst/>
              </a:rPr>
              <a:t>документації за проектом та аплікаційні форми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(проф. Сарабєєв В.Л.)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831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4" y="1559860"/>
            <a:ext cx="9108385" cy="446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65091" y="1412776"/>
            <a:ext cx="129614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622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8"/>
          <a:stretch/>
        </p:blipFill>
        <p:spPr bwMode="auto">
          <a:xfrm>
            <a:off x="611560" y="1628800"/>
            <a:ext cx="7904696" cy="435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467544" y="1988840"/>
            <a:ext cx="25922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51520" y="2492896"/>
            <a:ext cx="129614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647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3" y="1556792"/>
            <a:ext cx="880097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365522" y="1451310"/>
            <a:ext cx="3990453" cy="576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263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7214"/>
            <a:ext cx="6167672" cy="672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1403648" y="0"/>
            <a:ext cx="129614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339752" y="5733256"/>
            <a:ext cx="129614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571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2008"/>
            <a:ext cx="6980003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1187624" y="1790505"/>
            <a:ext cx="5472608" cy="576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173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332656"/>
            <a:ext cx="7524328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99" y="278999"/>
            <a:ext cx="6917133" cy="603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1507684" y="144016"/>
            <a:ext cx="129614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547664" y="5157192"/>
            <a:ext cx="165618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335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1037"/>
            <a:ext cx="579236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1511988" y="267126"/>
            <a:ext cx="1979891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160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5695349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1182316" y="3320988"/>
            <a:ext cx="281362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82316" y="5013176"/>
            <a:ext cx="281362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960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56" y="135767"/>
            <a:ext cx="771744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1230602" y="521079"/>
            <a:ext cx="3125373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19056" y="4077072"/>
            <a:ext cx="1979891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315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6740"/>
            <a:ext cx="7119927" cy="602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1553997" y="3501008"/>
            <a:ext cx="1979891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967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12776"/>
            <a:ext cx="8928992" cy="4918404"/>
          </a:xfrm>
        </p:spPr>
        <p:txBody>
          <a:bodyPr>
            <a:normAutofit fontScale="70000" lnSpcReduction="20000"/>
          </a:bodyPr>
          <a:lstStyle/>
          <a:p>
            <a:r>
              <a:rPr lang="uk-UA" i="1" dirty="0"/>
              <a:t>У першому </a:t>
            </a:r>
            <a:r>
              <a:rPr lang="uk-UA" dirty="0"/>
              <a:t>абзаці варто зазначити, протягом якого часу ви знаєте людину, якій даєте рекомендацію, ким ви їй доводитесь. Якщо це ваш співробітник, то необхідно вказати тривалість його роботи у вашій організації, виконувані ним обов’язки, перелічити проекти, в яких він брав участь, ефективність діяльності та досягнуті результати. </a:t>
            </a:r>
          </a:p>
          <a:p>
            <a:r>
              <a:rPr lang="uk-UA" i="1" dirty="0"/>
              <a:t>У другому </a:t>
            </a:r>
            <a:r>
              <a:rPr lang="uk-UA" dirty="0"/>
              <a:t>абзаці дайте більш докладну характеристику людини з погляду її професійних навичок: уміння виконувати певні завдання, роль у командній роботі, вияв як позитивних, так і негативних якостей.</a:t>
            </a:r>
            <a:endParaRPr lang="ru-RU" dirty="0"/>
          </a:p>
          <a:p>
            <a:r>
              <a:rPr lang="uk-UA" i="1" dirty="0"/>
              <a:t>У третьому </a:t>
            </a:r>
            <a:r>
              <a:rPr lang="uk-UA" dirty="0"/>
              <a:t>абзаці варто зупинитися на особистісних якостях та особливостях поведінки: враження, яке людина справляє при спілкуванні та взаємодії з іншими членами колективу, відповідальність, лояльність, доброзичливість тощо. </a:t>
            </a:r>
          </a:p>
          <a:p>
            <a:r>
              <a:rPr lang="uk-UA" i="1" dirty="0"/>
              <a:t>На завершення </a:t>
            </a:r>
            <a:r>
              <a:rPr lang="uk-UA" dirty="0"/>
              <a:t>повідомте, чи маєте ви якісь зауваження щодо відповідності людини, яку рекомендуєте, тій посаді, на яку вона претендує: безумовно рекомендуєте, з деякими застереженнями, не рекомендуєте. </a:t>
            </a:r>
          </a:p>
          <a:p>
            <a:r>
              <a:rPr lang="uk-UA" dirty="0"/>
              <a:t>У кінці листа надайте свою контактну інформацію.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028384" cy="1143000"/>
          </a:xfrm>
        </p:spPr>
        <p:txBody>
          <a:bodyPr/>
          <a:lstStyle/>
          <a:p>
            <a:r>
              <a:rPr lang="uk-UA" dirty="0"/>
              <a:t>Особливості рекомендаційного Листа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450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97" y="1196752"/>
            <a:ext cx="866187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323528" y="1484784"/>
            <a:ext cx="381642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514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2"/>
            <a:r>
              <a:rPr lang="uk-UA" sz="2400" dirty="0"/>
              <a:t>Рекомендаційний лист, характеристика, відгук: у чому відмінність.</a:t>
            </a:r>
            <a:endParaRPr lang="ru-RU" sz="1800" dirty="0"/>
          </a:p>
          <a:p>
            <a:pPr lvl="2"/>
            <a:r>
              <a:rPr lang="uk-UA" sz="2400" dirty="0"/>
              <a:t>Хто може надати рекомендаційного листа?</a:t>
            </a:r>
            <a:endParaRPr lang="ru-RU" sz="1800" dirty="0"/>
          </a:p>
          <a:p>
            <a:pPr lvl="2"/>
            <a:r>
              <a:rPr lang="uk-UA" sz="2400" dirty="0"/>
              <a:t>Загальний зміст рекомендаційного листа. </a:t>
            </a:r>
            <a:endParaRPr lang="ru-RU" sz="1800" dirty="0"/>
          </a:p>
          <a:p>
            <a:pPr lvl="2"/>
            <a:r>
              <a:rPr lang="uk-UA" sz="2400" dirty="0"/>
              <a:t>Яку інформацію має містити кожен абзац рекомендаційного листа?</a:t>
            </a:r>
            <a:endParaRPr lang="ru-RU" sz="1800" dirty="0"/>
          </a:p>
          <a:p>
            <a:pPr lvl="2"/>
            <a:r>
              <a:rPr lang="uk-UA" sz="2400" dirty="0"/>
              <a:t>Типи рекомендаційних листів (відкритий, закритий).</a:t>
            </a:r>
            <a:endParaRPr lang="ru-RU" sz="1800" dirty="0"/>
          </a:p>
          <a:p>
            <a:pPr lvl="2"/>
            <a:r>
              <a:rPr lang="uk-UA" sz="2400" dirty="0"/>
              <a:t>Інформація що надається при складанні листа підтримки проекту.</a:t>
            </a:r>
            <a:endParaRPr lang="ru-RU" sz="1800" dirty="0"/>
          </a:p>
          <a:p>
            <a:pPr lvl="2"/>
            <a:r>
              <a:rPr lang="uk-UA" sz="2400" dirty="0"/>
              <a:t>Хто підписує та кому надається лист підтримки</a:t>
            </a:r>
            <a:endParaRPr lang="ru-RU" sz="1800" dirty="0"/>
          </a:p>
          <a:p>
            <a:pPr lvl="2"/>
            <a:r>
              <a:rPr lang="uk-UA" sz="2400" dirty="0"/>
              <a:t>Які існують платформи для пошуку партнерів та представлення профілю?</a:t>
            </a:r>
            <a:endParaRPr lang="ru-RU" sz="1800" dirty="0"/>
          </a:p>
          <a:p>
            <a:pPr lvl="2"/>
            <a:r>
              <a:rPr lang="uk-UA" sz="2400" dirty="0"/>
              <a:t>Яку інформацію має нести профіль?</a:t>
            </a:r>
            <a:endParaRPr lang="ru-RU" sz="1800" dirty="0"/>
          </a:p>
          <a:p>
            <a:pPr lvl="2"/>
            <a:r>
              <a:rPr lang="uk-UA" sz="2400" dirty="0"/>
              <a:t>Як визначити свою роль у консорціуму (координатор або учасник)</a:t>
            </a:r>
            <a:endParaRPr lang="ru-RU" sz="1800" dirty="0"/>
          </a:p>
          <a:p>
            <a:pPr lvl="2"/>
            <a:r>
              <a:rPr lang="uk-UA" sz="2400" dirty="0"/>
              <a:t>Пошук партнерів та координатора на відомих платформах</a:t>
            </a:r>
            <a:endParaRPr lang="ru-RU" sz="1800" dirty="0"/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Питання до усного опитування</a:t>
            </a:r>
            <a:br>
              <a:rPr lang="ru-RU" sz="20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79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88840"/>
            <a:ext cx="9045297" cy="1829761"/>
          </a:xfrm>
        </p:spPr>
        <p:txBody>
          <a:bodyPr>
            <a:normAutofit/>
          </a:bodyPr>
          <a:lstStyle/>
          <a:p>
            <a:pPr fontAlgn="base"/>
            <a:r>
              <a:rPr lang="uk-UA" dirty="0">
                <a:effectLst/>
              </a:rPr>
              <a:t>Як взяти участь у програмі Горизонт, особливості підготовки наукового проекту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825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517185"/>
            <a:ext cx="8928992" cy="4792135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uk-UA" sz="2800" dirty="0"/>
              <a:t>Огляд об’явлених конкурсів на Порталі учасника програми Горизонт-2020 та з’ясування наступних питань:</a:t>
            </a:r>
            <a:endParaRPr lang="ru-RU" sz="2000" dirty="0"/>
          </a:p>
          <a:p>
            <a:pPr lvl="1"/>
            <a:r>
              <a:rPr lang="uk-UA" sz="2400" dirty="0"/>
              <a:t>Строки відкриття та закриття конкурсу.</a:t>
            </a:r>
            <a:endParaRPr lang="ru-RU" sz="1800" dirty="0"/>
          </a:p>
          <a:p>
            <a:pPr lvl="1"/>
            <a:r>
              <a:rPr lang="uk-UA" sz="2400" dirty="0"/>
              <a:t>Умови конкурсу</a:t>
            </a:r>
            <a:endParaRPr lang="ru-RU" sz="1800" dirty="0"/>
          </a:p>
          <a:p>
            <a:pPr lvl="1"/>
            <a:r>
              <a:rPr lang="uk-UA" sz="2400" dirty="0"/>
              <a:t>Ключові документи, що доступні на сторінці конкурсу</a:t>
            </a:r>
            <a:endParaRPr lang="ru-RU" sz="1800" dirty="0"/>
          </a:p>
          <a:p>
            <a:pPr lvl="1"/>
            <a:r>
              <a:rPr lang="uk-UA" sz="2400" dirty="0"/>
              <a:t>Організації, що шукають партнерів для участі в конкурсі</a:t>
            </a:r>
            <a:endParaRPr lang="ru-RU" sz="1800" dirty="0"/>
          </a:p>
          <a:p>
            <a:pPr lvl="0"/>
            <a:r>
              <a:rPr lang="uk-UA" sz="2800" dirty="0"/>
              <a:t>Заповнення аплікаційних форм за конкурсом стипендій Марії </a:t>
            </a:r>
            <a:r>
              <a:rPr lang="uk-UA" sz="2800" dirty="0" err="1"/>
              <a:t>Склодовської-Кюрі</a:t>
            </a:r>
            <a:r>
              <a:rPr lang="uk-UA" sz="2800" dirty="0"/>
              <a:t>:</a:t>
            </a:r>
            <a:endParaRPr lang="ru-RU" sz="2000" dirty="0"/>
          </a:p>
          <a:p>
            <a:pPr lvl="1"/>
            <a:r>
              <a:rPr lang="uk-UA" sz="2400" dirty="0"/>
              <a:t>Частина А - адміністративна форма, яка містить:</a:t>
            </a:r>
            <a:endParaRPr lang="ru-RU" sz="1800" dirty="0"/>
          </a:p>
          <a:p>
            <a:pPr lvl="2"/>
            <a:r>
              <a:rPr lang="uk-UA" sz="2400" dirty="0"/>
              <a:t>Загальну інформацію за проектом;</a:t>
            </a:r>
            <a:endParaRPr lang="ru-RU" sz="1800" dirty="0"/>
          </a:p>
          <a:p>
            <a:pPr lvl="2"/>
            <a:r>
              <a:rPr lang="uk-UA" sz="2400" dirty="0"/>
              <a:t>Відомості про учасників;</a:t>
            </a:r>
            <a:endParaRPr lang="ru-RU" sz="1800" dirty="0"/>
          </a:p>
          <a:p>
            <a:pPr lvl="2"/>
            <a:r>
              <a:rPr lang="uk-UA" sz="2400" dirty="0"/>
              <a:t>Бюджет проекту;</a:t>
            </a:r>
            <a:endParaRPr lang="ru-RU" sz="1800" dirty="0"/>
          </a:p>
          <a:p>
            <a:pPr lvl="2"/>
            <a:r>
              <a:rPr lang="uk-UA" sz="2400" dirty="0"/>
              <a:t>Резюме проекту.</a:t>
            </a:r>
            <a:endParaRPr lang="ru-RU" sz="1800" dirty="0"/>
          </a:p>
          <a:p>
            <a:pPr lvl="1"/>
            <a:r>
              <a:rPr lang="uk-UA" sz="2400" dirty="0"/>
              <a:t>Частина В – опис проекту та інформація про учасників проекту, яка містить 6 основних розділів:</a:t>
            </a:r>
            <a:endParaRPr lang="ru-RU" sz="1800" dirty="0"/>
          </a:p>
          <a:p>
            <a:pPr lvl="2"/>
            <a:r>
              <a:rPr lang="uk-UA" sz="2400" dirty="0"/>
              <a:t>Якість проекту (</a:t>
            </a:r>
            <a:r>
              <a:rPr lang="uk-UA" sz="2400" dirty="0" err="1"/>
              <a:t>Excellence</a:t>
            </a:r>
            <a:r>
              <a:rPr lang="uk-UA" sz="2400" dirty="0"/>
              <a:t>) </a:t>
            </a:r>
            <a:endParaRPr lang="ru-RU" sz="1800" dirty="0"/>
          </a:p>
          <a:p>
            <a:pPr lvl="2"/>
            <a:r>
              <a:rPr lang="uk-UA" sz="2400" dirty="0"/>
              <a:t>Вплив проекту (</a:t>
            </a:r>
            <a:r>
              <a:rPr lang="uk-UA" sz="2400" dirty="0" err="1"/>
              <a:t>Impact</a:t>
            </a:r>
            <a:r>
              <a:rPr lang="uk-UA" sz="2400" dirty="0"/>
              <a:t>) </a:t>
            </a:r>
            <a:endParaRPr lang="ru-RU" sz="1800" dirty="0"/>
          </a:p>
          <a:p>
            <a:pPr lvl="2"/>
            <a:r>
              <a:rPr lang="uk-UA" sz="2400" dirty="0"/>
              <a:t>Виконання проекту (</a:t>
            </a:r>
            <a:r>
              <a:rPr lang="uk-UA" sz="2400" dirty="0" err="1"/>
              <a:t>Implementation</a:t>
            </a:r>
            <a:r>
              <a:rPr lang="uk-UA" sz="2400" dirty="0"/>
              <a:t>), Схема </a:t>
            </a:r>
            <a:r>
              <a:rPr lang="uk-UA" sz="2400" dirty="0" err="1"/>
              <a:t>Ганта</a:t>
            </a:r>
            <a:r>
              <a:rPr lang="uk-UA" sz="2400" dirty="0"/>
              <a:t> (</a:t>
            </a:r>
            <a:r>
              <a:rPr lang="uk-UA" sz="2400" dirty="0" err="1"/>
              <a:t>Gantt</a:t>
            </a:r>
            <a:r>
              <a:rPr lang="uk-UA" sz="2400" dirty="0"/>
              <a:t> </a:t>
            </a:r>
            <a:r>
              <a:rPr lang="uk-UA" sz="2400" dirty="0" err="1"/>
              <a:t>Chart</a:t>
            </a:r>
            <a:r>
              <a:rPr lang="uk-UA" sz="2400" dirty="0"/>
              <a:t>) </a:t>
            </a:r>
            <a:endParaRPr lang="ru-RU" sz="1800" dirty="0"/>
          </a:p>
          <a:p>
            <a:pPr lvl="2"/>
            <a:r>
              <a:rPr lang="uk-UA" sz="2400" dirty="0"/>
              <a:t>CV досвідченого науковця (CV of </a:t>
            </a:r>
            <a:r>
              <a:rPr lang="uk-UA" sz="2400" dirty="0" err="1"/>
              <a:t>Experienced</a:t>
            </a:r>
            <a:r>
              <a:rPr lang="uk-UA" sz="2400" dirty="0"/>
              <a:t> </a:t>
            </a:r>
            <a:r>
              <a:rPr lang="uk-UA" sz="2400" dirty="0" err="1"/>
              <a:t>Researcher</a:t>
            </a:r>
            <a:r>
              <a:rPr lang="uk-UA" sz="2400" dirty="0"/>
              <a:t>) </a:t>
            </a:r>
            <a:endParaRPr lang="ru-RU" sz="1800" dirty="0"/>
          </a:p>
          <a:p>
            <a:pPr lvl="2"/>
            <a:r>
              <a:rPr lang="uk-UA" sz="2400" dirty="0"/>
              <a:t>Можливості установ-учасниць (</a:t>
            </a:r>
            <a:r>
              <a:rPr lang="uk-UA" sz="2400" dirty="0" err="1"/>
              <a:t>Capacity</a:t>
            </a:r>
            <a:r>
              <a:rPr lang="uk-UA" sz="2400" dirty="0"/>
              <a:t> of </a:t>
            </a:r>
            <a:r>
              <a:rPr lang="uk-UA" sz="2400" dirty="0" err="1"/>
              <a:t>the</a:t>
            </a:r>
            <a:r>
              <a:rPr lang="uk-UA" sz="2400" dirty="0"/>
              <a:t> </a:t>
            </a:r>
            <a:r>
              <a:rPr lang="uk-UA" sz="2400" dirty="0" err="1"/>
              <a:t>Participating</a:t>
            </a:r>
            <a:r>
              <a:rPr lang="uk-UA" sz="2400" dirty="0"/>
              <a:t> </a:t>
            </a:r>
            <a:r>
              <a:rPr lang="uk-UA" sz="2400" dirty="0" err="1"/>
              <a:t>Organisations</a:t>
            </a:r>
            <a:r>
              <a:rPr lang="uk-UA" sz="2400" dirty="0"/>
              <a:t>) </a:t>
            </a:r>
            <a:endParaRPr lang="ru-RU" sz="1800" dirty="0"/>
          </a:p>
          <a:p>
            <a:pPr lvl="2"/>
            <a:r>
              <a:rPr lang="uk-UA" sz="2400" dirty="0"/>
              <a:t>Етичні аспекти (</a:t>
            </a:r>
            <a:r>
              <a:rPr lang="uk-UA" sz="2400" dirty="0" err="1"/>
              <a:t>Ethics</a:t>
            </a:r>
            <a:r>
              <a:rPr lang="uk-UA" sz="2400" dirty="0"/>
              <a:t> </a:t>
            </a:r>
            <a:r>
              <a:rPr lang="uk-UA" sz="2400" dirty="0" err="1"/>
              <a:t>Issues</a:t>
            </a:r>
            <a:r>
              <a:rPr lang="uk-UA" sz="2400" dirty="0"/>
              <a:t>).</a:t>
            </a:r>
            <a:endParaRPr lang="ru-RU" sz="1800" dirty="0"/>
          </a:p>
          <a:p>
            <a:pPr lvl="0"/>
            <a:r>
              <a:rPr lang="uk-UA" sz="2800" dirty="0"/>
              <a:t>Вимоги до оформлення заявки.</a:t>
            </a:r>
            <a:endParaRPr lang="ru-RU" sz="2000" dirty="0"/>
          </a:p>
          <a:p>
            <a:pPr lvl="0"/>
            <a:r>
              <a:rPr lang="uk-UA" sz="2800" dirty="0"/>
              <a:t>Аналіз оціночної форми.</a:t>
            </a:r>
            <a:endParaRPr lang="ru-RU" sz="2000" dirty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120680" cy="1143000"/>
          </a:xfrm>
        </p:spPr>
        <p:txBody>
          <a:bodyPr/>
          <a:lstStyle/>
          <a:p>
            <a:r>
              <a:rPr lang="uk-UA" dirty="0"/>
              <a:t>План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2052736" y="6492875"/>
            <a:ext cx="6840760" cy="365125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FFFF00"/>
                </a:solidFill>
              </a:rPr>
              <a:t>Презентація</a:t>
            </a:r>
            <a:r>
              <a:rPr lang="ru-RU" dirty="0">
                <a:solidFill>
                  <a:srgbClr val="FFFF00"/>
                </a:solidFill>
              </a:rPr>
              <a:t> курсу  </a:t>
            </a:r>
          </a:p>
          <a:p>
            <a:pPr algn="ctr"/>
            <a:r>
              <a:rPr lang="ru-RU" dirty="0">
                <a:solidFill>
                  <a:srgbClr val="FFFF00"/>
                </a:solidFill>
              </a:rPr>
              <a:t>«</a:t>
            </a:r>
            <a:r>
              <a:rPr lang="ru-RU" dirty="0" err="1">
                <a:solidFill>
                  <a:srgbClr val="FFFF00"/>
                </a:solidFill>
              </a:rPr>
              <a:t>Основи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європейської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проектної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діяльності</a:t>
            </a:r>
            <a:r>
              <a:rPr lang="ru-RU" dirty="0">
                <a:solidFill>
                  <a:srgbClr val="FFFF00"/>
                </a:solidFill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05447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10626" r="15555" b="11666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6444208" y="3645024"/>
            <a:ext cx="2184511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985751" y="4397670"/>
            <a:ext cx="2184511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03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9" t="11895" r="15784" b="1291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6940396" y="5013176"/>
            <a:ext cx="2184511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084168" y="5949280"/>
            <a:ext cx="266429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84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9" t="8125" r="15198" b="12500"/>
          <a:stretch/>
        </p:blipFill>
        <p:spPr bwMode="auto">
          <a:xfrm>
            <a:off x="0" y="0"/>
            <a:ext cx="9140532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1979712" y="5600959"/>
            <a:ext cx="1092255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04249" y="5600959"/>
            <a:ext cx="233628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267744" y="2794620"/>
            <a:ext cx="129614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188528" y="4077072"/>
            <a:ext cx="238173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64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7009423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2627784" y="1685561"/>
            <a:ext cx="129614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339752" y="3284984"/>
            <a:ext cx="129614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025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05750"/>
            <a:ext cx="746527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2915816" y="3573016"/>
            <a:ext cx="129614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45950" y="437558"/>
            <a:ext cx="129614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6876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для презентацій за проектом Жана Мон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презентацій за проектом Жана Моне</Template>
  <TotalTime>177</TotalTime>
  <Words>593</Words>
  <Application>Microsoft Office PowerPoint</Application>
  <PresentationFormat>Экран (4:3)</PresentationFormat>
  <Paragraphs>79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Lucida Sans Unicode</vt:lpstr>
      <vt:lpstr>Verdana</vt:lpstr>
      <vt:lpstr>Wingdings 2</vt:lpstr>
      <vt:lpstr>Wingdings 3</vt:lpstr>
      <vt:lpstr>шаблон для презентацій за проектом Жана Моне</vt:lpstr>
      <vt:lpstr>Открытая</vt:lpstr>
      <vt:lpstr>Особливості підготовки документації за проектом та аплікаційні форми</vt:lpstr>
      <vt:lpstr>Особливості рекомендаційного Листа</vt:lpstr>
      <vt:lpstr>Як взяти участь у програмі Горизонт, особливості підготовки наукового проекту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Питання до усного опитування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про проект, проектну культуру, проектну діяльність</dc:title>
  <dc:creator>Вова</dc:creator>
  <cp:lastModifiedBy>x</cp:lastModifiedBy>
  <cp:revision>17</cp:revision>
  <dcterms:created xsi:type="dcterms:W3CDTF">2018-02-07T19:33:14Z</dcterms:created>
  <dcterms:modified xsi:type="dcterms:W3CDTF">2024-10-14T15:37:26Z</dcterms:modified>
</cp:coreProperties>
</file>