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3" r:id="rId1"/>
  </p:sldMasterIdLst>
  <p:notesMasterIdLst>
    <p:notesMasterId r:id="rId30"/>
  </p:notesMasterIdLst>
  <p:sldIdLst>
    <p:sldId id="386" r:id="rId2"/>
    <p:sldId id="387" r:id="rId3"/>
    <p:sldId id="388" r:id="rId4"/>
    <p:sldId id="338" r:id="rId5"/>
    <p:sldId id="342" r:id="rId6"/>
    <p:sldId id="344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9" r:id="rId17"/>
    <p:sldId id="400" r:id="rId18"/>
    <p:sldId id="408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409" r:id="rId27"/>
    <p:sldId id="410" r:id="rId28"/>
    <p:sldId id="411" r:id="rId2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FF"/>
    <a:srgbClr val="33CC33"/>
    <a:srgbClr val="A50021"/>
    <a:srgbClr val="000000"/>
    <a:srgbClr val="FF0000"/>
    <a:srgbClr val="CC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86364" autoAdjust="0"/>
  </p:normalViewPr>
  <p:slideViewPr>
    <p:cSldViewPr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BAA803-B0F6-4E5F-B562-E97B7A21EA3B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0196714-DD08-4665-95E8-8AE53AEA476E}">
      <dgm:prSet phldrT="[Текст]"/>
      <dgm:spPr/>
      <dgm:t>
        <a:bodyPr/>
        <a:lstStyle/>
        <a:p>
          <a:r>
            <a:rPr lang="ru-RU" smtClean="0"/>
            <a:t>темп зростання валового внутрішнього продукту і національного доходу; </a:t>
          </a:r>
          <a:endParaRPr lang="ru-RU"/>
        </a:p>
      </dgm:t>
    </dgm:pt>
    <dgm:pt modelId="{116A77CC-60F3-4D4C-B2F8-384F6517B4FA}" type="parTrans" cxnId="{B7D9C735-7E85-401D-8E27-2E1AF01F6B00}">
      <dgm:prSet/>
      <dgm:spPr/>
      <dgm:t>
        <a:bodyPr/>
        <a:lstStyle/>
        <a:p>
          <a:endParaRPr lang="ru-RU"/>
        </a:p>
      </dgm:t>
    </dgm:pt>
    <dgm:pt modelId="{1CC2429E-C6D8-404C-9FBC-89E2BBC684B6}" type="sibTrans" cxnId="{B7D9C735-7E85-401D-8E27-2E1AF01F6B00}">
      <dgm:prSet/>
      <dgm:spPr/>
      <dgm:t>
        <a:bodyPr/>
        <a:lstStyle/>
        <a:p>
          <a:endParaRPr lang="ru-RU"/>
        </a:p>
      </dgm:t>
    </dgm:pt>
    <dgm:pt modelId="{23F8AC15-83BB-4F74-8C70-B982E1BB5238}">
      <dgm:prSet/>
      <dgm:spPr/>
      <dgm:t>
        <a:bodyPr/>
        <a:lstStyle/>
        <a:p>
          <a:r>
            <a:rPr lang="ru-RU" smtClean="0"/>
            <a:t>темп зростання валового внутрішнього продукту і національного доходу на душу населення; </a:t>
          </a:r>
          <a:endParaRPr lang="ru-RU" dirty="0" smtClean="0"/>
        </a:p>
      </dgm:t>
    </dgm:pt>
    <dgm:pt modelId="{6F5A77E8-398D-4435-8509-2FF609E1CD03}" type="parTrans" cxnId="{9472C83F-E2EC-4807-A36B-11E2D20D0096}">
      <dgm:prSet/>
      <dgm:spPr/>
      <dgm:t>
        <a:bodyPr/>
        <a:lstStyle/>
        <a:p>
          <a:endParaRPr lang="ru-RU"/>
        </a:p>
      </dgm:t>
    </dgm:pt>
    <dgm:pt modelId="{16B6C3DE-42E2-4012-91E1-376FF05D4FB8}" type="sibTrans" cxnId="{9472C83F-E2EC-4807-A36B-11E2D20D0096}">
      <dgm:prSet/>
      <dgm:spPr/>
      <dgm:t>
        <a:bodyPr/>
        <a:lstStyle/>
        <a:p>
          <a:endParaRPr lang="ru-RU"/>
        </a:p>
      </dgm:t>
    </dgm:pt>
    <dgm:pt modelId="{C6A1929E-B668-4F50-ACEC-065A2582D88B}">
      <dgm:prSet/>
      <dgm:spPr/>
      <dgm:t>
        <a:bodyPr/>
        <a:lstStyle/>
        <a:p>
          <a:r>
            <a:rPr lang="ru-RU" smtClean="0"/>
            <a:t>галузева структура економіки; </a:t>
          </a:r>
          <a:endParaRPr lang="ru-RU" dirty="0" smtClean="0"/>
        </a:p>
      </dgm:t>
    </dgm:pt>
    <dgm:pt modelId="{6F0B4345-7EA5-4AF4-8DA6-3E35A484ACB7}" type="parTrans" cxnId="{EFA5A8AC-8AD6-47ED-A438-30C4A8C9710A}">
      <dgm:prSet/>
      <dgm:spPr/>
      <dgm:t>
        <a:bodyPr/>
        <a:lstStyle/>
        <a:p>
          <a:endParaRPr lang="ru-RU"/>
        </a:p>
      </dgm:t>
    </dgm:pt>
    <dgm:pt modelId="{C732152B-3674-42E2-99FA-9A4182147E16}" type="sibTrans" cxnId="{EFA5A8AC-8AD6-47ED-A438-30C4A8C9710A}">
      <dgm:prSet/>
      <dgm:spPr/>
      <dgm:t>
        <a:bodyPr/>
        <a:lstStyle/>
        <a:p>
          <a:endParaRPr lang="ru-RU"/>
        </a:p>
      </dgm:t>
    </dgm:pt>
    <dgm:pt modelId="{B4CF430B-DAFC-48CA-A626-C2AC7F748CCA}">
      <dgm:prSet/>
      <dgm:spPr/>
      <dgm:t>
        <a:bodyPr/>
        <a:lstStyle/>
        <a:p>
          <a:r>
            <a:rPr lang="ru-RU" smtClean="0"/>
            <a:t>темп зростання обсягів виробництва в основних галузях економіки; </a:t>
          </a:r>
          <a:endParaRPr lang="ru-RU" dirty="0" smtClean="0"/>
        </a:p>
      </dgm:t>
    </dgm:pt>
    <dgm:pt modelId="{EF9C467B-5B5D-4C22-90C2-09461AAAD488}" type="parTrans" cxnId="{1CC0D8C0-E6B5-4940-B415-6520F92324F4}">
      <dgm:prSet/>
      <dgm:spPr/>
      <dgm:t>
        <a:bodyPr/>
        <a:lstStyle/>
        <a:p>
          <a:endParaRPr lang="ru-RU"/>
        </a:p>
      </dgm:t>
    </dgm:pt>
    <dgm:pt modelId="{C20E7B69-82D1-4CFD-8DD5-1CC3F844B5F6}" type="sibTrans" cxnId="{1CC0D8C0-E6B5-4940-B415-6520F92324F4}">
      <dgm:prSet/>
      <dgm:spPr/>
      <dgm:t>
        <a:bodyPr/>
        <a:lstStyle/>
        <a:p>
          <a:endParaRPr lang="ru-RU"/>
        </a:p>
      </dgm:t>
    </dgm:pt>
    <dgm:pt modelId="{5628FFA0-B220-47D9-B9D8-F39F8748759B}">
      <dgm:prSet/>
      <dgm:spPr/>
      <dgm:t>
        <a:bodyPr/>
        <a:lstStyle/>
        <a:p>
          <a:r>
            <a:rPr lang="ru-RU" smtClean="0"/>
            <a:t>темп зростання обсягів виробництва основних видів продукції на душу населення.</a:t>
          </a:r>
          <a:endParaRPr lang="uk-UA" dirty="0"/>
        </a:p>
      </dgm:t>
    </dgm:pt>
    <dgm:pt modelId="{60C656C2-160B-416E-8E43-E051D976E407}" type="parTrans" cxnId="{55CF11F6-91BE-44E6-B525-DFE6ABA80EF4}">
      <dgm:prSet/>
      <dgm:spPr/>
      <dgm:t>
        <a:bodyPr/>
        <a:lstStyle/>
        <a:p>
          <a:endParaRPr lang="ru-RU"/>
        </a:p>
      </dgm:t>
    </dgm:pt>
    <dgm:pt modelId="{0D713226-90E3-4B32-A120-A072A551EEC7}" type="sibTrans" cxnId="{55CF11F6-91BE-44E6-B525-DFE6ABA80EF4}">
      <dgm:prSet/>
      <dgm:spPr/>
      <dgm:t>
        <a:bodyPr/>
        <a:lstStyle/>
        <a:p>
          <a:endParaRPr lang="ru-RU"/>
        </a:p>
      </dgm:t>
    </dgm:pt>
    <dgm:pt modelId="{05F69421-C4DD-4CB5-8944-E22AEBDF7ED0}" type="pres">
      <dgm:prSet presAssocID="{96BAA803-B0F6-4E5F-B562-E97B7A21EA3B}" presName="linear" presStyleCnt="0">
        <dgm:presLayoutVars>
          <dgm:dir/>
          <dgm:animLvl val="lvl"/>
          <dgm:resizeHandles val="exact"/>
        </dgm:presLayoutVars>
      </dgm:prSet>
      <dgm:spPr/>
    </dgm:pt>
    <dgm:pt modelId="{235180D7-43C1-4A35-9959-5A65806E4D17}" type="pres">
      <dgm:prSet presAssocID="{50196714-DD08-4665-95E8-8AE53AEA476E}" presName="parentLin" presStyleCnt="0"/>
      <dgm:spPr/>
    </dgm:pt>
    <dgm:pt modelId="{88EC6A01-BCC0-47F3-8455-1A260B6621B4}" type="pres">
      <dgm:prSet presAssocID="{50196714-DD08-4665-95E8-8AE53AEA476E}" presName="parentLeftMargin" presStyleLbl="node1" presStyleIdx="0" presStyleCnt="5"/>
      <dgm:spPr/>
    </dgm:pt>
    <dgm:pt modelId="{F748FBE8-D7E2-4470-8B1C-4BD50E4EFFE4}" type="pres">
      <dgm:prSet presAssocID="{50196714-DD08-4665-95E8-8AE53AEA476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FF5E2-6024-4C07-BD0A-E6B5D3E46E1B}" type="pres">
      <dgm:prSet presAssocID="{50196714-DD08-4665-95E8-8AE53AEA476E}" presName="negativeSpace" presStyleCnt="0"/>
      <dgm:spPr/>
    </dgm:pt>
    <dgm:pt modelId="{5CB9B8C7-5B29-45F0-A800-5687A89F26F9}" type="pres">
      <dgm:prSet presAssocID="{50196714-DD08-4665-95E8-8AE53AEA476E}" presName="childText" presStyleLbl="conFgAcc1" presStyleIdx="0" presStyleCnt="5">
        <dgm:presLayoutVars>
          <dgm:bulletEnabled val="1"/>
        </dgm:presLayoutVars>
      </dgm:prSet>
      <dgm:spPr/>
    </dgm:pt>
    <dgm:pt modelId="{D8A979D5-E15A-4EBF-98DF-837B4823FE2F}" type="pres">
      <dgm:prSet presAssocID="{1CC2429E-C6D8-404C-9FBC-89E2BBC684B6}" presName="spaceBetweenRectangles" presStyleCnt="0"/>
      <dgm:spPr/>
    </dgm:pt>
    <dgm:pt modelId="{F536AE12-5D8D-4AAE-88BF-9EC948AF522E}" type="pres">
      <dgm:prSet presAssocID="{23F8AC15-83BB-4F74-8C70-B982E1BB5238}" presName="parentLin" presStyleCnt="0"/>
      <dgm:spPr/>
    </dgm:pt>
    <dgm:pt modelId="{473D62E7-A8C1-4AF0-AEAD-D1E71CE05CFB}" type="pres">
      <dgm:prSet presAssocID="{23F8AC15-83BB-4F74-8C70-B982E1BB5238}" presName="parentLeftMargin" presStyleLbl="node1" presStyleIdx="0" presStyleCnt="5"/>
      <dgm:spPr/>
    </dgm:pt>
    <dgm:pt modelId="{78D3EB94-6738-40E9-A8D3-3E80376AC292}" type="pres">
      <dgm:prSet presAssocID="{23F8AC15-83BB-4F74-8C70-B982E1BB523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CA951E6-89E7-4B10-9DC1-FE02109FC665}" type="pres">
      <dgm:prSet presAssocID="{23F8AC15-83BB-4F74-8C70-B982E1BB5238}" presName="negativeSpace" presStyleCnt="0"/>
      <dgm:spPr/>
    </dgm:pt>
    <dgm:pt modelId="{21CBE46A-E62E-41C7-915C-852A47234E7B}" type="pres">
      <dgm:prSet presAssocID="{23F8AC15-83BB-4F74-8C70-B982E1BB5238}" presName="childText" presStyleLbl="conFgAcc1" presStyleIdx="1" presStyleCnt="5">
        <dgm:presLayoutVars>
          <dgm:bulletEnabled val="1"/>
        </dgm:presLayoutVars>
      </dgm:prSet>
      <dgm:spPr/>
    </dgm:pt>
    <dgm:pt modelId="{DFD9A62F-14BE-4580-9C62-147EF5B889EF}" type="pres">
      <dgm:prSet presAssocID="{16B6C3DE-42E2-4012-91E1-376FF05D4FB8}" presName="spaceBetweenRectangles" presStyleCnt="0"/>
      <dgm:spPr/>
    </dgm:pt>
    <dgm:pt modelId="{416100D2-5516-4AB9-ADF5-2AB5A7F25273}" type="pres">
      <dgm:prSet presAssocID="{C6A1929E-B668-4F50-ACEC-065A2582D88B}" presName="parentLin" presStyleCnt="0"/>
      <dgm:spPr/>
    </dgm:pt>
    <dgm:pt modelId="{61929962-8174-4DFE-9533-43FE55465C89}" type="pres">
      <dgm:prSet presAssocID="{C6A1929E-B668-4F50-ACEC-065A2582D88B}" presName="parentLeftMargin" presStyleLbl="node1" presStyleIdx="1" presStyleCnt="5"/>
      <dgm:spPr/>
    </dgm:pt>
    <dgm:pt modelId="{15649A35-DEF4-4BC4-82D5-6CDC0FF949D1}" type="pres">
      <dgm:prSet presAssocID="{C6A1929E-B668-4F50-ACEC-065A2582D88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57D0F3C-97E8-4B5B-B03C-844FB6FD17B7}" type="pres">
      <dgm:prSet presAssocID="{C6A1929E-B668-4F50-ACEC-065A2582D88B}" presName="negativeSpace" presStyleCnt="0"/>
      <dgm:spPr/>
    </dgm:pt>
    <dgm:pt modelId="{5C929539-9851-4999-85E0-F6BEC3A2DEAC}" type="pres">
      <dgm:prSet presAssocID="{C6A1929E-B668-4F50-ACEC-065A2582D88B}" presName="childText" presStyleLbl="conFgAcc1" presStyleIdx="2" presStyleCnt="5">
        <dgm:presLayoutVars>
          <dgm:bulletEnabled val="1"/>
        </dgm:presLayoutVars>
      </dgm:prSet>
      <dgm:spPr/>
    </dgm:pt>
    <dgm:pt modelId="{A968B609-735B-4044-9309-D89D1CF56C17}" type="pres">
      <dgm:prSet presAssocID="{C732152B-3674-42E2-99FA-9A4182147E16}" presName="spaceBetweenRectangles" presStyleCnt="0"/>
      <dgm:spPr/>
    </dgm:pt>
    <dgm:pt modelId="{8E0E2148-1678-44DE-B48D-1EF79C245EB3}" type="pres">
      <dgm:prSet presAssocID="{B4CF430B-DAFC-48CA-A626-C2AC7F748CCA}" presName="parentLin" presStyleCnt="0"/>
      <dgm:spPr/>
    </dgm:pt>
    <dgm:pt modelId="{3F385E88-67D3-4AC4-8531-97E36959D652}" type="pres">
      <dgm:prSet presAssocID="{B4CF430B-DAFC-48CA-A626-C2AC7F748CCA}" presName="parentLeftMargin" presStyleLbl="node1" presStyleIdx="2" presStyleCnt="5"/>
      <dgm:spPr/>
    </dgm:pt>
    <dgm:pt modelId="{F745EBA1-99A0-4B3B-A060-2F1865A21117}" type="pres">
      <dgm:prSet presAssocID="{B4CF430B-DAFC-48CA-A626-C2AC7F748CC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C48C857-FDBB-406C-8A2F-6CAC4DC2BC70}" type="pres">
      <dgm:prSet presAssocID="{B4CF430B-DAFC-48CA-A626-C2AC7F748CCA}" presName="negativeSpace" presStyleCnt="0"/>
      <dgm:spPr/>
    </dgm:pt>
    <dgm:pt modelId="{0C8A6F3D-E70D-4989-9F96-2B0AFC2159D7}" type="pres">
      <dgm:prSet presAssocID="{B4CF430B-DAFC-48CA-A626-C2AC7F748CCA}" presName="childText" presStyleLbl="conFgAcc1" presStyleIdx="3" presStyleCnt="5">
        <dgm:presLayoutVars>
          <dgm:bulletEnabled val="1"/>
        </dgm:presLayoutVars>
      </dgm:prSet>
      <dgm:spPr/>
    </dgm:pt>
    <dgm:pt modelId="{C88A7C08-106A-44B5-B8E1-0F1CB4611BF3}" type="pres">
      <dgm:prSet presAssocID="{C20E7B69-82D1-4CFD-8DD5-1CC3F844B5F6}" presName="spaceBetweenRectangles" presStyleCnt="0"/>
      <dgm:spPr/>
    </dgm:pt>
    <dgm:pt modelId="{F23C7F14-E71D-4155-AFE3-33C2B18FE58D}" type="pres">
      <dgm:prSet presAssocID="{5628FFA0-B220-47D9-B9D8-F39F8748759B}" presName="parentLin" presStyleCnt="0"/>
      <dgm:spPr/>
    </dgm:pt>
    <dgm:pt modelId="{403CFFD9-86FB-4B88-9ECE-7260C9D00715}" type="pres">
      <dgm:prSet presAssocID="{5628FFA0-B220-47D9-B9D8-F39F8748759B}" presName="parentLeftMargin" presStyleLbl="node1" presStyleIdx="3" presStyleCnt="5"/>
      <dgm:spPr/>
    </dgm:pt>
    <dgm:pt modelId="{8E00141A-A794-4C16-B020-3E5655213544}" type="pres">
      <dgm:prSet presAssocID="{5628FFA0-B220-47D9-B9D8-F39F8748759B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4E543A3-B327-4E24-8FA4-8E3BADE2F22C}" type="pres">
      <dgm:prSet presAssocID="{5628FFA0-B220-47D9-B9D8-F39F8748759B}" presName="negativeSpace" presStyleCnt="0"/>
      <dgm:spPr/>
    </dgm:pt>
    <dgm:pt modelId="{2A8EAB75-62C7-4775-BBC2-6370DF944C22}" type="pres">
      <dgm:prSet presAssocID="{5628FFA0-B220-47D9-B9D8-F39F8748759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86C6788-AA53-499A-80C5-448DCC6E328E}" type="presOf" srcId="{5628FFA0-B220-47D9-B9D8-F39F8748759B}" destId="{403CFFD9-86FB-4B88-9ECE-7260C9D00715}" srcOrd="0" destOrd="0" presId="urn:microsoft.com/office/officeart/2005/8/layout/list1"/>
    <dgm:cxn modelId="{B8B7EFD3-009C-42C9-A892-819D3CF79E1F}" type="presOf" srcId="{C6A1929E-B668-4F50-ACEC-065A2582D88B}" destId="{15649A35-DEF4-4BC4-82D5-6CDC0FF949D1}" srcOrd="1" destOrd="0" presId="urn:microsoft.com/office/officeart/2005/8/layout/list1"/>
    <dgm:cxn modelId="{1CC0D8C0-E6B5-4940-B415-6520F92324F4}" srcId="{96BAA803-B0F6-4E5F-B562-E97B7A21EA3B}" destId="{B4CF430B-DAFC-48CA-A626-C2AC7F748CCA}" srcOrd="3" destOrd="0" parTransId="{EF9C467B-5B5D-4C22-90C2-09461AAAD488}" sibTransId="{C20E7B69-82D1-4CFD-8DD5-1CC3F844B5F6}"/>
    <dgm:cxn modelId="{82913171-F735-4A40-86F1-450EF2F55ADE}" type="presOf" srcId="{50196714-DD08-4665-95E8-8AE53AEA476E}" destId="{F748FBE8-D7E2-4470-8B1C-4BD50E4EFFE4}" srcOrd="1" destOrd="0" presId="urn:microsoft.com/office/officeart/2005/8/layout/list1"/>
    <dgm:cxn modelId="{43B45B43-2A72-4446-B5D6-D2B3950C9ECF}" type="presOf" srcId="{B4CF430B-DAFC-48CA-A626-C2AC7F748CCA}" destId="{3F385E88-67D3-4AC4-8531-97E36959D652}" srcOrd="0" destOrd="0" presId="urn:microsoft.com/office/officeart/2005/8/layout/list1"/>
    <dgm:cxn modelId="{EFA5A8AC-8AD6-47ED-A438-30C4A8C9710A}" srcId="{96BAA803-B0F6-4E5F-B562-E97B7A21EA3B}" destId="{C6A1929E-B668-4F50-ACEC-065A2582D88B}" srcOrd="2" destOrd="0" parTransId="{6F0B4345-7EA5-4AF4-8DA6-3E35A484ACB7}" sibTransId="{C732152B-3674-42E2-99FA-9A4182147E16}"/>
    <dgm:cxn modelId="{0D3FF316-0818-4478-8C80-7AC665E31C81}" type="presOf" srcId="{B4CF430B-DAFC-48CA-A626-C2AC7F748CCA}" destId="{F745EBA1-99A0-4B3B-A060-2F1865A21117}" srcOrd="1" destOrd="0" presId="urn:microsoft.com/office/officeart/2005/8/layout/list1"/>
    <dgm:cxn modelId="{9005090E-28C3-483C-83F2-9BFC8487A555}" type="presOf" srcId="{23F8AC15-83BB-4F74-8C70-B982E1BB5238}" destId="{473D62E7-A8C1-4AF0-AEAD-D1E71CE05CFB}" srcOrd="0" destOrd="0" presId="urn:microsoft.com/office/officeart/2005/8/layout/list1"/>
    <dgm:cxn modelId="{2E247ADB-D449-4065-8C2A-D37214217D21}" type="presOf" srcId="{50196714-DD08-4665-95E8-8AE53AEA476E}" destId="{88EC6A01-BCC0-47F3-8455-1A260B6621B4}" srcOrd="0" destOrd="0" presId="urn:microsoft.com/office/officeart/2005/8/layout/list1"/>
    <dgm:cxn modelId="{CE6280DD-4510-4389-B317-07FB5472E545}" type="presOf" srcId="{23F8AC15-83BB-4F74-8C70-B982E1BB5238}" destId="{78D3EB94-6738-40E9-A8D3-3E80376AC292}" srcOrd="1" destOrd="0" presId="urn:microsoft.com/office/officeart/2005/8/layout/list1"/>
    <dgm:cxn modelId="{B7D9C735-7E85-401D-8E27-2E1AF01F6B00}" srcId="{96BAA803-B0F6-4E5F-B562-E97B7A21EA3B}" destId="{50196714-DD08-4665-95E8-8AE53AEA476E}" srcOrd="0" destOrd="0" parTransId="{116A77CC-60F3-4D4C-B2F8-384F6517B4FA}" sibTransId="{1CC2429E-C6D8-404C-9FBC-89E2BBC684B6}"/>
    <dgm:cxn modelId="{9472C83F-E2EC-4807-A36B-11E2D20D0096}" srcId="{96BAA803-B0F6-4E5F-B562-E97B7A21EA3B}" destId="{23F8AC15-83BB-4F74-8C70-B982E1BB5238}" srcOrd="1" destOrd="0" parTransId="{6F5A77E8-398D-4435-8509-2FF609E1CD03}" sibTransId="{16B6C3DE-42E2-4012-91E1-376FF05D4FB8}"/>
    <dgm:cxn modelId="{0DDA5248-E115-452B-8EA5-713E5F5D6F15}" type="presOf" srcId="{5628FFA0-B220-47D9-B9D8-F39F8748759B}" destId="{8E00141A-A794-4C16-B020-3E5655213544}" srcOrd="1" destOrd="0" presId="urn:microsoft.com/office/officeart/2005/8/layout/list1"/>
    <dgm:cxn modelId="{CFDC6EBE-4622-4855-9A82-91AA96506722}" type="presOf" srcId="{C6A1929E-B668-4F50-ACEC-065A2582D88B}" destId="{61929962-8174-4DFE-9533-43FE55465C89}" srcOrd="0" destOrd="0" presId="urn:microsoft.com/office/officeart/2005/8/layout/list1"/>
    <dgm:cxn modelId="{55CF11F6-91BE-44E6-B525-DFE6ABA80EF4}" srcId="{96BAA803-B0F6-4E5F-B562-E97B7A21EA3B}" destId="{5628FFA0-B220-47D9-B9D8-F39F8748759B}" srcOrd="4" destOrd="0" parTransId="{60C656C2-160B-416E-8E43-E051D976E407}" sibTransId="{0D713226-90E3-4B32-A120-A072A551EEC7}"/>
    <dgm:cxn modelId="{8FB391D1-3B96-4ED4-A18A-086180A9E4E9}" type="presOf" srcId="{96BAA803-B0F6-4E5F-B562-E97B7A21EA3B}" destId="{05F69421-C4DD-4CB5-8944-E22AEBDF7ED0}" srcOrd="0" destOrd="0" presId="urn:microsoft.com/office/officeart/2005/8/layout/list1"/>
    <dgm:cxn modelId="{BFA7BB5D-B2E0-4091-8372-6483D664237F}" type="presParOf" srcId="{05F69421-C4DD-4CB5-8944-E22AEBDF7ED0}" destId="{235180D7-43C1-4A35-9959-5A65806E4D17}" srcOrd="0" destOrd="0" presId="urn:microsoft.com/office/officeart/2005/8/layout/list1"/>
    <dgm:cxn modelId="{69CA3A70-0AF8-4CC8-8F98-DF514001AB29}" type="presParOf" srcId="{235180D7-43C1-4A35-9959-5A65806E4D17}" destId="{88EC6A01-BCC0-47F3-8455-1A260B6621B4}" srcOrd="0" destOrd="0" presId="urn:microsoft.com/office/officeart/2005/8/layout/list1"/>
    <dgm:cxn modelId="{C3F541E1-7ABF-4CBD-AA87-D4102BB3D053}" type="presParOf" srcId="{235180D7-43C1-4A35-9959-5A65806E4D17}" destId="{F748FBE8-D7E2-4470-8B1C-4BD50E4EFFE4}" srcOrd="1" destOrd="0" presId="urn:microsoft.com/office/officeart/2005/8/layout/list1"/>
    <dgm:cxn modelId="{18545F63-4AD4-4764-BCE2-78DA4A676BF7}" type="presParOf" srcId="{05F69421-C4DD-4CB5-8944-E22AEBDF7ED0}" destId="{561FF5E2-6024-4C07-BD0A-E6B5D3E46E1B}" srcOrd="1" destOrd="0" presId="urn:microsoft.com/office/officeart/2005/8/layout/list1"/>
    <dgm:cxn modelId="{18AD74E2-E6E6-4260-9E1F-3164E738AF95}" type="presParOf" srcId="{05F69421-C4DD-4CB5-8944-E22AEBDF7ED0}" destId="{5CB9B8C7-5B29-45F0-A800-5687A89F26F9}" srcOrd="2" destOrd="0" presId="urn:microsoft.com/office/officeart/2005/8/layout/list1"/>
    <dgm:cxn modelId="{255916A4-C3B3-493D-8E8B-82CA872C811D}" type="presParOf" srcId="{05F69421-C4DD-4CB5-8944-E22AEBDF7ED0}" destId="{D8A979D5-E15A-4EBF-98DF-837B4823FE2F}" srcOrd="3" destOrd="0" presId="urn:microsoft.com/office/officeart/2005/8/layout/list1"/>
    <dgm:cxn modelId="{C77BC4C5-7315-4424-9CB8-36041E62804D}" type="presParOf" srcId="{05F69421-C4DD-4CB5-8944-E22AEBDF7ED0}" destId="{F536AE12-5D8D-4AAE-88BF-9EC948AF522E}" srcOrd="4" destOrd="0" presId="urn:microsoft.com/office/officeart/2005/8/layout/list1"/>
    <dgm:cxn modelId="{4121AC2A-1B4F-4956-AE55-9C03FA6DE645}" type="presParOf" srcId="{F536AE12-5D8D-4AAE-88BF-9EC948AF522E}" destId="{473D62E7-A8C1-4AF0-AEAD-D1E71CE05CFB}" srcOrd="0" destOrd="0" presId="urn:microsoft.com/office/officeart/2005/8/layout/list1"/>
    <dgm:cxn modelId="{321D3E48-4CAC-4029-95C9-A9DB6D688923}" type="presParOf" srcId="{F536AE12-5D8D-4AAE-88BF-9EC948AF522E}" destId="{78D3EB94-6738-40E9-A8D3-3E80376AC292}" srcOrd="1" destOrd="0" presId="urn:microsoft.com/office/officeart/2005/8/layout/list1"/>
    <dgm:cxn modelId="{7801F845-4E02-40BA-BD0F-9153D1830F8E}" type="presParOf" srcId="{05F69421-C4DD-4CB5-8944-E22AEBDF7ED0}" destId="{1CA951E6-89E7-4B10-9DC1-FE02109FC665}" srcOrd="5" destOrd="0" presId="urn:microsoft.com/office/officeart/2005/8/layout/list1"/>
    <dgm:cxn modelId="{7E3981BB-72BF-4C25-8DA6-2ECB32059AF3}" type="presParOf" srcId="{05F69421-C4DD-4CB5-8944-E22AEBDF7ED0}" destId="{21CBE46A-E62E-41C7-915C-852A47234E7B}" srcOrd="6" destOrd="0" presId="urn:microsoft.com/office/officeart/2005/8/layout/list1"/>
    <dgm:cxn modelId="{EEECA67B-D50D-41C9-809A-875FCEA5F311}" type="presParOf" srcId="{05F69421-C4DD-4CB5-8944-E22AEBDF7ED0}" destId="{DFD9A62F-14BE-4580-9C62-147EF5B889EF}" srcOrd="7" destOrd="0" presId="urn:microsoft.com/office/officeart/2005/8/layout/list1"/>
    <dgm:cxn modelId="{217B323C-2A6B-44A5-8629-1F5345D94B81}" type="presParOf" srcId="{05F69421-C4DD-4CB5-8944-E22AEBDF7ED0}" destId="{416100D2-5516-4AB9-ADF5-2AB5A7F25273}" srcOrd="8" destOrd="0" presId="urn:microsoft.com/office/officeart/2005/8/layout/list1"/>
    <dgm:cxn modelId="{C3417C6E-B400-4C31-9265-D3DF945C64B1}" type="presParOf" srcId="{416100D2-5516-4AB9-ADF5-2AB5A7F25273}" destId="{61929962-8174-4DFE-9533-43FE55465C89}" srcOrd="0" destOrd="0" presId="urn:microsoft.com/office/officeart/2005/8/layout/list1"/>
    <dgm:cxn modelId="{5A86EE25-1486-4D0F-88DA-FBDB6C7E4378}" type="presParOf" srcId="{416100D2-5516-4AB9-ADF5-2AB5A7F25273}" destId="{15649A35-DEF4-4BC4-82D5-6CDC0FF949D1}" srcOrd="1" destOrd="0" presId="urn:microsoft.com/office/officeart/2005/8/layout/list1"/>
    <dgm:cxn modelId="{9A266EF4-B66E-4F65-B6A2-93ABAD651D28}" type="presParOf" srcId="{05F69421-C4DD-4CB5-8944-E22AEBDF7ED0}" destId="{257D0F3C-97E8-4B5B-B03C-844FB6FD17B7}" srcOrd="9" destOrd="0" presId="urn:microsoft.com/office/officeart/2005/8/layout/list1"/>
    <dgm:cxn modelId="{67C70A34-A340-431C-9F1E-4CCAB589DCF9}" type="presParOf" srcId="{05F69421-C4DD-4CB5-8944-E22AEBDF7ED0}" destId="{5C929539-9851-4999-85E0-F6BEC3A2DEAC}" srcOrd="10" destOrd="0" presId="urn:microsoft.com/office/officeart/2005/8/layout/list1"/>
    <dgm:cxn modelId="{A7CA6C32-5CE6-4AA4-8AE2-E1FA0B066973}" type="presParOf" srcId="{05F69421-C4DD-4CB5-8944-E22AEBDF7ED0}" destId="{A968B609-735B-4044-9309-D89D1CF56C17}" srcOrd="11" destOrd="0" presId="urn:microsoft.com/office/officeart/2005/8/layout/list1"/>
    <dgm:cxn modelId="{9BC7B117-DAA6-4E76-B9ED-866975EA54AD}" type="presParOf" srcId="{05F69421-C4DD-4CB5-8944-E22AEBDF7ED0}" destId="{8E0E2148-1678-44DE-B48D-1EF79C245EB3}" srcOrd="12" destOrd="0" presId="urn:microsoft.com/office/officeart/2005/8/layout/list1"/>
    <dgm:cxn modelId="{B2E73CFC-6DEA-4722-8AB7-DE04C2A98CB6}" type="presParOf" srcId="{8E0E2148-1678-44DE-B48D-1EF79C245EB3}" destId="{3F385E88-67D3-4AC4-8531-97E36959D652}" srcOrd="0" destOrd="0" presId="urn:microsoft.com/office/officeart/2005/8/layout/list1"/>
    <dgm:cxn modelId="{5FC8F225-2899-4471-B4F5-768F4F39BC07}" type="presParOf" srcId="{8E0E2148-1678-44DE-B48D-1EF79C245EB3}" destId="{F745EBA1-99A0-4B3B-A060-2F1865A21117}" srcOrd="1" destOrd="0" presId="urn:microsoft.com/office/officeart/2005/8/layout/list1"/>
    <dgm:cxn modelId="{A0667083-C75C-4FEF-A0B5-4F51EFEBA0A7}" type="presParOf" srcId="{05F69421-C4DD-4CB5-8944-E22AEBDF7ED0}" destId="{7C48C857-FDBB-406C-8A2F-6CAC4DC2BC70}" srcOrd="13" destOrd="0" presId="urn:microsoft.com/office/officeart/2005/8/layout/list1"/>
    <dgm:cxn modelId="{CAF98E93-6756-4280-A885-265EEDE1877F}" type="presParOf" srcId="{05F69421-C4DD-4CB5-8944-E22AEBDF7ED0}" destId="{0C8A6F3D-E70D-4989-9F96-2B0AFC2159D7}" srcOrd="14" destOrd="0" presId="urn:microsoft.com/office/officeart/2005/8/layout/list1"/>
    <dgm:cxn modelId="{59E54688-DB1E-4234-9CF5-454286787192}" type="presParOf" srcId="{05F69421-C4DD-4CB5-8944-E22AEBDF7ED0}" destId="{C88A7C08-106A-44B5-B8E1-0F1CB4611BF3}" srcOrd="15" destOrd="0" presId="urn:microsoft.com/office/officeart/2005/8/layout/list1"/>
    <dgm:cxn modelId="{49CEE6B2-CF69-4152-8185-438DAFCA0453}" type="presParOf" srcId="{05F69421-C4DD-4CB5-8944-E22AEBDF7ED0}" destId="{F23C7F14-E71D-4155-AFE3-33C2B18FE58D}" srcOrd="16" destOrd="0" presId="urn:microsoft.com/office/officeart/2005/8/layout/list1"/>
    <dgm:cxn modelId="{2AFF40F4-2B42-456D-96AA-D9BCECC3F864}" type="presParOf" srcId="{F23C7F14-E71D-4155-AFE3-33C2B18FE58D}" destId="{403CFFD9-86FB-4B88-9ECE-7260C9D00715}" srcOrd="0" destOrd="0" presId="urn:microsoft.com/office/officeart/2005/8/layout/list1"/>
    <dgm:cxn modelId="{28A1E1A0-04AC-4EDB-8B5A-BEB69BFD884C}" type="presParOf" srcId="{F23C7F14-E71D-4155-AFE3-33C2B18FE58D}" destId="{8E00141A-A794-4C16-B020-3E5655213544}" srcOrd="1" destOrd="0" presId="urn:microsoft.com/office/officeart/2005/8/layout/list1"/>
    <dgm:cxn modelId="{557E499B-B6FC-461E-A076-4EA02AFEF941}" type="presParOf" srcId="{05F69421-C4DD-4CB5-8944-E22AEBDF7ED0}" destId="{54E543A3-B327-4E24-8FA4-8E3BADE2F22C}" srcOrd="17" destOrd="0" presId="urn:microsoft.com/office/officeart/2005/8/layout/list1"/>
    <dgm:cxn modelId="{59137B4D-27C8-4B5E-AE42-C02527E89BAB}" type="presParOf" srcId="{05F69421-C4DD-4CB5-8944-E22AEBDF7ED0}" destId="{2A8EAB75-62C7-4775-BBC2-6370DF944C2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9B8C7-5B29-45F0-A800-5687A89F26F9}">
      <dsp:nvSpPr>
        <dsp:cNvPr id="0" name=""/>
        <dsp:cNvSpPr/>
      </dsp:nvSpPr>
      <dsp:spPr>
        <a:xfrm>
          <a:off x="0" y="587994"/>
          <a:ext cx="928903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8FBE8-D7E2-4470-8B1C-4BD50E4EFFE4}">
      <dsp:nvSpPr>
        <dsp:cNvPr id="0" name=""/>
        <dsp:cNvSpPr/>
      </dsp:nvSpPr>
      <dsp:spPr>
        <a:xfrm>
          <a:off x="464451" y="292794"/>
          <a:ext cx="6502322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772" tIns="0" rIns="24577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темп зростання валового внутрішнього продукту і національного доходу; </a:t>
          </a:r>
          <a:endParaRPr lang="ru-RU" sz="2000" kern="1200"/>
        </a:p>
      </dsp:txBody>
      <dsp:txXfrm>
        <a:off x="493272" y="321615"/>
        <a:ext cx="6444680" cy="532758"/>
      </dsp:txXfrm>
    </dsp:sp>
    <dsp:sp modelId="{21CBE46A-E62E-41C7-915C-852A47234E7B}">
      <dsp:nvSpPr>
        <dsp:cNvPr id="0" name=""/>
        <dsp:cNvSpPr/>
      </dsp:nvSpPr>
      <dsp:spPr>
        <a:xfrm>
          <a:off x="0" y="1495194"/>
          <a:ext cx="928903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3EB94-6738-40E9-A8D3-3E80376AC292}">
      <dsp:nvSpPr>
        <dsp:cNvPr id="0" name=""/>
        <dsp:cNvSpPr/>
      </dsp:nvSpPr>
      <dsp:spPr>
        <a:xfrm>
          <a:off x="464451" y="1199994"/>
          <a:ext cx="6502322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772" tIns="0" rIns="24577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темп зростання валового внутрішнього продукту і національного доходу на душу населення; </a:t>
          </a:r>
          <a:endParaRPr lang="ru-RU" sz="2000" kern="1200" dirty="0" smtClean="0"/>
        </a:p>
      </dsp:txBody>
      <dsp:txXfrm>
        <a:off x="493272" y="1228815"/>
        <a:ext cx="6444680" cy="532758"/>
      </dsp:txXfrm>
    </dsp:sp>
    <dsp:sp modelId="{5C929539-9851-4999-85E0-F6BEC3A2DEAC}">
      <dsp:nvSpPr>
        <dsp:cNvPr id="0" name=""/>
        <dsp:cNvSpPr/>
      </dsp:nvSpPr>
      <dsp:spPr>
        <a:xfrm>
          <a:off x="0" y="2402395"/>
          <a:ext cx="928903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49A35-DEF4-4BC4-82D5-6CDC0FF949D1}">
      <dsp:nvSpPr>
        <dsp:cNvPr id="0" name=""/>
        <dsp:cNvSpPr/>
      </dsp:nvSpPr>
      <dsp:spPr>
        <a:xfrm>
          <a:off x="464451" y="2107195"/>
          <a:ext cx="6502322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772" tIns="0" rIns="24577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галузева структура економіки; </a:t>
          </a:r>
          <a:endParaRPr lang="ru-RU" sz="2000" kern="1200" dirty="0" smtClean="0"/>
        </a:p>
      </dsp:txBody>
      <dsp:txXfrm>
        <a:off x="493272" y="2136016"/>
        <a:ext cx="6444680" cy="532758"/>
      </dsp:txXfrm>
    </dsp:sp>
    <dsp:sp modelId="{0C8A6F3D-E70D-4989-9F96-2B0AFC2159D7}">
      <dsp:nvSpPr>
        <dsp:cNvPr id="0" name=""/>
        <dsp:cNvSpPr/>
      </dsp:nvSpPr>
      <dsp:spPr>
        <a:xfrm>
          <a:off x="0" y="3309594"/>
          <a:ext cx="928903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5EBA1-99A0-4B3B-A060-2F1865A21117}">
      <dsp:nvSpPr>
        <dsp:cNvPr id="0" name=""/>
        <dsp:cNvSpPr/>
      </dsp:nvSpPr>
      <dsp:spPr>
        <a:xfrm>
          <a:off x="464451" y="3014395"/>
          <a:ext cx="6502322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772" tIns="0" rIns="24577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темп зростання обсягів виробництва в основних галузях економіки; </a:t>
          </a:r>
          <a:endParaRPr lang="ru-RU" sz="2000" kern="1200" dirty="0" smtClean="0"/>
        </a:p>
      </dsp:txBody>
      <dsp:txXfrm>
        <a:off x="493272" y="3043216"/>
        <a:ext cx="6444680" cy="532758"/>
      </dsp:txXfrm>
    </dsp:sp>
    <dsp:sp modelId="{2A8EAB75-62C7-4775-BBC2-6370DF944C22}">
      <dsp:nvSpPr>
        <dsp:cNvPr id="0" name=""/>
        <dsp:cNvSpPr/>
      </dsp:nvSpPr>
      <dsp:spPr>
        <a:xfrm>
          <a:off x="0" y="4216795"/>
          <a:ext cx="928903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00141A-A794-4C16-B020-3E5655213544}">
      <dsp:nvSpPr>
        <dsp:cNvPr id="0" name=""/>
        <dsp:cNvSpPr/>
      </dsp:nvSpPr>
      <dsp:spPr>
        <a:xfrm>
          <a:off x="464451" y="3921595"/>
          <a:ext cx="6502322" cy="5904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772" tIns="0" rIns="24577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темп зростання обсягів виробництва основних видів продукції на душу населення.</a:t>
          </a:r>
          <a:endParaRPr lang="uk-UA" sz="2000" kern="1200" dirty="0"/>
        </a:p>
      </dsp:txBody>
      <dsp:txXfrm>
        <a:off x="493272" y="3950416"/>
        <a:ext cx="6444680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C68DF2-404F-4F8A-B515-BE58AD934489}" type="datetimeFigureOut">
              <a:rPr lang="ru-RU"/>
              <a:pPr>
                <a:defRPr/>
              </a:pPr>
              <a:t>05.02.2024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ED2BCF-0D70-48F5-92DA-80B1454A31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D2BCF-0D70-48F5-92DA-80B1454A3188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80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D2BCF-0D70-48F5-92DA-80B1454A3188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463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DDE2DF-940B-46CC-A9AD-3069C8B16466}" type="datetime1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pPr>
              <a:defRPr/>
            </a:pPr>
            <a:fld id="{C69F15C6-D230-40A5-9715-E23AE942E0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4891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A1796-5E9F-4608-AFFC-E318C8420EC5}" type="datetime1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pPr>
              <a:defRPr/>
            </a:pPr>
            <a:fld id="{2901D595-4BA0-4263-803F-FD6D6FB602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4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357E7-ED1C-4316-BA46-56802DD1C100}" type="datetime1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pPr>
              <a:defRPr/>
            </a:pPr>
            <a:fld id="{2901D595-4BA0-4263-803F-FD6D6FB602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248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FAD5D9-6729-4FAD-ABA2-856F620512AE}" type="datetime1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>
              <a:defRPr/>
            </a:pPr>
            <a:fld id="{2901D595-4BA0-4263-803F-FD6D6FB602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7117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193873-E60C-465B-BC8E-C2D66AFF7BE0}" type="datetime1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>
              <a:defRPr/>
            </a:pPr>
            <a:fld id="{2901D595-4BA0-4263-803F-FD6D6FB602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248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0FF68-DBC7-49DA-9227-C657A5E30604}" type="datetime1">
              <a:rPr lang="ru-RU" smtClean="0"/>
              <a:t>05.02.2024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D595-4BA0-4263-803F-FD6D6FB602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81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01EF46-D971-45CF-838C-42651A925609}" type="datetime1">
              <a:rPr lang="ru-RU" smtClean="0"/>
              <a:t>05.02.2024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D595-4BA0-4263-803F-FD6D6FB602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583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30543F-190E-4D96-BCDC-33E499220DDF}" type="datetime1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4E8BB-0A56-4407-B637-D9446FB025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530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pPr>
              <a:defRPr/>
            </a:pPr>
            <a:fld id="{A2652EFF-CA30-4907-87DB-80758F77C744}" type="datetime1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pPr>
              <a:defRPr/>
            </a:pPr>
            <a:fld id="{0294CDA5-3F03-4305-B683-2CF29DDDAF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733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4E2CB0-0F32-49F0-ABB3-633A08047295}" type="datetime1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3628C-4311-4900-9987-8D35CFF3D4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04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A2BDD5-7889-488C-A676-D389DDCCF696}" type="datetime1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pPr>
              <a:defRPr/>
            </a:pPr>
            <a:fld id="{DF830910-9266-4FE0-98A9-01D6A775B9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26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F211AA-F441-4418-B46A-9F3A069644AF}" type="datetime1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E9336-A5D1-425C-BBA3-8046F10F52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85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A5EA6-F48F-475A-B290-70BA7AE93ABC}" type="datetime1">
              <a:rPr lang="ru-RU" smtClean="0"/>
              <a:t>05.02.2024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C8179-05C5-4C2F-BDEB-C21C870A09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227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E17C82-7885-40B7-AFB1-F44294E0AED2}" type="datetime1">
              <a:rPr lang="ru-RU" smtClean="0"/>
              <a:t>05.02.2024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FA222-70D7-4331-A0BC-662B34AC5A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542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25A97B-71B5-4452-B0BB-4E6CE2F90614}" type="datetime1">
              <a:rPr lang="ru-RU" smtClean="0"/>
              <a:t>05.02.2024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8119F-C608-4886-8209-AD912322DE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32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71AD9-4BE4-4769-8633-45354290C3F2}" type="datetime1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4C266-306F-408D-9A87-EE10674996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09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E2490-E78E-44E9-BB7B-BF4B8EA031D8}" type="datetime1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46924-E262-439B-93AB-91995B9AF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079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116B42-A5F1-43DF-87E7-EA36BDDA4CE0}" type="datetime1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01D595-4BA0-4263-803F-FD6D6FB602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07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</p:sldLayoutIdLst>
  <p:transition>
    <p:wedg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/>
              <a:t>Лекція 3</a:t>
            </a:r>
            <a:br>
              <a:rPr lang="uk-UA" sz="3200"/>
            </a:br>
            <a:r>
              <a:rPr lang="uk-UA" sz="3200" b="1"/>
              <a:t>Структура національної економіки</a:t>
            </a:r>
            <a:endParaRPr lang="uk-UA" sz="2800" i="1" dirty="0"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4339" y="1062990"/>
            <a:ext cx="5918454" cy="80238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sz="1800" b="1" i="1" kern="0" dirty="0">
                <a:solidFill>
                  <a:srgbClr val="A50021"/>
                </a:solidFill>
                <a:latin typeface="Arial" charset="0"/>
              </a:rPr>
              <a:t>Запорізький національний університет</a:t>
            </a:r>
          </a:p>
          <a:p>
            <a:pPr algn="ctr"/>
            <a:r>
              <a:rPr lang="uk-UA" sz="1800" b="1" i="1" kern="0" dirty="0">
                <a:solidFill>
                  <a:srgbClr val="A50021"/>
                </a:solidFill>
                <a:latin typeface="Arial" charset="0"/>
              </a:rPr>
              <a:t>Кафедра міжнародної економіки, природних ресурсів та економіки міжнародного туризму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206404" y="4725144"/>
            <a:ext cx="5918454" cy="80238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8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Лектор: Кусакова Юлія Олександрівна</a:t>
            </a:r>
            <a:endParaRPr lang="uk-UA" sz="1800" b="1" i="1" kern="0" dirty="0">
              <a:solidFill>
                <a:srgbClr val="A5002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6589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Зайнятість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по видам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, тис. </a:t>
            </a:r>
            <a:r>
              <a:rPr lang="ru-RU" dirty="0" err="1" smtClean="0"/>
              <a:t>осіб</a:t>
            </a:r>
            <a:r>
              <a:rPr lang="ru-RU" dirty="0" smtClean="0"/>
              <a:t>, 2020 р.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3628C-4311-4900-9987-8D35CFF3D4A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1988840"/>
            <a:ext cx="9433048" cy="46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73155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</a:t>
            </a:r>
            <a:r>
              <a:rPr lang="ru-RU" dirty="0" err="1"/>
              <a:t>валової</a:t>
            </a:r>
            <a:r>
              <a:rPr lang="ru-RU" dirty="0"/>
              <a:t> </a:t>
            </a:r>
            <a:r>
              <a:rPr lang="ru-RU" dirty="0" err="1"/>
              <a:t>доданої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за видами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%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957556" y="-697251"/>
            <a:ext cx="4636930" cy="1015312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3628C-4311-4900-9987-8D35CFF3D4A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70877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829340"/>
            <a:ext cx="9613861" cy="1004826"/>
          </a:xfrm>
        </p:spPr>
        <p:txBody>
          <a:bodyPr>
            <a:noAutofit/>
          </a:bodyPr>
          <a:lstStyle/>
          <a:p>
            <a:pPr algn="ctr"/>
            <a:r>
              <a:rPr lang="uk-UA" sz="2500" dirty="0" smtClean="0"/>
              <a:t>Висновки і тенденції з аналізу галузевої структури</a:t>
            </a:r>
            <a:endParaRPr lang="uk-UA" sz="25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3119" y="1988840"/>
            <a:ext cx="5616000" cy="223224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600" dirty="0" err="1"/>
              <a:t>основну</a:t>
            </a:r>
            <a:r>
              <a:rPr lang="ru-RU" sz="1600" dirty="0"/>
              <a:t> </a:t>
            </a:r>
            <a:r>
              <a:rPr lang="ru-RU" sz="1600" dirty="0" err="1"/>
              <a:t>частину</a:t>
            </a:r>
            <a:r>
              <a:rPr lang="ru-RU" sz="1600" dirty="0"/>
              <a:t> </a:t>
            </a:r>
            <a:r>
              <a:rPr lang="ru-RU" sz="1600" dirty="0" err="1"/>
              <a:t>валової</a:t>
            </a:r>
            <a:r>
              <a:rPr lang="ru-RU" sz="1600" dirty="0"/>
              <a:t> </a:t>
            </a:r>
            <a:r>
              <a:rPr lang="ru-RU" sz="1600" dirty="0" err="1"/>
              <a:t>доданої</a:t>
            </a:r>
            <a:r>
              <a:rPr lang="ru-RU" sz="1600" dirty="0"/>
              <a:t> </a:t>
            </a:r>
            <a:r>
              <a:rPr lang="ru-RU" sz="1600" dirty="0" err="1"/>
              <a:t>вартості</a:t>
            </a:r>
            <a:r>
              <a:rPr lang="ru-RU" sz="1600" dirty="0"/>
              <a:t> </a:t>
            </a:r>
            <a:r>
              <a:rPr lang="ru-RU" sz="1600" dirty="0" err="1"/>
              <a:t>виробляють</a:t>
            </a:r>
            <a:r>
              <a:rPr lang="ru-RU" sz="1600" dirty="0"/>
              <a:t> </a:t>
            </a:r>
            <a:r>
              <a:rPr lang="ru-RU" sz="1600" dirty="0" err="1"/>
              <a:t>підприємства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належать до </a:t>
            </a:r>
            <a:r>
              <a:rPr lang="ru-RU" sz="1600" dirty="0" err="1"/>
              <a:t>розділів</a:t>
            </a:r>
            <a:r>
              <a:rPr lang="ru-RU" sz="1600" dirty="0"/>
              <a:t> </a:t>
            </a:r>
            <a:r>
              <a:rPr lang="ru-RU" sz="1600" dirty="0" smtClean="0"/>
              <a:t>А, С </a:t>
            </a:r>
            <a:r>
              <a:rPr lang="ru-RU" sz="1600" dirty="0"/>
              <a:t>та G</a:t>
            </a:r>
            <a:r>
              <a:rPr lang="ru-RU" sz="1600" dirty="0" smtClean="0"/>
              <a:t>. </a:t>
            </a:r>
            <a:r>
              <a:rPr lang="ru-RU" sz="1600" dirty="0" err="1"/>
              <a:t>Враховуючи</a:t>
            </a:r>
            <a:r>
              <a:rPr lang="ru-RU" sz="1600" dirty="0"/>
              <a:t> </a:t>
            </a:r>
            <a:r>
              <a:rPr lang="ru-RU" sz="1600" dirty="0" err="1"/>
              <a:t>тенденції</a:t>
            </a:r>
            <a:r>
              <a:rPr lang="ru-RU" sz="1600" dirty="0"/>
              <a:t> </a:t>
            </a:r>
            <a:r>
              <a:rPr lang="ru-RU" sz="1600" dirty="0" err="1" smtClean="0"/>
              <a:t>зносу</a:t>
            </a:r>
            <a:r>
              <a:rPr lang="ru-RU" sz="1600" dirty="0" smtClean="0"/>
              <a:t> </a:t>
            </a:r>
            <a:r>
              <a:rPr lang="ru-RU" sz="1600" dirty="0" err="1"/>
              <a:t>основних</a:t>
            </a:r>
            <a:r>
              <a:rPr lang="ru-RU" sz="1600" dirty="0"/>
              <a:t> </a:t>
            </a:r>
            <a:r>
              <a:rPr lang="ru-RU" sz="1600" dirty="0" err="1"/>
              <a:t>фондів</a:t>
            </a:r>
            <a:r>
              <a:rPr lang="ru-RU" sz="1600" dirty="0"/>
              <a:t> у </a:t>
            </a:r>
            <a:r>
              <a:rPr lang="ru-RU" sz="1600" dirty="0" err="1"/>
              <a:t>переробній</a:t>
            </a:r>
            <a:r>
              <a:rPr lang="ru-RU" sz="1600" dirty="0"/>
              <a:t> </a:t>
            </a:r>
            <a:r>
              <a:rPr lang="uk-UA" sz="1600" dirty="0"/>
              <a:t>промисловості, який досяг 77% ще у 2016 р., перспективи розвитку цієї галузі досить невизначені. Таким чином, основою української економіки можна вважати сільське господарство та торгівлю, в яких зайнято 40% трудящих, які виробляють 27% валової доданої </a:t>
            </a:r>
            <a:r>
              <a:rPr lang="uk-UA" sz="1600" dirty="0" smtClean="0"/>
              <a:t>вартості.</a:t>
            </a:r>
            <a:endParaRPr lang="uk-UA" sz="1600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22334" y="3784696"/>
            <a:ext cx="6071191" cy="1318931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600" dirty="0" err="1"/>
              <a:t>стабільне</a:t>
            </a:r>
            <a:r>
              <a:rPr lang="ru-RU" sz="1600" dirty="0"/>
              <a:t> </a:t>
            </a:r>
            <a:r>
              <a:rPr lang="ru-RU" sz="1600" dirty="0" err="1"/>
              <a:t>зростання</a:t>
            </a:r>
            <a:r>
              <a:rPr lang="ru-RU" sz="1600" dirty="0"/>
              <a:t> «Державного </a:t>
            </a:r>
            <a:r>
              <a:rPr lang="ru-RU" sz="1600" dirty="0" err="1"/>
              <a:t>управління</a:t>
            </a:r>
            <a:r>
              <a:rPr lang="ru-RU" sz="1600" dirty="0"/>
              <a:t> та оборони; </a:t>
            </a:r>
            <a:r>
              <a:rPr lang="ru-RU" sz="1600" dirty="0" err="1"/>
              <a:t>обов’язкового</a:t>
            </a:r>
            <a:r>
              <a:rPr lang="ru-RU" sz="1600" dirty="0"/>
              <a:t> </a:t>
            </a:r>
            <a:r>
              <a:rPr lang="ru-RU" sz="1600" dirty="0" err="1"/>
              <a:t>соціального</a:t>
            </a:r>
            <a:r>
              <a:rPr lang="ru-RU" sz="1600" dirty="0"/>
              <a:t> </a:t>
            </a:r>
            <a:r>
              <a:rPr lang="ru-RU" sz="1600" dirty="0" err="1"/>
              <a:t>страхування</a:t>
            </a:r>
            <a:r>
              <a:rPr lang="ru-RU" sz="1600" dirty="0"/>
              <a:t> (O)» у </a:t>
            </a:r>
            <a:r>
              <a:rPr lang="ru-RU" sz="1600" dirty="0" err="1"/>
              <a:t>структурі</a:t>
            </a:r>
            <a:r>
              <a:rPr lang="ru-RU" sz="1600" dirty="0"/>
              <a:t> </a:t>
            </a:r>
            <a:r>
              <a:rPr lang="ru-RU" sz="1600" dirty="0" err="1"/>
              <a:t>валової</a:t>
            </a:r>
            <a:r>
              <a:rPr lang="ru-RU" sz="1600" dirty="0"/>
              <a:t> </a:t>
            </a:r>
            <a:r>
              <a:rPr lang="ru-RU" sz="1600" dirty="0" err="1"/>
              <a:t>доданої</a:t>
            </a:r>
            <a:r>
              <a:rPr lang="ru-RU" sz="1600" dirty="0"/>
              <a:t> </a:t>
            </a:r>
            <a:r>
              <a:rPr lang="ru-RU" sz="1600" dirty="0" err="1"/>
              <a:t>вартості</a:t>
            </a:r>
            <a:r>
              <a:rPr lang="ru-RU" sz="1600" dirty="0"/>
              <a:t>, а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вибухове</a:t>
            </a:r>
            <a:r>
              <a:rPr lang="ru-RU" sz="1600" dirty="0"/>
              <a:t> </a:t>
            </a:r>
            <a:r>
              <a:rPr lang="ru-RU" sz="1600" dirty="0" err="1"/>
              <a:t>зростання</a:t>
            </a:r>
            <a:r>
              <a:rPr lang="ru-RU" sz="1600" dirty="0"/>
              <a:t> </a:t>
            </a:r>
            <a:r>
              <a:rPr lang="ru-RU" sz="1600" dirty="0" err="1"/>
              <a:t>коштів</a:t>
            </a:r>
            <a:r>
              <a:rPr lang="ru-RU" sz="1600" dirty="0"/>
              <a:t>, </a:t>
            </a:r>
            <a:r>
              <a:rPr lang="ru-RU" sz="1600" dirty="0" err="1"/>
              <a:t>вкладених</a:t>
            </a:r>
            <a:r>
              <a:rPr lang="ru-RU" sz="1600" dirty="0"/>
              <a:t> у </a:t>
            </a:r>
            <a:r>
              <a:rPr lang="ru-RU" sz="1600" dirty="0" err="1"/>
              <a:t>придбання</a:t>
            </a:r>
            <a:r>
              <a:rPr lang="ru-RU" sz="1600" dirty="0"/>
              <a:t> систем </a:t>
            </a:r>
            <a:r>
              <a:rPr lang="ru-RU" sz="1600" dirty="0" err="1"/>
              <a:t>озброєння</a:t>
            </a:r>
            <a:r>
              <a:rPr lang="ru-RU" sz="1600" dirty="0"/>
              <a:t>, </a:t>
            </a:r>
            <a:r>
              <a:rPr lang="ru-RU" sz="1600" dirty="0" err="1"/>
              <a:t>починаючи</a:t>
            </a:r>
            <a:r>
              <a:rPr lang="ru-RU" sz="1600" dirty="0"/>
              <a:t> з 2015 р.</a:t>
            </a:r>
            <a:endParaRPr lang="uk-UA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1479-03A7-42B7-B286-625A1A8D6B7F}" type="slidenum">
              <a:rPr lang="uk-UA" smtClean="0"/>
              <a:t>12</a:t>
            </a:fld>
            <a:endParaRPr lang="uk-UA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23119" y="4470153"/>
            <a:ext cx="5616000" cy="154363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зростання </a:t>
            </a:r>
            <a:r>
              <a:rPr lang="uk-UA" dirty="0"/>
              <a:t>галузей, що становлять основу постіндустріальної економіки. Йдеться про розділи Інформація та телекомунікації (</a:t>
            </a:r>
            <a:r>
              <a:rPr lang="en-US" dirty="0"/>
              <a:t>J), </a:t>
            </a:r>
            <a:r>
              <a:rPr lang="uk-UA" dirty="0"/>
              <a:t>Операції з нерухомим майном (</a:t>
            </a:r>
            <a:r>
              <a:rPr lang="en-US" dirty="0"/>
              <a:t>L), </a:t>
            </a:r>
            <a:r>
              <a:rPr lang="uk-UA" dirty="0"/>
              <a:t>Професійна, наукова та технічна діяльність (</a:t>
            </a:r>
            <a:r>
              <a:rPr lang="en-US" dirty="0"/>
              <a:t>M). </a:t>
            </a:r>
            <a:r>
              <a:rPr lang="uk-UA" dirty="0"/>
              <a:t>При цьому частка розділу К (Фінансова та страхова </a:t>
            </a:r>
            <a:r>
              <a:rPr lang="uk-UA" dirty="0" smtClean="0"/>
              <a:t>діяльність), який по суті формує образ сучасної світової економіки, впала </a:t>
            </a:r>
            <a:r>
              <a:rPr lang="uk-UA" dirty="0"/>
              <a:t>майже вдвічі</a:t>
            </a:r>
            <a:endParaRPr lang="uk-UA" dirty="0" smtClean="0"/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5922335" y="2229466"/>
            <a:ext cx="6071191" cy="14110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ru-RU" sz="1600" dirty="0" err="1" smtClean="0"/>
              <a:t>зниженні</a:t>
            </a:r>
            <a:r>
              <a:rPr lang="ru-RU" sz="1600" dirty="0" smtClean="0"/>
              <a:t> </a:t>
            </a:r>
            <a:r>
              <a:rPr lang="ru-RU" sz="1600" dirty="0" err="1"/>
              <a:t>частки</a:t>
            </a:r>
            <a:r>
              <a:rPr lang="ru-RU" sz="1600" dirty="0"/>
              <a:t> </a:t>
            </a:r>
            <a:r>
              <a:rPr lang="ru-RU" sz="1600" dirty="0" err="1"/>
              <a:t>освіти</a:t>
            </a:r>
            <a:r>
              <a:rPr lang="ru-RU" sz="1600" dirty="0"/>
              <a:t> та </a:t>
            </a:r>
            <a:r>
              <a:rPr lang="ru-RU" sz="1600" dirty="0" err="1"/>
              <a:t>охорони</a:t>
            </a:r>
            <a:r>
              <a:rPr lang="ru-RU" sz="1600" dirty="0"/>
              <a:t> </a:t>
            </a:r>
            <a:r>
              <a:rPr lang="ru-RU" sz="1600" dirty="0" err="1"/>
              <a:t>здоров’я</a:t>
            </a:r>
            <a:r>
              <a:rPr lang="ru-RU" sz="1600" dirty="0"/>
              <a:t> у </a:t>
            </a:r>
            <a:r>
              <a:rPr lang="ru-RU" sz="1600" dirty="0" err="1"/>
              <a:t>валовій</a:t>
            </a:r>
            <a:r>
              <a:rPr lang="ru-RU" sz="1600" dirty="0"/>
              <a:t> </a:t>
            </a:r>
            <a:r>
              <a:rPr lang="ru-RU" sz="1600" dirty="0" err="1"/>
              <a:t>доданій</a:t>
            </a:r>
            <a:r>
              <a:rPr lang="ru-RU" sz="1600" dirty="0"/>
              <a:t> </a:t>
            </a:r>
            <a:r>
              <a:rPr lang="ru-RU" sz="1600" dirty="0" err="1"/>
              <a:t>вартості</a:t>
            </a:r>
            <a:r>
              <a:rPr lang="ru-RU" sz="1600" dirty="0"/>
              <a:t>.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надавати</a:t>
            </a:r>
            <a:r>
              <a:rPr lang="ru-RU" sz="1600" dirty="0"/>
              <a:t> </a:t>
            </a:r>
            <a:r>
              <a:rPr lang="ru-RU" sz="1600" dirty="0" err="1"/>
              <a:t>довгостроковий</a:t>
            </a:r>
            <a:r>
              <a:rPr lang="ru-RU" sz="1600" dirty="0"/>
              <a:t> </a:t>
            </a:r>
            <a:r>
              <a:rPr lang="ru-RU" sz="1600" dirty="0" err="1"/>
              <a:t>негативний</a:t>
            </a:r>
            <a:r>
              <a:rPr lang="ru-RU" sz="1600" dirty="0"/>
              <a:t> </a:t>
            </a:r>
            <a:r>
              <a:rPr lang="ru-RU" sz="1600" dirty="0" err="1"/>
              <a:t>вплив</a:t>
            </a:r>
            <a:r>
              <a:rPr lang="ru-RU" sz="1600" dirty="0"/>
              <a:t> на всю </a:t>
            </a:r>
            <a:r>
              <a:rPr lang="ru-RU" sz="1600" dirty="0" err="1"/>
              <a:t>українську</a:t>
            </a:r>
            <a:r>
              <a:rPr lang="ru-RU" sz="1600" dirty="0"/>
              <a:t> </a:t>
            </a:r>
            <a:r>
              <a:rPr lang="ru-RU" sz="1600" dirty="0" err="1"/>
              <a:t>економіку</a:t>
            </a:r>
            <a:r>
              <a:rPr lang="ru-RU" sz="1600" dirty="0"/>
              <a:t>, </a:t>
            </a:r>
            <a:r>
              <a:rPr lang="ru-RU" sz="1600" dirty="0" err="1"/>
              <a:t>оскільки</a:t>
            </a:r>
            <a:r>
              <a:rPr lang="ru-RU" sz="1600" dirty="0"/>
              <a:t> </a:t>
            </a:r>
            <a:r>
              <a:rPr lang="ru-RU" sz="1600" dirty="0" err="1"/>
              <a:t>саме</a:t>
            </a:r>
            <a:r>
              <a:rPr lang="ru-RU" sz="1600" dirty="0"/>
              <a:t> </a:t>
            </a:r>
            <a:r>
              <a:rPr lang="ru-RU" sz="1600" dirty="0" err="1"/>
              <a:t>ці</a:t>
            </a:r>
            <a:r>
              <a:rPr lang="ru-RU" sz="1600" dirty="0"/>
              <a:t> </a:t>
            </a:r>
            <a:r>
              <a:rPr lang="ru-RU" sz="1600" dirty="0" err="1"/>
              <a:t>галузі</a:t>
            </a:r>
            <a:r>
              <a:rPr lang="ru-RU" sz="1600" dirty="0"/>
              <a:t> є </a:t>
            </a:r>
            <a:r>
              <a:rPr lang="ru-RU" sz="1600" dirty="0" err="1"/>
              <a:t>ключовими</a:t>
            </a:r>
            <a:r>
              <a:rPr lang="ru-RU" sz="1600" dirty="0"/>
              <a:t> при </a:t>
            </a:r>
            <a:r>
              <a:rPr lang="ru-RU" sz="1600" dirty="0" err="1"/>
              <a:t>подоланні</a:t>
            </a:r>
            <a:r>
              <a:rPr lang="ru-RU" sz="1600" dirty="0"/>
              <a:t> </a:t>
            </a:r>
            <a:r>
              <a:rPr lang="ru-RU" sz="1600" dirty="0" err="1"/>
              <a:t>економічних</a:t>
            </a:r>
            <a:r>
              <a:rPr lang="ru-RU" sz="1600" dirty="0"/>
              <a:t> проблем,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мають</a:t>
            </a:r>
            <a:r>
              <a:rPr lang="ru-RU" sz="1600" dirty="0"/>
              <a:t> </a:t>
            </a:r>
            <a:r>
              <a:rPr lang="ru-RU" sz="1600" dirty="0" err="1"/>
              <a:t>системний</a:t>
            </a:r>
            <a:r>
              <a:rPr lang="ru-RU" sz="1600" dirty="0"/>
              <a:t> характер</a:t>
            </a:r>
            <a:endParaRPr lang="uk-UA" sz="1600" dirty="0" smtClean="0"/>
          </a:p>
        </p:txBody>
      </p:sp>
    </p:spTree>
    <p:extLst>
      <p:ext uri="{BB962C8B-B14F-4D97-AF65-F5344CB8AC3E}">
        <p14:creationId xmlns:p14="http://schemas.microsoft.com/office/powerpoint/2010/main" val="2607536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Регіональна</a:t>
            </a:r>
            <a:r>
              <a:rPr lang="ru-RU" dirty="0"/>
              <a:t> (</a:t>
            </a:r>
            <a:r>
              <a:rPr lang="ru-RU" dirty="0" err="1"/>
              <a:t>територіальна</a:t>
            </a:r>
            <a:r>
              <a:rPr lang="ru-RU" dirty="0"/>
              <a:t>) структура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пов'язана</a:t>
            </a:r>
            <a:r>
              <a:rPr lang="ru-RU" dirty="0" smtClean="0"/>
              <a:t> </a:t>
            </a:r>
            <a:r>
              <a:rPr lang="ru-RU" dirty="0"/>
              <a:t>з характером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продуктивних</a:t>
            </a:r>
            <a:r>
              <a:rPr lang="ru-RU" dirty="0"/>
              <a:t> сил по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й </a:t>
            </a:r>
            <a:r>
              <a:rPr lang="ru-RU" dirty="0" err="1"/>
              <a:t>виділяє</a:t>
            </a:r>
            <a:r>
              <a:rPr lang="ru-RU" dirty="0"/>
              <a:t> два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: </a:t>
            </a:r>
            <a:r>
              <a:rPr lang="ru-RU" dirty="0" err="1"/>
              <a:t>економіко-географічний</a:t>
            </a:r>
            <a:r>
              <a:rPr lang="ru-RU" dirty="0"/>
              <a:t> й </a:t>
            </a:r>
            <a:r>
              <a:rPr lang="ru-RU" dirty="0" err="1"/>
              <a:t>адміністративний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економіко-географічний</a:t>
            </a:r>
            <a:r>
              <a:rPr lang="ru-RU" dirty="0" smtClean="0"/>
              <a:t> </a:t>
            </a:r>
            <a:r>
              <a:rPr lang="ru-RU" dirty="0"/>
              <a:t>аспект </a:t>
            </a:r>
            <a:r>
              <a:rPr lang="ru-RU" dirty="0" err="1"/>
              <a:t>територіальної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народного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/>
              <a:t>пов'язаний</a:t>
            </a:r>
            <a:r>
              <a:rPr lang="ru-RU" dirty="0"/>
              <a:t> з </a:t>
            </a:r>
            <a:r>
              <a:rPr lang="ru-RU" dirty="0" err="1"/>
              <a:t>виділенням</a:t>
            </a:r>
            <a:r>
              <a:rPr lang="ru-RU" dirty="0"/>
              <a:t> природно-</a:t>
            </a:r>
            <a:r>
              <a:rPr lang="ru-RU" dirty="0" err="1"/>
              <a:t>економічних</a:t>
            </a:r>
            <a:r>
              <a:rPr lang="ru-RU" dirty="0"/>
              <a:t> зон, великих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районів</a:t>
            </a:r>
            <a:r>
              <a:rPr lang="ru-RU" dirty="0"/>
              <a:t>, </a:t>
            </a:r>
            <a:r>
              <a:rPr lang="ru-RU" dirty="0" err="1"/>
              <a:t>територіальних</a:t>
            </a:r>
            <a:r>
              <a:rPr lang="ru-RU" dirty="0"/>
              <a:t> </a:t>
            </a:r>
            <a:r>
              <a:rPr lang="ru-RU" dirty="0" err="1"/>
              <a:t>комплексів</a:t>
            </a:r>
            <a:r>
              <a:rPr lang="ru-RU" dirty="0"/>
              <a:t>, </a:t>
            </a:r>
            <a:r>
              <a:rPr lang="ru-RU" dirty="0" err="1"/>
              <a:t>промислових</a:t>
            </a:r>
            <a:r>
              <a:rPr lang="ru-RU" dirty="0"/>
              <a:t> і </a:t>
            </a:r>
            <a:r>
              <a:rPr lang="ru-RU" dirty="0" err="1"/>
              <a:t>транспортних</a:t>
            </a:r>
            <a:r>
              <a:rPr lang="ru-RU" dirty="0"/>
              <a:t> </a:t>
            </a:r>
            <a:r>
              <a:rPr lang="ru-RU" dirty="0" err="1"/>
              <a:t>вузлів</a:t>
            </a:r>
            <a:r>
              <a:rPr lang="ru-RU" dirty="0"/>
              <a:t> і т.п.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адміністративний</a:t>
            </a:r>
            <a:r>
              <a:rPr lang="ru-RU" dirty="0" smtClean="0"/>
              <a:t> </a:t>
            </a:r>
            <a:r>
              <a:rPr lang="ru-RU" dirty="0"/>
              <a:t>– з </a:t>
            </a:r>
            <a:r>
              <a:rPr lang="ru-RU" dirty="0" err="1"/>
              <a:t>адміністративним</a:t>
            </a:r>
            <a:r>
              <a:rPr lang="ru-RU" dirty="0"/>
              <a:t> </a:t>
            </a:r>
            <a:r>
              <a:rPr lang="ru-RU" dirty="0" err="1"/>
              <a:t>поділом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на </a:t>
            </a:r>
            <a:r>
              <a:rPr lang="ru-RU" dirty="0" err="1"/>
              <a:t>області</a:t>
            </a:r>
            <a:r>
              <a:rPr lang="ru-RU" dirty="0"/>
              <a:t>, </a:t>
            </a:r>
            <a:r>
              <a:rPr lang="ru-RU" dirty="0" err="1"/>
              <a:t>райони</a:t>
            </a:r>
            <a:r>
              <a:rPr lang="ru-RU" dirty="0"/>
              <a:t> й </a:t>
            </a:r>
            <a:r>
              <a:rPr lang="ru-RU" dirty="0" err="1"/>
              <a:t>автономну</a:t>
            </a:r>
            <a:r>
              <a:rPr lang="ru-RU" dirty="0"/>
              <a:t> </a:t>
            </a:r>
            <a:r>
              <a:rPr lang="ru-RU" dirty="0" err="1"/>
              <a:t>республіку</a:t>
            </a:r>
            <a:r>
              <a:rPr lang="ru-RU" dirty="0"/>
              <a:t> </a:t>
            </a:r>
            <a:r>
              <a:rPr lang="ru-RU" dirty="0" err="1"/>
              <a:t>Крим</a:t>
            </a:r>
            <a:r>
              <a:rPr lang="ru-RU" dirty="0"/>
              <a:t>. При </a:t>
            </a:r>
            <a:r>
              <a:rPr lang="ru-RU" dirty="0" err="1"/>
              <a:t>аналізі</a:t>
            </a:r>
            <a:r>
              <a:rPr lang="ru-RU" dirty="0"/>
              <a:t> </a:t>
            </a:r>
            <a:r>
              <a:rPr lang="ru-RU" dirty="0" err="1"/>
              <a:t>територіальної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досліджується</a:t>
            </a:r>
            <a:r>
              <a:rPr lang="ru-RU" dirty="0"/>
              <a:t> вклад кожного </a:t>
            </a:r>
            <a:r>
              <a:rPr lang="ru-RU" dirty="0" err="1"/>
              <a:t>регіону</a:t>
            </a:r>
            <a:r>
              <a:rPr lang="ru-RU" dirty="0"/>
              <a:t> в 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створеного</a:t>
            </a:r>
            <a:r>
              <a:rPr lang="ru-RU" dirty="0"/>
              <a:t> валового </a:t>
            </a:r>
            <a:r>
              <a:rPr lang="ru-RU" dirty="0" err="1"/>
              <a:t>національного</a:t>
            </a:r>
            <a:r>
              <a:rPr lang="ru-RU" dirty="0"/>
              <a:t> продукту.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3628C-4311-4900-9987-8D35CFF3D4A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617346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Соціальна</a:t>
            </a:r>
            <a:r>
              <a:rPr lang="ru-RU" dirty="0"/>
              <a:t> структура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характеризує</a:t>
            </a:r>
            <a:r>
              <a:rPr lang="ru-RU" dirty="0" smtClean="0"/>
              <a:t>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за формами </a:t>
            </a:r>
            <a:r>
              <a:rPr lang="ru-RU" dirty="0" err="1"/>
              <a:t>власності</a:t>
            </a:r>
            <a:r>
              <a:rPr lang="ru-RU" dirty="0"/>
              <a:t> – державною, </a:t>
            </a:r>
            <a:r>
              <a:rPr lang="ru-RU" dirty="0" err="1"/>
              <a:t>комунальною</a:t>
            </a:r>
            <a:r>
              <a:rPr lang="ru-RU" dirty="0"/>
              <a:t>, приватною, </a:t>
            </a:r>
            <a:r>
              <a:rPr lang="ru-RU" dirty="0" err="1"/>
              <a:t>власністю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 smtClean="0"/>
              <a:t>організацій</a:t>
            </a:r>
            <a:endParaRPr lang="ru-RU" dirty="0" smtClean="0"/>
          </a:p>
          <a:p>
            <a:endParaRPr lang="ru-RU" dirty="0"/>
          </a:p>
          <a:p>
            <a:r>
              <a:rPr lang="uk-UA" dirty="0"/>
              <a:t>Державне рулювання структури економіки – це вплив держави на співвідношення її складових елементів. Такий вплив може здійснюватися через установлення темпів росту галузей народного господарства, що відповідають інтересам державної соціально-економічної політики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3628C-4311-4900-9987-8D35CFF3D4A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36977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Економічний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та </a:t>
            </a:r>
            <a:r>
              <a:rPr lang="ru-RU" dirty="0" err="1"/>
              <a:t>економічне</a:t>
            </a:r>
            <a:r>
              <a:rPr lang="ru-RU" dirty="0"/>
              <a:t> </a:t>
            </a:r>
            <a:r>
              <a:rPr lang="ru-RU" dirty="0" err="1" smtClean="0"/>
              <a:t>зростання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1479-03A7-42B7-B286-625A1A8D6B7F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77187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Економічний розвиток суспільства – це еволюція його виробничих сил і виробничих відносин, що відбувається на базі розширеного відтворення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Показники динаміки економічного розвитку не завжди піддаються кількісній оцінці. У зв’язку з такими </a:t>
            </a:r>
            <a:r>
              <a:rPr lang="uk-UA" dirty="0" err="1"/>
              <a:t>складностями</a:t>
            </a:r>
            <a:r>
              <a:rPr lang="uk-UA" dirty="0"/>
              <a:t> вимірювання економічного розвитку в макроекономіці найчастіше аналізується економічне зростання.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/>
              <a:t>Економічне зростання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uk-UA" dirty="0"/>
              <a:t>це розширення масштабів виробництва, зростання випуску продукції, збільшення національного доходу або валового національного продукту, тобто економічне зростання характеризується зміною обсягів товарів та послуг, що виробляють у країні.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C8179-05C5-4C2F-BDEB-C21C870A095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7082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два типи економічного зростання</a:t>
            </a:r>
            <a:endParaRPr lang="uk-UA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uk-UA" sz="3200" dirty="0"/>
              <a:t>Екстенсивне зростання</a:t>
            </a:r>
            <a:endParaRPr lang="uk-UA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відбувається завдяки збільшенню кількості факторів виробництва при збереженні його попередньої економічної основи. Цей тип є порівняно простим типом економічного зростання. Головна його перевага полягає в тому, що він забезпечує найлегший шлях підвищення темпів господарського розвитку, порівняно швидко та відносно дешево дозоляє збільшити економічний потенціал країни.</a:t>
            </a:r>
            <a:endParaRPr lang="uk-UA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uk-UA" sz="3200" dirty="0"/>
              <a:t>Інтенсивне економічне зростання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це більш складний тип зростання, оскільки вирішальну роль тут відіграє науково-технічний прогрес. Відповідно цей тип зростання передбачає високий рівень розвитку виробничих сил, техніки, технології, високий професійний рівень робітників. Інтенсивний тип зростання дає можливість здолати проблему обмеженості ресурсів. Тобто одним з найбільш важливих джерел економічного зростання стає ресурсозбереження, що значно дешевше для населення ніж зростання кількості задіяних ресурсів.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1479-03A7-42B7-B286-625A1A8D6B7F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29452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8119F-C608-4886-8209-AD912322DE0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57213"/>
            <a:ext cx="7772400" cy="1143000"/>
          </a:xfrm>
        </p:spPr>
        <p:txBody>
          <a:bodyPr anchor="b">
            <a:normAutofit fontScale="90000"/>
          </a:bodyPr>
          <a:lstStyle/>
          <a:p>
            <a:pPr indent="449263" algn="ctr">
              <a:lnSpc>
                <a:spcPct val="150000"/>
              </a:lnSpc>
              <a:spcAft>
                <a:spcPts val="1000"/>
              </a:spcAft>
            </a:pPr>
            <a:r>
              <a:rPr lang="ru-RU" altLang="ru-RU" sz="2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Взаємозв’язок</a:t>
            </a:r>
            <a:r>
              <a:rPr lang="ru-RU" altLang="ru-RU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стратегії</a:t>
            </a:r>
            <a:r>
              <a:rPr lang="ru-RU" altLang="ru-RU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економічного</a:t>
            </a:r>
            <a:r>
              <a:rPr lang="ru-RU" altLang="ru-RU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altLang="ru-RU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altLang="ru-RU" sz="2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структури</a:t>
            </a:r>
            <a:r>
              <a:rPr lang="ru-RU" altLang="ru-RU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національної</a:t>
            </a:r>
            <a:r>
              <a:rPr lang="ru-RU" altLang="ru-RU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економіки</a:t>
            </a:r>
            <a:endParaRPr lang="ru-RU" altLang="ru-RU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11216" y="3793014"/>
            <a:ext cx="120338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67608" y="1804174"/>
            <a:ext cx="122608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27648" y="1660158"/>
            <a:ext cx="136647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39616" y="1660158"/>
            <a:ext cx="135904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783632" y="166015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/>
          </p:nvPr>
        </p:nvGraphicFramePr>
        <p:xfrm>
          <a:off x="2783632" y="1844824"/>
          <a:ext cx="7272808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r:id="rId3" imgW="5086740" imgH="3214911" progId="Visio.Drawing.11">
                  <p:embed/>
                </p:oleObj>
              </mc:Choice>
              <mc:Fallback>
                <p:oleObj r:id="rId3" imgW="5086740" imgH="3214911" progId="Visio.Drawing.11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632" y="1844824"/>
                        <a:ext cx="7272808" cy="47525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29651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Класифікація факторів економічного зростання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5600" y="2163873"/>
            <a:ext cx="6552728" cy="431906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3628C-4311-4900-9987-8D35CFF3D4A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244075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75520" y="2440811"/>
            <a:ext cx="8208966" cy="2539215"/>
          </a:xfrm>
        </p:spPr>
        <p:txBody>
          <a:bodyPr>
            <a:normAutofit/>
          </a:bodyPr>
          <a:lstStyle/>
          <a:p>
            <a:r>
              <a:rPr lang="uk-UA" sz="2400" dirty="0"/>
              <a:t>1. </a:t>
            </a:r>
            <a:r>
              <a:rPr lang="ru-RU" sz="2400" dirty="0"/>
              <a:t>Структура </a:t>
            </a:r>
            <a:r>
              <a:rPr lang="ru-RU" sz="2400" dirty="0" err="1"/>
              <a:t>національної</a:t>
            </a:r>
            <a:r>
              <a:rPr lang="ru-RU" sz="2400" dirty="0"/>
              <a:t> </a:t>
            </a:r>
            <a:r>
              <a:rPr lang="ru-RU" sz="2400" dirty="0" err="1"/>
              <a:t>економіки</a:t>
            </a:r>
            <a:r>
              <a:rPr lang="ru-RU" sz="2400" dirty="0"/>
              <a:t>: </a:t>
            </a:r>
            <a:r>
              <a:rPr lang="ru-RU" sz="2400" dirty="0" err="1"/>
              <a:t>поняття</a:t>
            </a:r>
            <a:r>
              <a:rPr lang="ru-RU" sz="2400" dirty="0"/>
              <a:t>, </a:t>
            </a:r>
            <a:r>
              <a:rPr lang="ru-RU" sz="2400" dirty="0" err="1"/>
              <a:t>види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2. </a:t>
            </a:r>
            <a:r>
              <a:rPr lang="ru-RU" sz="2400" dirty="0" err="1" smtClean="0"/>
              <a:t>Економічний</a:t>
            </a:r>
            <a:r>
              <a:rPr lang="ru-RU" sz="2400" dirty="0" smtClean="0"/>
              <a:t> </a:t>
            </a:r>
            <a:r>
              <a:rPr lang="ru-RU" sz="2400" dirty="0" err="1"/>
              <a:t>розвиток</a:t>
            </a:r>
            <a:r>
              <a:rPr lang="ru-RU" sz="2400" dirty="0"/>
              <a:t> та </a:t>
            </a:r>
            <a:r>
              <a:rPr lang="ru-RU" sz="2400" dirty="0" err="1"/>
              <a:t>економічне</a:t>
            </a:r>
            <a:r>
              <a:rPr lang="ru-RU" sz="2400" dirty="0"/>
              <a:t> </a:t>
            </a:r>
            <a:r>
              <a:rPr lang="ru-RU" sz="2400" dirty="0" err="1"/>
              <a:t>зростання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uk-UA" sz="2400" dirty="0"/>
              <a:t>3</a:t>
            </a:r>
            <a:r>
              <a:rPr lang="uk-UA" sz="2400" dirty="0" smtClean="0"/>
              <a:t>. </a:t>
            </a:r>
            <a:r>
              <a:rPr lang="ru-RU" sz="2400" dirty="0" err="1"/>
              <a:t>Організаційно-економічні</a:t>
            </a:r>
            <a:r>
              <a:rPr lang="ru-RU" sz="2400" dirty="0"/>
              <a:t> засади </a:t>
            </a:r>
            <a:r>
              <a:rPr lang="ru-RU" sz="2400" dirty="0" err="1"/>
              <a:t>структурної</a:t>
            </a:r>
            <a:r>
              <a:rPr lang="ru-RU" sz="2400" dirty="0"/>
              <a:t> </a:t>
            </a:r>
            <a:r>
              <a:rPr lang="ru-RU" sz="2400" dirty="0" err="1"/>
              <a:t>політики</a:t>
            </a:r>
            <a:r>
              <a:rPr lang="ru-RU" sz="2400" dirty="0"/>
              <a:t> </a:t>
            </a:r>
            <a:r>
              <a:rPr lang="ru-RU" sz="2400" dirty="0" err="1" smtClean="0"/>
              <a:t>держави</a:t>
            </a:r>
            <a:r>
              <a:rPr lang="uk-UA" sz="2400" dirty="0"/>
              <a:t> </a:t>
            </a:r>
            <a:r>
              <a:rPr lang="uk-UA" sz="2400" dirty="0" smtClean="0"/>
              <a:t>(самостійно)</a:t>
            </a:r>
            <a:endParaRPr lang="uk-UA" sz="2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1479-03A7-42B7-B286-625A1A8D6B7F}" type="slidenum">
              <a:rPr lang="uk-UA" smtClean="0"/>
              <a:t>2</a:t>
            </a:fld>
            <a:endParaRPr lang="uk-UA"/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2440687" y="1518437"/>
            <a:ext cx="4880717" cy="52700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50" dirty="0">
                <a:solidFill>
                  <a:schemeClr val="tx2"/>
                </a:solidFill>
              </a:rPr>
              <a:t>Питання лекції:</a:t>
            </a:r>
          </a:p>
        </p:txBody>
      </p:sp>
    </p:spTree>
    <p:extLst>
      <p:ext uri="{BB962C8B-B14F-4D97-AF65-F5344CB8AC3E}">
        <p14:creationId xmlns:p14="http://schemas.microsoft.com/office/powerpoint/2010/main" val="19187671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Економічне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складова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та </a:t>
            </a:r>
            <a:r>
              <a:rPr lang="ru-RU" dirty="0" err="1" smtClean="0"/>
              <a:t>показники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вимірюють</a:t>
            </a:r>
            <a:r>
              <a:rPr lang="ru-RU" dirty="0"/>
              <a:t>.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3628C-4311-4900-9987-8D35CFF3D4A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5393807"/>
              </p:ext>
            </p:extLst>
          </p:nvPr>
        </p:nvGraphicFramePr>
        <p:xfrm>
          <a:off x="1631504" y="1834166"/>
          <a:ext cx="9289032" cy="5013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9258048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8119F-C608-4886-8209-AD912322DE05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311" y="718759"/>
            <a:ext cx="7011378" cy="54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91089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8119F-C608-4886-8209-AD912322DE05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205" y="766391"/>
            <a:ext cx="6725589" cy="5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20888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8119F-C608-4886-8209-AD912322DE05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574" y="728285"/>
            <a:ext cx="7182852" cy="54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40989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8119F-C608-4886-8209-AD912322DE05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90" y="690180"/>
            <a:ext cx="6773220" cy="547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96945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8119F-C608-4886-8209-AD912322DE05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547" y="1052181"/>
            <a:ext cx="7020905" cy="475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97323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8119F-C608-4886-8209-AD912322DE05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863" y="709233"/>
            <a:ext cx="6792273" cy="54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40570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8119F-C608-4886-8209-AD912322DE05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311" y="666364"/>
            <a:ext cx="6649378" cy="55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439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8119F-C608-4886-8209-AD912322DE05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574" y="733049"/>
            <a:ext cx="6820852" cy="539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123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: </a:t>
            </a:r>
            <a:r>
              <a:rPr lang="ru-RU" dirty="0" err="1"/>
              <a:t>поняття</a:t>
            </a:r>
            <a:r>
              <a:rPr lang="ru-RU" dirty="0"/>
              <a:t>, </a:t>
            </a:r>
            <a:r>
              <a:rPr lang="ru-RU" dirty="0" err="1" smtClean="0"/>
              <a:t>види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1479-03A7-42B7-B286-625A1A8D6B7F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72563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indent="449263" algn="ctr"/>
            <a:r>
              <a:rPr lang="ru-RU" altLang="ru-RU" sz="2400" b="1" dirty="0">
                <a:cs typeface="Times New Roman" panose="02020603050405020304" pitchFamily="18" charset="0"/>
              </a:rPr>
              <a:t>Модель </a:t>
            </a:r>
            <a:r>
              <a:rPr lang="ru-RU" altLang="ru-RU" sz="2400" b="1" dirty="0" err="1">
                <a:cs typeface="Times New Roman" panose="02020603050405020304" pitchFamily="18" charset="0"/>
              </a:rPr>
              <a:t>структури</a:t>
            </a:r>
            <a:r>
              <a:rPr lang="ru-RU" altLang="ru-RU" sz="2400" b="1" dirty="0"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cs typeface="Times New Roman" panose="02020603050405020304" pitchFamily="18" charset="0"/>
              </a:rPr>
              <a:t>економіки</a:t>
            </a:r>
            <a:r>
              <a:rPr lang="ru-RU" altLang="ru-RU" sz="2400" b="1" dirty="0">
                <a:cs typeface="Times New Roman" panose="02020603050405020304" pitchFamily="18" charset="0"/>
              </a:rPr>
              <a:t> за К. Кларком та Д. Беллом </a:t>
            </a:r>
            <a:endParaRPr lang="ru-RU" altLang="ru-RU" sz="2000" b="1" dirty="0"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3628C-4311-4900-9987-8D35CFF3D4A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7171" name="Rectangle 2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Verdana" panose="020B0604030504040204" pitchFamily="34" charset="0"/>
            </a:endParaRP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Verdana" panose="020B0604030504040204" pitchFamily="34" charset="0"/>
            </a:endParaRP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071664" y="14016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733752"/>
              </p:ext>
            </p:extLst>
          </p:nvPr>
        </p:nvGraphicFramePr>
        <p:xfrm>
          <a:off x="2471453" y="1700809"/>
          <a:ext cx="6480720" cy="486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r:id="rId3" imgW="5932746" imgH="5343575" progId="Visio.Drawing.11">
                  <p:embed/>
                </p:oleObj>
              </mc:Choice>
              <mc:Fallback>
                <p:oleObj r:id="rId3" imgW="5932746" imgH="5343575" progId="Visio.Drawing.11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453" y="1700809"/>
                        <a:ext cx="6480720" cy="48688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55506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8119F-C608-4886-8209-AD912322DE0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4663"/>
            <a:ext cx="7329488" cy="712787"/>
          </a:xfrm>
        </p:spPr>
        <p:txBody>
          <a:bodyPr anchor="b"/>
          <a:lstStyle/>
          <a:p>
            <a:pPr indent="449263" algn="ctr"/>
            <a:r>
              <a:rPr lang="uk-UA" altLang="ru-RU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Сучасні рівні дослідження економічної структури 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11267" name="Rectangle 4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Verdana" panose="020B0604030504040204" pitchFamily="34" charset="0"/>
            </a:endParaRPr>
          </a:p>
        </p:txBody>
      </p:sp>
      <p:sp>
        <p:nvSpPr>
          <p:cNvPr id="2" name="Rectangle 19"/>
          <p:cNvSpPr>
            <a:spLocks noChangeArrowheads="1"/>
          </p:cNvSpPr>
          <p:nvPr/>
        </p:nvSpPr>
        <p:spPr bwMode="auto">
          <a:xfrm>
            <a:off x="2639616" y="1588150"/>
            <a:ext cx="121756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460218"/>
              </p:ext>
            </p:extLst>
          </p:nvPr>
        </p:nvGraphicFramePr>
        <p:xfrm>
          <a:off x="2423592" y="1244673"/>
          <a:ext cx="6624736" cy="4941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r:id="rId3" imgW="4983592" imgH="4138575" progId="Visio.Drawing.11">
                  <p:embed/>
                </p:oleObj>
              </mc:Choice>
              <mc:Fallback>
                <p:oleObj r:id="rId3" imgW="4983592" imgH="4138575" progId="Visio.Drawing.11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2" y="1244673"/>
                        <a:ext cx="6624736" cy="49411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36177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8119F-C608-4886-8209-AD912322DE0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2150"/>
            <a:ext cx="7772400" cy="1143000"/>
          </a:xfrm>
        </p:spPr>
        <p:txBody>
          <a:bodyPr anchor="b"/>
          <a:lstStyle/>
          <a:p>
            <a:pPr indent="449263" algn="ctr"/>
            <a:r>
              <a:rPr lang="ru-RU" dirty="0" err="1"/>
              <a:t>Види</a:t>
            </a:r>
            <a:r>
              <a:rPr lang="ru-RU" dirty="0"/>
              <a:t> структур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endParaRPr lang="ru-RU" altLang="ru-RU" sz="2400" b="1" dirty="0"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51584" y="1804174"/>
            <a:ext cx="135968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069759"/>
              </p:ext>
            </p:extLst>
          </p:nvPr>
        </p:nvGraphicFramePr>
        <p:xfrm>
          <a:off x="2351584" y="1988840"/>
          <a:ext cx="7704856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r:id="rId3" imgW="5176842" imgH="1768768" progId="Visio.Drawing.11">
                  <p:embed/>
                </p:oleObj>
              </mc:Choice>
              <mc:Fallback>
                <p:oleObj r:id="rId3" imgW="5176842" imgH="176876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584" y="1988840"/>
                        <a:ext cx="7704856" cy="37444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49008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1055137"/>
            <a:ext cx="7210396" cy="753620"/>
          </a:xfrm>
        </p:spPr>
        <p:txBody>
          <a:bodyPr>
            <a:noAutofit/>
          </a:bodyPr>
          <a:lstStyle/>
          <a:p>
            <a:pPr algn="ctr"/>
            <a:r>
              <a:rPr lang="uk-UA" sz="2800" dirty="0"/>
              <a:t>Відтворювальна структура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3822" y="2363689"/>
            <a:ext cx="5567979" cy="9746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600" dirty="0" err="1" smtClean="0"/>
              <a:t>пов’язана</a:t>
            </a:r>
            <a:r>
              <a:rPr lang="ru-RU" sz="1600" dirty="0" smtClean="0"/>
              <a:t> </a:t>
            </a:r>
            <a:r>
              <a:rPr lang="ru-RU" sz="1600" dirty="0"/>
              <a:t>з </a:t>
            </a:r>
            <a:r>
              <a:rPr lang="ru-RU" sz="1600" dirty="0" err="1"/>
              <a:t>матеріально-речовим</a:t>
            </a:r>
            <a:r>
              <a:rPr lang="ru-RU" sz="1600" dirty="0"/>
              <a:t> та </a:t>
            </a:r>
            <a:r>
              <a:rPr lang="ru-RU" sz="1600" dirty="0" err="1"/>
              <a:t>вартісним</a:t>
            </a:r>
            <a:r>
              <a:rPr lang="ru-RU" sz="1600" dirty="0"/>
              <a:t> складом </a:t>
            </a:r>
            <a:r>
              <a:rPr lang="ru-RU" sz="1600" dirty="0" err="1"/>
              <a:t>створеного</a:t>
            </a:r>
            <a:r>
              <a:rPr lang="ru-RU" sz="1600" dirty="0"/>
              <a:t> у </a:t>
            </a:r>
            <a:r>
              <a:rPr lang="ru-RU" sz="1600" dirty="0" err="1"/>
              <a:t>суспільстві</a:t>
            </a:r>
            <a:r>
              <a:rPr lang="ru-RU" sz="1600" dirty="0"/>
              <a:t> валового </a:t>
            </a:r>
            <a:r>
              <a:rPr lang="ru-RU" sz="1600" dirty="0" err="1"/>
              <a:t>національного</a:t>
            </a:r>
            <a:r>
              <a:rPr lang="ru-RU" sz="1600" dirty="0"/>
              <a:t> продукту. </a:t>
            </a:r>
            <a:endParaRPr lang="uk-UA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96825" y="4002851"/>
            <a:ext cx="6019277" cy="127774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1600" b="1" i="1" u="sng" dirty="0" smtClean="0"/>
              <a:t>Норма нагромадження:</a:t>
            </a:r>
            <a:endParaRPr lang="uk-UA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1479-03A7-42B7-B286-625A1A8D6B7F}" type="slidenum">
              <a:rPr lang="uk-UA" smtClean="0"/>
              <a:t>7</a:t>
            </a:fld>
            <a:endParaRPr lang="uk-UA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78239" y="3501847"/>
            <a:ext cx="5567979" cy="134700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ru-RU" sz="1600" dirty="0" err="1"/>
              <a:t>нагромадження</a:t>
            </a:r>
            <a:r>
              <a:rPr lang="ru-RU" sz="1600" dirty="0"/>
              <a:t> </a:t>
            </a:r>
            <a:r>
              <a:rPr lang="ru-RU" sz="1600" dirty="0" err="1"/>
              <a:t>якоюсь</a:t>
            </a:r>
            <a:r>
              <a:rPr lang="ru-RU" sz="1600" dirty="0"/>
              <a:t> </a:t>
            </a:r>
            <a:r>
              <a:rPr lang="ru-RU" sz="1600" dirty="0" err="1"/>
              <a:t>мірою</a:t>
            </a:r>
            <a:r>
              <a:rPr lang="ru-RU" sz="1600" dirty="0"/>
              <a:t> </a:t>
            </a:r>
            <a:r>
              <a:rPr lang="ru-RU" sz="1600" dirty="0" err="1"/>
              <a:t>обмежує</a:t>
            </a:r>
            <a:r>
              <a:rPr lang="ru-RU" sz="1600" dirty="0"/>
              <a:t> </a:t>
            </a:r>
            <a:r>
              <a:rPr lang="ru-RU" sz="1600" dirty="0" err="1"/>
              <a:t>споживання</a:t>
            </a:r>
            <a:r>
              <a:rPr lang="ru-RU" sz="1600" dirty="0"/>
              <a:t>. Але </a:t>
            </a:r>
            <a:r>
              <a:rPr lang="ru-RU" sz="1600" dirty="0" err="1"/>
              <a:t>чисте</a:t>
            </a:r>
            <a:r>
              <a:rPr lang="ru-RU" sz="1600" dirty="0"/>
              <a:t> </a:t>
            </a:r>
            <a:r>
              <a:rPr lang="ru-RU" sz="1600" dirty="0" err="1"/>
              <a:t>нагромадження</a:t>
            </a:r>
            <a:r>
              <a:rPr lang="ru-RU" sz="1600" dirty="0"/>
              <a:t> в той час є </a:t>
            </a:r>
            <a:r>
              <a:rPr lang="ru-RU" sz="1600" dirty="0" err="1"/>
              <a:t>джерелом</a:t>
            </a:r>
            <a:r>
              <a:rPr lang="ru-RU" sz="1600" dirty="0"/>
              <a:t> </a:t>
            </a:r>
            <a:r>
              <a:rPr lang="ru-RU" sz="1600" dirty="0" err="1"/>
              <a:t>розширеного</a:t>
            </a:r>
            <a:r>
              <a:rPr lang="ru-RU" sz="1600" dirty="0"/>
              <a:t> </a:t>
            </a:r>
            <a:r>
              <a:rPr lang="ru-RU" sz="1600" dirty="0" err="1"/>
              <a:t>відтворення</a:t>
            </a:r>
            <a:r>
              <a:rPr lang="ru-RU" sz="1600" dirty="0"/>
              <a:t>, </a:t>
            </a:r>
            <a:r>
              <a:rPr lang="ru-RU" sz="1600" dirty="0" err="1"/>
              <a:t>сприяє</a:t>
            </a:r>
            <a:r>
              <a:rPr lang="ru-RU" sz="1600" dirty="0"/>
              <a:t> </a:t>
            </a:r>
            <a:r>
              <a:rPr lang="ru-RU" sz="1600" dirty="0" err="1"/>
              <a:t>економічному</a:t>
            </a:r>
            <a:r>
              <a:rPr lang="ru-RU" sz="1600" dirty="0"/>
              <a:t> </a:t>
            </a:r>
            <a:r>
              <a:rPr lang="ru-RU" sz="1600" dirty="0" err="1"/>
              <a:t>зростанню</a:t>
            </a:r>
            <a:r>
              <a:rPr lang="ru-RU" sz="1600" dirty="0"/>
              <a:t>. </a:t>
            </a:r>
            <a:r>
              <a:rPr lang="ru-RU" sz="1600" dirty="0" err="1"/>
              <a:t>Збільшення</a:t>
            </a:r>
            <a:r>
              <a:rPr lang="ru-RU" sz="1600" dirty="0"/>
              <a:t> </a:t>
            </a:r>
            <a:r>
              <a:rPr lang="ru-RU" sz="1600" dirty="0" err="1"/>
              <a:t>нагромадження</a:t>
            </a:r>
            <a:r>
              <a:rPr lang="ru-RU" sz="1600" dirty="0"/>
              <a:t> </a:t>
            </a:r>
            <a:r>
              <a:rPr lang="ru-RU" sz="1600" dirty="0" err="1"/>
              <a:t>веде</a:t>
            </a:r>
            <a:r>
              <a:rPr lang="ru-RU" sz="1600" dirty="0"/>
              <a:t> до </a:t>
            </a:r>
            <a:r>
              <a:rPr lang="ru-RU" sz="1600" dirty="0" err="1"/>
              <a:t>скорочення</a:t>
            </a:r>
            <a:r>
              <a:rPr lang="ru-RU" sz="1600" dirty="0"/>
              <a:t> </a:t>
            </a:r>
            <a:r>
              <a:rPr lang="ru-RU" sz="1600" dirty="0" err="1"/>
              <a:t>можливостей</a:t>
            </a:r>
            <a:r>
              <a:rPr lang="ru-RU" sz="1600" dirty="0"/>
              <a:t> </a:t>
            </a:r>
            <a:r>
              <a:rPr lang="ru-RU" sz="1600" dirty="0" err="1"/>
              <a:t>споживання</a:t>
            </a:r>
            <a:r>
              <a:rPr lang="ru-RU" sz="1600" dirty="0"/>
              <a:t>, і </a:t>
            </a:r>
            <a:r>
              <a:rPr lang="ru-RU" sz="1600" dirty="0" err="1"/>
              <a:t>навпаки</a:t>
            </a:r>
            <a:r>
              <a:rPr lang="ru-RU" sz="1600" dirty="0"/>
              <a:t>. </a:t>
            </a:r>
            <a:endParaRPr lang="uk-UA" sz="16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93821" y="4980394"/>
            <a:ext cx="5567979" cy="13289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uk-UA" sz="1600" dirty="0"/>
              <a:t>Норма нагромадження вважається достатньою, якщо становить приблизно 25% від ВВП. Якщо частка нагромадження у ВВП менша, то в економіці можуть спостерігатися застійні явища, оскільки не вистачає коштів</a:t>
            </a: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5903341" y="2340849"/>
            <a:ext cx="6019277" cy="15496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ru-RU" sz="1600" dirty="0" err="1"/>
              <a:t>характеризує</a:t>
            </a:r>
            <a:r>
              <a:rPr lang="ru-RU" sz="1600" dirty="0"/>
              <a:t> </a:t>
            </a:r>
            <a:r>
              <a:rPr lang="ru-RU" sz="1600" dirty="0" err="1"/>
              <a:t>частку</a:t>
            </a:r>
            <a:r>
              <a:rPr lang="ru-RU" sz="1600" dirty="0"/>
              <a:t> </a:t>
            </a:r>
            <a:r>
              <a:rPr lang="ru-RU" sz="1600" dirty="0" err="1"/>
              <a:t>вартості</a:t>
            </a:r>
            <a:r>
              <a:rPr lang="ru-RU" sz="1600" dirty="0"/>
              <a:t> </a:t>
            </a:r>
            <a:r>
              <a:rPr lang="ru-RU" sz="1600" dirty="0" err="1"/>
              <a:t>створених</a:t>
            </a:r>
            <a:r>
              <a:rPr lang="ru-RU" sz="1600" dirty="0"/>
              <a:t> </a:t>
            </a:r>
            <a:r>
              <a:rPr lang="ru-RU" sz="1600" dirty="0" err="1"/>
              <a:t>засобів</a:t>
            </a:r>
            <a:r>
              <a:rPr lang="ru-RU" sz="1600" dirty="0"/>
              <a:t> </a:t>
            </a:r>
            <a:r>
              <a:rPr lang="ru-RU" sz="1600" dirty="0" err="1"/>
              <a:t>виробництва</a:t>
            </a:r>
            <a:r>
              <a:rPr lang="ru-RU" sz="1600" dirty="0"/>
              <a:t> </a:t>
            </a:r>
            <a:r>
              <a:rPr lang="ru-RU" sz="1600" dirty="0" err="1"/>
              <a:t>предметів</a:t>
            </a:r>
            <a:r>
              <a:rPr lang="ru-RU" sz="1600" dirty="0"/>
              <a:t> </a:t>
            </a:r>
            <a:r>
              <a:rPr lang="ru-RU" sz="1600" dirty="0" err="1"/>
              <a:t>споживання</a:t>
            </a:r>
            <a:r>
              <a:rPr lang="ru-RU" sz="1600" dirty="0"/>
              <a:t> у </a:t>
            </a:r>
            <a:r>
              <a:rPr lang="ru-RU" sz="1600" dirty="0" err="1"/>
              <a:t>загальному</a:t>
            </a:r>
            <a:r>
              <a:rPr lang="ru-RU" sz="1600" dirty="0"/>
              <a:t> </a:t>
            </a:r>
            <a:r>
              <a:rPr lang="ru-RU" sz="1600" dirty="0" err="1"/>
              <a:t>обсязі</a:t>
            </a:r>
            <a:r>
              <a:rPr lang="ru-RU" sz="1600" dirty="0"/>
              <a:t> валового </a:t>
            </a:r>
            <a:r>
              <a:rPr lang="ru-RU" sz="1600" dirty="0" err="1"/>
              <a:t>національного</a:t>
            </a:r>
            <a:r>
              <a:rPr lang="ru-RU" sz="1600" dirty="0"/>
              <a:t> продукту – </a:t>
            </a:r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мова</a:t>
            </a:r>
            <a:r>
              <a:rPr lang="ru-RU" sz="1600" dirty="0"/>
              <a:t> </a:t>
            </a:r>
            <a:r>
              <a:rPr lang="ru-RU" sz="1600" dirty="0" err="1"/>
              <a:t>йде</a:t>
            </a:r>
            <a:r>
              <a:rPr lang="ru-RU" sz="1600" dirty="0"/>
              <a:t> про </a:t>
            </a:r>
            <a:r>
              <a:rPr lang="ru-RU" sz="1600" dirty="0" err="1"/>
              <a:t>матеріально-речовий</a:t>
            </a:r>
            <a:r>
              <a:rPr lang="ru-RU" sz="1600" dirty="0"/>
              <a:t> склад та </a:t>
            </a:r>
            <a:r>
              <a:rPr lang="ru-RU" sz="1600" dirty="0" err="1"/>
              <a:t>частку</a:t>
            </a:r>
            <a:r>
              <a:rPr lang="ru-RU" sz="1600" dirty="0"/>
              <a:t> </a:t>
            </a:r>
            <a:r>
              <a:rPr lang="ru-RU" sz="1600" dirty="0" err="1"/>
              <a:t>фондів</a:t>
            </a:r>
            <a:r>
              <a:rPr lang="ru-RU" sz="1600" dirty="0"/>
              <a:t> </a:t>
            </a:r>
            <a:r>
              <a:rPr lang="ru-RU" sz="1600" dirty="0" err="1"/>
              <a:t>заміщення</a:t>
            </a:r>
            <a:r>
              <a:rPr lang="ru-RU" sz="1600" dirty="0"/>
              <a:t>, </a:t>
            </a:r>
            <a:r>
              <a:rPr lang="ru-RU" sz="1600" dirty="0" err="1"/>
              <a:t>споживання</a:t>
            </a:r>
            <a:r>
              <a:rPr lang="ru-RU" sz="1600" dirty="0"/>
              <a:t>, </a:t>
            </a:r>
            <a:r>
              <a:rPr lang="ru-RU" sz="1600" dirty="0" err="1"/>
              <a:t>нагромадження</a:t>
            </a:r>
            <a:r>
              <a:rPr lang="ru-RU" sz="1600" dirty="0"/>
              <a:t> – </a:t>
            </a:r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мова</a:t>
            </a:r>
            <a:r>
              <a:rPr lang="ru-RU" sz="1600" dirty="0"/>
              <a:t> </a:t>
            </a:r>
            <a:r>
              <a:rPr lang="ru-RU" sz="1600" dirty="0" err="1"/>
              <a:t>йде</a:t>
            </a:r>
            <a:r>
              <a:rPr lang="ru-RU" sz="1600" dirty="0"/>
              <a:t> про </a:t>
            </a:r>
            <a:r>
              <a:rPr lang="ru-RU" sz="1600" dirty="0" err="1"/>
              <a:t>вартісний</a:t>
            </a:r>
            <a:r>
              <a:rPr lang="ru-RU" sz="1600" dirty="0"/>
              <a:t> склад </a:t>
            </a:r>
            <a:r>
              <a:rPr lang="ru-RU" sz="1600" dirty="0" err="1"/>
              <a:t>макропоказника</a:t>
            </a:r>
            <a:endParaRPr lang="uk-UA" sz="16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903341" y="5314908"/>
            <a:ext cx="6019277" cy="99441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ru-RU" sz="1600" dirty="0"/>
              <a:t>для </a:t>
            </a:r>
            <a:r>
              <a:rPr lang="ru-RU" sz="1600" dirty="0" err="1"/>
              <a:t>відновлення</a:t>
            </a:r>
            <a:r>
              <a:rPr lang="ru-RU" sz="1600" dirty="0"/>
              <a:t> </a:t>
            </a:r>
            <a:r>
              <a:rPr lang="ru-RU" sz="1600" dirty="0" err="1"/>
              <a:t>застарілих</a:t>
            </a:r>
            <a:r>
              <a:rPr lang="ru-RU" sz="1600" dirty="0"/>
              <a:t> </a:t>
            </a:r>
            <a:r>
              <a:rPr lang="ru-RU" sz="1600" dirty="0" err="1"/>
              <a:t>основних</a:t>
            </a:r>
            <a:r>
              <a:rPr lang="ru-RU" sz="1600" dirty="0"/>
              <a:t> </a:t>
            </a:r>
            <a:r>
              <a:rPr lang="ru-RU" sz="1600" dirty="0" err="1"/>
              <a:t>засобів</a:t>
            </a:r>
            <a:r>
              <a:rPr lang="ru-RU" sz="1600" dirty="0"/>
              <a:t>. </a:t>
            </a:r>
            <a:r>
              <a:rPr lang="ru-RU" sz="1600" dirty="0" err="1"/>
              <a:t>Тоді</a:t>
            </a:r>
            <a:r>
              <a:rPr lang="ru-RU" sz="1600" dirty="0"/>
              <a:t> </a:t>
            </a:r>
            <a:r>
              <a:rPr lang="ru-RU" sz="1600" dirty="0" err="1"/>
              <a:t>процеси</a:t>
            </a:r>
            <a:r>
              <a:rPr lang="ru-RU" sz="1600" dirty="0"/>
              <a:t> </a:t>
            </a:r>
            <a:r>
              <a:rPr lang="ru-RU" sz="1600" dirty="0" err="1"/>
              <a:t>відтворення</a:t>
            </a:r>
            <a:r>
              <a:rPr lang="ru-RU" sz="1600" dirty="0"/>
              <a:t> не </a:t>
            </a:r>
            <a:r>
              <a:rPr lang="ru-RU" sz="1600" dirty="0" err="1"/>
              <a:t>ефективні</a:t>
            </a:r>
            <a:r>
              <a:rPr lang="ru-RU" sz="1600" dirty="0"/>
              <a:t>. </a:t>
            </a:r>
            <a:r>
              <a:rPr lang="ru-RU" sz="1600" dirty="0" err="1"/>
              <a:t>Проте</a:t>
            </a:r>
            <a:r>
              <a:rPr lang="ru-RU" sz="1600" dirty="0"/>
              <a:t> </a:t>
            </a:r>
            <a:r>
              <a:rPr lang="ru-RU" sz="1600" dirty="0" err="1"/>
              <a:t>надто</a:t>
            </a:r>
            <a:r>
              <a:rPr lang="ru-RU" sz="1600" dirty="0"/>
              <a:t> </a:t>
            </a:r>
            <a:r>
              <a:rPr lang="ru-RU" sz="1600" dirty="0" err="1"/>
              <a:t>висока</a:t>
            </a:r>
            <a:r>
              <a:rPr lang="ru-RU" sz="1600" dirty="0"/>
              <a:t> норма </a:t>
            </a:r>
            <a:r>
              <a:rPr lang="ru-RU" sz="1600" dirty="0" err="1"/>
              <a:t>нагромадження</a:t>
            </a:r>
            <a:r>
              <a:rPr lang="ru-RU" sz="1600" dirty="0"/>
              <a:t> (</a:t>
            </a:r>
            <a:r>
              <a:rPr lang="ru-RU" sz="1600" dirty="0" err="1"/>
              <a:t>більше</a:t>
            </a:r>
            <a:r>
              <a:rPr lang="ru-RU" sz="1600" dirty="0"/>
              <a:t> 30%) </a:t>
            </a:r>
            <a:r>
              <a:rPr lang="ru-RU" sz="1600" dirty="0" err="1"/>
              <a:t>одночасно</a:t>
            </a:r>
            <a:r>
              <a:rPr lang="ru-RU" sz="1600" dirty="0"/>
              <a:t> </a:t>
            </a:r>
            <a:r>
              <a:rPr lang="ru-RU" sz="1600" dirty="0" err="1"/>
              <a:t>знижує</a:t>
            </a:r>
            <a:r>
              <a:rPr lang="ru-RU" sz="1600" dirty="0"/>
              <a:t> </a:t>
            </a:r>
            <a:r>
              <a:rPr lang="ru-RU" sz="1600" dirty="0" err="1"/>
              <a:t>можливості</a:t>
            </a:r>
            <a:r>
              <a:rPr lang="ru-RU" sz="1600" dirty="0"/>
              <a:t> </a:t>
            </a:r>
            <a:r>
              <a:rPr lang="ru-RU" sz="1600" dirty="0" err="1"/>
              <a:t>споживання</a:t>
            </a:r>
            <a:r>
              <a:rPr lang="ru-RU" sz="1600" dirty="0"/>
              <a:t>, </a:t>
            </a:r>
            <a:r>
              <a:rPr lang="ru-RU" sz="1600" dirty="0" err="1"/>
              <a:t>зменшує</a:t>
            </a:r>
            <a:r>
              <a:rPr lang="ru-RU" sz="1600" dirty="0"/>
              <a:t> фонд </a:t>
            </a:r>
            <a:r>
              <a:rPr lang="ru-RU" sz="1600" dirty="0" err="1"/>
              <a:t>споживання</a:t>
            </a:r>
            <a:r>
              <a:rPr lang="ru-RU" sz="1600" dirty="0"/>
              <a:t> у ВВП.</a:t>
            </a:r>
            <a:endParaRPr lang="uk-UA" sz="1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4351713"/>
            <a:ext cx="3878694" cy="77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349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721636"/>
            <a:ext cx="9937104" cy="1087121"/>
          </a:xfrm>
        </p:spPr>
        <p:txBody>
          <a:bodyPr>
            <a:noAutofit/>
          </a:bodyPr>
          <a:lstStyle/>
          <a:p>
            <a:pPr algn="ctr"/>
            <a:r>
              <a:rPr lang="uk-UA" sz="2800" dirty="0"/>
              <a:t>Галузева </a:t>
            </a:r>
            <a:r>
              <a:rPr lang="uk-UA" sz="2800" dirty="0" smtClean="0"/>
              <a:t>структура </a:t>
            </a:r>
            <a:r>
              <a:rPr lang="ru-RU" sz="2800" dirty="0" err="1"/>
              <a:t>характеризує</a:t>
            </a:r>
            <a:r>
              <a:rPr lang="ru-RU" sz="2800" dirty="0"/>
              <a:t> </a:t>
            </a:r>
            <a:r>
              <a:rPr lang="ru-RU" sz="2800" dirty="0" err="1"/>
              <a:t>внесок</a:t>
            </a:r>
            <a:r>
              <a:rPr lang="ru-RU" sz="2800" dirty="0"/>
              <a:t> </a:t>
            </a:r>
            <a:r>
              <a:rPr lang="ru-RU" sz="2800" dirty="0" err="1"/>
              <a:t>окремих</a:t>
            </a:r>
            <a:r>
              <a:rPr lang="ru-RU" sz="2800" dirty="0"/>
              <a:t> </a:t>
            </a:r>
            <a:r>
              <a:rPr lang="ru-RU" sz="2800" dirty="0" err="1"/>
              <a:t>видів</a:t>
            </a:r>
            <a:r>
              <a:rPr lang="ru-RU" sz="2800" dirty="0"/>
              <a:t> </a:t>
            </a:r>
            <a:r>
              <a:rPr lang="ru-RU" sz="2800" dirty="0" err="1"/>
              <a:t>економічної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ru-RU" sz="2800" dirty="0"/>
              <a:t> (</a:t>
            </a:r>
            <a:r>
              <a:rPr lang="ru-RU" sz="2800" dirty="0" err="1" smtClean="0"/>
              <a:t>галузей</a:t>
            </a:r>
            <a:r>
              <a:rPr lang="ru-RU" sz="2800" dirty="0" smtClean="0"/>
              <a:t>) </a:t>
            </a:r>
            <a:r>
              <a:rPr lang="ru-RU" sz="2800" dirty="0"/>
              <a:t>у </a:t>
            </a:r>
            <a:r>
              <a:rPr lang="ru-RU" sz="2800" dirty="0" err="1"/>
              <a:t>загальний</a:t>
            </a:r>
            <a:r>
              <a:rPr lang="ru-RU" sz="2800" dirty="0"/>
              <a:t> </a:t>
            </a:r>
            <a:r>
              <a:rPr lang="ru-RU" sz="2800" dirty="0" err="1"/>
              <a:t>обсяг</a:t>
            </a:r>
            <a:r>
              <a:rPr lang="ru-RU" sz="2800" dirty="0"/>
              <a:t> </a:t>
            </a:r>
            <a:r>
              <a:rPr lang="ru-RU" sz="2800" dirty="0" err="1"/>
              <a:t>макроекономічних</a:t>
            </a:r>
            <a:r>
              <a:rPr lang="ru-RU" sz="2800" dirty="0"/>
              <a:t> </a:t>
            </a:r>
            <a:r>
              <a:rPr lang="ru-RU" sz="2800" dirty="0" err="1"/>
              <a:t>показників</a:t>
            </a:r>
            <a:endParaRPr lang="uk-UA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01479-03A7-42B7-B286-625A1A8D6B7F}" type="slidenum">
              <a:rPr lang="uk-UA" smtClean="0"/>
              <a:t>8</a:t>
            </a:fld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b="44304"/>
          <a:stretch/>
        </p:blipFill>
        <p:spPr>
          <a:xfrm>
            <a:off x="1055440" y="1988840"/>
            <a:ext cx="4623539" cy="40324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t="55134"/>
          <a:stretch/>
        </p:blipFill>
        <p:spPr>
          <a:xfrm>
            <a:off x="5951984" y="2574032"/>
            <a:ext cx="4906666" cy="344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742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валової</a:t>
            </a:r>
            <a:r>
              <a:rPr lang="ru-RU" dirty="0"/>
              <a:t> </a:t>
            </a:r>
            <a:r>
              <a:rPr lang="ru-RU" dirty="0" err="1"/>
              <a:t>доданої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за видами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за </a:t>
            </a:r>
            <a:r>
              <a:rPr lang="ru-RU" dirty="0" err="1"/>
              <a:t>період</a:t>
            </a:r>
            <a:r>
              <a:rPr lang="ru-RU" dirty="0"/>
              <a:t> 2010-2020 </a:t>
            </a:r>
            <a:r>
              <a:rPr lang="ru-RU" dirty="0" err="1"/>
              <a:t>рр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480" y="1988840"/>
            <a:ext cx="8496944" cy="471781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3628C-4311-4900-9987-8D35CFF3D4A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1729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1695</TotalTime>
  <Words>918</Words>
  <Application>Microsoft Office PowerPoint</Application>
  <PresentationFormat>Широкоэкранный</PresentationFormat>
  <Paragraphs>83</Paragraphs>
  <Slides>28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Arial Narrow</vt:lpstr>
      <vt:lpstr>Calibri</vt:lpstr>
      <vt:lpstr>Times New Roman</vt:lpstr>
      <vt:lpstr>Trebuchet MS</vt:lpstr>
      <vt:lpstr>Verdana</vt:lpstr>
      <vt:lpstr>Wingdings</vt:lpstr>
      <vt:lpstr>Берлин</vt:lpstr>
      <vt:lpstr>Visio.Drawing.11</vt:lpstr>
      <vt:lpstr>Лекція 3 Структура національної економіки</vt:lpstr>
      <vt:lpstr>1. Структура національної економіки: поняття, види 2. Економічний розвиток та економічне зростання 3. Організаційно-економічні засади структурної політики держави (самостійно)</vt:lpstr>
      <vt:lpstr>Структура національної економіки: поняття, види </vt:lpstr>
      <vt:lpstr>Модель структури економіки за К. Кларком та Д. Беллом </vt:lpstr>
      <vt:lpstr>Сучасні рівні дослідження економічної структури </vt:lpstr>
      <vt:lpstr>Види структур національної економіки</vt:lpstr>
      <vt:lpstr>Відтворювальна структура</vt:lpstr>
      <vt:lpstr>Галузева структура характеризує внесок окремих видів економічної діяльності (галузей) у загальний обсяг макроекономічних показників</vt:lpstr>
      <vt:lpstr>Зміна структури валової доданої вартості за видами економічної діяльності в Україні за період 2010-2020 рр.</vt:lpstr>
      <vt:lpstr>Зайнятість населення по видам економічної діяльності в Україні, тис. осіб, 2020 р.</vt:lpstr>
      <vt:lpstr>Структура валової доданої вартості за видами економічної діяльності, %</vt:lpstr>
      <vt:lpstr>Висновки і тенденції з аналізу галузевої структури</vt:lpstr>
      <vt:lpstr>Регіональна (територіальна) структура</vt:lpstr>
      <vt:lpstr>Соціальна структура </vt:lpstr>
      <vt:lpstr>Економічний розвиток та економічне зростання</vt:lpstr>
      <vt:lpstr>Економічний розвиток суспільства – це еволюція його виробничих сил і виробничих відносин, що відбувається на базі розширеного відтворення</vt:lpstr>
      <vt:lpstr>два типи економічного зростання</vt:lpstr>
      <vt:lpstr>Взаємозв’язок стратегії економічного розвитку та структури національної економіки</vt:lpstr>
      <vt:lpstr>Класифікація факторів економічного зростання</vt:lpstr>
      <vt:lpstr>Економічне зростання – це складова економічного розвитку та показники, що його вимірюють.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МАКРОЕКОНОМІКА ЯК НАУКА</dc:title>
  <dc:creator>Admin</dc:creator>
  <cp:lastModifiedBy>Юлия Кусакова</cp:lastModifiedBy>
  <cp:revision>230</cp:revision>
  <dcterms:created xsi:type="dcterms:W3CDTF">2013-09-22T15:36:43Z</dcterms:created>
  <dcterms:modified xsi:type="dcterms:W3CDTF">2024-02-05T22:47:34Z</dcterms:modified>
</cp:coreProperties>
</file>