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354CA-D41E-4658-893E-BF4B3CEE51D5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E350-82D8-4A11-A7D7-B6DE9158E8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1470025"/>
          </a:xfrm>
        </p:spPr>
        <p:txBody>
          <a:bodyPr>
            <a:normAutofit/>
          </a:bodyPr>
          <a:lstStyle/>
          <a:p>
            <a:r>
              <a:rPr lang="uk-UA" sz="6600" u="sng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ФІЗІОЛОГІЯ РОСЛИН </a:t>
            </a:r>
            <a:endParaRPr lang="ru-RU" sz="66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lant_physiolog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785926"/>
            <a:ext cx="5810264" cy="45465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nnam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72800" y="1428737"/>
            <a:ext cx="10016734" cy="471490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285728"/>
            <a:ext cx="4286248" cy="6357982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/>
              <a:t>Метою</a:t>
            </a:r>
            <a:r>
              <a:rPr lang="uk-UA" dirty="0"/>
              <a:t> викладання навчальної дисципліни «Фізіологія рослин» є дати студентам сучасні уявлення про природу основних фізіологічних процесів зеленої рослини, механізми їх регуляції і закономірності відношення організму з оточуючим середовищем, сформувати уявлення про взаємозв’язки фізіологічних процесів у рослинному організмі, показати роль і значення фізіології рослин у системі інших наук, її значення у розкритті </a:t>
            </a:r>
            <a:r>
              <a:rPr lang="uk-UA" dirty="0" err="1"/>
              <a:t>загальнобіологічних</a:t>
            </a:r>
            <a:r>
              <a:rPr lang="uk-UA" dirty="0"/>
              <a:t> закономірностей, сформувати практичні навички постановки експерименту.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news-40562-ukr-2017-06-23--11-09-54-19357738_904671553017999_129093580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143504" cy="68580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40000" lnSpcReduction="20000"/>
          </a:bodyPr>
          <a:lstStyle/>
          <a:p>
            <a:r>
              <a:rPr lang="uk-UA" dirty="0"/>
              <a:t>Основними </a:t>
            </a:r>
            <a:r>
              <a:rPr lang="uk-UA" b="1" dirty="0"/>
              <a:t>завданнями</a:t>
            </a:r>
            <a:r>
              <a:rPr lang="uk-UA" dirty="0"/>
              <a:t> вивчення дисципліни «Фізіологія рослин» є: формування у студентів сучасних уявлень про природу та взаємозв’язок  основних фізіологічних процесів рослини, механізми їх регуляції та адаптаційні можливості організму, а також набуття практичних навичок щодо вивчення механізму певних фізіологічних процесів з метою їх оптимізації та застосування у практичній діяльності.</a:t>
            </a:r>
            <a:endParaRPr lang="ru-RU" dirty="0"/>
          </a:p>
          <a:p>
            <a:r>
              <a:rPr lang="uk-UA" dirty="0"/>
              <a:t>У результаті вивчення навчальної дисципліни студент повинен </a:t>
            </a:r>
            <a:endParaRPr lang="ru-RU" dirty="0"/>
          </a:p>
          <a:p>
            <a:r>
              <a:rPr lang="uk-UA" b="1" dirty="0"/>
              <a:t>знати:</a:t>
            </a:r>
            <a:endParaRPr lang="ru-RU" dirty="0"/>
          </a:p>
          <a:p>
            <a:pPr lvl="0"/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термінами</a:t>
            </a:r>
            <a:r>
              <a:rPr lang="ru-RU" dirty="0"/>
              <a:t> та </a:t>
            </a:r>
            <a:r>
              <a:rPr lang="ru-RU" dirty="0" err="1"/>
              <a:t>положеннями</a:t>
            </a:r>
            <a:r>
              <a:rPr lang="ru-RU" dirty="0"/>
              <a:t> </a:t>
            </a:r>
            <a:r>
              <a:rPr lang="ru-RU" dirty="0" err="1"/>
              <a:t>фізіології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будову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органоїдів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; </a:t>
            </a:r>
          </a:p>
          <a:p>
            <a:pPr lvl="0"/>
            <a:r>
              <a:rPr lang="uk-UA" dirty="0"/>
              <a:t>природу, сутність та механізм основних фізіологічних процесів зеленої рослини (фотосинтезу, дихання, водообміну, мінерального живлення, росту і розвитку);</a:t>
            </a:r>
            <a:endParaRPr lang="ru-RU" dirty="0"/>
          </a:p>
          <a:p>
            <a:pPr lvl="0"/>
            <a:r>
              <a:rPr lang="uk-UA" dirty="0"/>
              <a:t>   взаємозв'язок між різними фізіологічними та біохімічними процесами, їх суть і способи регулювання в онтогенезі з метою підвищення продуктивності і стійкості рослин;</a:t>
            </a:r>
            <a:endParaRPr lang="ru-RU" dirty="0"/>
          </a:p>
          <a:p>
            <a:pPr lvl="0"/>
            <a:r>
              <a:rPr lang="uk-UA" dirty="0"/>
              <a:t>   шляхи ефективного використання факторів росту i розвитку рослин (світла, тепла, води, повітря, мінеральних сполук) та засоби управління </a:t>
            </a:r>
            <a:r>
              <a:rPr lang="uk-UA" dirty="0" err="1"/>
              <a:t>продукційним</a:t>
            </a:r>
            <a:r>
              <a:rPr lang="uk-UA" dirty="0"/>
              <a:t> процесом;</a:t>
            </a:r>
            <a:endParaRPr lang="ru-RU" dirty="0"/>
          </a:p>
          <a:p>
            <a:pPr lvl="0"/>
            <a:r>
              <a:rPr lang="ru-RU" dirty="0" err="1"/>
              <a:t>фізіологічні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стійкості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адаптації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 до </a:t>
            </a:r>
            <a:r>
              <a:rPr lang="ru-RU" dirty="0" err="1"/>
              <a:t>змін</a:t>
            </a:r>
            <a:r>
              <a:rPr lang="ru-RU" dirty="0"/>
              <a:t> умов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; </a:t>
            </a:r>
          </a:p>
          <a:p>
            <a:pPr lvl="0"/>
            <a:r>
              <a:rPr lang="uk-UA" dirty="0"/>
              <a:t>вплив екологічних факторів на протікання означених процесів.</a:t>
            </a:r>
            <a:endParaRPr lang="ru-RU" dirty="0"/>
          </a:p>
          <a:p>
            <a:r>
              <a:rPr lang="uk-UA" b="1" dirty="0"/>
              <a:t>вміти:</a:t>
            </a:r>
            <a:r>
              <a:rPr lang="uk-UA" dirty="0"/>
              <a:t> </a:t>
            </a:r>
            <a:endParaRPr lang="ru-RU" dirty="0"/>
          </a:p>
          <a:p>
            <a:pPr lvl="0"/>
            <a:r>
              <a:rPr lang="uk-UA" dirty="0"/>
              <a:t>самостійно працювати з літературними та електронними джерелами; </a:t>
            </a:r>
            <a:endParaRPr lang="ru-RU" dirty="0"/>
          </a:p>
          <a:p>
            <a:pPr lvl="0"/>
            <a:r>
              <a:rPr lang="uk-UA" dirty="0"/>
              <a:t>вміти чітко формулювати свою думку та аргументовано обґрунтовувати її;  </a:t>
            </a:r>
            <a:endParaRPr lang="ru-RU" dirty="0"/>
          </a:p>
          <a:p>
            <a:pPr lvl="0"/>
            <a:r>
              <a:rPr lang="uk-UA" dirty="0"/>
              <a:t>засвоїти методи лабораторного практикуму з фізіології і біохімії рослин;систематизувати отримані знання при вивченні наукової літератури про рослинний організм; </a:t>
            </a:r>
            <a:endParaRPr lang="ru-RU" dirty="0"/>
          </a:p>
          <a:p>
            <a:pPr lvl="0"/>
            <a:r>
              <a:rPr lang="uk-UA" dirty="0"/>
              <a:t>оцінювати фізіологічний стан рослин i створювати умови для оптимального їх росту, розвитку та формування стійкості до несприятливих чинників;</a:t>
            </a:r>
            <a:endParaRPr lang="ru-RU" dirty="0"/>
          </a:p>
          <a:p>
            <a:pPr lvl="0"/>
            <a:r>
              <a:rPr lang="uk-UA" dirty="0"/>
              <a:t> визначати головні фізіологічні параметри основних процесів зеленої рослини;</a:t>
            </a:r>
            <a:endParaRPr lang="ru-RU" dirty="0"/>
          </a:p>
          <a:p>
            <a:pPr lvl="0"/>
            <a:r>
              <a:rPr lang="uk-UA" dirty="0"/>
              <a:t>визначати стан певного фізіологічного процесу рослини та можливості його поліпшення; </a:t>
            </a:r>
            <a:endParaRPr lang="ru-RU" dirty="0"/>
          </a:p>
          <a:p>
            <a:pPr lvl="0"/>
            <a:r>
              <a:rPr lang="uk-UA" dirty="0"/>
              <a:t>встановлювати взаємозв’язки між фізіологічними процесами;</a:t>
            </a:r>
            <a:endParaRPr lang="ru-RU" dirty="0"/>
          </a:p>
          <a:p>
            <a:pPr lvl="0"/>
            <a:r>
              <a:rPr lang="uk-UA" dirty="0"/>
              <a:t>проводити індивідуальні науково-дослідні роботи: постановка мети і завдань, схеми експерименту, вибір методів, проведення експерименту, аналіз отриманих результатів.</a:t>
            </a:r>
            <a:endParaRPr lang="ru-RU" dirty="0"/>
          </a:p>
          <a:p>
            <a:pPr lvl="0"/>
            <a:r>
              <a:rPr lang="uk-UA" dirty="0"/>
              <a:t>узагальнювати і аналізувати одержані  результати роботи;</a:t>
            </a:r>
            <a:endParaRPr lang="ru-RU" dirty="0"/>
          </a:p>
          <a:p>
            <a:pPr lvl="0"/>
            <a:r>
              <a:rPr lang="uk-UA" dirty="0"/>
              <a:t>робити висновки з одержаних експериментальних результатів.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Структура навчальної дисципліни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60" y="1142984"/>
          <a:ext cx="8215367" cy="5340174"/>
        </p:xfrm>
        <a:graphic>
          <a:graphicData uri="http://schemas.openxmlformats.org/drawingml/2006/table">
            <a:tbl>
              <a:tblPr/>
              <a:tblGrid>
                <a:gridCol w="3020224"/>
                <a:gridCol w="727667"/>
                <a:gridCol w="727667"/>
                <a:gridCol w="968041"/>
                <a:gridCol w="968041"/>
                <a:gridCol w="727667"/>
                <a:gridCol w="227862"/>
                <a:gridCol w="135882"/>
                <a:gridCol w="135882"/>
                <a:gridCol w="135882"/>
                <a:gridCol w="440552"/>
              </a:tblGrid>
              <a:tr h="16495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dirty="0">
                          <a:latin typeface="Times New Roman"/>
                          <a:ea typeface="Times New Roman"/>
                        </a:rPr>
                        <a:t>Назви тематичних розділів і тем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Кількість годин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денна форма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заочна форма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4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усього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у тому числі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усього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у тому числі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6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лаб</a:t>
                      </a:r>
                      <a:r>
                        <a:rPr lang="ru-RU" sz="800">
                          <a:latin typeface="Times New Roman"/>
                          <a:ea typeface="Times New Roman"/>
                        </a:rPr>
                        <a:t>.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сам. роб.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лаб</a:t>
                      </a:r>
                      <a:r>
                        <a:rPr lang="ru-RU" sz="80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latin typeface="Times New Roman"/>
                          <a:ea typeface="Times New Roman"/>
                        </a:rPr>
                        <a:t>сам. роб.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915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Розділ 1. Фізіологія рослинної клітини. Водообмін.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Фотосинтез. Дихання. Мінеральне живлення.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Тема 1. Фізіологія рослинної клітини.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58750"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92100"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12,5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0,5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Тема 2. Водний режим рослин.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10,5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0,5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Тема 3. Фотосинтез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15,5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12,5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Тема 4. Дихання рослин.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15,5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12,5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Тема 5. Мінеральне живлення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Разом за розділом 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38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15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Розділ 2. Фізіологія росту та розвитку рослин.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Розмноження рослин. Стійкість.  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Тема 6. Ріст рослин.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38,5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33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Тема 7. Розвиток рослин.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23,5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Тема 8. Розмноження рослин.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</a:rPr>
                        <a:t>Тема 9.Стійкість рослинного організму.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1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</a:rPr>
                        <a:t>Разом за розділом 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32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52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latin typeface="Times New Roman"/>
                          <a:ea typeface="Times New Roman"/>
                        </a:rPr>
                        <a:t>88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15">
                <a:tc>
                  <a:txBody>
                    <a:bodyPr/>
                    <a:lstStyle/>
                    <a:p>
                      <a:pPr indent="355600" algn="ctr">
                        <a:spcAft>
                          <a:spcPts val="0"/>
                        </a:spcAft>
                        <a:tabLst>
                          <a:tab pos="2797810" algn="l"/>
                          <a:tab pos="449580" algn="l"/>
                        </a:tabLst>
                      </a:pPr>
                      <a:r>
                        <a:rPr lang="uk-UA" sz="900" b="1" i="0">
                          <a:latin typeface="Times New Roman"/>
                        </a:rPr>
                        <a:t>Усього годин</a:t>
                      </a:r>
                      <a:endParaRPr lang="ru-RU" sz="800" b="1" i="1">
                        <a:latin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180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180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 b="1" dirty="0">
                          <a:latin typeface="Times New Roman"/>
                          <a:ea typeface="Times New Roman"/>
                        </a:rPr>
                        <a:t>158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53218" marR="532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22" y="1071546"/>
            <a:ext cx="2828916" cy="1143000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/>
              <a:t>Фізіологія клітини</a:t>
            </a:r>
            <a:endParaRPr lang="ru-RU" dirty="0"/>
          </a:p>
        </p:txBody>
      </p:sp>
      <p:pic>
        <p:nvPicPr>
          <p:cNvPr id="4" name="Содержимое 3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929322" cy="5002866"/>
          </a:xfrm>
        </p:spPr>
      </p:pic>
      <p:pic>
        <p:nvPicPr>
          <p:cNvPr id="5" name="Рисунок 4" descr="247686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3410076"/>
            <a:ext cx="3643306" cy="34479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26426" y="2214554"/>
            <a:ext cx="3317574" cy="44291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фотосинтез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72199" y="-24432"/>
            <a:ext cx="3071802" cy="2300886"/>
          </a:xfrm>
        </p:spPr>
      </p:pic>
      <p:pic>
        <p:nvPicPr>
          <p:cNvPr id="5" name="Рисунок 4" descr="image00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1857365"/>
            <a:ext cx="6351893" cy="50006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143000"/>
          </a:xfrm>
        </p:spPr>
        <p:txBody>
          <a:bodyPr/>
          <a:lstStyle/>
          <a:p>
            <a:r>
              <a:rPr lang="uk-UA" dirty="0" smtClean="0"/>
              <a:t>Водний обмін та дихання</a:t>
            </a:r>
            <a:endParaRPr lang="ru-RU" dirty="0"/>
          </a:p>
        </p:txBody>
      </p:sp>
      <p:pic>
        <p:nvPicPr>
          <p:cNvPr id="4" name="Содержимое 3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4143380"/>
            <a:ext cx="6077372" cy="2424120"/>
          </a:xfrm>
        </p:spPr>
      </p:pic>
      <p:pic>
        <p:nvPicPr>
          <p:cNvPr id="5" name="Рисунок 4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40" y="214290"/>
            <a:ext cx="5000660" cy="2563576"/>
          </a:xfrm>
          <a:prstGeom prst="rect">
            <a:avLst/>
          </a:prstGeom>
        </p:spPr>
      </p:pic>
      <p:pic>
        <p:nvPicPr>
          <p:cNvPr id="6" name="Рисунок 5" descr="1561443510_or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000496" cy="2840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346" y="642918"/>
            <a:ext cx="8682372" cy="543889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nname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602</Words>
  <Application>Microsoft Office PowerPoint</Application>
  <PresentationFormat>Экран (4:3)</PresentationFormat>
  <Paragraphs>155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ФІЗІОЛОГІЯ РОСЛИН </vt:lpstr>
      <vt:lpstr>Слайд 2</vt:lpstr>
      <vt:lpstr>Слайд 3</vt:lpstr>
      <vt:lpstr>Структура навчальної дисципліни </vt:lpstr>
      <vt:lpstr>Фізіологія клітини</vt:lpstr>
      <vt:lpstr>фотосинтез</vt:lpstr>
      <vt:lpstr>Водний обмін та дихання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ФІЗІОЛОГІЯ РОСЛИН </dc:title>
  <dc:creator>Admin</dc:creator>
  <cp:lastModifiedBy>Admin</cp:lastModifiedBy>
  <cp:revision>1</cp:revision>
  <dcterms:created xsi:type="dcterms:W3CDTF">2020-02-25T13:09:00Z</dcterms:created>
  <dcterms:modified xsi:type="dcterms:W3CDTF">2020-02-25T13:25:56Z</dcterms:modified>
</cp:coreProperties>
</file>