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694" autoAdjust="0"/>
  </p:normalViewPr>
  <p:slideViewPr>
    <p:cSldViewPr>
      <p:cViewPr>
        <p:scale>
          <a:sx n="66" d="100"/>
          <a:sy n="66" d="100"/>
        </p:scale>
        <p:origin x="-214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628A3F-3CF0-47A5-8F90-19FA7169F66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4ED6D0B-198E-4B19-9C6F-765666BB7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Моногібридне</a:t>
            </a:r>
            <a:r>
              <a:rPr lang="uk-UA" dirty="0" smtClean="0"/>
              <a:t> схрещування 2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Закриття 2 лабораторних робіт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268760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червоноквіткових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гороху в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3 </a:t>
            </a:r>
            <a:r>
              <a:rPr lang="ru-RU" dirty="0" err="1" smtClean="0"/>
              <a:t>білоквіткові</a:t>
            </a:r>
            <a:r>
              <a:rPr lang="ru-RU" dirty="0" smtClean="0"/>
              <a:t> та 1 </a:t>
            </a:r>
            <a:r>
              <a:rPr lang="ru-RU" dirty="0" err="1" smtClean="0"/>
              <a:t>червоноквіткову</a:t>
            </a:r>
            <a:r>
              <a:rPr lang="ru-RU" dirty="0" smtClean="0"/>
              <a:t> </a:t>
            </a:r>
            <a:r>
              <a:rPr lang="ru-RU" dirty="0" err="1" smtClean="0"/>
              <a:t>рослину</a:t>
            </a:r>
            <a:r>
              <a:rPr lang="ru-RU" dirty="0" smtClean="0"/>
              <a:t>.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, теоретично </a:t>
            </a:r>
            <a:r>
              <a:rPr lang="ru-RU" dirty="0" err="1" smtClean="0"/>
              <a:t>очікуване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у </a:t>
            </a:r>
            <a:r>
              <a:rPr lang="ru-RU" dirty="0" err="1" smtClean="0"/>
              <a:t>потомстві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276872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курки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 та </a:t>
            </a:r>
            <a:r>
              <a:rPr lang="ru-RU" dirty="0" err="1" smtClean="0"/>
              <a:t>півня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простим </a:t>
            </a:r>
            <a:r>
              <a:rPr lang="ru-RU" dirty="0" err="1" smtClean="0"/>
              <a:t>листоподібним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курчата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горохоподібний</a:t>
            </a:r>
            <a:r>
              <a:rPr lang="ru-RU" dirty="0" smtClean="0"/>
              <a:t> </a:t>
            </a:r>
            <a:r>
              <a:rPr lang="ru-RU" dirty="0" err="1" smtClean="0"/>
              <a:t>гребінь</a:t>
            </a:r>
            <a:r>
              <a:rPr lang="ru-RU" dirty="0" smtClean="0"/>
              <a:t>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284984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курки та </a:t>
            </a:r>
            <a:r>
              <a:rPr lang="ru-RU" dirty="0" err="1" smtClean="0"/>
              <a:t>півня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пофарбованим</a:t>
            </a:r>
            <a:r>
              <a:rPr lang="ru-RU" dirty="0" smtClean="0"/>
              <a:t> </a:t>
            </a:r>
            <a:r>
              <a:rPr lang="ru-RU" dirty="0" err="1" smtClean="0"/>
              <a:t>оперенням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¾ курчат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пофарбованим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незабарвленим</a:t>
            </a:r>
            <a:r>
              <a:rPr lang="ru-RU" dirty="0" smtClean="0"/>
              <a:t> </a:t>
            </a:r>
            <a:r>
              <a:rPr lang="ru-RU" dirty="0" err="1" smtClean="0"/>
              <a:t>оперенням</a:t>
            </a:r>
            <a:r>
              <a:rPr lang="ru-RU" dirty="0" smtClean="0"/>
              <a:t>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4293096"/>
            <a:ext cx="69847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гороху (</a:t>
            </a:r>
            <a:r>
              <a:rPr lang="ru-RU" dirty="0" err="1" smtClean="0"/>
              <a:t>червоноквіткового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білоквітковим</a:t>
            </a:r>
            <a:r>
              <a:rPr lang="ru-RU" dirty="0" smtClean="0"/>
              <a:t>) </a:t>
            </a:r>
            <a:r>
              <a:rPr lang="ru-RU" dirty="0" err="1" smtClean="0"/>
              <a:t>отримали</a:t>
            </a:r>
            <a:r>
              <a:rPr lang="ru-RU" dirty="0" smtClean="0"/>
              <a:t> 27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червоним</a:t>
            </a:r>
            <a:r>
              <a:rPr lang="ru-RU" dirty="0" smtClean="0"/>
              <a:t> та 29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</a:t>
            </a:r>
            <a:r>
              <a:rPr lang="ru-RU" dirty="0" smtClean="0"/>
              <a:t> </a:t>
            </a:r>
            <a:r>
              <a:rPr lang="ru-RU" dirty="0" err="1" smtClean="0"/>
              <a:t>забарвленням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, </a:t>
            </a:r>
            <a:r>
              <a:rPr lang="ru-RU" dirty="0" err="1" smtClean="0"/>
              <a:t>припустіть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самозапилення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одержаної</a:t>
            </a:r>
            <a:r>
              <a:rPr lang="ru-RU" dirty="0" smtClean="0"/>
              <a:t> в </a:t>
            </a:r>
            <a:r>
              <a:rPr lang="ru-RU" dirty="0" err="1" smtClean="0"/>
              <a:t>потомстві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8072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5. </a:t>
            </a:r>
            <a:r>
              <a:rPr lang="ru-RU" dirty="0" err="1" smtClean="0"/>
              <a:t>Визначте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та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кількостях</a:t>
            </a:r>
            <a:r>
              <a:rPr lang="ru-RU" dirty="0" smtClean="0"/>
              <a:t> </a:t>
            </a:r>
            <a:r>
              <a:rPr lang="ru-RU" dirty="0" err="1" smtClean="0"/>
              <a:t>з'являться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гетерозиготної</a:t>
            </a:r>
            <a:r>
              <a:rPr lang="ru-RU" dirty="0" smtClean="0"/>
              <a:t> </a:t>
            </a:r>
            <a:r>
              <a:rPr lang="ru-RU" dirty="0" err="1" smtClean="0"/>
              <a:t>червоноквіткової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гороху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білоквітковим</a:t>
            </a:r>
            <a:r>
              <a:rPr lang="ru-RU" dirty="0" smtClean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772816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6.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форм, </a:t>
            </a:r>
            <a:r>
              <a:rPr lang="ru-RU" dirty="0" err="1" smtClean="0"/>
              <a:t>якщо</a:t>
            </a:r>
            <a:r>
              <a:rPr lang="ru-RU" dirty="0" smtClean="0"/>
              <a:t>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червоноквіткових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у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спостерігалося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¾ </a:t>
            </a:r>
            <a:r>
              <a:rPr lang="ru-RU" dirty="0" err="1" smtClean="0"/>
              <a:t>червоноквіткових</a:t>
            </a:r>
            <a:r>
              <a:rPr lang="ru-RU" dirty="0" smtClean="0"/>
              <a:t> та ¼ </a:t>
            </a:r>
            <a:r>
              <a:rPr lang="ru-RU" dirty="0" err="1" smtClean="0"/>
              <a:t>білоквіткових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924944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7. </a:t>
            </a:r>
            <a:r>
              <a:rPr lang="ru-RU" dirty="0" err="1" smtClean="0"/>
              <a:t>Які</a:t>
            </a:r>
            <a:r>
              <a:rPr lang="ru-RU" dirty="0" smtClean="0"/>
              <a:t> породи курей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оперіння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схрестити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в </a:t>
            </a:r>
            <a:r>
              <a:rPr lang="ru-RU" dirty="0" err="1" smtClean="0"/>
              <a:t>потомстві</a:t>
            </a:r>
            <a:r>
              <a:rPr lang="ru-RU" dirty="0" smtClean="0"/>
              <a:t> особливо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декоративних</a:t>
            </a:r>
            <a:r>
              <a:rPr lang="ru-RU" dirty="0" smtClean="0"/>
              <a:t> </a:t>
            </a:r>
            <a:r>
              <a:rPr lang="ru-RU" dirty="0" err="1" smtClean="0"/>
              <a:t>блакитних</a:t>
            </a:r>
            <a:r>
              <a:rPr lang="ru-RU" dirty="0" smtClean="0"/>
              <a:t> </a:t>
            </a:r>
            <a:r>
              <a:rPr lang="ru-RU" dirty="0" err="1" smtClean="0"/>
              <a:t>андалузьких</a:t>
            </a:r>
            <a:r>
              <a:rPr lang="ru-RU" dirty="0" smtClean="0"/>
              <a:t> курей?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005064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8.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резус-позитивні</a:t>
            </a:r>
            <a:r>
              <a:rPr lang="ru-RU" dirty="0" smtClean="0"/>
              <a:t>, то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їхня</a:t>
            </a:r>
            <a:r>
              <a:rPr lang="ru-RU" dirty="0" smtClean="0"/>
              <a:t> дочка </a:t>
            </a:r>
            <a:r>
              <a:rPr lang="ru-RU" dirty="0" err="1" smtClean="0"/>
              <a:t>резус-негативна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Кодомінантність</a:t>
            </a:r>
            <a:endParaRPr lang="ru-RU" dirty="0" smtClean="0"/>
          </a:p>
          <a:p>
            <a:endParaRPr lang="ru-RU" dirty="0"/>
          </a:p>
          <a:p>
            <a:r>
              <a:rPr lang="en-US" dirty="0" smtClean="0"/>
              <a:t>K</a:t>
            </a:r>
            <a:r>
              <a:rPr lang="ru-RU" dirty="0" err="1" smtClean="0"/>
              <a:t>одомінантність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тип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одного гену,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</a:t>
            </a:r>
            <a:r>
              <a:rPr lang="ru-RU" dirty="0" err="1" smtClean="0"/>
              <a:t>виявляє</a:t>
            </a:r>
            <a:r>
              <a:rPr lang="ru-RU" dirty="0" smtClean="0"/>
              <a:t> свою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так, </a:t>
            </a:r>
            <a:r>
              <a:rPr lang="ru-RU" dirty="0" err="1" smtClean="0"/>
              <a:t>що</a:t>
            </a:r>
            <a:r>
              <a:rPr lang="ru-RU" dirty="0" smtClean="0"/>
              <a:t> фенотип </a:t>
            </a:r>
            <a:r>
              <a:rPr lang="ru-RU" dirty="0" err="1" smtClean="0"/>
              <a:t>виявляється</a:t>
            </a:r>
            <a:r>
              <a:rPr lang="ru-RU" dirty="0" smtClean="0"/>
              <a:t> результатом </a:t>
            </a:r>
            <a:r>
              <a:rPr lang="ru-RU" dirty="0" err="1" smtClean="0"/>
              <a:t>спільної</a:t>
            </a:r>
            <a:r>
              <a:rPr lang="ru-RU" dirty="0" smtClean="0"/>
              <a:t> та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(А'= А'). </a:t>
            </a:r>
          </a:p>
          <a:p>
            <a:r>
              <a:rPr lang="ru-RU" dirty="0" smtClean="0"/>
              <a:t>Прикладом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(</a:t>
            </a:r>
            <a:r>
              <a:rPr lang="en-US" dirty="0" smtClean="0"/>
              <a:t>I</a:t>
            </a:r>
            <a:r>
              <a:rPr lang="en-US" sz="1400" dirty="0" smtClean="0"/>
              <a:t>A </a:t>
            </a:r>
            <a:r>
              <a:rPr lang="ru-RU" dirty="0" smtClean="0"/>
              <a:t>та </a:t>
            </a:r>
            <a:r>
              <a:rPr lang="en-US" dirty="0" smtClean="0"/>
              <a:t>I</a:t>
            </a:r>
            <a:r>
              <a:rPr lang="en-US" sz="1400" dirty="0" smtClean="0"/>
              <a:t>B</a:t>
            </a:r>
            <a:r>
              <a:rPr lang="en-US" dirty="0" smtClean="0"/>
              <a:t>)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(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серії</a:t>
            </a:r>
            <a:r>
              <a:rPr lang="ru-RU" dirty="0" smtClean="0"/>
              <a:t> </a:t>
            </a:r>
            <a:r>
              <a:rPr lang="ru-RU" dirty="0" err="1" smtClean="0"/>
              <a:t>множинних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контролюють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Позначення</a:t>
            </a:r>
            <a:r>
              <a:rPr lang="ru-RU" dirty="0" smtClean="0"/>
              <a:t>. </a:t>
            </a:r>
            <a:r>
              <a:rPr lang="en-US" dirty="0" smtClean="0"/>
              <a:t>I</a:t>
            </a:r>
            <a:r>
              <a:rPr lang="en-US" sz="1400" dirty="0" smtClean="0"/>
              <a:t>A</a:t>
            </a:r>
            <a:r>
              <a:rPr lang="en-US" dirty="0" smtClean="0"/>
              <a:t> </a:t>
            </a:r>
            <a:r>
              <a:rPr lang="ru-RU" dirty="0" err="1" smtClean="0"/>
              <a:t>контролює</a:t>
            </a:r>
            <a:r>
              <a:rPr lang="ru-RU" dirty="0" smtClean="0"/>
              <a:t> синтез та </a:t>
            </a:r>
            <a:r>
              <a:rPr lang="ru-RU" dirty="0" err="1" smtClean="0"/>
              <a:t>включення</a:t>
            </a:r>
            <a:r>
              <a:rPr lang="ru-RU" dirty="0" smtClean="0"/>
              <a:t> в </a:t>
            </a:r>
            <a:r>
              <a:rPr lang="ru-RU" dirty="0" err="1" smtClean="0"/>
              <a:t>мембрани</a:t>
            </a:r>
            <a:r>
              <a:rPr lang="ru-RU" dirty="0" smtClean="0"/>
              <a:t> </a:t>
            </a:r>
            <a:r>
              <a:rPr lang="ru-RU" dirty="0" err="1" smtClean="0"/>
              <a:t>еритроцитів</a:t>
            </a:r>
            <a:r>
              <a:rPr lang="ru-RU" dirty="0" smtClean="0"/>
              <a:t> антигену типу А (</a:t>
            </a:r>
            <a:r>
              <a:rPr lang="en-US" dirty="0" smtClean="0"/>
              <a:t>II </a:t>
            </a:r>
            <a:r>
              <a:rPr lang="ru-RU" dirty="0" smtClean="0"/>
              <a:t>гр. </a:t>
            </a:r>
            <a:r>
              <a:rPr lang="ru-RU" dirty="0" err="1" smtClean="0"/>
              <a:t>крові</a:t>
            </a:r>
            <a:r>
              <a:rPr lang="ru-RU" dirty="0" smtClean="0"/>
              <a:t>); </a:t>
            </a:r>
            <a:r>
              <a:rPr lang="en-US" dirty="0" smtClean="0"/>
              <a:t>I</a:t>
            </a:r>
            <a:r>
              <a:rPr lang="en-US" sz="1400" dirty="0" smtClean="0"/>
              <a:t>B</a:t>
            </a:r>
            <a:r>
              <a:rPr lang="en-US" dirty="0" smtClean="0"/>
              <a:t>-</a:t>
            </a:r>
            <a:r>
              <a:rPr lang="ru-RU" dirty="0" smtClean="0"/>
              <a:t>антигена типу В (</a:t>
            </a:r>
            <a:r>
              <a:rPr lang="en-US" dirty="0" smtClean="0"/>
              <a:t>III </a:t>
            </a:r>
            <a:r>
              <a:rPr lang="ru-RU" dirty="0" smtClean="0"/>
              <a:t>гр.); (</a:t>
            </a:r>
            <a:r>
              <a:rPr lang="en-US" dirty="0" smtClean="0"/>
              <a:t>I ° I ° </a:t>
            </a:r>
            <a:r>
              <a:rPr lang="ru-RU" dirty="0" err="1" smtClean="0"/>
              <a:t>антигени</a:t>
            </a:r>
            <a:r>
              <a:rPr lang="ru-RU" dirty="0" smtClean="0"/>
              <a:t> не </a:t>
            </a:r>
            <a:r>
              <a:rPr lang="ru-RU" dirty="0" err="1" smtClean="0"/>
              <a:t>синтезуються</a:t>
            </a:r>
            <a:r>
              <a:rPr lang="ru-RU" dirty="0" smtClean="0"/>
              <a:t> - </a:t>
            </a:r>
            <a:r>
              <a:rPr lang="en-US" dirty="0" smtClean="0"/>
              <a:t>I </a:t>
            </a:r>
            <a:r>
              <a:rPr lang="ru-RU" dirty="0" smtClean="0"/>
              <a:t>гр.).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en-US" sz="1400" dirty="0" smtClean="0"/>
              <a:t>A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en-US" dirty="0" smtClean="0"/>
              <a:t>I</a:t>
            </a:r>
            <a:r>
              <a:rPr lang="en-US" sz="1400" dirty="0" smtClean="0"/>
              <a:t>B</a:t>
            </a:r>
            <a:r>
              <a:rPr lang="en-US" dirty="0" smtClean="0"/>
              <a:t> (</a:t>
            </a:r>
            <a:r>
              <a:rPr lang="ru-RU" dirty="0" smtClean="0"/>
              <a:t>генотип </a:t>
            </a:r>
            <a:r>
              <a:rPr lang="en-US" dirty="0" smtClean="0"/>
              <a:t>I</a:t>
            </a:r>
            <a:r>
              <a:rPr lang="en-US" sz="1400" dirty="0" smtClean="0"/>
              <a:t>A</a:t>
            </a:r>
            <a:r>
              <a:rPr lang="en-US" dirty="0" smtClean="0"/>
              <a:t>I</a:t>
            </a:r>
            <a:r>
              <a:rPr lang="en-US" sz="1400" dirty="0" smtClean="0"/>
              <a:t>B</a:t>
            </a:r>
            <a:r>
              <a:rPr lang="en-US" dirty="0" smtClean="0"/>
              <a:t>) </a:t>
            </a:r>
            <a:r>
              <a:rPr lang="ru-RU" dirty="0" err="1" smtClean="0"/>
              <a:t>обумовлює</a:t>
            </a:r>
            <a:r>
              <a:rPr lang="ru-RU" dirty="0" smtClean="0"/>
              <a:t> синтез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антигенів</a:t>
            </a:r>
            <a:r>
              <a:rPr lang="ru-RU" dirty="0" smtClean="0"/>
              <a:t> (</a:t>
            </a:r>
            <a:r>
              <a:rPr lang="en-US" dirty="0" smtClean="0"/>
              <a:t>IV </a:t>
            </a:r>
            <a:r>
              <a:rPr lang="ru-RU" dirty="0" smtClean="0"/>
              <a:t>гр. </a:t>
            </a:r>
            <a:r>
              <a:rPr lang="ru-RU" dirty="0" err="1" smtClean="0"/>
              <a:t>крові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1032" y="3356992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1 тип</a:t>
            </a:r>
            <a:endParaRPr lang="ru-RU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Визначте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та </a:t>
            </a:r>
            <a:r>
              <a:rPr lang="ru-RU" dirty="0" err="1" smtClean="0"/>
              <a:t>фенотипи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в </a:t>
            </a:r>
            <a:r>
              <a:rPr lang="ru-RU" dirty="0" err="1" smtClean="0"/>
              <a:t>сім'ї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у батька </a:t>
            </a:r>
            <a:r>
              <a:rPr lang="ru-RU" dirty="0" err="1" smtClean="0"/>
              <a:t>третя</a:t>
            </a:r>
            <a:r>
              <a:rPr lang="ru-RU" dirty="0" smtClean="0"/>
              <a:t>, а у </a:t>
            </a:r>
            <a:r>
              <a:rPr lang="ru-RU" dirty="0" err="1" smtClean="0"/>
              <a:t>матері</a:t>
            </a:r>
            <a:r>
              <a:rPr lang="ru-RU" dirty="0" smtClean="0"/>
              <a:t> друга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гетерозиготні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Проведемо</a:t>
            </a:r>
            <a:r>
              <a:rPr lang="ru-RU" dirty="0" smtClean="0"/>
              <a:t> </a:t>
            </a:r>
            <a:r>
              <a:rPr lang="ru-RU" dirty="0" err="1" smtClean="0"/>
              <a:t>генетичний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за </a:t>
            </a:r>
            <a:r>
              <a:rPr lang="ru-RU" dirty="0" err="1" smtClean="0"/>
              <a:t>розробленою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схемою:</a:t>
            </a:r>
          </a:p>
          <a:p>
            <a:r>
              <a:rPr lang="ru-RU" dirty="0" smtClean="0"/>
              <a:t>Р: </a:t>
            </a:r>
            <a:r>
              <a:rPr lang="en-US" dirty="0" smtClean="0"/>
              <a:t>I</a:t>
            </a:r>
            <a:r>
              <a:rPr lang="en-US" sz="1200" dirty="0" smtClean="0"/>
              <a:t>A</a:t>
            </a:r>
            <a:r>
              <a:rPr lang="en-US" dirty="0" smtClean="0"/>
              <a:t>I ° ♀ × I</a:t>
            </a:r>
            <a:r>
              <a:rPr lang="en-US" sz="1400" dirty="0" smtClean="0"/>
              <a:t>B</a:t>
            </a:r>
            <a:r>
              <a:rPr lang="en-US" dirty="0" smtClean="0"/>
              <a:t>I ° ♂.</a:t>
            </a:r>
            <a:endParaRPr lang="uk-UA" dirty="0" smtClean="0"/>
          </a:p>
          <a:p>
            <a:r>
              <a:rPr lang="en-US" dirty="0" smtClean="0"/>
              <a:t>G♀: 0,5 I</a:t>
            </a:r>
            <a:r>
              <a:rPr lang="en-US" sz="1400" dirty="0" smtClean="0"/>
              <a:t>A</a:t>
            </a:r>
            <a:r>
              <a:rPr lang="en-US" dirty="0" smtClean="0"/>
              <a:t>; 0,5 </a:t>
            </a:r>
            <a:r>
              <a:rPr lang="ru-RU" dirty="0" smtClean="0"/>
              <a:t>І°;     </a:t>
            </a:r>
            <a:r>
              <a:rPr lang="en-US" dirty="0" smtClean="0"/>
              <a:t>G♂: 0,5 I</a:t>
            </a:r>
            <a:r>
              <a:rPr lang="en-US" sz="1400" dirty="0" smtClean="0"/>
              <a:t>B</a:t>
            </a:r>
            <a:r>
              <a:rPr lang="en-US" dirty="0" smtClean="0"/>
              <a:t>; 0,5 </a:t>
            </a:r>
            <a:r>
              <a:rPr lang="ru-RU" dirty="0" smtClean="0"/>
              <a:t>І°;</a:t>
            </a:r>
          </a:p>
          <a:p>
            <a:r>
              <a:rPr lang="en-US" dirty="0" smtClean="0"/>
              <a:t>F1: 0,25 I</a:t>
            </a:r>
            <a:r>
              <a:rPr lang="en-US" sz="1400" dirty="0" smtClean="0"/>
              <a:t>A</a:t>
            </a:r>
            <a:r>
              <a:rPr lang="en-US" dirty="0" smtClean="0"/>
              <a:t>I</a:t>
            </a:r>
            <a:r>
              <a:rPr lang="en-US" sz="1400" dirty="0" smtClean="0"/>
              <a:t>B</a:t>
            </a:r>
            <a:r>
              <a:rPr lang="en-US" dirty="0" smtClean="0"/>
              <a:t>; 0,25 I</a:t>
            </a:r>
            <a:r>
              <a:rPr lang="en-US" sz="1400" dirty="0" smtClean="0"/>
              <a:t>A</a:t>
            </a:r>
            <a:r>
              <a:rPr lang="en-US" dirty="0" smtClean="0"/>
              <a:t>I°; 0,25 I</a:t>
            </a:r>
            <a:r>
              <a:rPr lang="en-US" sz="1400" dirty="0" smtClean="0"/>
              <a:t>B</a:t>
            </a:r>
            <a:r>
              <a:rPr lang="en-US" dirty="0" smtClean="0"/>
              <a:t>I °; 0,25 I°I°.</a:t>
            </a:r>
            <a:endParaRPr lang="uk-UA" dirty="0" smtClean="0"/>
          </a:p>
          <a:p>
            <a:r>
              <a:rPr lang="en-US" dirty="0" smtClean="0"/>
              <a:t>4 </a:t>
            </a:r>
            <a:r>
              <a:rPr lang="ru-RU" dirty="0" smtClean="0"/>
              <a:t>гр.; 2 гр.; 3 гр.; 1гр.Отримано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фенотипи</a:t>
            </a:r>
            <a:r>
              <a:rPr lang="ru-RU" dirty="0" smtClean="0"/>
              <a:t>: </a:t>
            </a:r>
            <a:r>
              <a:rPr lang="en-US" dirty="0" smtClean="0"/>
              <a:t>I, II, III </a:t>
            </a:r>
            <a:r>
              <a:rPr lang="ru-RU" dirty="0" smtClean="0"/>
              <a:t>та </a:t>
            </a:r>
            <a:r>
              <a:rPr lang="en-US" dirty="0" smtClean="0"/>
              <a:t>IV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І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гетерозиготні</a:t>
            </a:r>
            <a:r>
              <a:rPr lang="ru-RU" dirty="0" smtClean="0"/>
              <a:t>, а </a:t>
            </a:r>
            <a:r>
              <a:rPr lang="ru-RU" dirty="0" err="1" smtClean="0"/>
              <a:t>остання</a:t>
            </a:r>
            <a:r>
              <a:rPr lang="ru-RU" dirty="0" smtClean="0"/>
              <a:t>– </a:t>
            </a:r>
            <a:r>
              <a:rPr lang="ru-RU" dirty="0" err="1" smtClean="0"/>
              <a:t>рецесивна</a:t>
            </a:r>
            <a:r>
              <a:rPr lang="ru-RU" dirty="0" smtClean="0"/>
              <a:t> </a:t>
            </a:r>
            <a:r>
              <a:rPr lang="ru-RU" dirty="0" err="1" smtClean="0"/>
              <a:t>гомозигота</a:t>
            </a:r>
            <a:r>
              <a:rPr lang="ru-RU" dirty="0" smtClean="0"/>
              <a:t>. </a:t>
            </a:r>
            <a:r>
              <a:rPr lang="ru-RU" dirty="0" err="1" smtClean="0"/>
              <a:t>Звернімо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en-US" dirty="0" smtClean="0"/>
              <a:t>IV </a:t>
            </a:r>
            <a:r>
              <a:rPr lang="ru-RU" dirty="0" err="1" smtClean="0"/>
              <a:t>групу</a:t>
            </a:r>
            <a:r>
              <a:rPr lang="ru-RU" dirty="0" smtClean="0"/>
              <a:t>: тут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кодомінантна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en-US" sz="1400" dirty="0" smtClean="0"/>
              <a:t>A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en-US" dirty="0" smtClean="0"/>
              <a:t>I</a:t>
            </a:r>
            <a:r>
              <a:rPr lang="en-US" sz="1400" dirty="0" smtClean="0"/>
              <a:t>B</a:t>
            </a:r>
            <a:r>
              <a:rPr lang="en-US" dirty="0" smtClean="0"/>
              <a:t>.</a:t>
            </a:r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ru-RU" dirty="0" err="1" smtClean="0"/>
              <a:t>Рівноймовірна</a:t>
            </a:r>
            <a:r>
              <a:rPr lang="ru-RU" dirty="0" smtClean="0"/>
              <a:t> 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у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4345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2 тип</a:t>
            </a:r>
            <a:endParaRPr lang="ru-RU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2. На </a:t>
            </a:r>
            <a:r>
              <a:rPr lang="ru-RU" dirty="0" err="1" smtClean="0"/>
              <a:t>дитину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І 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в </a:t>
            </a:r>
            <a:r>
              <a:rPr lang="ru-RU" dirty="0" err="1" smtClean="0"/>
              <a:t>пологовому</a:t>
            </a:r>
            <a:r>
              <a:rPr lang="ru-RU" dirty="0" smtClean="0"/>
              <a:t> 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err="1" smtClean="0"/>
              <a:t>претендують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батьківські</a:t>
            </a:r>
            <a:r>
              <a:rPr lang="ru-RU" dirty="0" smtClean="0"/>
              <a:t> пари:- 1 пара: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І,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en-US" dirty="0" smtClean="0"/>
              <a:t>IV 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;- 2 пара: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en-US" dirty="0" smtClean="0"/>
              <a:t>II,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en-US" dirty="0" smtClean="0"/>
              <a:t>III 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крові.Якій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Дитина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І гр. </a:t>
            </a:r>
            <a:r>
              <a:rPr lang="ru-RU" dirty="0" err="1" smtClean="0"/>
              <a:t>крові</a:t>
            </a:r>
            <a:r>
              <a:rPr lang="ru-RU" dirty="0" smtClean="0"/>
              <a:t> за генотипом – </a:t>
            </a:r>
            <a:r>
              <a:rPr lang="en-US" dirty="0" smtClean="0"/>
              <a:t>I°I°.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 батька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містити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І°.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комбінація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могла </a:t>
            </a:r>
            <a:r>
              <a:rPr lang="ru-RU" dirty="0" err="1" smtClean="0"/>
              <a:t>здійснитися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при </a:t>
            </a:r>
            <a:r>
              <a:rPr lang="ru-RU" dirty="0" err="1" smtClean="0"/>
              <a:t>зачатті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пари, коли </a:t>
            </a:r>
            <a:r>
              <a:rPr lang="ru-RU" dirty="0" err="1" smtClean="0"/>
              <a:t>мати</a:t>
            </a:r>
            <a:r>
              <a:rPr lang="ru-RU" dirty="0" smtClean="0"/>
              <a:t> та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гетерозиготи</a:t>
            </a:r>
            <a:r>
              <a:rPr lang="ru-RU" dirty="0" smtClean="0"/>
              <a:t>. </a:t>
            </a:r>
            <a:r>
              <a:rPr lang="ru-RU" dirty="0" err="1" smtClean="0"/>
              <a:t>Запишемо</a:t>
            </a:r>
            <a:r>
              <a:rPr lang="ru-RU" dirty="0" smtClean="0"/>
              <a:t> схему </a:t>
            </a:r>
            <a:r>
              <a:rPr lang="ru-RU" dirty="0" err="1" smtClean="0"/>
              <a:t>схрещування</a:t>
            </a:r>
            <a:r>
              <a:rPr lang="ru-RU" dirty="0" smtClean="0"/>
              <a:t>: Р: </a:t>
            </a:r>
            <a:r>
              <a:rPr lang="en-US" dirty="0" smtClean="0"/>
              <a:t>I</a:t>
            </a:r>
            <a:r>
              <a:rPr lang="en-US" sz="1400" dirty="0" smtClean="0"/>
              <a:t>A</a:t>
            </a:r>
            <a:r>
              <a:rPr lang="en-US" dirty="0" smtClean="0"/>
              <a:t>I°♀×I</a:t>
            </a:r>
            <a:r>
              <a:rPr lang="en-US" sz="1400" dirty="0" smtClean="0"/>
              <a:t>B</a:t>
            </a:r>
            <a:r>
              <a:rPr lang="en-US" dirty="0" smtClean="0"/>
              <a:t>I°♂; </a:t>
            </a:r>
            <a:endParaRPr lang="uk-UA" dirty="0" smtClean="0"/>
          </a:p>
          <a:p>
            <a:r>
              <a:rPr lang="en-US" dirty="0" smtClean="0"/>
              <a:t>G♀: 0,5I</a:t>
            </a:r>
            <a:r>
              <a:rPr lang="en-US" sz="1400" dirty="0" smtClean="0"/>
              <a:t>A</a:t>
            </a:r>
            <a:r>
              <a:rPr lang="en-US" dirty="0" smtClean="0"/>
              <a:t> + 0,5I°; G♂: 0,5I</a:t>
            </a:r>
            <a:r>
              <a:rPr lang="en-US" sz="1400" dirty="0" smtClean="0"/>
              <a:t>B</a:t>
            </a:r>
            <a:r>
              <a:rPr lang="en-US" dirty="0" smtClean="0"/>
              <a:t> + 0,5I°; =&gt; F1: 0,25 I°I°.</a:t>
            </a:r>
            <a:r>
              <a:rPr lang="uk-UA" dirty="0" smtClean="0"/>
              <a:t> З цього слідує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перша </a:t>
            </a:r>
            <a:r>
              <a:rPr lang="ru-RU" dirty="0" err="1" smtClean="0"/>
              <a:t>подружня</a:t>
            </a:r>
            <a:r>
              <a:rPr lang="ru-RU" dirty="0" smtClean="0"/>
              <a:t> пара </a:t>
            </a:r>
            <a:r>
              <a:rPr lang="ru-RU" dirty="0" err="1" smtClean="0"/>
              <a:t>претендувати</a:t>
            </a:r>
            <a:r>
              <a:rPr lang="ru-RU" dirty="0" smtClean="0"/>
              <a:t> на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дитину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smtClean="0"/>
              <a:t>та </a:t>
            </a:r>
            <a:r>
              <a:rPr lang="en-US" dirty="0" smtClean="0"/>
              <a:t>III </a:t>
            </a:r>
            <a:r>
              <a:rPr lang="ru-RU" dirty="0" err="1" smtClean="0"/>
              <a:t>групами</a:t>
            </a:r>
            <a:r>
              <a:rPr lang="ru-RU" dirty="0" smtClean="0"/>
              <a:t> </a:t>
            </a:r>
            <a:r>
              <a:rPr lang="ru-RU" dirty="0" err="1" smtClean="0"/>
              <a:t>крові:Р</a:t>
            </a:r>
            <a:r>
              <a:rPr lang="ru-RU" dirty="0" smtClean="0"/>
              <a:t>: </a:t>
            </a:r>
            <a:r>
              <a:rPr lang="en-US" dirty="0" smtClean="0"/>
              <a:t>I°I° ♀ × I</a:t>
            </a:r>
            <a:r>
              <a:rPr lang="en-US" sz="1400" dirty="0" smtClean="0"/>
              <a:t>A</a:t>
            </a:r>
            <a:r>
              <a:rPr lang="en-US" dirty="0" smtClean="0"/>
              <a:t>I</a:t>
            </a:r>
            <a:r>
              <a:rPr lang="en-US" sz="1400" dirty="0" smtClean="0"/>
              <a:t>B</a:t>
            </a:r>
            <a:r>
              <a:rPr lang="en-US" dirty="0" smtClean="0"/>
              <a:t>♂; F1: 50% I</a:t>
            </a:r>
            <a:r>
              <a:rPr lang="en-US" sz="1400" dirty="0" smtClean="0"/>
              <a:t>A</a:t>
            </a:r>
            <a:r>
              <a:rPr lang="en-US" dirty="0" smtClean="0"/>
              <a:t>I </a:t>
            </a:r>
            <a:r>
              <a:rPr lang="ru-RU" dirty="0" err="1" smtClean="0"/>
              <a:t>і</a:t>
            </a:r>
            <a:r>
              <a:rPr lang="ru-RU" dirty="0" smtClean="0"/>
              <a:t> 50% </a:t>
            </a:r>
            <a:r>
              <a:rPr lang="en-US" dirty="0" smtClean="0"/>
              <a:t>I</a:t>
            </a:r>
            <a:r>
              <a:rPr lang="en-US" sz="1400" dirty="0" smtClean="0"/>
              <a:t>B</a:t>
            </a:r>
            <a:r>
              <a:rPr lang="en-US" dirty="0" smtClean="0"/>
              <a:t>I (</a:t>
            </a:r>
            <a:r>
              <a:rPr lang="ru-RU" dirty="0" smtClean="0"/>
              <a:t>у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III </a:t>
            </a:r>
            <a:r>
              <a:rPr lang="ru-RU" dirty="0" smtClean="0"/>
              <a:t>гр. </a:t>
            </a:r>
            <a:r>
              <a:rPr lang="ru-RU" dirty="0" err="1" smtClean="0"/>
              <a:t>крові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ru-RU" dirty="0" err="1" smtClean="0"/>
              <a:t>Дитина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подружжя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9269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Наддомінування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Наддомінування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тип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одного гена, при </a:t>
            </a:r>
            <a:r>
              <a:rPr lang="ru-RU" dirty="0" err="1" smtClean="0"/>
              <a:t>якому</a:t>
            </a:r>
            <a:r>
              <a:rPr lang="ru-RU" dirty="0" smtClean="0"/>
              <a:t> в гетерозиготному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вищий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домінантної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Таким чином, при </a:t>
            </a:r>
            <a:r>
              <a:rPr lang="ru-RU" dirty="0" err="1" smtClean="0"/>
              <a:t>спільній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активізують</a:t>
            </a:r>
            <a:r>
              <a:rPr lang="ru-RU" dirty="0" smtClean="0"/>
              <a:t> свою </a:t>
            </a:r>
            <a:r>
              <a:rPr lang="ru-RU" dirty="0" err="1" smtClean="0"/>
              <a:t>дію</a:t>
            </a:r>
            <a:r>
              <a:rPr lang="ru-RU" dirty="0" smtClean="0"/>
              <a:t> та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 &gt;АА).Прикладом </a:t>
            </a:r>
            <a:r>
              <a:rPr lang="ru-RU" dirty="0" err="1" smtClean="0"/>
              <a:t>цього</a:t>
            </a:r>
            <a:r>
              <a:rPr lang="ru-RU" dirty="0" smtClean="0"/>
              <a:t> типу </a:t>
            </a:r>
            <a:r>
              <a:rPr lang="ru-RU" dirty="0" err="1" smtClean="0"/>
              <a:t>внутрішньогенної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служити</a:t>
            </a:r>
            <a:r>
              <a:rPr lang="ru-RU" dirty="0" smtClean="0"/>
              <a:t> </a:t>
            </a:r>
            <a:r>
              <a:rPr lang="ru-RU" dirty="0" err="1" smtClean="0"/>
              <a:t>серія</a:t>
            </a:r>
            <a:r>
              <a:rPr lang="ru-RU" dirty="0" smtClean="0"/>
              <a:t> </a:t>
            </a:r>
            <a:r>
              <a:rPr lang="ru-RU" dirty="0" err="1" smtClean="0"/>
              <a:t>множинних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контролює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 на </a:t>
            </a:r>
            <a:r>
              <a:rPr lang="ru-RU" dirty="0" err="1" smtClean="0"/>
              <a:t>листі</a:t>
            </a:r>
            <a:r>
              <a:rPr lang="ru-RU" dirty="0" smtClean="0"/>
              <a:t> </a:t>
            </a:r>
            <a:r>
              <a:rPr lang="ru-RU" dirty="0" err="1" smtClean="0"/>
              <a:t>білої</a:t>
            </a:r>
            <a:r>
              <a:rPr lang="ru-RU" dirty="0" smtClean="0"/>
              <a:t> </a:t>
            </a:r>
            <a:r>
              <a:rPr lang="ru-RU" dirty="0" err="1" smtClean="0"/>
              <a:t>конюшини</a:t>
            </a:r>
            <a:r>
              <a:rPr lang="ru-RU" dirty="0" smtClean="0"/>
              <a:t> та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листочків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Позначення</a:t>
            </a:r>
            <a:r>
              <a:rPr lang="ru-RU" dirty="0" smtClean="0"/>
              <a:t>. </a:t>
            </a:r>
            <a:r>
              <a:rPr lang="en-US" dirty="0" err="1" smtClean="0"/>
              <a:t>V</a:t>
            </a:r>
            <a:r>
              <a:rPr lang="en-US" sz="1400" dirty="0" err="1" smtClean="0"/>
              <a:t>ba</a:t>
            </a:r>
            <a:r>
              <a:rPr lang="en-US" sz="1400" dirty="0" smtClean="0"/>
              <a:t> </a:t>
            </a:r>
            <a:r>
              <a:rPr lang="en-US" dirty="0" smtClean="0"/>
              <a:t>–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листочків</a:t>
            </a:r>
            <a:r>
              <a:rPr lang="ru-RU" dirty="0" smtClean="0"/>
              <a:t> 10 мм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характерним</a:t>
            </a:r>
            <a:r>
              <a:rPr lang="ru-RU" dirty="0" smtClean="0"/>
              <a:t> </a:t>
            </a:r>
            <a:r>
              <a:rPr lang="ru-RU" dirty="0" err="1" smtClean="0"/>
              <a:t>малюнком</a:t>
            </a:r>
            <a:r>
              <a:rPr lang="ru-RU" dirty="0" smtClean="0"/>
              <a:t>; </a:t>
            </a:r>
            <a:r>
              <a:rPr lang="en-US" dirty="0" err="1" smtClean="0"/>
              <a:t>V</a:t>
            </a:r>
            <a:r>
              <a:rPr lang="en-US" sz="1400" dirty="0" err="1" smtClean="0"/>
              <a:t>by</a:t>
            </a:r>
            <a:r>
              <a:rPr lang="en-US" sz="1400" dirty="0" smtClean="0"/>
              <a:t> </a:t>
            </a:r>
            <a:r>
              <a:rPr lang="en-US" dirty="0" smtClean="0"/>
              <a:t>–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листочків</a:t>
            </a:r>
            <a:r>
              <a:rPr lang="ru-RU" dirty="0" smtClean="0"/>
              <a:t> 7 мм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</a:t>
            </a:r>
            <a:r>
              <a:rPr lang="ru-RU" dirty="0" err="1" smtClean="0"/>
              <a:t>малюнком</a:t>
            </a:r>
            <a:r>
              <a:rPr lang="ru-RU" dirty="0" smtClean="0"/>
              <a:t>; </a:t>
            </a:r>
            <a:r>
              <a:rPr lang="en-US" dirty="0" err="1" smtClean="0"/>
              <a:t>V</a:t>
            </a:r>
            <a:r>
              <a:rPr lang="en-US" sz="1400" dirty="0" err="1" smtClean="0"/>
              <a:t>ba</a:t>
            </a:r>
            <a:r>
              <a:rPr lang="en-US" dirty="0" err="1" smtClean="0"/>
              <a:t>V</a:t>
            </a:r>
            <a:r>
              <a:rPr lang="en-US" sz="1400" dirty="0" err="1" smtClean="0"/>
              <a:t>by</a:t>
            </a:r>
            <a:r>
              <a:rPr lang="en-US" dirty="0" smtClean="0"/>
              <a:t> –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листочків</a:t>
            </a:r>
            <a:r>
              <a:rPr lang="ru-RU" dirty="0" smtClean="0"/>
              <a:t> 18 мм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малюнком</a:t>
            </a:r>
            <a:r>
              <a:rPr lang="ru-RU" dirty="0" smtClean="0"/>
              <a:t> </a:t>
            </a:r>
            <a:r>
              <a:rPr lang="ru-RU" dirty="0" err="1" smtClean="0"/>
              <a:t>проміжним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гомозиготою</a:t>
            </a:r>
            <a:r>
              <a:rPr lang="ru-RU" dirty="0" smtClean="0"/>
              <a:t> </a:t>
            </a:r>
            <a:r>
              <a:rPr lang="en-US" dirty="0" err="1" smtClean="0"/>
              <a:t>V</a:t>
            </a:r>
            <a:r>
              <a:rPr lang="en-US" sz="1400" dirty="0" err="1" smtClean="0"/>
              <a:t>ba</a:t>
            </a:r>
            <a:r>
              <a:rPr lang="en-US" dirty="0" err="1" smtClean="0"/>
              <a:t>V</a:t>
            </a:r>
            <a:r>
              <a:rPr lang="en-US" sz="1400" dirty="0" err="1" smtClean="0"/>
              <a:t>ba</a:t>
            </a:r>
            <a:r>
              <a:rPr lang="en-US" sz="1400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гомозиготою</a:t>
            </a:r>
            <a:r>
              <a:rPr lang="ru-RU" dirty="0" smtClean="0"/>
              <a:t> </a:t>
            </a:r>
            <a:r>
              <a:rPr lang="en-US" dirty="0" err="1" smtClean="0"/>
              <a:t>V</a:t>
            </a:r>
            <a:r>
              <a:rPr lang="en-US" sz="1400" dirty="0" err="1" smtClean="0"/>
              <a:t>by</a:t>
            </a:r>
            <a:r>
              <a:rPr lang="en-US" dirty="0" err="1" smtClean="0"/>
              <a:t>V</a:t>
            </a:r>
            <a:r>
              <a:rPr lang="en-US" sz="1400" dirty="0" err="1" smtClean="0"/>
              <a:t>by</a:t>
            </a:r>
            <a:r>
              <a:rPr lang="en-US" sz="1400" dirty="0" smtClean="0"/>
              <a:t> </a:t>
            </a:r>
            <a:r>
              <a:rPr lang="en-US" dirty="0" smtClean="0"/>
              <a:t>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наддомінування</a:t>
            </a:r>
            <a:r>
              <a:rPr lang="ru-RU" dirty="0" smtClean="0"/>
              <a:t> – </a:t>
            </a:r>
            <a:r>
              <a:rPr lang="ru-RU" dirty="0" err="1" smtClean="0"/>
              <a:t>перевищення</a:t>
            </a:r>
            <a:r>
              <a:rPr lang="ru-RU" dirty="0" smtClean="0"/>
              <a:t> </a:t>
            </a:r>
            <a:r>
              <a:rPr lang="ru-RU" dirty="0" err="1" smtClean="0"/>
              <a:t>довжини</a:t>
            </a:r>
            <a:r>
              <a:rPr lang="ru-RU" dirty="0" smtClean="0"/>
              <a:t> </a:t>
            </a:r>
            <a:r>
              <a:rPr lang="ru-RU" dirty="0" err="1" smtClean="0"/>
              <a:t>листочків</a:t>
            </a:r>
            <a:r>
              <a:rPr lang="ru-RU" dirty="0" smtClean="0"/>
              <a:t> у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); </a:t>
            </a:r>
            <a:r>
              <a:rPr lang="en-US" dirty="0" smtClean="0"/>
              <a:t>v - </a:t>
            </a:r>
            <a:r>
              <a:rPr lang="ru-RU" dirty="0" err="1" smtClean="0"/>
              <a:t>рецесивна</a:t>
            </a:r>
            <a:r>
              <a:rPr lang="ru-RU" dirty="0" smtClean="0"/>
              <a:t> </a:t>
            </a:r>
            <a:r>
              <a:rPr lang="ru-RU" dirty="0" err="1" smtClean="0"/>
              <a:t>алель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Примітка</a:t>
            </a:r>
            <a:r>
              <a:rPr lang="ru-RU" dirty="0" smtClean="0"/>
              <a:t>: ми </a:t>
            </a:r>
            <a:r>
              <a:rPr lang="ru-RU" dirty="0" err="1" smtClean="0"/>
              <a:t>аналізуємо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довжину</a:t>
            </a:r>
            <a:r>
              <a:rPr lang="ru-RU" dirty="0" smtClean="0"/>
              <a:t> </a:t>
            </a:r>
            <a:r>
              <a:rPr lang="ru-RU" dirty="0" err="1" smtClean="0"/>
              <a:t>листочків</a:t>
            </a:r>
            <a:r>
              <a:rPr lang="ru-RU" dirty="0" smtClean="0"/>
              <a:t> (не </a:t>
            </a:r>
            <a:r>
              <a:rPr lang="ru-RU" dirty="0" err="1" smtClean="0"/>
              <a:t>торкаючись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 на </a:t>
            </a:r>
            <a:r>
              <a:rPr lang="ru-RU" dirty="0" err="1" smtClean="0"/>
              <a:t>листі</a:t>
            </a:r>
            <a:r>
              <a:rPr lang="ru-RU" dirty="0" smtClean="0"/>
              <a:t>), </a:t>
            </a:r>
            <a:r>
              <a:rPr lang="ru-RU" dirty="0" err="1" smtClean="0"/>
              <a:t>причому</a:t>
            </a:r>
            <a:r>
              <a:rPr lang="ru-RU" dirty="0" smtClean="0"/>
              <a:t>,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семи </a:t>
            </a:r>
            <a:r>
              <a:rPr lang="ru-RU" dirty="0" err="1" smtClean="0"/>
              <a:t>алелів</a:t>
            </a:r>
            <a:r>
              <a:rPr lang="ru-RU" dirty="0" smtClean="0"/>
              <a:t>. Як приклад </a:t>
            </a:r>
            <a:r>
              <a:rPr lang="ru-RU" dirty="0" err="1" smtClean="0"/>
              <a:t>наддомінування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розглядатися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в </a:t>
            </a:r>
            <a:r>
              <a:rPr lang="ru-RU" dirty="0" err="1" smtClean="0"/>
              <a:t>серіях</a:t>
            </a:r>
            <a:r>
              <a:rPr lang="ru-RU" dirty="0" smtClean="0"/>
              <a:t> </a:t>
            </a:r>
            <a:r>
              <a:rPr lang="ru-RU" dirty="0" err="1" smtClean="0"/>
              <a:t>множинних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домінують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серії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над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домінантними</a:t>
            </a:r>
            <a:r>
              <a:rPr lang="ru-RU" dirty="0" smtClean="0"/>
              <a:t> </a:t>
            </a:r>
            <a:r>
              <a:rPr lang="ru-RU" dirty="0" err="1" smtClean="0"/>
              <a:t>алелями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алель</a:t>
            </a:r>
            <a:r>
              <a:rPr lang="ru-RU" dirty="0" smtClean="0"/>
              <a:t> А</a:t>
            </a:r>
            <a:r>
              <a:rPr lang="ru-RU" sz="1400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жовтого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шерсті</a:t>
            </a:r>
            <a:r>
              <a:rPr lang="ru-RU" dirty="0" smtClean="0"/>
              <a:t> у </a:t>
            </a:r>
            <a:r>
              <a:rPr lang="ru-RU" dirty="0" err="1" smtClean="0"/>
              <a:t>мишей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гетерозису (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гібриди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врожайні</a:t>
            </a:r>
            <a:r>
              <a:rPr lang="ru-RU" dirty="0" smtClean="0"/>
              <a:t>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7272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1 тип</a:t>
            </a:r>
            <a:endParaRPr lang="ru-RU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листочків</a:t>
            </a:r>
            <a:r>
              <a:rPr lang="ru-RU" dirty="0" smtClean="0"/>
              <a:t> у </a:t>
            </a:r>
            <a:r>
              <a:rPr lang="ru-RU" dirty="0" err="1" smtClean="0"/>
              <a:t>білої</a:t>
            </a:r>
            <a:r>
              <a:rPr lang="ru-RU" dirty="0" smtClean="0"/>
              <a:t> </a:t>
            </a:r>
            <a:r>
              <a:rPr lang="ru-RU" dirty="0" err="1" smtClean="0"/>
              <a:t>конюшини</a:t>
            </a:r>
            <a:r>
              <a:rPr lang="ru-RU" dirty="0" smtClean="0"/>
              <a:t>, </a:t>
            </a:r>
            <a:r>
              <a:rPr lang="ru-RU" dirty="0" err="1" smtClean="0"/>
              <a:t>отриманої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геторозиготних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листочками 10 та 7 мм </a:t>
            </a:r>
            <a:r>
              <a:rPr lang="ru-RU" dirty="0" err="1" smtClean="0"/>
              <a:t>відповідно.Рішення</a:t>
            </a:r>
            <a:r>
              <a:rPr lang="ru-RU" dirty="0" smtClean="0"/>
              <a:t>. </a:t>
            </a:r>
            <a:r>
              <a:rPr lang="ru-RU" dirty="0" err="1" smtClean="0"/>
              <a:t>Визначаємо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та </a:t>
            </a:r>
            <a:r>
              <a:rPr lang="ru-RU" dirty="0" err="1" smtClean="0"/>
              <a:t>записуємо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: Р: </a:t>
            </a:r>
            <a:r>
              <a:rPr lang="en-US" dirty="0" err="1" smtClean="0"/>
              <a:t>V</a:t>
            </a:r>
            <a:r>
              <a:rPr lang="en-US" sz="1400" dirty="0" err="1" smtClean="0"/>
              <a:t>ba</a:t>
            </a:r>
            <a:r>
              <a:rPr lang="en-US" dirty="0" err="1" smtClean="0"/>
              <a:t>v</a:t>
            </a:r>
            <a:r>
              <a:rPr lang="en-US" dirty="0" smtClean="0"/>
              <a:t> × </a:t>
            </a:r>
            <a:r>
              <a:rPr lang="en-US" dirty="0" err="1" smtClean="0"/>
              <a:t>V</a:t>
            </a:r>
            <a:r>
              <a:rPr lang="en-US" sz="1400" dirty="0" err="1" smtClean="0"/>
              <a:t>by</a:t>
            </a:r>
            <a:r>
              <a:rPr lang="en-US" dirty="0" err="1" smtClean="0"/>
              <a:t>v</a:t>
            </a:r>
            <a:r>
              <a:rPr lang="en-US" dirty="0" smtClean="0"/>
              <a:t>; </a:t>
            </a:r>
            <a:r>
              <a:rPr lang="ru-RU" dirty="0" err="1" smtClean="0"/>
              <a:t>визначаємо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: </a:t>
            </a:r>
            <a:endParaRPr lang="ru-RU" dirty="0" smtClean="0"/>
          </a:p>
          <a:p>
            <a:r>
              <a:rPr lang="en-US" dirty="0" smtClean="0"/>
              <a:t>G</a:t>
            </a:r>
            <a:r>
              <a:rPr lang="en-US" dirty="0" smtClean="0"/>
              <a:t>♀: 0,5V</a:t>
            </a:r>
            <a:r>
              <a:rPr lang="en-US" sz="1400" dirty="0" smtClean="0"/>
              <a:t>ba</a:t>
            </a:r>
            <a:r>
              <a:rPr lang="en-US" dirty="0" smtClean="0"/>
              <a:t> + 0,5v; G♂: 0,5V</a:t>
            </a:r>
            <a:r>
              <a:rPr lang="en-US" sz="1400" dirty="0" smtClean="0"/>
              <a:t>b </a:t>
            </a:r>
            <a:r>
              <a:rPr lang="en-US" dirty="0" smtClean="0"/>
              <a:t>+ 0,5v; </a:t>
            </a:r>
            <a:r>
              <a:rPr lang="ru-RU" dirty="0" err="1" smtClean="0"/>
              <a:t>отримуємо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: </a:t>
            </a:r>
            <a:endParaRPr lang="ru-RU" dirty="0" smtClean="0"/>
          </a:p>
          <a:p>
            <a:r>
              <a:rPr lang="en-US" dirty="0" smtClean="0"/>
              <a:t>F1</a:t>
            </a:r>
            <a:r>
              <a:rPr lang="en-US" dirty="0" smtClean="0"/>
              <a:t>: 0,25V</a:t>
            </a:r>
            <a:r>
              <a:rPr lang="en-US" sz="1400" dirty="0" smtClean="0"/>
              <a:t>ba</a:t>
            </a:r>
            <a:r>
              <a:rPr lang="en-US" dirty="0" smtClean="0"/>
              <a:t>V</a:t>
            </a:r>
            <a:r>
              <a:rPr lang="en-US" sz="1400" dirty="0" smtClean="0"/>
              <a:t>by</a:t>
            </a:r>
            <a:r>
              <a:rPr lang="en-US" dirty="0" smtClean="0"/>
              <a:t>; 0,25V</a:t>
            </a:r>
            <a:r>
              <a:rPr lang="en-US" sz="1400" dirty="0" smtClean="0"/>
              <a:t>ba</a:t>
            </a:r>
            <a:r>
              <a:rPr lang="en-US" dirty="0" smtClean="0"/>
              <a:t>v; 0,25 </a:t>
            </a:r>
            <a:r>
              <a:rPr lang="en-US" dirty="0" err="1" smtClean="0"/>
              <a:t>V</a:t>
            </a:r>
            <a:r>
              <a:rPr lang="en-US" sz="1400" dirty="0" err="1" smtClean="0"/>
              <a:t>by</a:t>
            </a:r>
            <a:r>
              <a:rPr lang="en-US" dirty="0" err="1" smtClean="0"/>
              <a:t>v</a:t>
            </a:r>
            <a:r>
              <a:rPr lang="en-US" dirty="0" smtClean="0"/>
              <a:t>; 0,25vv.</a:t>
            </a:r>
            <a:endParaRPr lang="uk-UA" dirty="0" smtClean="0"/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ru-RU" dirty="0" err="1" smtClean="0"/>
              <a:t>Отримано</a:t>
            </a:r>
            <a:r>
              <a:rPr lang="ru-RU" dirty="0" smtClean="0"/>
              <a:t> 4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та </a:t>
            </a:r>
            <a:r>
              <a:rPr lang="ru-RU" dirty="0" err="1" smtClean="0"/>
              <a:t>генотипів</a:t>
            </a:r>
            <a:r>
              <a:rPr lang="ru-RU" dirty="0" smtClean="0"/>
              <a:t> у </a:t>
            </a:r>
            <a:r>
              <a:rPr lang="ru-RU" dirty="0" err="1" smtClean="0"/>
              <a:t>рівних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співвідношеннях</a:t>
            </a:r>
            <a:r>
              <a:rPr lang="ru-RU" dirty="0" smtClean="0"/>
              <a:t>. З них для </a:t>
            </a:r>
            <a:r>
              <a:rPr lang="ru-RU" dirty="0" err="1" smtClean="0"/>
              <a:t>першого</a:t>
            </a:r>
            <a:r>
              <a:rPr lang="ru-RU" dirty="0" smtClean="0"/>
              <a:t> буде характерна </a:t>
            </a:r>
            <a:r>
              <a:rPr lang="ru-RU" dirty="0" err="1" smtClean="0"/>
              <a:t>наддомінантність</a:t>
            </a:r>
            <a:r>
              <a:rPr lang="ru-RU" dirty="0" smtClean="0"/>
              <a:t> (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листочків</a:t>
            </a:r>
            <a:r>
              <a:rPr lang="ru-RU" dirty="0" smtClean="0"/>
              <a:t> 18 мм).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356992"/>
            <a:ext cx="69847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2 тип</a:t>
            </a:r>
            <a:endParaRPr lang="ru-RU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2.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білої</a:t>
            </a:r>
            <a:r>
              <a:rPr lang="ru-RU" dirty="0" smtClean="0"/>
              <a:t> </a:t>
            </a:r>
            <a:r>
              <a:rPr lang="ru-RU" dirty="0" err="1" smtClean="0"/>
              <a:t>конюшини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en-US" dirty="0" smtClean="0"/>
              <a:t>F1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листочками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довжини</a:t>
            </a:r>
            <a:r>
              <a:rPr lang="ru-RU" dirty="0" smtClean="0"/>
              <a:t> 18 мм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характерним</a:t>
            </a:r>
            <a:r>
              <a:rPr lang="ru-RU" dirty="0" smtClean="0"/>
              <a:t> </a:t>
            </a:r>
            <a:r>
              <a:rPr lang="ru-RU" dirty="0" err="1" smtClean="0"/>
              <a:t>малюнком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en-US" dirty="0" smtClean="0"/>
              <a:t>F1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фенотип (</a:t>
            </a:r>
            <a:r>
              <a:rPr lang="ru-RU" dirty="0" err="1" smtClean="0"/>
              <a:t>характерний</a:t>
            </a:r>
            <a:r>
              <a:rPr lang="ru-RU" dirty="0" smtClean="0"/>
              <a:t> для гетерозиготного генотипу </a:t>
            </a:r>
            <a:r>
              <a:rPr lang="en-US" dirty="0" err="1" smtClean="0"/>
              <a:t>V</a:t>
            </a:r>
            <a:r>
              <a:rPr lang="en-US" sz="1400" dirty="0" err="1" smtClean="0"/>
              <a:t>ba</a:t>
            </a:r>
            <a:r>
              <a:rPr lang="en-US" dirty="0" err="1" smtClean="0"/>
              <a:t>V</a:t>
            </a:r>
            <a:r>
              <a:rPr lang="en-US" sz="1400" dirty="0" err="1" smtClean="0"/>
              <a:t>by</a:t>
            </a:r>
            <a:r>
              <a:rPr lang="en-US" dirty="0" smtClean="0"/>
              <a:t>), </a:t>
            </a:r>
            <a:r>
              <a:rPr lang="ru-RU" dirty="0" err="1" smtClean="0"/>
              <a:t>розщеплення</a:t>
            </a:r>
            <a:r>
              <a:rPr lang="ru-RU" dirty="0" smtClean="0"/>
              <a:t> не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, тому очевидно (перша буква «</a:t>
            </a:r>
            <a:r>
              <a:rPr lang="ru-RU" dirty="0" err="1" smtClean="0"/>
              <a:t>алфавіту</a:t>
            </a:r>
            <a:r>
              <a:rPr lang="ru-RU" dirty="0" smtClean="0"/>
              <a:t>»), </a:t>
            </a:r>
            <a:r>
              <a:rPr lang="ru-RU" dirty="0" err="1" smtClean="0"/>
              <a:t>схрещувані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гомозиготні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Р: </a:t>
            </a:r>
            <a:r>
              <a:rPr lang="en-US" dirty="0" err="1" smtClean="0"/>
              <a:t>V</a:t>
            </a:r>
            <a:r>
              <a:rPr lang="en-US" sz="1600" dirty="0" err="1" smtClean="0"/>
              <a:t>ba</a:t>
            </a:r>
            <a:r>
              <a:rPr lang="en-US" dirty="0" err="1" smtClean="0"/>
              <a:t>V</a:t>
            </a:r>
            <a:r>
              <a:rPr lang="en-US" sz="1400" dirty="0" err="1" smtClean="0"/>
              <a:t>b</a:t>
            </a:r>
            <a:r>
              <a:rPr lang="ru-RU" sz="1400" dirty="0" smtClean="0"/>
              <a:t>а </a:t>
            </a:r>
            <a:r>
              <a:rPr lang="ru-RU" dirty="0" smtClean="0"/>
              <a:t>× </a:t>
            </a:r>
            <a:r>
              <a:rPr lang="en-US" dirty="0" err="1" smtClean="0"/>
              <a:t>V</a:t>
            </a:r>
            <a:r>
              <a:rPr lang="en-US" sz="1400" dirty="0" err="1" smtClean="0"/>
              <a:t>b</a:t>
            </a:r>
            <a:r>
              <a:rPr lang="ru-RU" sz="1400" dirty="0" smtClean="0"/>
              <a:t>у</a:t>
            </a:r>
            <a:r>
              <a:rPr lang="en-US" dirty="0" err="1" smtClean="0"/>
              <a:t>V</a:t>
            </a:r>
            <a:r>
              <a:rPr lang="en-US" sz="1400" dirty="0" err="1" smtClean="0"/>
              <a:t>by</a:t>
            </a:r>
            <a:r>
              <a:rPr lang="en-US" dirty="0" smtClean="0"/>
              <a:t>; F1: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en-US" dirty="0" err="1" smtClean="0"/>
              <a:t>V</a:t>
            </a:r>
            <a:r>
              <a:rPr lang="en-US" sz="1400" dirty="0" err="1" smtClean="0"/>
              <a:t>ba</a:t>
            </a:r>
            <a:r>
              <a:rPr lang="en-US" dirty="0" err="1" smtClean="0"/>
              <a:t>V</a:t>
            </a:r>
            <a:r>
              <a:rPr lang="en-US" sz="1400" dirty="0" err="1" smtClean="0"/>
              <a:t>by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Градуальна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гена</a:t>
            </a:r>
          </a:p>
          <a:p>
            <a:endParaRPr lang="ru-RU" dirty="0" smtClean="0"/>
          </a:p>
          <a:p>
            <a:r>
              <a:rPr lang="ru-RU" dirty="0" err="1" smtClean="0"/>
              <a:t>Градуальна</a:t>
            </a:r>
            <a:r>
              <a:rPr lang="ru-RU" dirty="0" smtClean="0"/>
              <a:t> (</a:t>
            </a:r>
            <a:r>
              <a:rPr lang="ru-RU" dirty="0" err="1" smtClean="0"/>
              <a:t>кумулятивна</a:t>
            </a:r>
            <a:r>
              <a:rPr lang="ru-RU" dirty="0" smtClean="0"/>
              <a:t>) </a:t>
            </a:r>
            <a:r>
              <a:rPr lang="ru-RU" dirty="0" err="1" smtClean="0"/>
              <a:t>дія</a:t>
            </a:r>
            <a:r>
              <a:rPr lang="ru-RU" dirty="0" smtClean="0"/>
              <a:t> – тип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одного гена,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посилюється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механізмом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спільність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проміжним</a:t>
            </a:r>
            <a:r>
              <a:rPr lang="ru-RU" dirty="0" smtClean="0"/>
              <a:t> </a:t>
            </a:r>
            <a:r>
              <a:rPr lang="ru-RU" dirty="0" err="1" smtClean="0"/>
              <a:t>успадкуванням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останнє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на </a:t>
            </a:r>
            <a:r>
              <a:rPr lang="ru-RU" dirty="0" err="1" smtClean="0"/>
              <a:t>диплоїдному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, коли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одного гена, </a:t>
            </a:r>
            <a:r>
              <a:rPr lang="ru-RU" dirty="0" err="1" smtClean="0"/>
              <a:t>тоді</a:t>
            </a:r>
            <a:r>
              <a:rPr lang="ru-RU" dirty="0" smtClean="0"/>
              <a:t> як </a:t>
            </a:r>
            <a:r>
              <a:rPr lang="ru-RU" dirty="0" err="1" smtClean="0"/>
              <a:t>градуальність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гена </a:t>
            </a:r>
            <a:r>
              <a:rPr lang="ru-RU" dirty="0" err="1" smtClean="0"/>
              <a:t>проявляється</a:t>
            </a:r>
            <a:r>
              <a:rPr lang="ru-RU" dirty="0" smtClean="0"/>
              <a:t>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,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Приклад. Ген У </a:t>
            </a:r>
            <a:r>
              <a:rPr lang="ru-RU" dirty="0" err="1" smtClean="0"/>
              <a:t>ендоспермі</a:t>
            </a:r>
            <a:r>
              <a:rPr lang="ru-RU" dirty="0" smtClean="0"/>
              <a:t> (</a:t>
            </a:r>
            <a:r>
              <a:rPr lang="ru-RU" dirty="0" err="1" smtClean="0"/>
              <a:t>триплоїдний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: у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клітині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по три </a:t>
            </a:r>
            <a:r>
              <a:rPr lang="ru-RU" dirty="0" err="1" smtClean="0"/>
              <a:t>алелі</a:t>
            </a:r>
            <a:r>
              <a:rPr lang="ru-RU" dirty="0" smtClean="0"/>
              <a:t>) </a:t>
            </a:r>
            <a:r>
              <a:rPr lang="ru-RU" dirty="0" err="1" smtClean="0"/>
              <a:t>кукурудзи</a:t>
            </a:r>
            <a:r>
              <a:rPr lang="ru-RU" dirty="0" smtClean="0"/>
              <a:t> </a:t>
            </a:r>
            <a:r>
              <a:rPr lang="ru-RU" dirty="0" err="1" smtClean="0"/>
              <a:t>контролює</a:t>
            </a:r>
            <a:r>
              <a:rPr lang="ru-RU" dirty="0" smtClean="0"/>
              <a:t> синтез </a:t>
            </a:r>
            <a:r>
              <a:rPr lang="ru-RU" dirty="0" err="1" smtClean="0"/>
              <a:t>вітаміну</a:t>
            </a:r>
            <a:r>
              <a:rPr lang="ru-RU" dirty="0" smtClean="0"/>
              <a:t> А. </a:t>
            </a:r>
          </a:p>
          <a:p>
            <a:r>
              <a:rPr lang="ru-RU" dirty="0" err="1" smtClean="0"/>
              <a:t>Позначення</a:t>
            </a:r>
            <a:r>
              <a:rPr lang="ru-RU" dirty="0" smtClean="0"/>
              <a:t>. При </a:t>
            </a:r>
            <a:r>
              <a:rPr lang="ru-RU" dirty="0" err="1" smtClean="0"/>
              <a:t>генотипі</a:t>
            </a:r>
            <a:r>
              <a:rPr lang="ru-RU" dirty="0" smtClean="0"/>
              <a:t> УУУ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вітаміну</a:t>
            </a:r>
            <a:r>
              <a:rPr lang="ru-RU" dirty="0" smtClean="0"/>
              <a:t> А – 7,50 од.; при </a:t>
            </a:r>
            <a:r>
              <a:rPr lang="ru-RU" dirty="0" err="1" smtClean="0"/>
              <a:t>генотипі</a:t>
            </a:r>
            <a:r>
              <a:rPr lang="ru-RU" dirty="0" smtClean="0"/>
              <a:t> </a:t>
            </a:r>
            <a:r>
              <a:rPr lang="ru-RU" dirty="0" err="1" smtClean="0"/>
              <a:t>УУу</a:t>
            </a:r>
            <a:r>
              <a:rPr lang="ru-RU" dirty="0" smtClean="0"/>
              <a:t> - 5,00 од.; при </a:t>
            </a:r>
            <a:r>
              <a:rPr lang="ru-RU" dirty="0" err="1" smtClean="0"/>
              <a:t>генотипі</a:t>
            </a:r>
            <a:r>
              <a:rPr lang="ru-RU" dirty="0" smtClean="0"/>
              <a:t> </a:t>
            </a:r>
            <a:r>
              <a:rPr lang="ru-RU" dirty="0" err="1" smtClean="0"/>
              <a:t>Ууу</a:t>
            </a:r>
            <a:r>
              <a:rPr lang="ru-RU" dirty="0" smtClean="0"/>
              <a:t> – 2,50 од.; при </a:t>
            </a:r>
            <a:r>
              <a:rPr lang="ru-RU" dirty="0" err="1" smtClean="0"/>
              <a:t>генотипі</a:t>
            </a:r>
            <a:r>
              <a:rPr lang="ru-RU" dirty="0" smtClean="0"/>
              <a:t> </a:t>
            </a:r>
            <a:r>
              <a:rPr lang="ru-RU" dirty="0" err="1" smtClean="0"/>
              <a:t>ууу</a:t>
            </a:r>
            <a:r>
              <a:rPr lang="ru-RU" dirty="0" smtClean="0"/>
              <a:t> - 0,05 од.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/>
              <a:t>1 тип</a:t>
            </a:r>
            <a:endParaRPr lang="ru-RU" sz="1600" dirty="0" smtClean="0"/>
          </a:p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№ 1. </a:t>
            </a:r>
            <a:r>
              <a:rPr lang="ru-RU" sz="1600" dirty="0" err="1" smtClean="0"/>
              <a:t>Визначте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варіанти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генотипів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фенотипів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ендосперму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кукурудзи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вмістом</a:t>
            </a:r>
            <a:r>
              <a:rPr lang="ru-RU" sz="1600" dirty="0" smtClean="0"/>
              <a:t> </a:t>
            </a:r>
            <a:r>
              <a:rPr lang="ru-RU" sz="1600" dirty="0" err="1" smtClean="0"/>
              <a:t>вітаміну</a:t>
            </a:r>
            <a:r>
              <a:rPr lang="ru-RU" sz="1600" dirty="0" smtClean="0"/>
              <a:t> А при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жіночих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квіток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вмістом</a:t>
            </a:r>
            <a:r>
              <a:rPr lang="ru-RU" sz="1600" dirty="0" smtClean="0"/>
              <a:t> </a:t>
            </a:r>
            <a:r>
              <a:rPr lang="ru-RU" sz="1600" dirty="0" err="1" smtClean="0"/>
              <a:t>вітаміну</a:t>
            </a:r>
            <a:r>
              <a:rPr lang="ru-RU" sz="1600" dirty="0" smtClean="0"/>
              <a:t> А у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зернах </a:t>
            </a:r>
            <a:r>
              <a:rPr lang="ru-RU" sz="1600" dirty="0" err="1" smtClean="0"/>
              <a:t>качанів</a:t>
            </a:r>
            <a:r>
              <a:rPr lang="ru-RU" sz="1600" dirty="0" smtClean="0"/>
              <a:t> 7,50 од. (</a:t>
            </a:r>
            <a:r>
              <a:rPr lang="ru-RU" sz="1600" dirty="0" err="1" smtClean="0"/>
              <a:t>назвемо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умовно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жіночими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рослинами</a:t>
            </a:r>
            <a:r>
              <a:rPr lang="ru-RU" sz="1600" dirty="0" smtClean="0"/>
              <a:t> (УЖР), тому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 </a:t>
            </a:r>
            <a:r>
              <a:rPr lang="ru-RU" sz="1600" dirty="0" err="1" smtClean="0"/>
              <a:t>аналізованому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пилок не </a:t>
            </a:r>
            <a:r>
              <a:rPr lang="ru-RU" sz="1600" dirty="0" err="1" smtClean="0"/>
              <a:t>бере</a:t>
            </a:r>
            <a:r>
              <a:rPr lang="ru-RU" sz="1600" dirty="0" smtClean="0"/>
              <a:t> </a:t>
            </a:r>
            <a:r>
              <a:rPr lang="ru-RU" sz="1600" dirty="0" err="1" smtClean="0"/>
              <a:t>участі</a:t>
            </a:r>
            <a:r>
              <a:rPr lang="ru-RU" sz="1600" dirty="0" smtClean="0"/>
              <a:t>)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чоловічими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квітками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, зерна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клітинах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ендосперму</a:t>
            </a:r>
            <a:r>
              <a:rPr lang="ru-RU" sz="1600" dirty="0" smtClean="0"/>
              <a:t> 2,50 од. </a:t>
            </a:r>
            <a:r>
              <a:rPr lang="ru-RU" sz="1600" dirty="0" err="1" smtClean="0"/>
              <a:t>вітаміну</a:t>
            </a:r>
            <a:r>
              <a:rPr lang="ru-RU" sz="1600" dirty="0" smtClean="0"/>
              <a:t> А (</a:t>
            </a:r>
            <a:r>
              <a:rPr lang="ru-RU" sz="1600" dirty="0" err="1" smtClean="0"/>
              <a:t>назвемо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умовно</a:t>
            </a:r>
            <a:r>
              <a:rPr lang="ru-RU" sz="1600" dirty="0" smtClean="0"/>
              <a:t> </a:t>
            </a:r>
            <a:r>
              <a:rPr lang="ru-RU" sz="1600" dirty="0" err="1" smtClean="0"/>
              <a:t>чоловічими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рослинами</a:t>
            </a:r>
            <a:r>
              <a:rPr lang="ru-RU" sz="1600" dirty="0" smtClean="0"/>
              <a:t> (УЧР),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в </a:t>
            </a:r>
            <a:r>
              <a:rPr lang="ru-RU" sz="1600" dirty="0" err="1" smtClean="0"/>
              <a:t>аналізованому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бере</a:t>
            </a:r>
            <a:r>
              <a:rPr lang="ru-RU" sz="1600" dirty="0" smtClean="0"/>
              <a:t> участь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їхній</a:t>
            </a:r>
            <a:r>
              <a:rPr lang="ru-RU" sz="1600" dirty="0" smtClean="0"/>
              <a:t> пилок). </a:t>
            </a:r>
            <a:r>
              <a:rPr lang="ru-RU" sz="1600" dirty="0" err="1" smtClean="0"/>
              <a:t>Відомо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жіночі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квітки</a:t>
            </a:r>
            <a:r>
              <a:rPr lang="ru-RU" sz="1600" dirty="0" smtClean="0"/>
              <a:t>, УЧР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дали пилок, </a:t>
            </a:r>
            <a:r>
              <a:rPr lang="ru-RU" sz="1600" dirty="0" err="1" smtClean="0"/>
              <a:t>запилювалися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рослиною</a:t>
            </a:r>
            <a:r>
              <a:rPr lang="ru-RU" sz="1600" dirty="0" smtClean="0"/>
              <a:t>, </a:t>
            </a:r>
            <a:r>
              <a:rPr lang="ru-RU" sz="1600" dirty="0" err="1" smtClean="0"/>
              <a:t>насіння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клітинах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ендосперму</a:t>
            </a:r>
            <a:r>
              <a:rPr lang="ru-RU" sz="1600" dirty="0" smtClean="0"/>
              <a:t> 7,50 од. </a:t>
            </a:r>
            <a:r>
              <a:rPr lang="ru-RU" sz="1600" dirty="0" err="1" smtClean="0"/>
              <a:t>вітаміну</a:t>
            </a:r>
            <a:r>
              <a:rPr lang="ru-RU" sz="1600" dirty="0" smtClean="0"/>
              <a:t> А.</a:t>
            </a:r>
          </a:p>
          <a:p>
            <a:r>
              <a:rPr lang="ru-RU" sz="1600" dirty="0" err="1" smtClean="0"/>
              <a:t>Рішення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Триплоїдні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ендосперму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заплідненого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диплоїдного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вторинного</a:t>
            </a:r>
            <a:r>
              <a:rPr lang="ru-RU" sz="1600" dirty="0" smtClean="0"/>
              <a:t> ядра </a:t>
            </a:r>
            <a:r>
              <a:rPr lang="ru-RU" sz="1600" dirty="0" err="1" smtClean="0"/>
              <a:t>зародкового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мішка</a:t>
            </a:r>
            <a:r>
              <a:rPr lang="ru-RU" sz="1600" dirty="0" smtClean="0"/>
              <a:t> УЖР </a:t>
            </a:r>
            <a:r>
              <a:rPr lang="ru-RU" sz="1600" dirty="0" err="1" smtClean="0"/>
              <a:t>гаплоїдним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спермієм</a:t>
            </a:r>
            <a:r>
              <a:rPr lang="ru-RU" sz="1600" dirty="0" smtClean="0"/>
              <a:t> УЧР. </a:t>
            </a:r>
            <a:r>
              <a:rPr lang="ru-RU" sz="1600" dirty="0" err="1" smtClean="0"/>
              <a:t>Виходячи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встановити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материнська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рослина</a:t>
            </a:r>
            <a:r>
              <a:rPr lang="ru-RU" sz="1600" dirty="0" smtClean="0"/>
              <a:t> УЖР </a:t>
            </a:r>
            <a:r>
              <a:rPr lang="ru-RU" sz="1600" dirty="0" err="1" smtClean="0"/>
              <a:t>з</a:t>
            </a:r>
            <a:r>
              <a:rPr lang="ru-RU" sz="1600" dirty="0" smtClean="0"/>
              <a:t> фенотипом 7,50 од.,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генотип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ендосперму</a:t>
            </a:r>
            <a:r>
              <a:rPr lang="ru-RU" sz="1600" dirty="0" smtClean="0"/>
              <a:t> УУУ, за генотипом </a:t>
            </a:r>
            <a:r>
              <a:rPr lang="ru-RU" sz="1600" dirty="0" err="1" smtClean="0"/>
              <a:t>соматичних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,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гомозиготою</a:t>
            </a:r>
            <a:r>
              <a:rPr lang="ru-RU" sz="1600" dirty="0" smtClean="0"/>
              <a:t>.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мейозу,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мегаспори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домінантну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</a:t>
            </a:r>
            <a:r>
              <a:rPr lang="ru-RU" sz="1600" dirty="0" smtClean="0"/>
              <a:t> У, тому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вторинні</a:t>
            </a:r>
            <a:r>
              <a:rPr lang="ru-RU" sz="1600" dirty="0" smtClean="0"/>
              <a:t> ядра (</a:t>
            </a:r>
            <a:r>
              <a:rPr lang="ru-RU" sz="1600" dirty="0" err="1" smtClean="0"/>
              <a:t>диплоїдні</a:t>
            </a:r>
            <a:r>
              <a:rPr lang="ru-RU" sz="1600" dirty="0" smtClean="0"/>
              <a:t>) </a:t>
            </a:r>
            <a:r>
              <a:rPr lang="ru-RU" sz="1600" dirty="0" err="1" smtClean="0"/>
              <a:t>мішків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зародків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 УУ.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генотип </a:t>
            </a:r>
            <a:r>
              <a:rPr lang="ru-RU" sz="1600" dirty="0" err="1" smtClean="0"/>
              <a:t>материнської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– </a:t>
            </a:r>
            <a:r>
              <a:rPr lang="ru-RU" sz="1600" dirty="0" err="1" smtClean="0"/>
              <a:t>УУ.Генотип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УЧР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такий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спосіб</a:t>
            </a:r>
            <a:r>
              <a:rPr lang="ru-RU" sz="1600" dirty="0" smtClean="0"/>
              <a:t>. Фенотип 2,50 од. </a:t>
            </a:r>
            <a:r>
              <a:rPr lang="ru-RU" sz="1600" dirty="0" err="1" smtClean="0"/>
              <a:t>вітаміну</a:t>
            </a:r>
            <a:r>
              <a:rPr lang="ru-RU" sz="1600" dirty="0" smtClean="0"/>
              <a:t> А </a:t>
            </a:r>
            <a:r>
              <a:rPr lang="ru-RU" sz="1600" dirty="0" err="1" smtClean="0"/>
              <a:t>свідчить</a:t>
            </a:r>
            <a:r>
              <a:rPr lang="ru-RU" sz="1600" dirty="0" smtClean="0"/>
              <a:t> про генотип </a:t>
            </a:r>
            <a:r>
              <a:rPr lang="ru-RU" sz="1600" dirty="0" err="1" smtClean="0"/>
              <a:t>ендосперму</a:t>
            </a:r>
            <a:r>
              <a:rPr lang="ru-RU" sz="1600" dirty="0" smtClean="0"/>
              <a:t> УЧР </a:t>
            </a:r>
            <a:r>
              <a:rPr lang="ru-RU" sz="1600" dirty="0" err="1" smtClean="0"/>
              <a:t>Ууу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причому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спермії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утворення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внесли </a:t>
            </a:r>
            <a:r>
              <a:rPr lang="ru-RU" sz="1600" dirty="0" err="1" smtClean="0"/>
              <a:t>свідомо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домінантну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</a:t>
            </a:r>
            <a:r>
              <a:rPr lang="ru-RU" sz="1600" dirty="0" smtClean="0"/>
              <a:t>. Тому не </a:t>
            </a:r>
            <a:r>
              <a:rPr lang="ru-RU" sz="1600" dirty="0" err="1" smtClean="0"/>
              <a:t>викликає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сумнівів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генотип </a:t>
            </a:r>
            <a:r>
              <a:rPr lang="ru-RU" sz="1600" dirty="0" err="1" smtClean="0"/>
              <a:t>соматичних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(УЧР) </a:t>
            </a:r>
            <a:r>
              <a:rPr lang="ru-RU" sz="1600" dirty="0" err="1" smtClean="0"/>
              <a:t>уу</a:t>
            </a:r>
            <a:r>
              <a:rPr lang="ru-RU" sz="1600" dirty="0" smtClean="0"/>
              <a:t>,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гамети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несуть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рецесивну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</a:t>
            </a:r>
            <a:r>
              <a:rPr lang="ru-RU" sz="1600" dirty="0" smtClean="0"/>
              <a:t>, а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вторинного</a:t>
            </a:r>
            <a:r>
              <a:rPr lang="ru-RU" sz="1600" dirty="0" smtClean="0"/>
              <a:t> ядра </a:t>
            </a:r>
            <a:r>
              <a:rPr lang="ru-RU" sz="1600" dirty="0" err="1" smtClean="0"/>
              <a:t>зародкового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мішка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 </a:t>
            </a:r>
            <a:r>
              <a:rPr lang="ru-RU" sz="1600" dirty="0" err="1" smtClean="0"/>
              <a:t>уу</a:t>
            </a:r>
            <a:r>
              <a:rPr lang="ru-RU" sz="1600" dirty="0" smtClean="0"/>
              <a:t>. </a:t>
            </a:r>
            <a:r>
              <a:rPr lang="ru-RU" sz="1600" dirty="0" err="1" smtClean="0"/>
              <a:t>Зробимо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запис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Р</a:t>
            </a:r>
            <a:r>
              <a:rPr lang="ru-RU" sz="1600" dirty="0" smtClean="0"/>
              <a:t>: ♀УУ (</a:t>
            </a:r>
            <a:r>
              <a:rPr lang="ru-RU" sz="1600" dirty="0" err="1" smtClean="0"/>
              <a:t>ендосперм</a:t>
            </a:r>
            <a:r>
              <a:rPr lang="ru-RU" sz="1600" dirty="0" smtClean="0"/>
              <a:t> УУУ)× </a:t>
            </a:r>
            <a:r>
              <a:rPr lang="ru-RU" sz="1600" dirty="0" err="1" smtClean="0"/>
              <a:t>уу</a:t>
            </a:r>
            <a:r>
              <a:rPr lang="ru-RU" sz="1600" dirty="0" smtClean="0"/>
              <a:t> (</a:t>
            </a:r>
            <a:r>
              <a:rPr lang="ru-RU" sz="1600" dirty="0" err="1" smtClean="0"/>
              <a:t>ендосперм</a:t>
            </a:r>
            <a:r>
              <a:rPr lang="ru-RU" sz="1600" dirty="0" smtClean="0"/>
              <a:t> УУУ</a:t>
            </a:r>
            <a:r>
              <a:rPr lang="ru-RU" sz="1600" dirty="0" smtClean="0"/>
              <a:t>);</a:t>
            </a:r>
          </a:p>
          <a:p>
            <a:r>
              <a:rPr lang="en-US" sz="1600" dirty="0" smtClean="0"/>
              <a:t>G</a:t>
            </a:r>
            <a:r>
              <a:rPr lang="en-US" sz="1600" dirty="0" smtClean="0"/>
              <a:t>♀: </a:t>
            </a:r>
            <a:r>
              <a:rPr lang="ru-RU" sz="1600" dirty="0" smtClean="0"/>
              <a:t>У (УУ </a:t>
            </a:r>
            <a:r>
              <a:rPr lang="ru-RU" sz="1600" dirty="0" err="1" smtClean="0"/>
              <a:t>вторинне</a:t>
            </a:r>
            <a:r>
              <a:rPr lang="ru-RU" sz="1600" dirty="0" smtClean="0"/>
              <a:t> ядро); </a:t>
            </a:r>
            <a:r>
              <a:rPr lang="en-US" sz="1600" dirty="0" smtClean="0"/>
              <a:t>G♂: </a:t>
            </a:r>
            <a:r>
              <a:rPr lang="ru-RU" sz="1600" dirty="0" smtClean="0"/>
              <a:t>у (</a:t>
            </a:r>
            <a:r>
              <a:rPr lang="ru-RU" sz="1600" dirty="0" err="1" smtClean="0"/>
              <a:t>спермій</a:t>
            </a:r>
            <a:r>
              <a:rPr lang="ru-RU" sz="1600" dirty="0" smtClean="0"/>
              <a:t>);</a:t>
            </a:r>
          </a:p>
          <a:p>
            <a:r>
              <a:rPr lang="en-US" sz="1600" dirty="0" smtClean="0"/>
              <a:t>F1</a:t>
            </a:r>
            <a:r>
              <a:rPr lang="en-US" sz="1600" dirty="0" smtClean="0"/>
              <a:t>: </a:t>
            </a:r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УУ (</a:t>
            </a:r>
            <a:r>
              <a:rPr lang="ru-RU" sz="1600" dirty="0" err="1" smtClean="0"/>
              <a:t>ендосперм</a:t>
            </a:r>
            <a:r>
              <a:rPr lang="ru-RU" sz="1600" dirty="0" smtClean="0"/>
              <a:t> УУУ).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733256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Відповідь</a:t>
            </a:r>
            <a:r>
              <a:rPr lang="ru-RU" sz="1600" dirty="0" smtClean="0"/>
              <a:t>. </a:t>
            </a:r>
            <a:r>
              <a:rPr lang="ru-RU" sz="1600" dirty="0" err="1" smtClean="0"/>
              <a:t>Усі</a:t>
            </a:r>
            <a:r>
              <a:rPr lang="ru-RU" sz="1600" dirty="0" smtClean="0"/>
              <a:t> зерна в </a:t>
            </a:r>
            <a:r>
              <a:rPr lang="ru-RU" sz="1600" dirty="0" err="1" smtClean="0"/>
              <a:t>ендоспермі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містити</a:t>
            </a:r>
            <a:r>
              <a:rPr lang="ru-RU" sz="1600" dirty="0" smtClean="0"/>
              <a:t> по 5,0 од. </a:t>
            </a:r>
            <a:r>
              <a:rPr lang="ru-RU" sz="1600" dirty="0" err="1" smtClean="0"/>
              <a:t>вітаміну</a:t>
            </a:r>
            <a:r>
              <a:rPr lang="ru-RU" sz="1600" dirty="0" smtClean="0"/>
              <a:t> А,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ендосперму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матимуть</a:t>
            </a:r>
            <a:r>
              <a:rPr lang="ru-RU" sz="1600" dirty="0" smtClean="0"/>
              <a:t> генотип </a:t>
            </a:r>
            <a:r>
              <a:rPr lang="ru-RU" sz="1600" dirty="0" err="1" smtClean="0"/>
              <a:t>Ууу</a:t>
            </a:r>
            <a:r>
              <a:rPr lang="ru-RU" sz="1600" dirty="0" smtClean="0"/>
              <a:t>, а генотип </a:t>
            </a:r>
            <a:r>
              <a:rPr lang="ru-RU" sz="1600" dirty="0" err="1" smtClean="0"/>
              <a:t>усіх</a:t>
            </a:r>
            <a:r>
              <a:rPr lang="ru-RU" sz="1600" dirty="0" smtClean="0"/>
              <a:t> </a:t>
            </a:r>
            <a:r>
              <a:rPr lang="ru-RU" sz="1600" dirty="0" err="1" smtClean="0"/>
              <a:t>соматичних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гібридних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буде </a:t>
            </a:r>
            <a:r>
              <a:rPr lang="ru-RU" sz="1600" dirty="0" err="1" smtClean="0"/>
              <a:t>Уу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60648"/>
            <a:ext cx="813690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Плейотропна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smtClean="0"/>
              <a:t> гену</a:t>
            </a:r>
            <a:endParaRPr lang="ru-RU" dirty="0" smtClean="0"/>
          </a:p>
          <a:p>
            <a:endParaRPr lang="ru-RU" dirty="0" smtClean="0"/>
          </a:p>
          <a:p>
            <a:r>
              <a:rPr lang="ru-RU" sz="1600" dirty="0" err="1" smtClean="0"/>
              <a:t>Плейотропна</a:t>
            </a:r>
            <a:r>
              <a:rPr lang="ru-RU" sz="1600" dirty="0" smtClean="0"/>
              <a:t> </a:t>
            </a:r>
            <a:r>
              <a:rPr lang="ru-RU" sz="1600" dirty="0" err="1" smtClean="0"/>
              <a:t>дія</a:t>
            </a:r>
            <a:r>
              <a:rPr lang="ru-RU" sz="1600" dirty="0" smtClean="0"/>
              <a:t> гену– </a:t>
            </a:r>
            <a:r>
              <a:rPr lang="ru-RU" sz="1600" dirty="0" err="1" smtClean="0"/>
              <a:t>явище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одночасного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чинника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Ця</a:t>
            </a:r>
            <a:r>
              <a:rPr lang="ru-RU" sz="1600" dirty="0" smtClean="0"/>
              <a:t> </a:t>
            </a:r>
            <a:r>
              <a:rPr lang="ru-RU" sz="1600" dirty="0" err="1" smtClean="0"/>
              <a:t>дія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рецесивною</a:t>
            </a:r>
            <a:r>
              <a:rPr lang="ru-RU" sz="1600" dirty="0" smtClean="0"/>
              <a:t>, </a:t>
            </a:r>
            <a:r>
              <a:rPr lang="ru-RU" sz="1600" dirty="0" err="1" smtClean="0"/>
              <a:t>домінантною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наддомінантною.Ген</a:t>
            </a:r>
            <a:r>
              <a:rPr lang="ru-RU" sz="1600" dirty="0" smtClean="0"/>
              <a:t> А – </a:t>
            </a:r>
            <a:r>
              <a:rPr lang="ru-RU" sz="1600" dirty="0" err="1" smtClean="0"/>
              <a:t>домінантна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контролює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платинове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хутра</a:t>
            </a:r>
            <a:r>
              <a:rPr lang="ru-RU" sz="1600" dirty="0" smtClean="0"/>
              <a:t> у </a:t>
            </a:r>
            <a:r>
              <a:rPr lang="ru-RU" sz="1600" dirty="0" err="1" smtClean="0"/>
              <a:t>лисиць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одночасно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плейотропний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</a:t>
            </a:r>
            <a:r>
              <a:rPr lang="ru-RU" sz="1600" dirty="0" smtClean="0"/>
              <a:t>, будучи </a:t>
            </a:r>
            <a:r>
              <a:rPr lang="ru-RU" sz="1600" dirty="0" err="1" smtClean="0"/>
              <a:t>рецесивним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летальним</a:t>
            </a:r>
            <a:r>
              <a:rPr lang="ru-RU" sz="1600" dirty="0" smtClean="0"/>
              <a:t> геном у гомозиготному </a:t>
            </a:r>
            <a:r>
              <a:rPr lang="ru-RU" sz="1600" dirty="0" err="1" smtClean="0"/>
              <a:t>стані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призводить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загибелі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зародків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стадіях</a:t>
            </a:r>
            <a:r>
              <a:rPr lang="ru-RU" sz="1600" dirty="0" smtClean="0"/>
              <a:t> </a:t>
            </a:r>
            <a:r>
              <a:rPr lang="ru-RU" sz="1600" dirty="0" err="1" smtClean="0"/>
              <a:t>ембріонального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. А</a:t>
            </a:r>
            <a:r>
              <a:rPr lang="en-US" sz="1200" dirty="0" smtClean="0"/>
              <a:t>L &gt;</a:t>
            </a:r>
            <a:r>
              <a:rPr lang="ru-RU" sz="1600" dirty="0" smtClean="0"/>
              <a:t>а (</a:t>
            </a:r>
            <a:r>
              <a:rPr lang="ru-RU" sz="1600" dirty="0" err="1" smtClean="0"/>
              <a:t>домінує</a:t>
            </a:r>
            <a:r>
              <a:rPr lang="ru-RU" sz="1600" dirty="0" smtClean="0"/>
              <a:t> за </a:t>
            </a:r>
            <a:r>
              <a:rPr lang="ru-RU" sz="1600" dirty="0" err="1" smtClean="0"/>
              <a:t>платиновим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забарвленням</a:t>
            </a:r>
            <a:r>
              <a:rPr lang="ru-RU" sz="1600" dirty="0" smtClean="0"/>
              <a:t>)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одночасно</a:t>
            </a:r>
            <a:r>
              <a:rPr lang="ru-RU" sz="1600" dirty="0" smtClean="0"/>
              <a:t> а &gt;А</a:t>
            </a:r>
            <a:r>
              <a:rPr lang="en-US" sz="1200" dirty="0" smtClean="0"/>
              <a:t>L </a:t>
            </a:r>
            <a:r>
              <a:rPr lang="en-US" sz="1600" dirty="0" smtClean="0"/>
              <a:t>(</a:t>
            </a:r>
            <a:r>
              <a:rPr lang="ru-RU" sz="1600" dirty="0" err="1" smtClean="0"/>
              <a:t>рецесиність</a:t>
            </a:r>
            <a:r>
              <a:rPr lang="ru-RU" sz="1600" dirty="0" smtClean="0"/>
              <a:t> за </a:t>
            </a:r>
            <a:r>
              <a:rPr lang="ru-RU" sz="1600" dirty="0" err="1" smtClean="0"/>
              <a:t>летальним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ефектом</a:t>
            </a:r>
            <a:r>
              <a:rPr lang="ru-RU" sz="1600" dirty="0" smtClean="0"/>
              <a:t>).</a:t>
            </a:r>
            <a:r>
              <a:rPr lang="ru-RU" sz="1600" dirty="0" err="1" smtClean="0"/>
              <a:t>Позначення</a:t>
            </a:r>
            <a:r>
              <a:rPr lang="ru-RU" sz="1600" dirty="0" smtClean="0"/>
              <a:t>. А</a:t>
            </a:r>
            <a:r>
              <a:rPr lang="en-US" sz="1200" dirty="0" smtClean="0"/>
              <a:t>L</a:t>
            </a:r>
            <a:r>
              <a:rPr lang="en-US" sz="1600" dirty="0" smtClean="0"/>
              <a:t> – </a:t>
            </a:r>
            <a:r>
              <a:rPr lang="ru-RU" sz="1600" dirty="0" err="1" smtClean="0"/>
              <a:t>платинова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хутра</a:t>
            </a:r>
            <a:r>
              <a:rPr lang="ru-RU" sz="1600" dirty="0" smtClean="0"/>
              <a:t> (за </a:t>
            </a:r>
            <a:r>
              <a:rPr lang="ru-RU" sz="1600" dirty="0" err="1" smtClean="0"/>
              <a:t>плейотропною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дією</a:t>
            </a:r>
            <a:r>
              <a:rPr lang="ru-RU" sz="1600" dirty="0" smtClean="0"/>
              <a:t> – </a:t>
            </a:r>
            <a:r>
              <a:rPr lang="ru-RU" sz="1600" dirty="0" err="1" smtClean="0"/>
              <a:t>рецесивна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леталь</a:t>
            </a:r>
            <a:r>
              <a:rPr lang="ru-RU" sz="1600" dirty="0" smtClean="0"/>
              <a:t>), </a:t>
            </a:r>
            <a:r>
              <a:rPr lang="en-US" sz="1600" dirty="0" err="1" smtClean="0"/>
              <a:t>aa</a:t>
            </a:r>
            <a:r>
              <a:rPr lang="en-US" sz="1600" dirty="0" smtClean="0"/>
              <a:t> – </a:t>
            </a:r>
            <a:r>
              <a:rPr lang="ru-RU" sz="1600" dirty="0" err="1" smtClean="0"/>
              <a:t>чорно-буре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хутра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996952"/>
            <a:ext cx="806489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/>
              <a:t>1 тип</a:t>
            </a:r>
            <a:endParaRPr lang="ru-RU" sz="1600" dirty="0" smtClean="0"/>
          </a:p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№ 1. </a:t>
            </a:r>
            <a:r>
              <a:rPr lang="ru-RU" sz="1600" dirty="0" err="1" smtClean="0"/>
              <a:t>Визначте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генотипи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фенотипи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нащадків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отриманих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платинових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лисиць</a:t>
            </a:r>
            <a:r>
              <a:rPr lang="ru-RU" sz="1600" dirty="0" smtClean="0"/>
              <a:t>, </a:t>
            </a:r>
            <a:r>
              <a:rPr lang="ru-RU" sz="1600" dirty="0" err="1" smtClean="0"/>
              <a:t>гетерозиготних</a:t>
            </a:r>
            <a:r>
              <a:rPr lang="ru-RU" sz="1600" dirty="0" smtClean="0"/>
              <a:t> за геном А. </a:t>
            </a:r>
            <a:r>
              <a:rPr lang="ru-RU" sz="1600" dirty="0" err="1" smtClean="0"/>
              <a:t>Поясніть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Рішення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Схрещувані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форми</a:t>
            </a:r>
            <a:r>
              <a:rPr lang="ru-RU" sz="1600" dirty="0" smtClean="0"/>
              <a:t> </a:t>
            </a:r>
            <a:r>
              <a:rPr lang="ru-RU" sz="1600" dirty="0" err="1" smtClean="0"/>
              <a:t>гетерозиготні</a:t>
            </a:r>
            <a:r>
              <a:rPr lang="ru-RU" sz="1600" dirty="0" smtClean="0"/>
              <a:t>,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за фенотипом 3: 1, а за генотипом 1: 2: 1: Р: А</a:t>
            </a:r>
            <a:r>
              <a:rPr lang="en-US" sz="1200" dirty="0" smtClean="0"/>
              <a:t>L</a:t>
            </a:r>
            <a:r>
              <a:rPr lang="ru-RU" sz="1600" dirty="0" smtClean="0"/>
              <a:t>а × А</a:t>
            </a:r>
            <a:r>
              <a:rPr lang="en-US" sz="1200" dirty="0" smtClean="0"/>
              <a:t>L</a:t>
            </a:r>
            <a:r>
              <a:rPr lang="ru-RU" sz="1600" dirty="0" smtClean="0"/>
              <a:t>а; </a:t>
            </a:r>
            <a:r>
              <a:rPr lang="en-US" sz="1600" dirty="0" smtClean="0"/>
              <a:t>F1 </a:t>
            </a:r>
            <a:r>
              <a:rPr lang="ru-RU" sz="1600" dirty="0" smtClean="0"/>
              <a:t>теоретично </a:t>
            </a:r>
            <a:r>
              <a:rPr lang="ru-RU" sz="1600" dirty="0" err="1" smtClean="0"/>
              <a:t>очікуване</a:t>
            </a:r>
            <a:r>
              <a:rPr lang="ru-RU" sz="1600" dirty="0" smtClean="0"/>
              <a:t>: ¼А</a:t>
            </a:r>
            <a:r>
              <a:rPr lang="en-US" sz="1200" dirty="0" smtClean="0"/>
              <a:t>L</a:t>
            </a:r>
            <a:r>
              <a:rPr lang="ru-RU" sz="1600" dirty="0" smtClean="0"/>
              <a:t>А</a:t>
            </a:r>
            <a:r>
              <a:rPr lang="en-US" sz="1200" dirty="0" smtClean="0"/>
              <a:t>L</a:t>
            </a:r>
            <a:r>
              <a:rPr lang="en-US" sz="1600" dirty="0" smtClean="0"/>
              <a:t>; ½</a:t>
            </a:r>
            <a:r>
              <a:rPr lang="ru-RU" sz="1600" dirty="0" smtClean="0"/>
              <a:t>А</a:t>
            </a:r>
            <a:r>
              <a:rPr lang="en-US" sz="1400" dirty="0" smtClean="0"/>
              <a:t>L</a:t>
            </a:r>
            <a:r>
              <a:rPr lang="en-US" sz="1600" dirty="0" smtClean="0"/>
              <a:t>a; ¼aa.</a:t>
            </a:r>
            <a:endParaRPr lang="uk-UA" sz="1600" dirty="0" smtClean="0"/>
          </a:p>
          <a:p>
            <a:r>
              <a:rPr lang="en-US" sz="1600" dirty="0" smtClean="0"/>
              <a:t>F1 </a:t>
            </a:r>
            <a:r>
              <a:rPr lang="ru-RU" sz="1600" dirty="0" smtClean="0"/>
              <a:t>практично </a:t>
            </a:r>
            <a:r>
              <a:rPr lang="ru-RU" sz="1600" dirty="0" err="1" smtClean="0"/>
              <a:t>одержуване</a:t>
            </a:r>
            <a:r>
              <a:rPr lang="ru-RU" sz="1600" dirty="0" smtClean="0"/>
              <a:t>: 2/3 А</a:t>
            </a:r>
            <a:r>
              <a:rPr lang="en-US" sz="1200" dirty="0" smtClean="0"/>
              <a:t>L</a:t>
            </a:r>
            <a:r>
              <a:rPr lang="en-US" sz="1600" dirty="0" smtClean="0"/>
              <a:t>a; 1/3aa</a:t>
            </a:r>
            <a:r>
              <a:rPr lang="uk-UA" sz="1600" dirty="0" smtClean="0"/>
              <a:t>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А</a:t>
            </a:r>
            <a:r>
              <a:rPr lang="en-US" sz="1200" dirty="0" smtClean="0"/>
              <a:t>L</a:t>
            </a:r>
            <a:r>
              <a:rPr lang="en-US" sz="1600" dirty="0" smtClean="0"/>
              <a:t> – </a:t>
            </a:r>
            <a:r>
              <a:rPr lang="ru-RU" sz="1600" dirty="0" err="1" smtClean="0"/>
              <a:t>рецесивна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леталь</a:t>
            </a:r>
            <a:r>
              <a:rPr lang="ru-RU" sz="1600" dirty="0" smtClean="0"/>
              <a:t> (летальна у гомозиготному </a:t>
            </a:r>
            <a:r>
              <a:rPr lang="ru-RU" sz="1600" dirty="0" err="1" smtClean="0"/>
              <a:t>стані</a:t>
            </a:r>
            <a:r>
              <a:rPr lang="ru-RU" sz="1600" dirty="0" smtClean="0"/>
              <a:t>), то </a:t>
            </a:r>
            <a:r>
              <a:rPr lang="ru-RU" sz="1600" dirty="0" err="1" smtClean="0"/>
              <a:t>домінантні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загинуть</a:t>
            </a:r>
            <a:r>
              <a:rPr lang="ru-RU" sz="1600" dirty="0" smtClean="0"/>
              <a:t>, у </a:t>
            </a:r>
            <a:r>
              <a:rPr lang="ru-RU" sz="1600" dirty="0" err="1" smtClean="0"/>
              <a:t>посліді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залишаться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нащадки</a:t>
            </a:r>
            <a:r>
              <a:rPr lang="ru-RU" sz="1600" dirty="0" smtClean="0"/>
              <a:t> 2 </a:t>
            </a:r>
            <a:r>
              <a:rPr lang="ru-RU" sz="1600" dirty="0" err="1" smtClean="0"/>
              <a:t>генотипів</a:t>
            </a:r>
            <a:r>
              <a:rPr lang="ru-RU" sz="1600" dirty="0" smtClean="0"/>
              <a:t>: </a:t>
            </a:r>
            <a:r>
              <a:rPr lang="ru-RU" sz="1600" dirty="0" err="1" smtClean="0"/>
              <a:t>гетерозиготи</a:t>
            </a:r>
            <a:r>
              <a:rPr lang="ru-RU" sz="1600" dirty="0" smtClean="0"/>
              <a:t> (</a:t>
            </a:r>
            <a:r>
              <a:rPr lang="ru-RU" sz="1600" dirty="0" err="1" smtClean="0"/>
              <a:t>платинові</a:t>
            </a:r>
            <a:r>
              <a:rPr lang="ru-RU" sz="1600" dirty="0" smtClean="0"/>
              <a:t>) та </a:t>
            </a:r>
            <a:r>
              <a:rPr lang="ru-RU" sz="1600" dirty="0" err="1" smtClean="0"/>
              <a:t>рецесивні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гомозиготи</a:t>
            </a:r>
            <a:r>
              <a:rPr lang="ru-RU" sz="1600" dirty="0" smtClean="0"/>
              <a:t> (</a:t>
            </a:r>
            <a:r>
              <a:rPr lang="ru-RU" sz="1600" dirty="0" err="1" smtClean="0"/>
              <a:t>чорно-бурі</a:t>
            </a:r>
            <a:r>
              <a:rPr lang="ru-RU" sz="1600" dirty="0" smtClean="0"/>
              <a:t>) у </a:t>
            </a:r>
            <a:r>
              <a:rPr lang="ru-RU" sz="1600" dirty="0" err="1" smtClean="0"/>
              <a:t>співвідношенні</a:t>
            </a:r>
            <a:r>
              <a:rPr lang="ru-RU" sz="1600" dirty="0" smtClean="0"/>
              <a:t> 2:1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Відповідь</a:t>
            </a:r>
            <a:r>
              <a:rPr lang="ru-RU" sz="1600" dirty="0" smtClean="0"/>
              <a:t>. У </a:t>
            </a:r>
            <a:r>
              <a:rPr lang="ru-RU" sz="1600" dirty="0" err="1" smtClean="0"/>
              <a:t>аналізованому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як генотипу, </a:t>
            </a:r>
            <a:r>
              <a:rPr lang="ru-RU" sz="1600" dirty="0" err="1" smtClean="0"/>
              <a:t>і</a:t>
            </a:r>
            <a:r>
              <a:rPr lang="ru-RU" sz="1600" dirty="0" smtClean="0"/>
              <a:t> по фенотипу 2 : 1. </a:t>
            </a:r>
            <a:r>
              <a:rPr lang="ru-RU" sz="1600" dirty="0" err="1" smtClean="0"/>
              <a:t>Домінантні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гомозиготи</a:t>
            </a:r>
            <a:r>
              <a:rPr lang="ru-RU" sz="1600" dirty="0" smtClean="0"/>
              <a:t> гинуть. </a:t>
            </a:r>
            <a:r>
              <a:rPr lang="ru-RU" sz="1600" dirty="0" err="1" smtClean="0"/>
              <a:t>Ознака</a:t>
            </a:r>
            <a:r>
              <a:rPr lang="ru-RU" sz="1600" dirty="0" smtClean="0"/>
              <a:t> платинового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А</a:t>
            </a:r>
            <a:r>
              <a:rPr lang="en-US" sz="1200" dirty="0" smtClean="0"/>
              <a:t>L</a:t>
            </a:r>
            <a:r>
              <a:rPr lang="en-US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плейотропним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летальним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ефектом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32656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2 тип</a:t>
            </a:r>
            <a:endParaRPr lang="ru-RU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2.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платинових</a:t>
            </a:r>
            <a:r>
              <a:rPr lang="ru-RU" dirty="0" smtClean="0"/>
              <a:t> </a:t>
            </a:r>
            <a:r>
              <a:rPr lang="ru-RU" dirty="0" err="1" smtClean="0"/>
              <a:t>лисиць</a:t>
            </a:r>
            <a:r>
              <a:rPr lang="ru-RU" dirty="0" smtClean="0"/>
              <a:t> у </a:t>
            </a:r>
            <a:r>
              <a:rPr lang="ru-RU" dirty="0" err="1" smtClean="0"/>
              <a:t>їхньому</a:t>
            </a:r>
            <a:r>
              <a:rPr lang="ru-RU" dirty="0" smtClean="0"/>
              <a:t>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⅔ </a:t>
            </a:r>
            <a:r>
              <a:rPr lang="ru-RU" dirty="0" err="1" smtClean="0"/>
              <a:t>платинових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⅓ </a:t>
            </a:r>
            <a:r>
              <a:rPr lang="ru-RU" dirty="0" err="1" smtClean="0"/>
              <a:t>чорно-бурих</a:t>
            </a:r>
            <a:r>
              <a:rPr lang="ru-RU" dirty="0" smtClean="0"/>
              <a:t>, а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платинових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чорнобурих</a:t>
            </a:r>
            <a:r>
              <a:rPr lang="ru-RU" dirty="0" smtClean="0"/>
              <a:t> у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½ </a:t>
            </a:r>
            <a:r>
              <a:rPr lang="ru-RU" dirty="0" err="1" smtClean="0"/>
              <a:t>платинові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½ </a:t>
            </a:r>
            <a:r>
              <a:rPr lang="ru-RU" dirty="0" err="1" smtClean="0"/>
              <a:t>чорнобурі</a:t>
            </a:r>
            <a:r>
              <a:rPr lang="ru-RU" dirty="0" smtClean="0"/>
              <a:t> </a:t>
            </a:r>
            <a:r>
              <a:rPr lang="ru-RU" dirty="0" err="1" smtClean="0"/>
              <a:t>лисиці</a:t>
            </a:r>
            <a:r>
              <a:rPr lang="ru-RU" dirty="0" smtClean="0"/>
              <a:t>. </a:t>
            </a:r>
            <a:r>
              <a:rPr lang="ru-RU" dirty="0" err="1" smtClean="0"/>
              <a:t>Поясніть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Розщеплення</a:t>
            </a:r>
            <a:r>
              <a:rPr lang="ru-RU" dirty="0" smtClean="0"/>
              <a:t> ½: ½ (3-тя </a:t>
            </a:r>
            <a:r>
              <a:rPr lang="ru-RU" dirty="0" err="1" smtClean="0"/>
              <a:t>літера</a:t>
            </a:r>
            <a:r>
              <a:rPr lang="ru-RU" dirty="0" smtClean="0"/>
              <a:t> «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») </a:t>
            </a:r>
            <a:r>
              <a:rPr lang="ru-RU" dirty="0" err="1" smtClean="0"/>
              <a:t>свідчить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 </a:t>
            </a:r>
            <a:r>
              <a:rPr lang="ru-RU" dirty="0" err="1" smtClean="0"/>
              <a:t>гетерозигота</a:t>
            </a:r>
            <a:r>
              <a:rPr lang="ru-RU" dirty="0" smtClean="0"/>
              <a:t>, а </a:t>
            </a:r>
            <a:r>
              <a:rPr lang="ru-RU" dirty="0" err="1" smtClean="0"/>
              <a:t>інша</a:t>
            </a:r>
            <a:r>
              <a:rPr lang="ru-RU" dirty="0" smtClean="0"/>
              <a:t> – </a:t>
            </a:r>
            <a:r>
              <a:rPr lang="ru-RU" dirty="0" err="1" smtClean="0"/>
              <a:t>рецесивна</a:t>
            </a:r>
            <a:r>
              <a:rPr lang="ru-RU" dirty="0" smtClean="0"/>
              <a:t> </a:t>
            </a:r>
            <a:r>
              <a:rPr lang="ru-RU" dirty="0" err="1" smtClean="0"/>
              <a:t>гомозигота</a:t>
            </a:r>
            <a:r>
              <a:rPr lang="ru-RU" dirty="0" smtClean="0"/>
              <a:t>. </a:t>
            </a:r>
            <a:r>
              <a:rPr lang="ru-RU" dirty="0" err="1" smtClean="0"/>
              <a:t>Гетерозиготи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платинові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вони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вищеплюють</a:t>
            </a:r>
            <a:r>
              <a:rPr lang="ru-RU" dirty="0" smtClean="0"/>
              <a:t> </a:t>
            </a:r>
            <a:r>
              <a:rPr lang="ru-RU" dirty="0" err="1" smtClean="0"/>
              <a:t>чорнобурих</a:t>
            </a:r>
            <a:r>
              <a:rPr lang="ru-RU" dirty="0" smtClean="0"/>
              <a:t> (</a:t>
            </a:r>
            <a:r>
              <a:rPr lang="ru-RU" dirty="0" err="1" smtClean="0"/>
              <a:t>рецесивних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). </a:t>
            </a:r>
            <a:r>
              <a:rPr lang="ru-RU" dirty="0" err="1" smtClean="0"/>
              <a:t>Незвичайне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2 : 1 </a:t>
            </a:r>
            <a:r>
              <a:rPr lang="ru-RU" dirty="0" err="1" smtClean="0"/>
              <a:t>обумовлено</a:t>
            </a:r>
            <a:r>
              <a:rPr lang="ru-RU" dirty="0" smtClean="0"/>
              <a:t> </a:t>
            </a:r>
            <a:r>
              <a:rPr lang="ru-RU" dirty="0" err="1" smtClean="0"/>
              <a:t>загибеллю</a:t>
            </a:r>
            <a:r>
              <a:rPr lang="ru-RU" dirty="0" smtClean="0"/>
              <a:t> </a:t>
            </a:r>
            <a:r>
              <a:rPr lang="ru-RU" dirty="0" err="1" smtClean="0"/>
              <a:t>платинових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 через </a:t>
            </a:r>
            <a:r>
              <a:rPr lang="ru-RU" dirty="0" err="1" smtClean="0"/>
              <a:t>плейотропну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гена платинового </a:t>
            </a:r>
            <a:r>
              <a:rPr lang="ru-RU" dirty="0" err="1" smtClean="0"/>
              <a:t>забарвлення</a:t>
            </a:r>
            <a:r>
              <a:rPr lang="ru-RU" dirty="0" smtClean="0"/>
              <a:t> (</a:t>
            </a:r>
            <a:r>
              <a:rPr lang="ru-RU" dirty="0" err="1" smtClean="0"/>
              <a:t>домінантний</a:t>
            </a:r>
            <a:r>
              <a:rPr lang="ru-RU" dirty="0" smtClean="0"/>
              <a:t> ген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рецесивною</a:t>
            </a:r>
            <a:r>
              <a:rPr lang="ru-RU" dirty="0" smtClean="0"/>
              <a:t> летальною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en-US" dirty="0" smtClean="0"/>
              <a:t>A</a:t>
            </a:r>
            <a:r>
              <a:rPr lang="en-US" sz="1200" dirty="0" smtClean="0"/>
              <a:t>L</a:t>
            </a:r>
            <a:r>
              <a:rPr lang="en-US" dirty="0" smtClean="0"/>
              <a:t>).</a:t>
            </a:r>
            <a:endParaRPr lang="uk-UA" dirty="0" smtClean="0"/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en-US" dirty="0" smtClean="0"/>
              <a:t>P: </a:t>
            </a:r>
            <a:r>
              <a:rPr lang="en-US" dirty="0" err="1" smtClean="0"/>
              <a:t>A</a:t>
            </a:r>
            <a:r>
              <a:rPr lang="en-US" sz="1400" dirty="0" err="1" smtClean="0"/>
              <a:t>L</a:t>
            </a:r>
            <a:r>
              <a:rPr lang="en-US" dirty="0" err="1" smtClean="0"/>
              <a:t>a</a:t>
            </a:r>
            <a:r>
              <a:rPr lang="en-US" dirty="0" smtClean="0"/>
              <a:t> × </a:t>
            </a:r>
            <a:r>
              <a:rPr lang="en-US" dirty="0" err="1" smtClean="0"/>
              <a:t>A</a:t>
            </a:r>
            <a:r>
              <a:rPr lang="en-US" sz="1400" dirty="0" err="1" smtClean="0"/>
              <a:t>L</a:t>
            </a:r>
            <a:r>
              <a:rPr lang="en-US" dirty="0" err="1" smtClean="0"/>
              <a:t>a</a:t>
            </a:r>
            <a:r>
              <a:rPr lang="en-US" dirty="0" smtClean="0"/>
              <a:t>; F1: 2/4A</a:t>
            </a:r>
            <a:r>
              <a:rPr lang="en-US" sz="1200" dirty="0" smtClean="0"/>
              <a:t>L</a:t>
            </a:r>
            <a:r>
              <a:rPr lang="en-US" dirty="0" smtClean="0"/>
              <a:t>a </a:t>
            </a:r>
            <a:r>
              <a:rPr lang="ru-RU" dirty="0" err="1" smtClean="0"/>
              <a:t>і</a:t>
            </a:r>
            <a:r>
              <a:rPr lang="ru-RU" dirty="0" smtClean="0"/>
              <a:t> ¼</a:t>
            </a:r>
            <a:r>
              <a:rPr lang="en-US" dirty="0" err="1" smtClean="0"/>
              <a:t>aa</a:t>
            </a:r>
            <a:r>
              <a:rPr lang="en-US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2: 1 (¼А</a:t>
            </a:r>
            <a:r>
              <a:rPr lang="en-US" sz="1200" dirty="0" smtClean="0"/>
              <a:t>L</a:t>
            </a:r>
            <a:r>
              <a:rPr lang="ru-RU" dirty="0" smtClean="0"/>
              <a:t>А</a:t>
            </a:r>
            <a:r>
              <a:rPr lang="en-US" sz="1200" dirty="0" smtClean="0"/>
              <a:t>L</a:t>
            </a:r>
            <a:r>
              <a:rPr lang="ru-RU" dirty="0" smtClean="0"/>
              <a:t>гинуть). Таким чином, </a:t>
            </a:r>
            <a:r>
              <a:rPr lang="ru-RU" dirty="0" err="1" smtClean="0"/>
              <a:t>розщеплення</a:t>
            </a:r>
            <a:r>
              <a:rPr lang="ru-RU" dirty="0" smtClean="0"/>
              <a:t> ⅔</a:t>
            </a:r>
            <a:r>
              <a:rPr lang="en-US" dirty="0" err="1" smtClean="0"/>
              <a:t>A</a:t>
            </a:r>
            <a:r>
              <a:rPr lang="en-US" sz="1200" dirty="0" err="1" smtClean="0"/>
              <a:t>L</a:t>
            </a:r>
            <a:r>
              <a:rPr lang="en-US" dirty="0" err="1" smtClean="0"/>
              <a:t>a</a:t>
            </a:r>
            <a:r>
              <a:rPr lang="en-US" dirty="0" smtClean="0"/>
              <a:t> : ⅓</a:t>
            </a:r>
            <a:r>
              <a:rPr lang="ru-RU" dirty="0" err="1" smtClean="0"/>
              <a:t>аа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136</TotalTime>
  <Words>1957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Лабораторна робота 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Закриття 2 лабораторних робіт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2</dc:title>
  <dc:creator>Руслан Аминов</dc:creator>
  <cp:lastModifiedBy>Руслан Аминов</cp:lastModifiedBy>
  <cp:revision>23</cp:revision>
  <dcterms:created xsi:type="dcterms:W3CDTF">2022-10-17T16:02:56Z</dcterms:created>
  <dcterms:modified xsi:type="dcterms:W3CDTF">2022-10-21T15:33:20Z</dcterms:modified>
</cp:coreProperties>
</file>