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Baskerville Display PT Bold" charset="-52"/>
      <p:regular r:id="rId11"/>
    </p:embeddedFont>
    <p:embeddedFont>
      <p:font typeface="Inter Bold" charset="0"/>
      <p:regular r:id="rId12"/>
    </p:embeddedFont>
    <p:embeddedFont>
      <p:font typeface="Inter" charset="0"/>
      <p:regular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57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5737-7E3E-415E-B80A-A9C7AD925480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D09E-E276-4918-A610-9D5683975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17EE-E611-4284-B5EB-A5E672F58366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02FE-C937-464D-91DA-2E69BE87C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EC84-3BFD-4E51-9276-1A5D4D3D6AB1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757F-8D71-4220-B93E-23D46770C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FDD5-998C-4D05-9F69-7886A129A397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3CFF-9DC2-436B-A4B2-38FFFF804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CEA8-36AD-4F84-AB65-1E9080EFC5D8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0D34-768E-40ED-894A-56BE8BAC7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5BE2-B91F-444D-BAE8-C86420E1EDAD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B923B-6C88-4C8C-B93C-86AC34C1F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D18D3-98EE-40A6-8015-1D83AB93E9D5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FEEF-6F71-4DD2-A6AF-D23809949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0D44-DC56-4A9C-BEB1-4BE60A5AC081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BB28-848E-4041-AB7C-B3DF4132F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7FB0-3DDE-45EF-A4C2-C745651DDAE4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069E-6CD2-418C-8B33-8226A7030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2AC8-BDA5-4917-9D9D-933EB6D7D28D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8673-D04B-4E8C-BFAF-BDD19D5DB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AA0D-5652-49D3-9CBB-935757BD0C60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91D0-E2AF-4FC3-BDFE-6A45FE27F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42329-97DA-402E-A310-F9D6E887CEE7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A1EC40-D695-4B3F-9324-3B0016C44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618288" y="2112963"/>
            <a:ext cx="5051425" cy="3641725"/>
            <a:chOff x="0" y="0"/>
            <a:chExt cx="6734432" cy="4855528"/>
          </a:xfrm>
        </p:grpSpPr>
        <p:pic>
          <p:nvPicPr>
            <p:cNvPr id="13316" name="Picture 3"/>
            <p:cNvPicPr>
              <a:picLocks noChangeAspect="1"/>
            </p:cNvPicPr>
            <p:nvPr/>
          </p:nvPicPr>
          <p:blipFill>
            <a:blip r:embed="rId2"/>
            <a:srcRect l="10176" r="10176"/>
            <a:stretch>
              <a:fillRect/>
            </a:stretch>
          </p:blipFill>
          <p:spPr bwMode="auto">
            <a:xfrm>
              <a:off x="0" y="0"/>
              <a:ext cx="6734432" cy="485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4"/>
          <p:cNvSpPr txBox="1"/>
          <p:nvPr/>
        </p:nvSpPr>
        <p:spPr>
          <a:xfrm>
            <a:off x="1879600" y="6413500"/>
            <a:ext cx="14220825" cy="2720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4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78" spc="775">
                <a:solidFill>
                  <a:srgbClr val="504C44"/>
                </a:solidFill>
                <a:latin typeface="Baskerville Display PT Bold"/>
                <a:cs typeface="+mn-cs"/>
              </a:rPr>
              <a:t>ПРАКТИЧНІ АСПЕКТИ СТВОРЕННЯ КОНСТРУКТИВНИХ ЖУРНАЛІСТСЬКИХ МАТЕРІАЛІВ</a:t>
            </a:r>
          </a:p>
          <a:p>
            <a:pPr algn="ctr" fontAlgn="auto">
              <a:lnSpc>
                <a:spcPts val="542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028700" y="1958975"/>
            <a:ext cx="5697538" cy="4356100"/>
            <a:chOff x="0" y="0"/>
            <a:chExt cx="7596795" cy="5806875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/>
            <a:srcRect t="2225" b="2225"/>
            <a:stretch>
              <a:fillRect/>
            </a:stretch>
          </p:blipFill>
          <p:spPr bwMode="auto">
            <a:xfrm>
              <a:off x="0" y="0"/>
              <a:ext cx="7596795" cy="580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9048750" y="4137025"/>
            <a:ext cx="7032625" cy="4872038"/>
            <a:chOff x="0" y="0"/>
            <a:chExt cx="9376989" cy="6495567"/>
          </a:xfrm>
        </p:grpSpPr>
        <p:pic>
          <p:nvPicPr>
            <p:cNvPr id="14343" name="Picture 5"/>
            <p:cNvPicPr>
              <a:picLocks noChangeAspect="1"/>
            </p:cNvPicPr>
            <p:nvPr/>
          </p:nvPicPr>
          <p:blipFill>
            <a:blip r:embed="rId3"/>
            <a:srcRect t="6705" b="6705"/>
            <a:stretch>
              <a:fillRect/>
            </a:stretch>
          </p:blipFill>
          <p:spPr bwMode="auto">
            <a:xfrm>
              <a:off x="0" y="0"/>
              <a:ext cx="9376989" cy="6495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6"/>
          <p:cNvSpPr txBox="1"/>
          <p:nvPr/>
        </p:nvSpPr>
        <p:spPr>
          <a:xfrm>
            <a:off x="1028700" y="962025"/>
            <a:ext cx="5403850" cy="669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 spc="799">
                <a:solidFill>
                  <a:srgbClr val="504C44"/>
                </a:solidFill>
                <a:latin typeface="Baskerville Display PT Bold"/>
                <a:cs typeface="+mn-cs"/>
              </a:rPr>
              <a:t>РЕКОМЕНДАЦІЇ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4925" y="7186613"/>
            <a:ext cx="5421313" cy="1481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504C44"/>
                </a:solidFill>
                <a:latin typeface="Inter Bold"/>
                <a:cs typeface="+mn-cs"/>
              </a:rPr>
              <a:t>Хайд Лілі </a:t>
            </a:r>
            <a:r>
              <a:rPr lang="en-US" sz="2799">
                <a:solidFill>
                  <a:srgbClr val="504C44"/>
                </a:solidFill>
                <a:latin typeface="Inter"/>
                <a:cs typeface="+mn-cs"/>
              </a:rPr>
              <a:t>- британська письменниця та фахівчиня у сфері комунікації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48750" y="2352675"/>
            <a:ext cx="7708900" cy="9858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504C44"/>
                </a:solidFill>
                <a:latin typeface="Inter Bold"/>
                <a:cs typeface="+mn-cs"/>
              </a:rPr>
              <a:t>Гобер Себастьєн</a:t>
            </a:r>
            <a:r>
              <a:rPr lang="en-US" sz="2799">
                <a:solidFill>
                  <a:srgbClr val="504C44"/>
                </a:solidFill>
                <a:latin typeface="Inter"/>
                <a:cs typeface="+mn-cs"/>
              </a:rPr>
              <a:t> - французький журналіст і мандрівник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4888"/>
            <a:ext cx="7213600" cy="1374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 spc="799">
                <a:solidFill>
                  <a:srgbClr val="504C44"/>
                </a:solidFill>
                <a:latin typeface="Baskerville Display PT Bold"/>
                <a:cs typeface="+mn-cs"/>
              </a:rPr>
              <a:t>ОСНОВНІ КРИТЕРІЇ МАТЕРІАЛУ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90738" y="5205413"/>
            <a:ext cx="6746875" cy="679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>
                <a:solidFill>
                  <a:srgbClr val="504C44"/>
                </a:solidFill>
                <a:latin typeface="Inter Bold"/>
                <a:cs typeface="+mn-cs"/>
              </a:rPr>
              <a:t>Рішення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90738" y="7458075"/>
            <a:ext cx="6746875" cy="679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>
                <a:solidFill>
                  <a:srgbClr val="504C44"/>
                </a:solidFill>
                <a:latin typeface="Inter Bold"/>
                <a:cs typeface="+mn-cs"/>
              </a:rPr>
              <a:t>Докази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59925" y="5637213"/>
            <a:ext cx="6748463" cy="679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>
                <a:solidFill>
                  <a:srgbClr val="504C44"/>
                </a:solidFill>
                <a:latin typeface="Inter Bold"/>
                <a:cs typeface="+mn-cs"/>
              </a:rPr>
              <a:t>Урок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59925" y="7458075"/>
            <a:ext cx="6748463" cy="679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>
                <a:solidFill>
                  <a:srgbClr val="504C44"/>
                </a:solidFill>
                <a:latin typeface="Inter Bold"/>
                <a:cs typeface="+mn-cs"/>
              </a:rPr>
              <a:t>Обмеження</a:t>
            </a:r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9559925" y="1028700"/>
            <a:ext cx="7016750" cy="3868738"/>
            <a:chOff x="0" y="0"/>
            <a:chExt cx="9356823" cy="5157450"/>
          </a:xfrm>
        </p:grpSpPr>
        <p:pic>
          <p:nvPicPr>
            <p:cNvPr id="15369" name="Picture 8"/>
            <p:cNvPicPr>
              <a:picLocks noChangeAspect="1"/>
            </p:cNvPicPr>
            <p:nvPr/>
          </p:nvPicPr>
          <p:blipFill>
            <a:blip r:embed="rId2"/>
            <a:srcRect l="2376" r="2376"/>
            <a:stretch>
              <a:fillRect/>
            </a:stretch>
          </p:blipFill>
          <p:spPr bwMode="auto">
            <a:xfrm>
              <a:off x="0" y="0"/>
              <a:ext cx="9356823" cy="515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9"/>
          <p:cNvSpPr txBox="1"/>
          <p:nvPr/>
        </p:nvSpPr>
        <p:spPr>
          <a:xfrm>
            <a:off x="2090738" y="2954338"/>
            <a:ext cx="6746875" cy="679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>
                <a:solidFill>
                  <a:srgbClr val="504C44"/>
                </a:solidFill>
                <a:latin typeface="Inter Bold"/>
                <a:cs typeface="+mn-cs"/>
              </a:rPr>
              <a:t>Проблема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2801600" y="2336800"/>
            <a:ext cx="4616450" cy="5048250"/>
            <a:chOff x="0" y="0"/>
            <a:chExt cx="6155174" cy="6731549"/>
          </a:xfrm>
        </p:grpSpPr>
        <p:pic>
          <p:nvPicPr>
            <p:cNvPr id="16399" name="Picture 3"/>
            <p:cNvPicPr>
              <a:picLocks noChangeAspect="1"/>
            </p:cNvPicPr>
            <p:nvPr/>
          </p:nvPicPr>
          <p:blipFill>
            <a:blip r:embed="rId2"/>
            <a:srcRect t="8987" b="8987"/>
            <a:stretch>
              <a:fillRect/>
            </a:stretch>
          </p:blipFill>
          <p:spPr bwMode="auto">
            <a:xfrm>
              <a:off x="0" y="0"/>
              <a:ext cx="6155174" cy="673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4"/>
          <p:cNvSpPr txBox="1"/>
          <p:nvPr/>
        </p:nvSpPr>
        <p:spPr>
          <a:xfrm>
            <a:off x="1028700" y="962025"/>
            <a:ext cx="6135688" cy="1374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 spc="799">
                <a:solidFill>
                  <a:srgbClr val="504C44"/>
                </a:solidFill>
                <a:latin typeface="Baskerville Display PT Bold"/>
                <a:cs typeface="+mn-cs"/>
              </a:rPr>
              <a:t>КЕЙС</a:t>
            </a:r>
          </a:p>
          <a:p>
            <a:pPr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 spc="799">
                <a:solidFill>
                  <a:srgbClr val="504C44"/>
                </a:solidFill>
                <a:latin typeface="Baskerville Display PT Bold"/>
                <a:cs typeface="+mn-cs"/>
              </a:rPr>
              <a:t>КОМПАНІЯ AG&amp;K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7113" y="2987675"/>
            <a:ext cx="10793412" cy="1298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9">
                <a:solidFill>
                  <a:srgbClr val="504C44"/>
                </a:solidFill>
                <a:latin typeface="Inter"/>
                <a:cs typeface="+mn-cs"/>
              </a:rPr>
              <a:t>Компанія, що була створена в 2016 році в м. Рубіжне Луганської області, спеціалізується на виробництві пластикової тари для медицини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859463"/>
            <a:ext cx="3506788" cy="788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99">
                <a:solidFill>
                  <a:srgbClr val="504C44"/>
                </a:solidFill>
                <a:latin typeface="Inter"/>
                <a:cs typeface="+mn-cs"/>
              </a:rPr>
              <a:t>Складні умови, контекст проблеми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908550"/>
            <a:ext cx="2028825" cy="422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9">
                <a:solidFill>
                  <a:srgbClr val="504C44"/>
                </a:solidFill>
                <a:latin typeface="Inter Bold"/>
                <a:cs typeface="+mn-cs"/>
              </a:rPr>
              <a:t>Проблема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35563" y="4908550"/>
            <a:ext cx="2028825" cy="422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9">
                <a:solidFill>
                  <a:srgbClr val="504C44"/>
                </a:solidFill>
                <a:latin typeface="Inter Bold"/>
                <a:cs typeface="+mn-cs"/>
              </a:rPr>
              <a:t>Рішення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40838" y="4908550"/>
            <a:ext cx="2028825" cy="422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9">
                <a:solidFill>
                  <a:srgbClr val="504C44"/>
                </a:solidFill>
                <a:latin typeface="Inter Bold"/>
                <a:cs typeface="+mn-cs"/>
              </a:rPr>
              <a:t>Докази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35563" y="5859463"/>
            <a:ext cx="3121025" cy="1189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99">
                <a:solidFill>
                  <a:srgbClr val="504C44"/>
                </a:solidFill>
                <a:latin typeface="Inter"/>
                <a:cs typeface="+mn-cs"/>
              </a:rPr>
              <a:t>В Рубіжному є така компанія, яка успішно працює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40838" y="5859463"/>
            <a:ext cx="2579687" cy="1189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99">
                <a:solidFill>
                  <a:srgbClr val="504C44"/>
                </a:solidFill>
                <a:latin typeface="Inter"/>
                <a:cs typeface="+mn-cs"/>
              </a:rPr>
              <a:t>Якість пррлукції, мотивація бізнесу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7113" y="7483475"/>
            <a:ext cx="2028825" cy="422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9">
                <a:solidFill>
                  <a:srgbClr val="504C44"/>
                </a:solidFill>
                <a:latin typeface="Inter Bold"/>
                <a:cs typeface="+mn-cs"/>
              </a:rPr>
              <a:t>Урок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7113" y="8251825"/>
            <a:ext cx="3068637" cy="788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99">
                <a:solidFill>
                  <a:srgbClr val="504C44"/>
                </a:solidFill>
                <a:latin typeface="Inter"/>
                <a:cs typeface="+mn-cs"/>
              </a:rPr>
              <a:t>Є бізнес, який процвітає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35563" y="7483475"/>
            <a:ext cx="2028825" cy="422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9">
                <a:solidFill>
                  <a:srgbClr val="504C44"/>
                </a:solidFill>
                <a:latin typeface="Inter Bold"/>
                <a:cs typeface="+mn-cs"/>
              </a:rPr>
              <a:t>Обмеження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35563" y="8251825"/>
            <a:ext cx="3506787" cy="1189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2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99">
                <a:solidFill>
                  <a:srgbClr val="504C44"/>
                </a:solidFill>
                <a:latin typeface="Inter"/>
                <a:cs typeface="+mn-cs"/>
              </a:rPr>
              <a:t>Конфлікт із потенційними обмеженнями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83750" y="3013075"/>
            <a:ext cx="7153275" cy="4194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 spc="799">
                <a:solidFill>
                  <a:srgbClr val="504C44"/>
                </a:solidFill>
                <a:latin typeface="Baskerville Display PT Bold"/>
                <a:cs typeface="+mn-cs"/>
              </a:rPr>
              <a:t>ЖУРНАЛІСТИКА РІШЕНЬ ДЕМОНСТРУЄ ПЕРЕХІД ВІД ПРОБЛЕМ ДО МОЖЛИВОСТЕЙ 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028700" y="2957513"/>
            <a:ext cx="7058025" cy="4371975"/>
            <a:chOff x="0" y="0"/>
            <a:chExt cx="9411663" cy="5830941"/>
          </a:xfrm>
        </p:grpSpPr>
        <p:pic>
          <p:nvPicPr>
            <p:cNvPr id="17412" name="Picture 4"/>
            <p:cNvPicPr>
              <a:picLocks noChangeAspect="1"/>
            </p:cNvPicPr>
            <p:nvPr/>
          </p:nvPicPr>
          <p:blipFill>
            <a:blip r:embed="rId2"/>
            <a:srcRect l="7629" r="7629"/>
            <a:stretch>
              <a:fillRect/>
            </a:stretch>
          </p:blipFill>
          <p:spPr bwMode="auto">
            <a:xfrm>
              <a:off x="0" y="0"/>
              <a:ext cx="9411663" cy="5830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</Words>
  <Application>Microsoft Office PowerPoint</Application>
  <PresentationFormat>Произвольный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Arial</vt:lpstr>
      <vt:lpstr>Baskerville Display PT Bold</vt:lpstr>
      <vt:lpstr>Inter Bold</vt:lpstr>
      <vt:lpstr>Inter</vt:lpstr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Практичні аспекти створення конструктивних журналістських матеріалів</dc:title>
  <cp:lastModifiedBy>Юлия</cp:lastModifiedBy>
  <cp:revision>1</cp:revision>
  <dcterms:created xsi:type="dcterms:W3CDTF">2006-08-16T00:00:00Z</dcterms:created>
  <dcterms:modified xsi:type="dcterms:W3CDTF">2023-10-01T19:54:20Z</dcterms:modified>
</cp:coreProperties>
</file>