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167" autoAdjust="0"/>
  </p:normalViewPr>
  <p:slideViewPr>
    <p:cSldViewPr>
      <p:cViewPr varScale="1">
        <p:scale>
          <a:sx n="75" d="100"/>
          <a:sy n="75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404664"/>
            <a:ext cx="7772400" cy="1008112"/>
          </a:xfrm>
        </p:spPr>
        <p:txBody>
          <a:bodyPr/>
          <a:lstStyle/>
          <a:p>
            <a:pPr marL="36195" marR="36195" algn="ctr">
              <a:spcAft>
                <a:spcPts val="0"/>
              </a:spcAft>
            </a:pPr>
            <a:r>
              <a:rPr lang="uk-UA" sz="2400" b="1" i="1" dirty="0">
                <a:latin typeface="Times New Roman"/>
                <a:ea typeface="Times New Roman"/>
              </a:rPr>
              <a:t>ВСТУП</a:t>
            </a:r>
            <a:r>
              <a:rPr lang="ru-RU" sz="2400" b="1" i="1" dirty="0">
                <a:latin typeface="Times New Roman"/>
                <a:ea typeface="Times New Roman"/>
              </a:rPr>
              <a:t/>
            </a:r>
            <a:br>
              <a:rPr lang="ru-RU" sz="2400" b="1" i="1" dirty="0">
                <a:latin typeface="Times New Roman"/>
                <a:ea typeface="Times New Roman"/>
              </a:rPr>
            </a:br>
            <a:endParaRPr lang="ru-RU" sz="24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124744"/>
            <a:ext cx="8291264" cy="5328592"/>
          </a:xfrm>
        </p:spPr>
        <p:txBody>
          <a:bodyPr>
            <a:normAutofit fontScale="92500"/>
          </a:bodyPr>
          <a:lstStyle/>
          <a:p>
            <a:pPr marL="285750" indent="-285750" algn="l">
              <a:buFont typeface="Arial" pitchFamily="34" charset="0"/>
              <a:buChar char="•"/>
            </a:pPr>
            <a:r>
              <a:rPr lang="uk-UA" sz="1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УМОВИ РОЗВИТКУ УКРАЇНСЬКОЇ ЛІТЕРАТУРИ.</a:t>
            </a:r>
            <a:endParaRPr lang="ru-RU" sz="1600" b="1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uk-UA" sz="1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ХУДОЖНІ ПОШУКИ УКРАЇНСЬКИХ ПИСЬМЕННИКІВ.</a:t>
            </a:r>
            <a:endParaRPr lang="ru-RU" sz="1600" b="1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uk-UA" sz="16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ЖУРНАЛІСТИКА 70-90-Х РОКІВ.</a:t>
            </a:r>
          </a:p>
          <a:p>
            <a:pPr marL="36195" marR="36195">
              <a:lnSpc>
                <a:spcPct val="150000"/>
              </a:lnSpc>
            </a:pPr>
            <a:r>
              <a:rPr lang="uk-UA" sz="1400" b="1" i="1" dirty="0" smtClean="0">
                <a:solidFill>
                  <a:schemeClr val="tx2"/>
                </a:solidFill>
                <a:latin typeface="Times New Roman"/>
                <a:ea typeface="Times New Roman"/>
              </a:rPr>
              <a:t>ЛІТЕРАТУРА: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століття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; у 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кн. Кн. 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3.; </a:t>
            </a:r>
            <a:r>
              <a:rPr lang="ru-RU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за ред. </a:t>
            </a:r>
            <a:r>
              <a:rPr lang="ru-RU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М.Т.Яценка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Либідь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1997. </a:t>
            </a:r>
            <a:endParaRPr lang="ru-RU" sz="15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Кінець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ХІХ – початок ХХ ст. : у 2 кн. :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підруч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 за 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ред. 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проф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О.Д.Гнідан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Либідь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2005. Кн. 1. </a:t>
            </a:r>
            <a:endParaRPr lang="ru-RU" sz="15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ХІХ ст. (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70−90-ті 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роки) : у 2 кн.: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підруч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/ за ред. </a:t>
            </a:r>
            <a:r>
              <a:rPr lang="ru-RU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О.Д.Гнідан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Либідь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2006. Кн. 1. 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Зеров М.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Українське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письменство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упоряд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М. Сулима;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післям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М. Москаленка.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Вид-во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Соломії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Павличко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2002. </a:t>
            </a:r>
            <a:endParaRPr lang="ru-RU" sz="15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ru-RU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Історія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століття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студ.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філол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спец.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вищ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у 2 кн. Кн. 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 М. Г.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Жулинський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; за ред. М.Г.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Жулинського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Либ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дь</a:t>
            </a:r>
            <a:r>
              <a: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2006. </a:t>
            </a:r>
            <a:endParaRPr lang="ru-RU" sz="15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Василенко-Полонська 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Н. Історія України: В 2 т. </a:t>
            </a: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 :  Либідь, 1995.</a:t>
            </a:r>
            <a:r>
              <a:rPr lang="ru-RU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Т.2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Єфремов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С. Історія українського письменства. </a:t>
            </a: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 :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1995.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Огієнко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І. Українська культура. </a:t>
            </a: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 : Абрис, 1991.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Субтельний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О. Україна: Історія. </a:t>
            </a: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 :  Либідь,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1991.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5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Гундорова</a:t>
            </a: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Т. Проявлення Слова. </a:t>
            </a:r>
            <a:r>
              <a:rPr lang="uk-UA" sz="15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Дискурсія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раннього українського модернізму. </a:t>
            </a: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Львів,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1997.</a:t>
            </a:r>
            <a:endParaRPr lang="ru-RU" sz="15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Денисюк </a:t>
            </a:r>
            <a:r>
              <a:rPr lang="uk-UA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І. Розвиток жанрів малої прози в українській літературі ХІХ – початку  ХХ ст. </a:t>
            </a:r>
            <a:r>
              <a:rPr lang="uk-UA" sz="1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Київ : Вища школа, 1986</a:t>
            </a:r>
            <a:r>
              <a:rPr lang="uk-UA" sz="1400" dirty="0">
                <a:solidFill>
                  <a:schemeClr val="tx2"/>
                </a:solidFill>
              </a:rPr>
              <a:t>.</a:t>
            </a:r>
            <a:endParaRPr lang="ru-RU" sz="1400" b="1" dirty="0">
              <a:solidFill>
                <a:schemeClr val="tx2"/>
              </a:solidFill>
            </a:endParaRPr>
          </a:p>
          <a:p>
            <a:pPr marL="285750" lvl="0" indent="-285750" algn="just">
              <a:buFont typeface="Arial" pitchFamily="34" charset="0"/>
              <a:buChar char="•"/>
            </a:pPr>
            <a:endParaRPr lang="ru-RU" sz="16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946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412776"/>
            <a:ext cx="828092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" marR="36195" algn="just">
              <a:spcAft>
                <a:spcPts val="0"/>
              </a:spcAft>
            </a:pPr>
            <a:r>
              <a:rPr lang="uk-UA" sz="32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 умовах урядових заборон на Східній Україні аж до революції 1905–1907 років не з’явилося жодної української газети чи журналу. З великими труднощами тут вдавалося видавати лише поодинокі літературні альманахи – “Луна” (1881), “Рада” (</a:t>
            </a:r>
            <a:r>
              <a:rPr lang="uk-UA" sz="32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1883,1884</a:t>
            </a:r>
            <a:r>
              <a:rPr lang="uk-UA" sz="32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), “Нива” (1885), “Степ” (1886), “Складка” (1887–1897).</a:t>
            </a:r>
            <a:endParaRPr lang="ru-RU" sz="3200" b="1" dirty="0">
              <a:solidFill>
                <a:schemeClr val="accent4">
                  <a:lumMod val="50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5205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548680"/>
            <a:ext cx="4176464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3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Альманах «Луна»</a:t>
            </a:r>
            <a:r>
              <a:rPr lang="uk-UA" sz="23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(</a:t>
            </a:r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1881, м. Київ)</a:t>
            </a:r>
            <a:endParaRPr lang="uk-UA" sz="2300" b="1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Клопотався про заснування альманаху О.</a:t>
            </a:r>
            <a:r>
              <a:rPr lang="uk-UA" sz="2300" dirty="0" err="1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Кониський</a:t>
            </a:r>
            <a:endParaRPr lang="uk-UA" sz="23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Видавав В. Ільницький </a:t>
            </a:r>
          </a:p>
          <a:p>
            <a:pPr algn="just"/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Альманах </a:t>
            </a:r>
            <a:r>
              <a:rPr lang="uk-UA" sz="23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було дозволено у скороченому цензурою вигляді. </a:t>
            </a:r>
            <a:endParaRPr lang="uk-UA" sz="23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Дозволено опублікувати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кілька </a:t>
            </a:r>
            <a:r>
              <a:rPr lang="uk-UA" sz="23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поезій Т.Шевченка, </a:t>
            </a:r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О.</a:t>
            </a:r>
            <a:r>
              <a:rPr lang="uk-UA" sz="2300" dirty="0" err="1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Кониського</a:t>
            </a:r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, М.Старицького</a:t>
            </a:r>
            <a:r>
              <a:rPr lang="uk-UA" sz="23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, Я.</a:t>
            </a:r>
            <a:r>
              <a:rPr lang="uk-UA" sz="2300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Щоголева</a:t>
            </a:r>
            <a:r>
              <a:rPr lang="uk-UA" sz="23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О.</a:t>
            </a:r>
            <a:r>
              <a:rPr lang="uk-UA" sz="2300" dirty="0" err="1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Лиманського</a:t>
            </a:r>
            <a:endParaRPr lang="uk-UA" sz="23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оповідання </a:t>
            </a:r>
            <a:r>
              <a:rPr lang="uk-UA" sz="23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І.Нечуя-Левицького “Приятелі” </a:t>
            </a:r>
            <a:endParaRPr lang="uk-UA" sz="23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3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водевіль М.Старицького “Як ковбаса та чарка, то минеться й сварка</a:t>
            </a:r>
            <a:r>
              <a:rPr lang="uk-UA" sz="23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  <a:endParaRPr lang="uk-UA" sz="2300" dirty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</p:txBody>
      </p:sp>
      <p:pic>
        <p:nvPicPr>
          <p:cNvPr id="2050" name="Picture 2" descr="D:\Users\Валя\Desktop\Лун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32656"/>
            <a:ext cx="3975341" cy="6120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402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278775"/>
            <a:ext cx="4212468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Альманах 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</a:t>
            </a:r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Рада” (1883, 1884, м. Київ)</a:t>
            </a:r>
            <a:endParaRPr lang="ru-RU" sz="1900" u="sng" dirty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Організував, заснував і видавав М.Старицький </a:t>
            </a:r>
          </a:p>
          <a:p>
            <a:pPr algn="just"/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</a:rPr>
              <a:t>Опубліковано: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повість І. Нечуя-Левицького “Микола Джеря</a:t>
            </a: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”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драму М. Старицького “Не судилось” і декілька його </a:t>
            </a: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віршів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поетичні дебюти Б. Грінченка та Олени </a:t>
            </a:r>
            <a:r>
              <a:rPr lang="uk-UA" sz="1900" dirty="0" err="1">
                <a:solidFill>
                  <a:schemeClr val="accent4">
                    <a:lumMod val="50000"/>
                  </a:schemeClr>
                </a:solidFill>
              </a:rPr>
              <a:t>Косачевої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 (Олени Пчілки) поезіями “Великі спогади</a:t>
            </a: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”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три вірші П. Куліша під псевдонімом П. </a:t>
            </a: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Ратай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декілька поезій Я. </a:t>
            </a:r>
            <a:r>
              <a:rPr lang="uk-UA" sz="1900" dirty="0" err="1" smtClean="0">
                <a:solidFill>
                  <a:schemeClr val="accent4">
                    <a:lumMod val="50000"/>
                  </a:schemeClr>
                </a:solidFill>
              </a:rPr>
              <a:t>Щоголева</a:t>
            </a:r>
            <a:endParaRPr lang="uk-UA" sz="19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оповідання Д. </a:t>
            </a:r>
            <a:r>
              <a:rPr lang="uk-UA" sz="1900" dirty="0" err="1" smtClean="0">
                <a:solidFill>
                  <a:schemeClr val="accent4">
                    <a:lumMod val="50000"/>
                  </a:schemeClr>
                </a:solidFill>
              </a:rPr>
              <a:t>Мордовцева</a:t>
            </a:r>
            <a:endParaRPr lang="uk-UA" sz="19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перша частина 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роману </a:t>
            </a: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Панаса Мирного “Повія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”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“Бібліографічний </a:t>
            </a:r>
            <a:r>
              <a:rPr lang="uk-UA" sz="1900" dirty="0" err="1" smtClean="0">
                <a:solidFill>
                  <a:schemeClr val="accent4">
                    <a:lumMod val="50000"/>
                  </a:schemeClr>
                </a:solidFill>
              </a:rPr>
              <a:t>показчик</a:t>
            </a: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 нової </a:t>
            </a:r>
            <a:r>
              <a:rPr lang="uk-UA" sz="1900" dirty="0">
                <a:solidFill>
                  <a:schemeClr val="accent4">
                    <a:lumMod val="50000"/>
                  </a:schemeClr>
                </a:solidFill>
              </a:rPr>
              <a:t>української літератури (1798–1883) Михайла Комарова (1844–1913</a:t>
            </a:r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</a:rPr>
              <a:t>)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b="1" dirty="0" smtClean="0"/>
              <a:t> </a:t>
            </a:r>
            <a:endParaRPr lang="ru-RU" sz="1900" dirty="0"/>
          </a:p>
        </p:txBody>
      </p:sp>
      <p:pic>
        <p:nvPicPr>
          <p:cNvPr id="3074" name="Picture 2" descr="D:\Users\Валя\Desktop\Rada_18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8916" y="278775"/>
            <a:ext cx="4325572" cy="6390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752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446449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Альманах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“Нива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(1885, м. Одеса) -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перше видання такого типу видане у 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провінції</a:t>
            </a:r>
          </a:p>
          <a:p>
            <a:pPr algn="just"/>
            <a:r>
              <a:rPr lang="ru-RU" sz="2000" dirty="0" err="1" smtClean="0">
                <a:solidFill>
                  <a:schemeClr val="accent4">
                    <a:lumMod val="50000"/>
                  </a:schemeClr>
                </a:solidFill>
              </a:rPr>
              <a:t>Видав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письменник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і юрист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Дмитро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Маркович</a:t>
            </a:r>
            <a:endParaRPr lang="uk-UA" sz="20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Опубліковано: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вірші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й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оповідання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Дніпрової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Чайки –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дебютантки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поезії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В.Бабенка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Б.Грінченка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,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переклад </a:t>
            </a:r>
            <a:r>
              <a:rPr lang="en-US" sz="2000" dirty="0">
                <a:solidFill>
                  <a:schemeClr val="accent4">
                    <a:lumMod val="50000"/>
                  </a:schemeClr>
                </a:solidFill>
              </a:rPr>
              <a:t>V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І (6) пісні “</a:t>
            </a:r>
            <a:r>
              <a:rPr lang="uk-UA" sz="2000" dirty="0" err="1">
                <a:solidFill>
                  <a:schemeClr val="accent4">
                    <a:lumMod val="50000"/>
                  </a:schemeClr>
                </a:solidFill>
              </a:rPr>
              <a:t>Одісеї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” Гомера й оригінальна поезія “Порада” (з нотатками) 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П.</a:t>
            </a:r>
            <a:r>
              <a:rPr lang="uk-UA" sz="2000" dirty="0" err="1" smtClean="0">
                <a:solidFill>
                  <a:schemeClr val="accent4">
                    <a:lumMod val="50000"/>
                  </a:schemeClr>
                </a:solidFill>
              </a:rPr>
              <a:t>Ащинського</a:t>
            </a:r>
            <a:endParaRPr lang="uk-UA" sz="20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оповідання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І.Нечуя-Левицького “Чортяча спокуса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”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добірка народних пісень, анекдотів, записаних на 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Одещині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лібрето М.Старицького до опери М.Лисенка “Утоплена”</a:t>
            </a:r>
            <a:endParaRPr lang="ru-RU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1026" name="Picture 2" descr="D:\Users\Валя\Desktop\Нив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32656"/>
            <a:ext cx="3960440" cy="619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9101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Users\Валя\Desktop\Степ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3147" y="404664"/>
            <a:ext cx="3895700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9" y="404664"/>
            <a:ext cx="453650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Альманах </a:t>
            </a:r>
            <a:r>
              <a:rPr lang="uk-UA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“Степ” (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1886, м. Херсон)</a:t>
            </a:r>
          </a:p>
          <a:p>
            <a:pPr algn="just"/>
            <a:r>
              <a:rPr lang="ru-RU" dirty="0" err="1">
                <a:solidFill>
                  <a:schemeClr val="accent4">
                    <a:lumMod val="50000"/>
                  </a:schemeClr>
                </a:solidFill>
              </a:rPr>
              <a:t>Видав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</a:rPr>
              <a:t>письменник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 і юрист </a:t>
            </a:r>
            <a:r>
              <a:rPr lang="ru-RU" dirty="0" err="1">
                <a:solidFill>
                  <a:schemeClr val="accent4">
                    <a:lumMod val="50000"/>
                  </a:schemeClr>
                </a:solidFill>
              </a:rPr>
              <a:t>Дмитро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Маркович</a:t>
            </a:r>
            <a:endParaRPr lang="uk-UA" b="1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Альманах вийшов у Петербурзі двома мовами: українською – художні твори, російською – наукові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розвідки маловідомої 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письменниці Марії Гнатенко “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Семейно-имущественн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ы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е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отношения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крестьянского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населения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в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Елесаветградском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уезде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”; “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Свадебн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ы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е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песни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” в записі дружини письменника Д.Марковича, редактора альманаху Олени Маркович; “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Областное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начало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земской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статистики”  О.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Русова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; “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Украинская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деревня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по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произведениям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Старицкого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и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Кропивницкого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” К.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Шрама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(псевдонім маловідомого українського письменника Костя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Іващенка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) – перша спроба в українській критиці соціологічного аналізу драматичних творів.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uk-UA" dirty="0" smtClean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90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16632"/>
            <a:ext cx="424847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4">
                    <a:lumMod val="50000"/>
                  </a:schemeClr>
                </a:solidFill>
              </a:rPr>
              <a:t>“Складка. Альманах року Божого 1887-го. Спорудив </a:t>
            </a:r>
            <a:r>
              <a:rPr lang="uk-UA" b="1" dirty="0" err="1">
                <a:solidFill>
                  <a:schemeClr val="accent4">
                    <a:lumMod val="50000"/>
                  </a:schemeClr>
                </a:solidFill>
              </a:rPr>
              <a:t>Вл.Александров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”</a:t>
            </a:r>
            <a:r>
              <a:rPr lang="uk-UA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2 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випуск – 1893,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3 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і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4 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– 1897, виданий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письменником і перекладачем Цезарем </a:t>
            </a:r>
            <a:r>
              <a:rPr lang="uk-UA" dirty="0" err="1" smtClean="0">
                <a:solidFill>
                  <a:schemeClr val="accent4">
                    <a:lumMod val="50000"/>
                  </a:schemeClr>
                </a:solidFill>
              </a:rPr>
              <a:t>Білоцерковським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pPr algn="just"/>
            <a:endParaRPr lang="uk-UA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Опубліковано:</a:t>
            </a:r>
          </a:p>
          <a:p>
            <a:pPr algn="just"/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поезію: 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Вл.Александрова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, Б.Грінченка, Ц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uk-UA" dirty="0" err="1" smtClean="0">
                <a:solidFill>
                  <a:schemeClr val="accent4">
                    <a:lumMod val="50000"/>
                  </a:schemeClr>
                </a:solidFill>
              </a:rPr>
              <a:t>Білоцерковського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, П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. Грабовського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, В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. Самійленка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М. Вороного,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І. Франка,  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В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uk-UA" dirty="0" err="1" smtClean="0">
                <a:solidFill>
                  <a:schemeClr val="accent4">
                    <a:lumMod val="50000"/>
                  </a:schemeClr>
                </a:solidFill>
              </a:rPr>
              <a:t>Щурата</a:t>
            </a:r>
            <a:endParaRPr lang="uk-UA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Малу прозу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: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Б.Грінченка 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“Сама, зовсім сама”, Г.Барвінок “П’яниця”, Д.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Мордовця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“Келих Карла ХІ” і “Три друга”, І.Нечуя-Левицького “Старі гультяї”, легендою Лесі Українки “Щастя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</a:p>
          <a:p>
            <a:pPr marL="36195" marR="36195" algn="just">
              <a:spcAft>
                <a:spcPts val="0"/>
              </a:spcAft>
            </a:pP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Драматургію: 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В.Самійленко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Маруся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Чураївна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”, М.Кропивницький “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Вій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(опера)</a:t>
            </a:r>
          </a:p>
          <a:p>
            <a:pPr marL="36195" marR="36195" algn="just">
              <a:spcAft>
                <a:spcPts val="0"/>
              </a:spcAft>
            </a:pP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нариси: 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Д.Яворницького “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Поездка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на попелище </a:t>
            </a:r>
            <a:r>
              <a:rPr lang="uk-UA" dirty="0" err="1">
                <a:solidFill>
                  <a:schemeClr val="accent4">
                    <a:lumMod val="50000"/>
                  </a:schemeClr>
                </a:solidFill>
              </a:rPr>
              <a:t>Чертомлицкой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 Сичи” і А.Кримського “Нудьга”</a:t>
            </a:r>
            <a:r>
              <a:rPr lang="uk-UA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.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endParaRPr lang="ru-RU" dirty="0"/>
          </a:p>
        </p:txBody>
      </p:sp>
      <p:pic>
        <p:nvPicPr>
          <p:cNvPr id="6146" name="Picture 2" descr="D:\Users\Валя\Desktop\Складка!!!jp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16632"/>
            <a:ext cx="4176464" cy="64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830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Users\Валя\Desktop\Киевская старина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32656"/>
            <a:ext cx="3744416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7" y="332656"/>
            <a:ext cx="4608511" cy="5647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Журнал 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</a:t>
            </a:r>
            <a:r>
              <a:rPr lang="uk-UA" sz="1900" b="1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Киевская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Старина” (</a:t>
            </a:r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1882–1906,  м. Київ)</a:t>
            </a:r>
          </a:p>
          <a:p>
            <a:pPr algn="just"/>
            <a:r>
              <a:rPr lang="uk-UA" sz="19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</a:rPr>
              <a:t>Засновано </a:t>
            </a:r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</a:rPr>
              <a:t>зусиллями 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</a:rPr>
              <a:t>дійсного статського радника Феофана </a:t>
            </a:r>
            <a:r>
              <a:rPr lang="uk-UA" sz="1900" b="1" dirty="0" err="1">
                <a:solidFill>
                  <a:schemeClr val="accent4">
                    <a:lumMod val="50000"/>
                  </a:schemeClr>
                </a:solidFill>
              </a:rPr>
              <a:t>Лебединцева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</a:rPr>
              <a:t>, професорів КУ Петра </a:t>
            </a:r>
            <a:r>
              <a:rPr lang="uk-UA" sz="1900" b="1" dirty="0" err="1">
                <a:solidFill>
                  <a:schemeClr val="accent4">
                    <a:lumMod val="50000"/>
                  </a:schemeClr>
                </a:solidFill>
              </a:rPr>
              <a:t>Лебединцева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</a:rPr>
              <a:t>, Олександра Лазаревського, Ореста Левицького, Володимира </a:t>
            </a:r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</a:rPr>
              <a:t>Антоновича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Постійний орган наукового “</a:t>
            </a:r>
            <a:r>
              <a:rPr lang="uk-UA" sz="1900" b="1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Общества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1900" b="1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Нестора-летописца</a:t>
            </a:r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</a:rPr>
              <a:t>Журнал 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</a:rPr>
              <a:t>виходив раз на місяць російською мовою під редакцією Ф. </a:t>
            </a:r>
            <a:r>
              <a:rPr lang="uk-UA" sz="1900" b="1" dirty="0" err="1" smtClean="0">
                <a:solidFill>
                  <a:schemeClr val="accent4">
                    <a:lumMod val="50000"/>
                  </a:schemeClr>
                </a:solidFill>
              </a:rPr>
              <a:t>Лебединцева</a:t>
            </a:r>
            <a:endParaRPr lang="uk-UA" sz="19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</a:rPr>
              <a:t>Публікувались: 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</a:rPr>
              <a:t>М.Костомаров, П.Житецький, В.</a:t>
            </a:r>
            <a:r>
              <a:rPr lang="uk-UA" sz="1900" b="1" dirty="0" err="1">
                <a:solidFill>
                  <a:schemeClr val="accent4">
                    <a:lumMod val="50000"/>
                  </a:schemeClr>
                </a:solidFill>
              </a:rPr>
              <a:t>Горленко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</a:rPr>
              <a:t>, П.Єфименко, М.Петров, М.Дашкевич, М.</a:t>
            </a:r>
            <a:r>
              <a:rPr lang="uk-UA" sz="1900" b="1" dirty="0" err="1">
                <a:solidFill>
                  <a:schemeClr val="accent4">
                    <a:lumMod val="50000"/>
                  </a:schemeClr>
                </a:solidFill>
              </a:rPr>
              <a:t>Сумцов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</a:rPr>
              <a:t>, М. </a:t>
            </a:r>
            <a:r>
              <a:rPr lang="uk-UA" sz="1900" b="1" dirty="0" smtClean="0">
                <a:solidFill>
                  <a:schemeClr val="accent4">
                    <a:lumMod val="50000"/>
                  </a:schemeClr>
                </a:solidFill>
              </a:rPr>
              <a:t>Чалий, І.Франко</a:t>
            </a:r>
            <a:r>
              <a:rPr lang="uk-UA" sz="1900" b="1" dirty="0">
                <a:solidFill>
                  <a:schemeClr val="accent4">
                    <a:lumMod val="50000"/>
                  </a:schemeClr>
                </a:solidFill>
              </a:rPr>
              <a:t>, М.Драгоманов, А.Кримський. </a:t>
            </a:r>
            <a:endParaRPr lang="ru-RU" sz="19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137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303964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Друковані органи </a:t>
            </a:r>
            <a:r>
              <a:rPr lang="uk-UA" sz="28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Галичини</a:t>
            </a:r>
          </a:p>
          <a:p>
            <a:pPr algn="just"/>
            <a:r>
              <a:rPr lang="uk-UA" sz="28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1875,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Львів – журнал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</a:rPr>
              <a:t>“Друг”, з 1878 </a:t>
            </a:r>
            <a:r>
              <a:rPr lang="uk-UA" sz="2800" dirty="0" err="1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–</a:t>
            </a:r>
            <a:r>
              <a:rPr lang="uk-UA" sz="2800" dirty="0" err="1" smtClean="0">
                <a:solidFill>
                  <a:schemeClr val="accent4">
                    <a:lumMod val="50000"/>
                  </a:schemeClr>
                </a:solidFill>
              </a:rPr>
              <a:t>“Громадський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</a:rPr>
              <a:t> друг”</a:t>
            </a:r>
            <a:endParaRPr lang="uk-UA" sz="2800" b="1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1880, Львів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– журнал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</a:rPr>
              <a:t>“Правда”</a:t>
            </a:r>
            <a:endParaRPr lang="uk-UA" sz="28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1880, Львів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–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газета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“Діло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</a:p>
          <a:p>
            <a:pPr algn="just"/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                       журнал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</a:rPr>
              <a:t>“Зоря” </a:t>
            </a:r>
            <a:endParaRPr lang="uk-UA" sz="28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1881,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Львів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– журнал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</a:rPr>
              <a:t>“Світ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</a:rPr>
              <a:t>” </a:t>
            </a:r>
            <a:endParaRPr lang="uk-UA" sz="28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1886,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Львів –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 газета “Провідник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рільничих Кружків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</a:p>
          <a:p>
            <a:pPr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1886, Станіслав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–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газета “</a:t>
            </a:r>
            <a:r>
              <a:rPr lang="uk-UA" sz="2800" dirty="0" err="1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Господарь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и </a:t>
            </a:r>
            <a:r>
              <a:rPr lang="uk-UA" sz="2800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промишленник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 </a:t>
            </a:r>
            <a:endParaRPr lang="uk-UA" sz="28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1889, Львів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– “</a:t>
            </a:r>
            <a:r>
              <a:rPr lang="uk-UA" sz="2800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Часопись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Правнича. Місячник для Теорії і Практики” </a:t>
            </a:r>
            <a:endParaRPr lang="uk-UA" sz="28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1889, Львів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– педагогічний часопис “Учитель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</a:p>
          <a:p>
            <a:pPr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</a:rPr>
              <a:t>1894–1895,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Львів –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</a:rPr>
              <a:t>журнал “</a:t>
            </a:r>
            <a:r>
              <a:rPr lang="uk-UA" sz="2800" dirty="0" err="1" smtClean="0">
                <a:solidFill>
                  <a:schemeClr val="accent4">
                    <a:lumMod val="50000"/>
                  </a:schemeClr>
                </a:solidFill>
              </a:rPr>
              <a:t>Життє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</a:rPr>
              <a:t>і слово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</a:rPr>
              <a:t>”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тощо</a:t>
            </a:r>
            <a:endParaRPr lang="uk-UA" sz="28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endParaRPr lang="uk-UA" sz="2800" dirty="0" smtClean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233722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556792"/>
            <a:ext cx="784887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8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Друковані органи </a:t>
            </a:r>
            <a:r>
              <a:rPr lang="uk-UA" sz="28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Буковини</a:t>
            </a:r>
          </a:p>
          <a:p>
            <a:pPr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1885, Чернівці – газета 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Буковина”</a:t>
            </a:r>
          </a:p>
          <a:p>
            <a:pPr lvl="0"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1888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, </a:t>
            </a:r>
            <a:r>
              <a:rPr lang="uk-UA" sz="2800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Рогозні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– газета “Добрі поради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”</a:t>
            </a:r>
            <a:endParaRPr lang="uk-UA" sz="2800" dirty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lvl="0" algn="just"/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1889, Чернівці –  господарський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часопис</a:t>
            </a:r>
          </a:p>
          <a:p>
            <a:pPr lvl="0" algn="just"/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1889</a:t>
            </a:r>
            <a:r>
              <a:rPr lang="uk-UA" sz="28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, Чернівці – педагогічний часопис “Руська школа” </a:t>
            </a:r>
            <a:r>
              <a:rPr lang="uk-UA" sz="28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тощо</a:t>
            </a:r>
          </a:p>
          <a:p>
            <a:pPr lvl="0"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31034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352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" marR="36195" indent="-126365" algn="just">
              <a:spcAft>
                <a:spcPts val="0"/>
              </a:spcAft>
            </a:pPr>
            <a:r>
              <a:rPr lang="uk-UA" sz="24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Доба 70-90 </a:t>
            </a:r>
            <a:r>
              <a:rPr lang="uk-UA" sz="24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рр. ХІХ ст.</a:t>
            </a:r>
          </a:p>
          <a:p>
            <a:pPr marL="285750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доба заборон</a:t>
            </a:r>
          </a:p>
          <a:p>
            <a:pPr marL="195580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виконано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велику наукову працю, що стала підставою для пізнішого розвитку української науки вже національної за формою. </a:t>
            </a:r>
            <a:endParaRPr lang="uk-UA" sz="24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195580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на літературнім полі працюють І.Нечуй-Левицький, Панас Мирний, М.Старицький, М.Кропивницький, І.Карпенка-Карий</a:t>
            </a:r>
          </a:p>
          <a:p>
            <a:pPr marL="195580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починають свою літературну діяльність Б.Грінченко, В.Самійленко, В.Леонтович, М.Коцюбинський, Леся Українка, А. Кримський та інші.</a:t>
            </a:r>
            <a:endParaRPr lang="ru-RU" sz="2400" b="1" dirty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R="36195" algn="just">
              <a:spcAft>
                <a:spcPts val="0"/>
              </a:spcAft>
            </a:pP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400" b="1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Це були “національно свідомі українці, які</a:t>
            </a:r>
          </a:p>
          <a:p>
            <a:pPr marL="195580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прагнули </a:t>
            </a:r>
            <a:r>
              <a:rPr lang="uk-UA" sz="2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домогтися </a:t>
            </a:r>
            <a:r>
              <a:rPr lang="uk-UA" sz="2400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захисту інтересів </a:t>
            </a:r>
            <a:r>
              <a:rPr lang="uk-UA" sz="2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народу </a:t>
            </a:r>
            <a:endParaRPr lang="uk-UA" sz="2400" i="1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195580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домагались </a:t>
            </a:r>
            <a:r>
              <a:rPr lang="uk-UA" sz="2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служби інтелігенції для інтересів </a:t>
            </a:r>
            <a:r>
              <a:rPr lang="uk-UA" sz="2400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народу</a:t>
            </a:r>
          </a:p>
          <a:p>
            <a:pPr marL="195580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прагнули реального </a:t>
            </a:r>
            <a:r>
              <a:rPr lang="uk-UA" sz="2400" i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зображення </a:t>
            </a:r>
            <a:r>
              <a:rPr lang="uk-UA" sz="2400" i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життя</a:t>
            </a:r>
            <a:endParaRPr lang="ru-RU" sz="2400" b="1" i="1" dirty="0">
              <a:solidFill>
                <a:schemeClr val="accent4">
                  <a:lumMod val="50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08590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64704"/>
            <a:ext cx="820891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6195" indent="450215" algn="just"/>
            <a:r>
              <a:rPr lang="uk-UA" sz="24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Умови розвитку:</a:t>
            </a:r>
            <a:endParaRPr lang="uk-UA" sz="2400" b="1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політична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роз’єднаність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нації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український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</a:rPr>
              <a:t>національний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рух поч. 60-х рр. ХІХ ст. не набув належного поширення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поступова втрата українським панством українофільства.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 залежність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українського православного духовенства від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свого духовного керівництва й матеріальної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забезпеченості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декласована інтелігенція – головна опора українства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уплив на молодь космополітичних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і </a:t>
            </a:r>
            <a:r>
              <a:rPr lang="uk-UA" sz="2400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соціал-революційних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ідей </a:t>
            </a:r>
            <a:endParaRPr lang="uk-UA" sz="24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відсутність українських органів друку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92544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67544" y="260648"/>
            <a:ext cx="813690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" marR="36195" lvl="0" algn="just"/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Правління Олександра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ІІ (1855-1881) </a:t>
            </a:r>
          </a:p>
          <a:p>
            <a:pPr marL="321945" marR="36195" indent="-285750" algn="just">
              <a:buFont typeface="Arial" pitchFamily="34" charset="0"/>
              <a:buChar char="•"/>
            </a:pP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звільнено й реабілітовано членів Кирило-Мефодіївського братства – П.Куліша, М.Костомарова, В.</a:t>
            </a:r>
            <a:r>
              <a:rPr lang="uk-UA" sz="2000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Білозерського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, М.Гулака, О.Марковича, пізніше Т.Шевченка. Вони створили в Петербурзі Українську Громаду, щоб своєю творчою, науковою, видавничою й громадською діяльністю перервати затягнений антракт в українському національному 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русі</a:t>
            </a:r>
          </a:p>
          <a:p>
            <a:pPr marL="321945" marR="36195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селянська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реформа (1861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)</a:t>
            </a:r>
          </a:p>
          <a:p>
            <a:pPr marL="321945" marR="36195" indent="-285750" algn="just">
              <a:buFont typeface="Arial" pitchFamily="34" charset="0"/>
              <a:buChar char="•"/>
            </a:pPr>
            <a:r>
              <a:rPr lang="ru-RU" sz="2000" dirty="0" err="1">
                <a:solidFill>
                  <a:schemeClr val="accent4">
                    <a:lumMod val="50000"/>
                  </a:schemeClr>
                </a:solidFill>
              </a:rPr>
              <a:t>Валуєвський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</a:rPr>
              <a:t> циркуляр </a:t>
            </a:r>
            <a:r>
              <a:rPr lang="ru-RU" sz="2000" dirty="0" smtClean="0">
                <a:solidFill>
                  <a:schemeClr val="accent4">
                    <a:lumMod val="50000"/>
                  </a:schemeClr>
                </a:solidFill>
              </a:rPr>
              <a:t>(1863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)</a:t>
            </a:r>
            <a:endParaRPr lang="uk-UA" sz="2000" dirty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321945" marR="36195" lvl="0" indent="-285750" algn="just">
              <a:buFont typeface="Arial" pitchFamily="34" charset="0"/>
              <a:buChar char="•"/>
            </a:pP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проведено судову реформу; впроваджено земське управління (1864)</a:t>
            </a:r>
          </a:p>
          <a:p>
            <a:pPr marL="321945" marR="36195" lvl="0" indent="-285750" algn="just">
              <a:buFont typeface="Arial" pitchFamily="34" charset="0"/>
              <a:buChar char="•"/>
            </a:pP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здійснено міську реформу (1870)</a:t>
            </a:r>
          </a:p>
          <a:p>
            <a:pPr marL="321945" marR="36195" lvl="0" indent="-285750" algn="just">
              <a:buFont typeface="Arial" pitchFamily="34" charset="0"/>
              <a:buChar char="•"/>
            </a:pP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році проведено військову реформу (1874)</a:t>
            </a:r>
          </a:p>
          <a:p>
            <a:pPr marL="321945" marR="36195" indent="-285750" algn="just">
              <a:buFont typeface="Arial" pitchFamily="34" charset="0"/>
              <a:buChar char="•"/>
            </a:pP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1876 р. – </a:t>
            </a:r>
            <a:r>
              <a:rPr lang="uk-UA" sz="2000" dirty="0" err="1">
                <a:solidFill>
                  <a:schemeClr val="accent4">
                    <a:lumMod val="50000"/>
                  </a:schemeClr>
                </a:solidFill>
              </a:rPr>
              <a:t>Емський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указ</a:t>
            </a:r>
          </a:p>
          <a:p>
            <a:pPr marL="321945" marR="36195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протягом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1880–1900 рр. видано ряд цензурних 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</a:rPr>
              <a:t>розпоряджень.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</a:rPr>
              <a:t>Заборонялися: українські книги для дітей, книги з історичної тематики, вживання слів “Запорозька Січ”, “козак”,  “воля”, “Україна”.</a:t>
            </a:r>
            <a:endParaRPr lang="ru-RU" sz="20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321945" marR="36195" lvl="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endParaRPr lang="ru-RU" sz="2000" b="1" dirty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1504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35292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1862 р. – закрито недільні школи; припинено вихід “Основи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”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1863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 –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заборонено тижневик “</a:t>
            </a:r>
            <a:r>
              <a:rPr lang="uk-UA" sz="2400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Черниговский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листок”, редагований Л.Глібовим; вислано до В’ятки українського письменника, громадського діяча, біографа Т.Шевченка О.</a:t>
            </a:r>
            <a:r>
              <a:rPr lang="uk-UA" sz="2400" dirty="0" err="1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Кониського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(1836 – 1900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)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циркуляр П.Валуєва 20 травня 1863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року</a:t>
            </a:r>
            <a:endParaRPr lang="ru-RU" sz="2400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1863–1872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–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другий антракт в українському громадсько-літературному житті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наддніпрянських діячів шукати контактів і можливості друкуватися за кордоном – в Галичині, Буковині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всій території України – Галичині, Буковині, Угорській Русі – мовна проблема була центральною. Складність її полягала в тому, що “азбучну війну” доводилося вести проти русифікації, латинізації, румунізації, полонізації, германізації, мадяризації</a:t>
            </a:r>
            <a:endParaRPr lang="ru-RU" sz="2400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41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097593"/>
            <a:ext cx="79208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" marR="36195" algn="just">
              <a:spcAft>
                <a:spcPts val="0"/>
              </a:spcAft>
            </a:pPr>
            <a:r>
              <a:rPr lang="uk-UA" sz="24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Буковина</a:t>
            </a:r>
          </a:p>
          <a:p>
            <a:pPr marL="321945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створено в Чернівцях товариство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“Руська бесіда” (1869–1940) – першу українську організацію на цій території, що незабаром перетворилася на літературне товариство і стало центром національного руху. </a:t>
            </a:r>
            <a:endParaRPr lang="uk-UA" sz="2400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321945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1870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року в Чернівцях засновано товариство “Руська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Рада”</a:t>
            </a:r>
          </a:p>
          <a:p>
            <a:pPr marL="321945" marR="36195" indent="-285750" algn="just">
              <a:spcAft>
                <a:spcPts val="0"/>
              </a:spcAft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1875 –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відкрито Чернівецький університет,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німецький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, але з кафедрою української мови.</a:t>
            </a:r>
            <a:endParaRPr lang="ru-RU" sz="2400" b="1" dirty="0">
              <a:solidFill>
                <a:schemeClr val="accent4">
                  <a:lumMod val="50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2607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2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sz="2400" b="1" dirty="0" smtClean="0">
              <a:latin typeface="Times New Roman"/>
              <a:ea typeface="Times New Roman"/>
            </a:endParaRPr>
          </a:p>
          <a:p>
            <a:pPr algn="just"/>
            <a:endParaRPr lang="uk-UA" sz="2400" b="1" dirty="0">
              <a:latin typeface="Times New Roman"/>
              <a:ea typeface="Times New Roman"/>
            </a:endParaRPr>
          </a:p>
          <a:p>
            <a:pPr algn="just"/>
            <a:r>
              <a:rPr lang="uk-UA" sz="2400" b="1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Закарпатська </a:t>
            </a:r>
            <a:r>
              <a:rPr lang="uk-UA" sz="2400" b="1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Україна </a:t>
            </a:r>
            <a:endParaRPr lang="uk-UA" sz="2400" b="1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algn="just"/>
            <a:endParaRPr lang="uk-UA" sz="2400" b="1" dirty="0" smtClean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брак інформації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 err="1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мадяризаторська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політика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уряду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підпорядкування греко-католицької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церкви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закриття українських шкіл,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газет,  журналів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uk-UA" sz="2400" dirty="0">
              <a:latin typeface="Times New Roman"/>
            </a:endParaRPr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8245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35791"/>
            <a:ext cx="7992888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400" b="1" dirty="0">
                <a:solidFill>
                  <a:schemeClr val="accent4">
                    <a:lumMod val="50000"/>
                  </a:schemeClr>
                </a:solidFill>
                <a:latin typeface="Times New Roman"/>
              </a:rPr>
              <a:t>Галичина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uk-UA" sz="22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</a:rPr>
              <a:t>розвиток </a:t>
            </a:r>
            <a:r>
              <a:rPr lang="uk-UA" sz="2200" dirty="0">
                <a:solidFill>
                  <a:schemeClr val="accent4">
                    <a:lumMod val="50000"/>
                  </a:schemeClr>
                </a:solidFill>
                <a:latin typeface="Times New Roman"/>
              </a:rPr>
              <a:t>видавничої справи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uk-UA" sz="2200" dirty="0">
                <a:solidFill>
                  <a:schemeClr val="accent4">
                    <a:lumMod val="50000"/>
                  </a:schemeClr>
                </a:solidFill>
              </a:rPr>
              <a:t>1868 р. у Львові засновано товариство “Просвіта”, статут </a:t>
            </a:r>
            <a:r>
              <a:rPr lang="uk-UA" sz="2200" dirty="0" smtClean="0">
                <a:solidFill>
                  <a:schemeClr val="accent4">
                    <a:lumMod val="50000"/>
                  </a:schemeClr>
                </a:solidFill>
              </a:rPr>
              <a:t>написано </a:t>
            </a:r>
            <a:r>
              <a:rPr lang="uk-UA" sz="2200" dirty="0">
                <a:solidFill>
                  <a:schemeClr val="accent4">
                    <a:lumMod val="50000"/>
                  </a:schemeClr>
                </a:solidFill>
              </a:rPr>
              <a:t>Корнилом Сушкевичем (1840–1889), Олександром Боровиковським (1841–1921), Анатолем Вахнянином. </a:t>
            </a:r>
            <a:r>
              <a:rPr lang="uk-UA" sz="2200" dirty="0" smtClean="0">
                <a:solidFill>
                  <a:schemeClr val="accent4">
                    <a:lumMod val="50000"/>
                  </a:schemeClr>
                </a:solidFill>
              </a:rPr>
              <a:t>Мета: пізнання </a:t>
            </a:r>
            <a:r>
              <a:rPr lang="uk-UA" sz="2200" dirty="0">
                <a:solidFill>
                  <a:schemeClr val="accent4">
                    <a:lumMod val="50000"/>
                  </a:schemeClr>
                </a:solidFill>
              </a:rPr>
              <a:t>і просвіта народу.</a:t>
            </a: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uk-UA" sz="2200" dirty="0">
                <a:solidFill>
                  <a:schemeClr val="accent4">
                    <a:lumMod val="50000"/>
                  </a:schemeClr>
                </a:solidFill>
              </a:rPr>
              <a:t>1873 р. </a:t>
            </a:r>
            <a:r>
              <a:rPr lang="uk-UA" sz="2200" dirty="0" smtClean="0">
                <a:solidFill>
                  <a:schemeClr val="accent4">
                    <a:lumMod val="50000"/>
                  </a:schemeClr>
                </a:solidFill>
              </a:rPr>
              <a:t>засновано у </a:t>
            </a:r>
            <a:r>
              <a:rPr lang="uk-UA" sz="2200" dirty="0" err="1">
                <a:solidFill>
                  <a:schemeClr val="accent4">
                    <a:lumMod val="50000"/>
                  </a:schemeClr>
                </a:solidFill>
              </a:rPr>
              <a:t>Львові</a:t>
            </a:r>
            <a:r>
              <a:rPr lang="uk-UA" sz="2200" dirty="0" err="1" smtClean="0">
                <a:solidFill>
                  <a:schemeClr val="accent4">
                    <a:lumMod val="50000"/>
                  </a:schemeClr>
                </a:solidFill>
              </a:rPr>
              <a:t>літературного</a:t>
            </a:r>
            <a:r>
              <a:rPr lang="uk-UA" sz="2200" dirty="0" smtClean="0">
                <a:solidFill>
                  <a:schemeClr val="accent4">
                    <a:lumMod val="50000"/>
                  </a:schemeClr>
                </a:solidFill>
              </a:rPr>
              <a:t> товариства ім. Т.Г.Шевченка. Ініціатори: О.</a:t>
            </a:r>
            <a:r>
              <a:rPr lang="uk-UA" sz="2200" dirty="0" err="1" smtClean="0">
                <a:solidFill>
                  <a:schemeClr val="accent4">
                    <a:lumMod val="50000"/>
                  </a:schemeClr>
                </a:solidFill>
              </a:rPr>
              <a:t>Кониський</a:t>
            </a:r>
            <a:r>
              <a:rPr lang="uk-UA" sz="2200" dirty="0" smtClean="0">
                <a:solidFill>
                  <a:schemeClr val="accent4">
                    <a:lumMod val="50000"/>
                  </a:schemeClr>
                </a:solidFill>
              </a:rPr>
              <a:t>, М.Драгоманов, Д.</a:t>
            </a:r>
            <a:r>
              <a:rPr lang="uk-UA" sz="2200" dirty="0" err="1" smtClean="0">
                <a:solidFill>
                  <a:schemeClr val="accent4">
                    <a:lumMod val="50000"/>
                  </a:schemeClr>
                </a:solidFill>
              </a:rPr>
              <a:t>Пальчиков</a:t>
            </a:r>
            <a:r>
              <a:rPr lang="uk-UA" sz="2200" dirty="0" smtClean="0">
                <a:solidFill>
                  <a:schemeClr val="accent4">
                    <a:lumMod val="50000"/>
                  </a:schemeClr>
                </a:solidFill>
              </a:rPr>
              <a:t>. Його </a:t>
            </a:r>
            <a:r>
              <a:rPr lang="uk-UA" sz="2200" dirty="0">
                <a:solidFill>
                  <a:schemeClr val="accent4">
                    <a:lumMod val="50000"/>
                  </a:schemeClr>
                </a:solidFill>
              </a:rPr>
              <a:t>реформація відбулася в 1892 р. в Наукове товариство ім. Т.Шевченка (НТШ</a:t>
            </a:r>
            <a:r>
              <a:rPr lang="uk-UA" sz="2200" dirty="0" smtClean="0">
                <a:solidFill>
                  <a:schemeClr val="accent4">
                    <a:lumMod val="50000"/>
                  </a:schemeClr>
                </a:solidFill>
              </a:rPr>
              <a:t>)</a:t>
            </a:r>
          </a:p>
          <a:p>
            <a:pPr marL="342900" lvl="0" indent="-342900" algn="just">
              <a:buFont typeface="Arial" pitchFamily="34" charset="0"/>
              <a:buChar char="•"/>
            </a:pPr>
            <a:endParaRPr lang="uk-UA" sz="2200" b="1" dirty="0">
              <a:solidFill>
                <a:schemeClr val="accent4">
                  <a:lumMod val="50000"/>
                </a:schemeClr>
              </a:solidFill>
            </a:endParaRPr>
          </a:p>
          <a:p>
            <a:pPr marL="342900" lvl="0" indent="-342900" algn="just">
              <a:buFont typeface="Arial" pitchFamily="34" charset="0"/>
              <a:buChar char="•"/>
            </a:pPr>
            <a:endParaRPr lang="uk-UA" sz="2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342900" lvl="0" indent="-342900" algn="just">
              <a:buFont typeface="Arial" pitchFamily="34" charset="0"/>
              <a:buChar char="•"/>
            </a:pPr>
            <a:endParaRPr lang="uk-UA" sz="2200" b="1" dirty="0">
              <a:solidFill>
                <a:schemeClr val="accent4">
                  <a:lumMod val="50000"/>
                </a:schemeClr>
              </a:solidFill>
            </a:endParaRPr>
          </a:p>
          <a:p>
            <a:pPr lvl="0" algn="just"/>
            <a:r>
              <a:rPr lang="uk-UA" sz="2200" b="1" dirty="0" smtClean="0">
                <a:solidFill>
                  <a:schemeClr val="accent4">
                    <a:lumMod val="50000"/>
                  </a:schemeClr>
                </a:solidFill>
              </a:rPr>
              <a:t>У 70-х рр. ХІХ ст. після тривалої перерви центром громадсько-культурного життя знову стає Київ</a:t>
            </a:r>
            <a:endParaRPr lang="ru-RU" sz="2200" b="1" dirty="0">
              <a:solidFill>
                <a:schemeClr val="accent4">
                  <a:lumMod val="50000"/>
                </a:schemeClr>
              </a:solidFill>
            </a:endParaRPr>
          </a:p>
          <a:p>
            <a:pPr lvl="0" algn="just"/>
            <a:endParaRPr lang="uk-UA" sz="2400" dirty="0">
              <a:solidFill>
                <a:schemeClr val="accent4">
                  <a:lumMod val="50000"/>
                </a:schemeClr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2146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49694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solidFill>
                  <a:schemeClr val="accent4">
                    <a:lumMod val="50000"/>
                  </a:schemeClr>
                </a:solidFill>
              </a:rPr>
              <a:t>ІІ половина ХІХ століття </a:t>
            </a:r>
            <a:r>
              <a:rPr lang="uk-UA" sz="2000" b="1" dirty="0" smtClean="0">
                <a:solidFill>
                  <a:schemeClr val="accent4">
                    <a:lumMod val="50000"/>
                  </a:schemeClr>
                </a:solidFill>
              </a:rPr>
              <a:t>знаменується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розширенням тематичних обріїв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розширенням змістових обріїв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оновленням образної системи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оновленням стильової системи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розвитком жанрів літератури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розвитком 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видів літератури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від поезії, прози, драматургії до літературно-художньої критики, естетики, 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публіцистики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провідним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художнім напрямом стає реалізм у колі якого вирізнилися такі тематично-стильові течії:</a:t>
            </a:r>
            <a:endParaRPr lang="ru-RU" sz="2000" dirty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628650" marR="36195" lvl="0" indent="-274638" algn="just">
              <a:spcAft>
                <a:spcPts val="0"/>
              </a:spcAft>
              <a:buFont typeface="Symbol"/>
              <a:buChar char="-"/>
              <a:tabLst>
                <a:tab pos="504825" algn="l"/>
              </a:tabLst>
            </a:pP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соціально-побутова (Л.Глібов,  С.Руданський, І.Нечуй-Левицький, М.Старицький, М.Кропивницький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)</a:t>
            </a:r>
          </a:p>
          <a:p>
            <a:pPr marL="628650" marR="36195" lvl="0" indent="-274638" algn="just">
              <a:spcAft>
                <a:spcPts val="0"/>
              </a:spcAft>
              <a:buFont typeface="Symbol"/>
              <a:buChar char="-"/>
              <a:tabLst>
                <a:tab pos="504825" algn="l"/>
              </a:tabLst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соціально-побутова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з народницьким різновидом (О.</a:t>
            </a:r>
            <a:r>
              <a:rPr lang="uk-UA" sz="2000" dirty="0" err="1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Кониський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, Б.Грінченко, Олена Пчілка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)</a:t>
            </a:r>
          </a:p>
          <a:p>
            <a:pPr marL="628650" marR="36195" lvl="0" indent="-274638" algn="just">
              <a:spcAft>
                <a:spcPts val="0"/>
              </a:spcAft>
              <a:buFont typeface="Symbol"/>
              <a:buChar char="-"/>
              <a:tabLst>
                <a:tab pos="504825" algn="l"/>
              </a:tabLst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соціально-психологічна (започаткована творчістю Марка Вовчка, А.Свидницького, а представлена – Панаса Мирного, І. Франка</a:t>
            </a: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)</a:t>
            </a:r>
          </a:p>
          <a:p>
            <a:pPr marL="628650" marR="36195" lvl="0" indent="-274638" algn="just">
              <a:spcAft>
                <a:spcPts val="0"/>
              </a:spcAft>
              <a:buFont typeface="Symbol"/>
              <a:buChar char="-"/>
              <a:tabLst>
                <a:tab pos="504825" algn="l"/>
              </a:tabLst>
            </a:pPr>
            <a:r>
              <a:rPr lang="uk-UA" sz="2000" dirty="0" smtClean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 соціально-філософська </a:t>
            </a:r>
            <a:r>
              <a:rPr lang="uk-UA" sz="2000" dirty="0">
                <a:solidFill>
                  <a:schemeClr val="accent4">
                    <a:lumMod val="50000"/>
                  </a:schemeClr>
                </a:solidFill>
                <a:latin typeface="Times New Roman"/>
                <a:ea typeface="Times New Roman"/>
              </a:rPr>
              <a:t>(І.Франко, М.Павлик, В.Самійленко, П. Грабовський).</a:t>
            </a:r>
            <a:endParaRPr lang="ru-RU" sz="2000" dirty="0">
              <a:solidFill>
                <a:schemeClr val="accent4">
                  <a:lumMod val="50000"/>
                </a:schemeClr>
              </a:solidFill>
              <a:latin typeface="Times New Roman"/>
              <a:ea typeface="Times New Roman"/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7069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6596"/>
            <a:ext cx="835292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Продовжує існувати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</a:rPr>
              <a:t>романтичний тип творчості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, представлений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</a:rPr>
              <a:t>художнім доробком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Я.</a:t>
            </a:r>
            <a:r>
              <a:rPr lang="uk-UA" sz="2400" dirty="0" err="1" smtClean="0">
                <a:solidFill>
                  <a:schemeClr val="accent4">
                    <a:lumMod val="50000"/>
                  </a:schemeClr>
                </a:solidFill>
              </a:rPr>
              <a:t>Щоголева</a:t>
            </a:r>
            <a:endParaRPr lang="uk-UA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просвітительський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</a:rPr>
              <a:t>реалізм – творчістю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І.Нечуя-Левицького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</a:rPr>
              <a:t>традиції натурально-фізіологічного нарису (йдуть від Є. Гребінки) розвивають Ганна Барвінок, М. </a:t>
            </a:r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Кононенко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uk-UA" sz="2400" dirty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uk-UA" sz="24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uk-UA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</a:rPr>
              <a:t>Ряду реалістичних творів, наділених героїчним пафосом, властиві органічне </a:t>
            </a:r>
            <a:r>
              <a:rPr lang="uk-UA" sz="2400" dirty="0" err="1">
                <a:solidFill>
                  <a:schemeClr val="accent4">
                    <a:lumMod val="50000"/>
                  </a:schemeClr>
                </a:solidFill>
              </a:rPr>
              <a:t>вплетення</a:t>
            </a:r>
            <a:r>
              <a:rPr lang="uk-UA" sz="2400" dirty="0">
                <a:solidFill>
                  <a:schemeClr val="accent4">
                    <a:lumMod val="50000"/>
                  </a:schemeClr>
                </a:solidFill>
              </a:rPr>
              <a:t> романтизму, зокрема таких його рис як художня умовність, алегоризм. Водночас у творчості І.Франка зосереджувалися ті риси, які у своєму розвитку провіщали художнє оновлення літератури ХХ століття.</a:t>
            </a:r>
            <a:endParaRPr lang="ru-RU" sz="2400" dirty="0">
              <a:solidFill>
                <a:schemeClr val="accent4">
                  <a:lumMod val="50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7718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583</TotalTime>
  <Words>1394</Words>
  <Application>Microsoft Office PowerPoint</Application>
  <PresentationFormat>Экран (4:3)</PresentationFormat>
  <Paragraphs>150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Исполнительная</vt:lpstr>
      <vt:lpstr>ВСТУП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ВСТУП </dc:title>
  <dc:creator>Валя</dc:creator>
  <cp:lastModifiedBy>Валя</cp:lastModifiedBy>
  <cp:revision>30</cp:revision>
  <dcterms:created xsi:type="dcterms:W3CDTF">2021-02-10T18:56:28Z</dcterms:created>
  <dcterms:modified xsi:type="dcterms:W3CDTF">2021-02-14T20:30:45Z</dcterms:modified>
</cp:coreProperties>
</file>