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256" r:id="rId3"/>
    <p:sldId id="257" r:id="rId4"/>
    <p:sldId id="281" r:id="rId5"/>
    <p:sldId id="309" r:id="rId6"/>
    <p:sldId id="310" r:id="rId7"/>
    <p:sldId id="311" r:id="rId8"/>
    <p:sldId id="282" r:id="rId9"/>
    <p:sldId id="302" r:id="rId10"/>
    <p:sldId id="303" r:id="rId11"/>
    <p:sldId id="301" r:id="rId12"/>
    <p:sldId id="300" r:id="rId13"/>
    <p:sldId id="307" r:id="rId14"/>
    <p:sldId id="298" r:id="rId15"/>
    <p:sldId id="297" r:id="rId16"/>
    <p:sldId id="296" r:id="rId17"/>
    <p:sldId id="312" r:id="rId18"/>
    <p:sldId id="313" r:id="rId19"/>
    <p:sldId id="280"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41925F"/>
    <a:srgbClr val="497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19" autoAdjust="0"/>
  </p:normalViewPr>
  <p:slideViewPr>
    <p:cSldViewPr snapToGrid="0">
      <p:cViewPr>
        <p:scale>
          <a:sx n="90" d="100"/>
          <a:sy n="90" d="100"/>
        </p:scale>
        <p:origin x="1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9279D12-754A-4E22-B986-63CA561E2845}" type="datetimeFigureOut">
              <a:rPr lang="ru-RU" smtClean="0"/>
              <a:t>09.03.2024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5972D9-E2B1-4459-B078-6A010B21A13F}" type="slidenum">
              <a:rPr lang="ru-RU" smtClean="0"/>
              <a:t>‹#›</a:t>
            </a:fld>
            <a:endParaRPr lang="ru-RU"/>
          </a:p>
        </p:txBody>
      </p:sp>
    </p:spTree>
    <p:extLst>
      <p:ext uri="{BB962C8B-B14F-4D97-AF65-F5344CB8AC3E}">
        <p14:creationId xmlns:p14="http://schemas.microsoft.com/office/powerpoint/2010/main" val="2958700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279D12-754A-4E22-B986-63CA561E2845}" type="datetimeFigureOut">
              <a:rPr lang="ru-RU" smtClean="0"/>
              <a:t>09.03.2024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5972D9-E2B1-4459-B078-6A010B21A13F}" type="slidenum">
              <a:rPr lang="ru-RU" smtClean="0"/>
              <a:t>‹#›</a:t>
            </a:fld>
            <a:endParaRPr lang="ru-RU"/>
          </a:p>
        </p:txBody>
      </p:sp>
    </p:spTree>
    <p:extLst>
      <p:ext uri="{BB962C8B-B14F-4D97-AF65-F5344CB8AC3E}">
        <p14:creationId xmlns:p14="http://schemas.microsoft.com/office/powerpoint/2010/main" val="2233132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279D12-754A-4E22-B986-63CA561E2845}" type="datetimeFigureOut">
              <a:rPr lang="ru-RU" smtClean="0"/>
              <a:t>09.03.2024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5972D9-E2B1-4459-B078-6A010B21A13F}" type="slidenum">
              <a:rPr lang="ru-RU" smtClean="0"/>
              <a:t>‹#›</a:t>
            </a:fld>
            <a:endParaRPr lang="ru-RU"/>
          </a:p>
        </p:txBody>
      </p:sp>
    </p:spTree>
    <p:extLst>
      <p:ext uri="{BB962C8B-B14F-4D97-AF65-F5344CB8AC3E}">
        <p14:creationId xmlns:p14="http://schemas.microsoft.com/office/powerpoint/2010/main" val="2955241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279D12-754A-4E22-B986-63CA561E2845}" type="datetimeFigureOut">
              <a:rPr lang="ru-RU" smtClean="0"/>
              <a:t>09.03.2024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5972D9-E2B1-4459-B078-6A010B21A13F}" type="slidenum">
              <a:rPr lang="ru-RU" smtClean="0"/>
              <a:t>‹#›</a:t>
            </a:fld>
            <a:endParaRPr lang="ru-RU"/>
          </a:p>
        </p:txBody>
      </p:sp>
    </p:spTree>
    <p:extLst>
      <p:ext uri="{BB962C8B-B14F-4D97-AF65-F5344CB8AC3E}">
        <p14:creationId xmlns:p14="http://schemas.microsoft.com/office/powerpoint/2010/main" val="69993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279D12-754A-4E22-B986-63CA561E2845}" type="datetimeFigureOut">
              <a:rPr lang="ru-RU" smtClean="0"/>
              <a:t>09.03.2024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5972D9-E2B1-4459-B078-6A010B21A13F}" type="slidenum">
              <a:rPr lang="ru-RU" smtClean="0"/>
              <a:t>‹#›</a:t>
            </a:fld>
            <a:endParaRPr lang="ru-RU"/>
          </a:p>
        </p:txBody>
      </p:sp>
    </p:spTree>
    <p:extLst>
      <p:ext uri="{BB962C8B-B14F-4D97-AF65-F5344CB8AC3E}">
        <p14:creationId xmlns:p14="http://schemas.microsoft.com/office/powerpoint/2010/main" val="2778319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9279D12-754A-4E22-B986-63CA561E2845}" type="datetimeFigureOut">
              <a:rPr lang="ru-RU" smtClean="0"/>
              <a:t>09.03.2024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5972D9-E2B1-4459-B078-6A010B21A13F}" type="slidenum">
              <a:rPr lang="ru-RU" smtClean="0"/>
              <a:t>‹#›</a:t>
            </a:fld>
            <a:endParaRPr lang="ru-RU"/>
          </a:p>
        </p:txBody>
      </p:sp>
    </p:spTree>
    <p:extLst>
      <p:ext uri="{BB962C8B-B14F-4D97-AF65-F5344CB8AC3E}">
        <p14:creationId xmlns:p14="http://schemas.microsoft.com/office/powerpoint/2010/main" val="1387334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9279D12-754A-4E22-B986-63CA561E2845}" type="datetimeFigureOut">
              <a:rPr lang="ru-RU" smtClean="0"/>
              <a:t>09.03.2024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5972D9-E2B1-4459-B078-6A010B21A13F}" type="slidenum">
              <a:rPr lang="ru-RU" smtClean="0"/>
              <a:t>‹#›</a:t>
            </a:fld>
            <a:endParaRPr lang="ru-RU"/>
          </a:p>
        </p:txBody>
      </p:sp>
    </p:spTree>
    <p:extLst>
      <p:ext uri="{BB962C8B-B14F-4D97-AF65-F5344CB8AC3E}">
        <p14:creationId xmlns:p14="http://schemas.microsoft.com/office/powerpoint/2010/main" val="3513824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9279D12-754A-4E22-B986-63CA561E2845}" type="datetimeFigureOut">
              <a:rPr lang="ru-RU" smtClean="0"/>
              <a:t>09.03.2024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5972D9-E2B1-4459-B078-6A010B21A13F}" type="slidenum">
              <a:rPr lang="ru-RU" smtClean="0"/>
              <a:t>‹#›</a:t>
            </a:fld>
            <a:endParaRPr lang="ru-RU"/>
          </a:p>
        </p:txBody>
      </p:sp>
    </p:spTree>
    <p:extLst>
      <p:ext uri="{BB962C8B-B14F-4D97-AF65-F5344CB8AC3E}">
        <p14:creationId xmlns:p14="http://schemas.microsoft.com/office/powerpoint/2010/main" val="1256131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279D12-754A-4E22-B986-63CA561E2845}" type="datetimeFigureOut">
              <a:rPr lang="ru-RU" smtClean="0"/>
              <a:t>09.03.2024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5972D9-E2B1-4459-B078-6A010B21A13F}" type="slidenum">
              <a:rPr lang="ru-RU" smtClean="0"/>
              <a:t>‹#›</a:t>
            </a:fld>
            <a:endParaRPr lang="ru-RU"/>
          </a:p>
        </p:txBody>
      </p:sp>
    </p:spTree>
    <p:extLst>
      <p:ext uri="{BB962C8B-B14F-4D97-AF65-F5344CB8AC3E}">
        <p14:creationId xmlns:p14="http://schemas.microsoft.com/office/powerpoint/2010/main" val="4100302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9279D12-754A-4E22-B986-63CA561E2845}" type="datetimeFigureOut">
              <a:rPr lang="ru-RU" smtClean="0"/>
              <a:t>09.03.2024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5972D9-E2B1-4459-B078-6A010B21A13F}" type="slidenum">
              <a:rPr lang="ru-RU" smtClean="0"/>
              <a:t>‹#›</a:t>
            </a:fld>
            <a:endParaRPr lang="ru-RU"/>
          </a:p>
        </p:txBody>
      </p:sp>
    </p:spTree>
    <p:extLst>
      <p:ext uri="{BB962C8B-B14F-4D97-AF65-F5344CB8AC3E}">
        <p14:creationId xmlns:p14="http://schemas.microsoft.com/office/powerpoint/2010/main" val="3117655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9279D12-754A-4E22-B986-63CA561E2845}" type="datetimeFigureOut">
              <a:rPr lang="ru-RU" smtClean="0"/>
              <a:t>09.03.2024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5972D9-E2B1-4459-B078-6A010B21A13F}" type="slidenum">
              <a:rPr lang="ru-RU" smtClean="0"/>
              <a:t>‹#›</a:t>
            </a:fld>
            <a:endParaRPr lang="ru-RU"/>
          </a:p>
        </p:txBody>
      </p:sp>
    </p:spTree>
    <p:extLst>
      <p:ext uri="{BB962C8B-B14F-4D97-AF65-F5344CB8AC3E}">
        <p14:creationId xmlns:p14="http://schemas.microsoft.com/office/powerpoint/2010/main" val="2021727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79D12-754A-4E22-B986-63CA561E2845}" type="datetimeFigureOut">
              <a:rPr lang="ru-RU" smtClean="0"/>
              <a:t>09.03.2024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972D9-E2B1-4459-B078-6A010B21A13F}" type="slidenum">
              <a:rPr lang="ru-RU" smtClean="0"/>
              <a:t>‹#›</a:t>
            </a:fld>
            <a:endParaRPr lang="ru-RU"/>
          </a:p>
        </p:txBody>
      </p:sp>
    </p:spTree>
    <p:extLst>
      <p:ext uri="{BB962C8B-B14F-4D97-AF65-F5344CB8AC3E}">
        <p14:creationId xmlns:p14="http://schemas.microsoft.com/office/powerpoint/2010/main" val="158138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93077" y="-88175"/>
            <a:ext cx="8639908" cy="6770867"/>
          </a:xfrm>
          <a:prstGeom prst="rect">
            <a:avLst/>
          </a:prstGeom>
        </p:spPr>
      </p:pic>
      <p:sp>
        <p:nvSpPr>
          <p:cNvPr id="2" name="Заголовок 1"/>
          <p:cNvSpPr>
            <a:spLocks noGrp="1"/>
          </p:cNvSpPr>
          <p:nvPr>
            <p:ph type="title"/>
          </p:nvPr>
        </p:nvSpPr>
        <p:spPr>
          <a:xfrm>
            <a:off x="592016" y="376849"/>
            <a:ext cx="10515600" cy="1325563"/>
          </a:xfrm>
        </p:spPr>
        <p:txBody>
          <a:bodyPr>
            <a:noAutofit/>
          </a:bodyPr>
          <a:lstStyle/>
          <a:p>
            <a:pPr algn="ctr"/>
            <a:r>
              <a:rPr lang="uk-UA" sz="3200" dirty="0" smtClean="0">
                <a:solidFill>
                  <a:srgbClr val="FFC000"/>
                </a:solidFill>
                <a:latin typeface="Times New Roman" panose="02020603050405020304" pitchFamily="18" charset="0"/>
                <a:cs typeface="Times New Roman" panose="02020603050405020304" pitchFamily="18" charset="0"/>
              </a:rPr>
              <a:t>Презентація на тему: </a:t>
            </a:r>
            <a:br>
              <a:rPr lang="uk-UA" sz="3200" dirty="0" smtClean="0">
                <a:solidFill>
                  <a:srgbClr val="FFC000"/>
                </a:solidFill>
                <a:latin typeface="Times New Roman" panose="02020603050405020304" pitchFamily="18" charset="0"/>
                <a:cs typeface="Times New Roman" panose="02020603050405020304" pitchFamily="18" charset="0"/>
              </a:rPr>
            </a:br>
            <a:r>
              <a:rPr lang="uk-UA" sz="3200" dirty="0" smtClean="0">
                <a:solidFill>
                  <a:srgbClr val="FFC000"/>
                </a:solidFill>
                <a:latin typeface="Times New Roman" panose="02020603050405020304" pitchFamily="18" charset="0"/>
                <a:cs typeface="Times New Roman" panose="02020603050405020304" pitchFamily="18" charset="0"/>
              </a:rPr>
              <a:t>«Стилістичне використання</a:t>
            </a:r>
            <a:br>
              <a:rPr lang="uk-UA" sz="3200" dirty="0" smtClean="0">
                <a:solidFill>
                  <a:srgbClr val="FFC000"/>
                </a:solidFill>
                <a:latin typeface="Times New Roman" panose="02020603050405020304" pitchFamily="18" charset="0"/>
                <a:cs typeface="Times New Roman" panose="02020603050405020304" pitchFamily="18" charset="0"/>
              </a:rPr>
            </a:br>
            <a:r>
              <a:rPr lang="uk-UA" sz="3200" dirty="0" smtClean="0">
                <a:solidFill>
                  <a:srgbClr val="FFC000"/>
                </a:solidFill>
                <a:latin typeface="Times New Roman" panose="02020603050405020304" pitchFamily="18" charset="0"/>
                <a:cs typeface="Times New Roman" panose="02020603050405020304" pitchFamily="18" charset="0"/>
              </a:rPr>
              <a:t> фразеологізмів</a:t>
            </a:r>
            <a:r>
              <a:rPr lang="uk-UA" sz="3200" dirty="0" smtClean="0">
                <a:solidFill>
                  <a:schemeClr val="bg1"/>
                </a:solidFill>
              </a:rPr>
              <a:t>»</a:t>
            </a:r>
            <a:endParaRPr lang="ru-RU" sz="3200" dirty="0">
              <a:solidFill>
                <a:schemeClr val="bg1"/>
              </a:solidFill>
            </a:endParaRPr>
          </a:p>
        </p:txBody>
      </p:sp>
      <p:sp>
        <p:nvSpPr>
          <p:cNvPr id="7" name="Объект 6"/>
          <p:cNvSpPr>
            <a:spLocks noGrp="1"/>
          </p:cNvSpPr>
          <p:nvPr>
            <p:ph idx="1"/>
          </p:nvPr>
        </p:nvSpPr>
        <p:spPr>
          <a:xfrm>
            <a:off x="592015" y="6682691"/>
            <a:ext cx="10766548" cy="3437621"/>
          </a:xfrm>
        </p:spPr>
        <p:txBody>
          <a:bodyPr/>
          <a:lstStyle/>
          <a:p>
            <a:endParaRPr lang="uk-UA" dirty="0"/>
          </a:p>
        </p:txBody>
      </p:sp>
    </p:spTree>
    <p:extLst>
      <p:ext uri="{BB962C8B-B14F-4D97-AF65-F5344CB8AC3E}">
        <p14:creationId xmlns:p14="http://schemas.microsoft.com/office/powerpoint/2010/main" val="830902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1323" y="619613"/>
            <a:ext cx="10550769" cy="5230202"/>
          </a:xfrm>
        </p:spPr>
        <p:txBody>
          <a:bodyPr/>
          <a:lstStyle/>
          <a:p>
            <a:pPr marL="0" indent="0">
              <a:buNone/>
            </a:pPr>
            <a:endParaRPr lang="uk-UA" i="1">
              <a:solidFill>
                <a:prstClr val="white"/>
              </a:solidFill>
            </a:endParaRPr>
          </a:p>
          <a:p>
            <a:pPr marL="0" indent="0">
              <a:buNone/>
            </a:pPr>
            <a:endParaRPr lang="ru-RU" i="1">
              <a:solidFill>
                <a:schemeClr val="bg1"/>
              </a:solidFill>
            </a:endParaRPr>
          </a:p>
        </p:txBody>
      </p:sp>
      <p:sp>
        <p:nvSpPr>
          <p:cNvPr id="7" name="Прямоугольник 6"/>
          <p:cNvSpPr/>
          <p:nvPr/>
        </p:nvSpPr>
        <p:spPr>
          <a:xfrm>
            <a:off x="621323" y="-59578"/>
            <a:ext cx="10550769" cy="5816977"/>
          </a:xfrm>
          <a:prstGeom prst="rect">
            <a:avLst/>
          </a:prstGeom>
        </p:spPr>
        <p:txBody>
          <a:bodyPr wrap="square">
            <a:spAutoFit/>
          </a:bodyPr>
          <a:lstStyle/>
          <a:p>
            <a:pPr algn="ctr"/>
            <a:endParaRPr lang="uk-UA" sz="2800" dirty="0" smtClean="0">
              <a:solidFill>
                <a:srgbClr val="FFFF00"/>
              </a:solidFill>
            </a:endParaRPr>
          </a:p>
          <a:p>
            <a:pPr algn="just"/>
            <a:endParaRPr lang="uk-UA" dirty="0">
              <a:solidFill>
                <a:schemeClr val="bg1"/>
              </a:solidFill>
            </a:endParaRPr>
          </a:p>
          <a:p>
            <a:pPr algn="just"/>
            <a:r>
              <a:rPr lang="uk-UA" sz="2800" b="1" dirty="0">
                <a:solidFill>
                  <a:srgbClr val="FFC000"/>
                </a:solidFill>
                <a:latin typeface="Times New Roman" panose="02020603050405020304" pitchFamily="18" charset="0"/>
                <a:cs typeface="Times New Roman" panose="02020603050405020304" pitchFamily="18" charset="0"/>
              </a:rPr>
              <a:t>3</a:t>
            </a:r>
            <a:r>
              <a:rPr lang="uk-UA" sz="2800" dirty="0">
                <a:solidFill>
                  <a:srgbClr val="FFC000"/>
                </a:solidFill>
                <a:latin typeface="Times New Roman" panose="02020603050405020304" pitchFamily="18" charset="0"/>
                <a:cs typeface="Times New Roman" panose="02020603050405020304" pitchFamily="18" charset="0"/>
              </a:rPr>
              <a:t>.</a:t>
            </a:r>
            <a:r>
              <a:rPr lang="uk-UA" sz="2800" dirty="0">
                <a:latin typeface="Times New Roman" panose="02020603050405020304" pitchFamily="18" charset="0"/>
                <a:cs typeface="Times New Roman" panose="02020603050405020304" pitchFamily="18" charset="0"/>
              </a:rPr>
              <a:t> Уживання фразеологізмів обмежене різним емоційним, стилістичним їх забарвленням. Дуже небагато фразеологізмів, переважно ті з них, що походять із різних книжних джерел і належать до термінологічної сфери, нейтральні в експресивно-стилістичному плані та позбавлені образності: </a:t>
            </a:r>
            <a:r>
              <a:rPr lang="uk-UA" sz="2800" i="1" dirty="0">
                <a:latin typeface="Times New Roman" panose="02020603050405020304" pitchFamily="18" charset="0"/>
                <a:cs typeface="Times New Roman" panose="02020603050405020304" pitchFamily="18" charset="0"/>
              </a:rPr>
              <a:t>брати участь, монетний двір, узяти в лапки, закрити дужки</a:t>
            </a:r>
            <a:r>
              <a:rPr lang="uk-UA" sz="2800" dirty="0">
                <a:latin typeface="Times New Roman" panose="02020603050405020304" pitchFamily="18" charset="0"/>
                <a:cs typeface="Times New Roman" panose="02020603050405020304" pitchFamily="18" charset="0"/>
              </a:rPr>
              <a:t> (див. Коваль А., Бабич Н., Мацько Л., Сидоренко О., Мацько О.).  </a:t>
            </a:r>
            <a:endParaRPr lang="ru-RU" sz="2800" dirty="0">
              <a:latin typeface="Times New Roman" panose="02020603050405020304" pitchFamily="18" charset="0"/>
              <a:cs typeface="Times New Roman" panose="02020603050405020304" pitchFamily="18" charset="0"/>
            </a:endParaRPr>
          </a:p>
          <a:p>
            <a:pPr algn="just"/>
            <a:r>
              <a:rPr lang="uk-UA" sz="2800" dirty="0">
                <a:latin typeface="Times New Roman" panose="02020603050405020304" pitchFamily="18" charset="0"/>
                <a:cs typeface="Times New Roman" panose="02020603050405020304" pitchFamily="18" charset="0"/>
              </a:rPr>
              <a:t>        Проте здебільшого експресивно забарвлені фразеологізми уживаються для стилістично зниженого висловлювання, передаючи різні відтінки почуттєвого забарвлення (переважно, негативних емоцій): </a:t>
            </a:r>
            <a:r>
              <a:rPr lang="uk-UA" sz="2800" i="1" dirty="0">
                <a:latin typeface="Times New Roman" panose="02020603050405020304" pitchFamily="18" charset="0"/>
                <a:cs typeface="Times New Roman" panose="02020603050405020304" pitchFamily="18" charset="0"/>
              </a:rPr>
              <a:t>обоє </a:t>
            </a:r>
            <a:r>
              <a:rPr lang="uk-UA" sz="2800" i="1" dirty="0" err="1">
                <a:latin typeface="Times New Roman" panose="02020603050405020304" pitchFamily="18" charset="0"/>
                <a:cs typeface="Times New Roman" panose="02020603050405020304" pitchFamily="18" charset="0"/>
              </a:rPr>
              <a:t>рябоє</a:t>
            </a:r>
            <a:r>
              <a:rPr lang="uk-UA" sz="2800" i="1" dirty="0">
                <a:latin typeface="Times New Roman" panose="02020603050405020304" pitchFamily="18" charset="0"/>
                <a:cs typeface="Times New Roman" panose="02020603050405020304" pitchFamily="18" charset="0"/>
              </a:rPr>
              <a:t>, </a:t>
            </a:r>
            <a:r>
              <a:rPr lang="uk-UA" sz="2800" i="1" dirty="0" err="1">
                <a:latin typeface="Times New Roman" panose="02020603050405020304" pitchFamily="18" charset="0"/>
                <a:cs typeface="Times New Roman" panose="02020603050405020304" pitchFamily="18" charset="0"/>
              </a:rPr>
              <a:t>приший</a:t>
            </a:r>
            <a:r>
              <a:rPr lang="uk-UA" sz="2800" i="1" dirty="0">
                <a:latin typeface="Times New Roman" panose="02020603050405020304" pitchFamily="18" charset="0"/>
                <a:cs typeface="Times New Roman" panose="02020603050405020304" pitchFamily="18" charset="0"/>
              </a:rPr>
              <a:t> кобилі хвіст, пороти гарячку</a:t>
            </a:r>
            <a:r>
              <a:rPr lang="uk-UA" sz="2800" dirty="0">
                <a:latin typeface="Times New Roman" panose="02020603050405020304" pitchFamily="18" charset="0"/>
                <a:cs typeface="Times New Roman" panose="02020603050405020304" pitchFamily="18" charset="0"/>
              </a:rPr>
              <a:t> і под. </a:t>
            </a:r>
            <a:endParaRPr lang="ru-RU" sz="2800" dirty="0">
              <a:latin typeface="Times New Roman" panose="02020603050405020304" pitchFamily="18" charset="0"/>
              <a:cs typeface="Times New Roman" panose="02020603050405020304" pitchFamily="18" charset="0"/>
            </a:endParaRPr>
          </a:p>
          <a:p>
            <a:pPr algn="just"/>
            <a:endParaRPr lang="uk-UA" dirty="0">
              <a:solidFill>
                <a:schemeClr val="bg1"/>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2991" y="-175319"/>
            <a:ext cx="1248992" cy="1248016"/>
          </a:xfrm>
          <a:prstGeom prst="rect">
            <a:avLst/>
          </a:prstGeom>
        </p:spPr>
      </p:pic>
    </p:spTree>
    <p:extLst>
      <p:ext uri="{BB962C8B-B14F-4D97-AF65-F5344CB8AC3E}">
        <p14:creationId xmlns:p14="http://schemas.microsoft.com/office/powerpoint/2010/main" val="324373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ppt_w</p:attrName>
                                        </p:attrNameLst>
                                      </p:cBhvr>
                                      <p:tavLst>
                                        <p:tav tm="0" fmla="#ppt_w*sin(2.5*pi*$)">
                                          <p:val>
                                            <p:fltVal val="0"/>
                                          </p:val>
                                        </p:tav>
                                        <p:tav tm="100000">
                                          <p:val>
                                            <p:fltVal val="1"/>
                                          </p:val>
                                        </p:tav>
                                      </p:tavLst>
                                    </p:anim>
                                    <p:anim calcmode="lin" valueType="num">
                                      <p:cBhvr>
                                        <p:cTn id="9" dur="1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47188"/>
            <a:ext cx="10515600" cy="232752"/>
          </a:xfrm>
        </p:spPr>
        <p:txBody>
          <a:bodyPr>
            <a:noAutofit/>
          </a:bodyPr>
          <a:lstStyle/>
          <a:p>
            <a:pPr algn="ctr"/>
            <a:endParaRPr lang="ru-RU" sz="3600" b="1" dirty="0">
              <a:solidFill>
                <a:srgbClr val="FFFF00"/>
              </a:solidFill>
            </a:endParaRPr>
          </a:p>
        </p:txBody>
      </p:sp>
      <p:sp>
        <p:nvSpPr>
          <p:cNvPr id="3" name="Объект 2"/>
          <p:cNvSpPr>
            <a:spLocks noGrp="1"/>
          </p:cNvSpPr>
          <p:nvPr>
            <p:ph idx="1"/>
          </p:nvPr>
        </p:nvSpPr>
        <p:spPr>
          <a:xfrm>
            <a:off x="404445" y="1304834"/>
            <a:ext cx="10732477" cy="5193322"/>
          </a:xfrm>
        </p:spPr>
        <p:txBody>
          <a:bodyPr>
            <a:normAutofit/>
          </a:bodyPr>
          <a:lstStyle/>
          <a:p>
            <a:pPr marL="0" indent="0" algn="just">
              <a:buNone/>
            </a:pPr>
            <a:r>
              <a:rPr lang="uk-UA" dirty="0">
                <a:latin typeface="Times New Roman" panose="02020603050405020304" pitchFamily="18" charset="0"/>
                <a:cs typeface="Times New Roman" panose="02020603050405020304" pitchFamily="18" charset="0"/>
              </a:rPr>
              <a:t>Мацько Л., Сидоренко О., Мацько О. висловлюються недвозначно й досить категорично: «Фразеологізми належать до </a:t>
            </a:r>
            <a:r>
              <a:rPr lang="uk-UA" dirty="0" err="1">
                <a:latin typeface="Times New Roman" panose="02020603050405020304" pitchFamily="18" charset="0"/>
                <a:cs typeface="Times New Roman" panose="02020603050405020304" pitchFamily="18" charset="0"/>
              </a:rPr>
              <a:t>текстотворчих</a:t>
            </a:r>
            <a:r>
              <a:rPr lang="uk-UA" dirty="0">
                <a:latin typeface="Times New Roman" panose="02020603050405020304" pitchFamily="18" charset="0"/>
                <a:cs typeface="Times New Roman" panose="02020603050405020304" pitchFamily="18" charset="0"/>
              </a:rPr>
              <a:t> стильових засобів. Це означає, що є фразеологізми, які вживаються тільки або переважно у межах певного стилю і  є суттєвим у ньому». Про інші фразеологізми автори просто не згадують, нехтуючи невеликою кількістю </a:t>
            </a:r>
            <a:r>
              <a:rPr lang="uk-UA" dirty="0" err="1">
                <a:latin typeface="Times New Roman" panose="02020603050405020304" pitchFamily="18" charset="0"/>
                <a:cs typeface="Times New Roman" panose="02020603050405020304" pitchFamily="18" charset="0"/>
              </a:rPr>
              <a:t>т.зв</a:t>
            </a:r>
            <a:r>
              <a:rPr lang="uk-UA" dirty="0">
                <a:latin typeface="Times New Roman" panose="02020603050405020304" pitchFamily="18" charset="0"/>
                <a:cs typeface="Times New Roman" panose="02020603050405020304" pitchFamily="18" charset="0"/>
              </a:rPr>
              <a:t>. стилістично нейтральних фразеологізмів. Цілком поділяємо цю думку.  Водночас не можемо не згадати, що не всі дослідники з нею погоджуються. Скажімо, Г. Їжакевич і А. Коваль пишуть про домінування «нейтральних фразеологізмів», «</a:t>
            </a:r>
            <a:r>
              <a:rPr lang="uk-UA" dirty="0" err="1">
                <a:latin typeface="Times New Roman" panose="02020603050405020304" pitchFamily="18" charset="0"/>
                <a:cs typeface="Times New Roman" panose="02020603050405020304" pitchFamily="18" charset="0"/>
              </a:rPr>
              <a:t>міжстильових</a:t>
            </a:r>
            <a:r>
              <a:rPr lang="uk-UA" dirty="0">
                <a:latin typeface="Times New Roman" panose="02020603050405020304" pitchFamily="18" charset="0"/>
                <a:cs typeface="Times New Roman" panose="02020603050405020304" pitchFamily="18" charset="0"/>
              </a:rPr>
              <a:t> фразеологізмів», що, на наш погляд, не відповідає </a:t>
            </a:r>
            <a:r>
              <a:rPr lang="uk-UA" dirty="0" err="1">
                <a:latin typeface="Times New Roman" panose="02020603050405020304" pitchFamily="18" charset="0"/>
                <a:cs typeface="Times New Roman" panose="02020603050405020304" pitchFamily="18" charset="0"/>
              </a:rPr>
              <a:t>мовній</a:t>
            </a:r>
            <a:r>
              <a:rPr lang="uk-UA" dirty="0">
                <a:latin typeface="Times New Roman" panose="02020603050405020304" pitchFamily="18" charset="0"/>
                <a:cs typeface="Times New Roman" panose="02020603050405020304" pitchFamily="18" charset="0"/>
              </a:rPr>
              <a:t> практиці.</a:t>
            </a:r>
            <a:endParaRPr lang="ru-RU" dirty="0">
              <a:latin typeface="Times New Roman" panose="02020603050405020304" pitchFamily="18" charset="0"/>
              <a:cs typeface="Times New Roman" panose="02020603050405020304" pitchFamily="18" charset="0"/>
            </a:endParaRPr>
          </a:p>
          <a:p>
            <a:pPr marL="0" indent="0" algn="just">
              <a:buNone/>
            </a:pPr>
            <a:endParaRPr lang="uk-UA" sz="2400" dirty="0">
              <a:solidFill>
                <a:schemeClr val="bg1"/>
              </a:solidFill>
            </a:endParaRPr>
          </a:p>
        </p:txBody>
      </p:sp>
      <p:pic>
        <p:nvPicPr>
          <p:cNvPr id="4" name="Рисунок 3"/>
          <p:cNvPicPr>
            <a:picLocks noChangeAspect="1"/>
          </p:cNvPicPr>
          <p:nvPr/>
        </p:nvPicPr>
        <p:blipFill>
          <a:blip r:embed="rId2"/>
          <a:stretch>
            <a:fillRect/>
          </a:stretch>
        </p:blipFill>
        <p:spPr>
          <a:xfrm>
            <a:off x="5145789" y="55046"/>
            <a:ext cx="1249788" cy="1249788"/>
          </a:xfrm>
          <a:prstGeom prst="rect">
            <a:avLst/>
          </a:prstGeom>
        </p:spPr>
      </p:pic>
    </p:spTree>
    <p:extLst>
      <p:ext uri="{BB962C8B-B14F-4D97-AF65-F5344CB8AC3E}">
        <p14:creationId xmlns:p14="http://schemas.microsoft.com/office/powerpoint/2010/main" val="7042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anim calcmode="lin" valueType="num">
                                      <p:cBhvr>
                                        <p:cTn id="16" dur="1500" fill="hold"/>
                                        <p:tgtEl>
                                          <p:spTgt spid="4"/>
                                        </p:tgtEl>
                                        <p:attrNameLst>
                                          <p:attrName>ppt_w</p:attrName>
                                        </p:attrNameLst>
                                      </p:cBhvr>
                                      <p:tavLst>
                                        <p:tav tm="0" fmla="#ppt_w*sin(2.5*pi*$)">
                                          <p:val>
                                            <p:fltVal val="0"/>
                                          </p:val>
                                        </p:tav>
                                        <p:tav tm="100000">
                                          <p:val>
                                            <p:fltVal val="1"/>
                                          </p:val>
                                        </p:tav>
                                      </p:tavLst>
                                    </p:anim>
                                    <p:anim calcmode="lin" valueType="num">
                                      <p:cBhvr>
                                        <p:cTn id="17" dur="1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685800" y="71512"/>
            <a:ext cx="10515600" cy="45719"/>
          </a:xfrm>
        </p:spPr>
        <p:txBody>
          <a:bodyPr>
            <a:normAutofit fontScale="90000"/>
          </a:bodyPr>
          <a:lstStyle/>
          <a:p>
            <a:pPr algn="ctr"/>
            <a:endParaRPr lang="ru-RU" b="1" dirty="0">
              <a:solidFill>
                <a:srgbClr val="FFFF00"/>
              </a:solidFill>
            </a:endParaRPr>
          </a:p>
        </p:txBody>
      </p:sp>
      <p:sp>
        <p:nvSpPr>
          <p:cNvPr id="3" name="Объект 2"/>
          <p:cNvSpPr>
            <a:spLocks noGrp="1"/>
          </p:cNvSpPr>
          <p:nvPr>
            <p:ph idx="1"/>
          </p:nvPr>
        </p:nvSpPr>
        <p:spPr>
          <a:xfrm>
            <a:off x="527538" y="832339"/>
            <a:ext cx="10539046" cy="5228492"/>
          </a:xfrm>
        </p:spPr>
        <p:txBody>
          <a:bodyPr>
            <a:normAutofit fontScale="85000" lnSpcReduction="20000"/>
          </a:bodyPr>
          <a:lstStyle/>
          <a:p>
            <a:r>
              <a:rPr lang="uk-UA" sz="3000" dirty="0">
                <a:latin typeface="Times New Roman" panose="02020603050405020304" pitchFamily="18" charset="0"/>
                <a:cs typeface="Times New Roman" panose="02020603050405020304" pitchFamily="18" charset="0"/>
              </a:rPr>
              <a:t>Деякі фразеологізми виявляють тяжіння до певних функціональних стилів мови. Найчастіше фразеологізми використовують у художньому й публіцистичному стилях. Уживають фразеологізми й у науковому та офіційно-діловому стилях, але там вони позначені певною специфікою, не мають виразності й емоційної барвистості. Це переважно так звані складені терміни.</a:t>
            </a:r>
            <a:endParaRPr lang="ru-RU" sz="3000" dirty="0">
              <a:latin typeface="Times New Roman" panose="02020603050405020304" pitchFamily="18" charset="0"/>
              <a:cs typeface="Times New Roman" panose="02020603050405020304" pitchFamily="18" charset="0"/>
            </a:endParaRPr>
          </a:p>
          <a:p>
            <a:r>
              <a:rPr lang="uk-UA" sz="3000" dirty="0">
                <a:latin typeface="Times New Roman" panose="02020603050405020304" pitchFamily="18" charset="0"/>
                <a:cs typeface="Times New Roman" panose="02020603050405020304" pitchFamily="18" charset="0"/>
              </a:rPr>
              <a:t>        </a:t>
            </a:r>
            <a:r>
              <a:rPr lang="uk-UA" sz="3000" u="sng" dirty="0">
                <a:latin typeface="Times New Roman" panose="02020603050405020304" pitchFamily="18" charset="0"/>
                <a:cs typeface="Times New Roman" panose="02020603050405020304" pitchFamily="18" charset="0"/>
              </a:rPr>
              <a:t>Наукова</a:t>
            </a:r>
            <a:r>
              <a:rPr lang="uk-UA" sz="3000" dirty="0">
                <a:latin typeface="Times New Roman" panose="02020603050405020304" pitchFamily="18" charset="0"/>
                <a:cs typeface="Times New Roman" panose="02020603050405020304" pitchFamily="18" charset="0"/>
              </a:rPr>
              <a:t> фразеологія: </a:t>
            </a:r>
            <a:r>
              <a:rPr lang="uk-UA" sz="3000" i="1" dirty="0">
                <a:latin typeface="Times New Roman" panose="02020603050405020304" pitchFamily="18" charset="0"/>
                <a:cs typeface="Times New Roman" panose="02020603050405020304" pitchFamily="18" charset="0"/>
              </a:rPr>
              <a:t>провести дослідження, теоретичні положення, укласти бібліографію, непряма мова, глухі приголосні</a:t>
            </a:r>
            <a:r>
              <a:rPr lang="uk-UA" sz="3000" dirty="0">
                <a:latin typeface="Times New Roman" panose="02020603050405020304" pitchFamily="18" charset="0"/>
                <a:cs typeface="Times New Roman" panose="02020603050405020304" pitchFamily="18" charset="0"/>
              </a:rPr>
              <a:t> і под.</a:t>
            </a:r>
            <a:endParaRPr lang="ru-RU" sz="3000" dirty="0">
              <a:latin typeface="Times New Roman" panose="02020603050405020304" pitchFamily="18" charset="0"/>
              <a:cs typeface="Times New Roman" panose="02020603050405020304" pitchFamily="18" charset="0"/>
            </a:endParaRPr>
          </a:p>
          <a:p>
            <a:r>
              <a:rPr lang="uk-UA" sz="3000" dirty="0">
                <a:latin typeface="Times New Roman" panose="02020603050405020304" pitchFamily="18" charset="0"/>
                <a:cs typeface="Times New Roman" panose="02020603050405020304" pitchFamily="18" charset="0"/>
              </a:rPr>
              <a:t>        </a:t>
            </a:r>
            <a:r>
              <a:rPr lang="uk-UA" sz="3000" u="sng" dirty="0">
                <a:latin typeface="Times New Roman" panose="02020603050405020304" pitchFamily="18" charset="0"/>
                <a:cs typeface="Times New Roman" panose="02020603050405020304" pitchFamily="18" charset="0"/>
              </a:rPr>
              <a:t>Офіційно-ділова</a:t>
            </a:r>
            <a:r>
              <a:rPr lang="uk-UA" sz="3000" dirty="0">
                <a:latin typeface="Times New Roman" panose="02020603050405020304" pitchFamily="18" charset="0"/>
                <a:cs typeface="Times New Roman" panose="02020603050405020304" pitchFamily="18" charset="0"/>
              </a:rPr>
              <a:t> фразеологія: </a:t>
            </a:r>
            <a:r>
              <a:rPr lang="uk-UA" sz="3000" i="1" dirty="0">
                <a:latin typeface="Times New Roman" panose="02020603050405020304" pitchFamily="18" charset="0"/>
                <a:cs typeface="Times New Roman" panose="02020603050405020304" pitchFamily="18" charset="0"/>
              </a:rPr>
              <a:t>мати місце, накласти резолюцію, підписка про невиїзд, поставити підпис, порушити питання.</a:t>
            </a:r>
            <a:endParaRPr lang="ru-RU" sz="3000" dirty="0">
              <a:latin typeface="Times New Roman" panose="02020603050405020304" pitchFamily="18" charset="0"/>
              <a:cs typeface="Times New Roman" panose="02020603050405020304" pitchFamily="18" charset="0"/>
            </a:endParaRPr>
          </a:p>
          <a:p>
            <a:r>
              <a:rPr lang="uk-UA" sz="3000" i="1" dirty="0">
                <a:latin typeface="Times New Roman" panose="02020603050405020304" pitchFamily="18" charset="0"/>
                <a:cs typeface="Times New Roman" panose="02020603050405020304" pitchFamily="18" charset="0"/>
              </a:rPr>
              <a:t>         </a:t>
            </a:r>
            <a:r>
              <a:rPr lang="uk-UA" sz="3000" dirty="0">
                <a:latin typeface="Times New Roman" panose="02020603050405020304" pitchFamily="18" charset="0"/>
                <a:cs typeface="Times New Roman" panose="02020603050405020304" pitchFamily="18" charset="0"/>
              </a:rPr>
              <a:t>Фразеологізми </a:t>
            </a:r>
            <a:r>
              <a:rPr lang="uk-UA" sz="3000" u="sng" dirty="0">
                <a:latin typeface="Times New Roman" panose="02020603050405020304" pitchFamily="18" charset="0"/>
                <a:cs typeface="Times New Roman" panose="02020603050405020304" pitchFamily="18" charset="0"/>
              </a:rPr>
              <a:t>публіцистичного</a:t>
            </a:r>
            <a:r>
              <a:rPr lang="uk-UA" sz="3000" dirty="0">
                <a:latin typeface="Times New Roman" panose="02020603050405020304" pitchFamily="18" charset="0"/>
                <a:cs typeface="Times New Roman" panose="02020603050405020304" pitchFamily="18" charset="0"/>
              </a:rPr>
              <a:t> стилю позначені тим, що вони є книжними і містять у собі певну експресію, мають певну </a:t>
            </a:r>
            <a:r>
              <a:rPr lang="uk-UA" sz="3000" dirty="0" err="1">
                <a:latin typeface="Times New Roman" panose="02020603050405020304" pitchFamily="18" charset="0"/>
                <a:cs typeface="Times New Roman" panose="02020603050405020304" pitchFamily="18" charset="0"/>
              </a:rPr>
              <a:t>оцінність</a:t>
            </a:r>
            <a:r>
              <a:rPr lang="uk-UA" sz="3000" dirty="0">
                <a:latin typeface="Times New Roman" panose="02020603050405020304" pitchFamily="18" charset="0"/>
                <a:cs typeface="Times New Roman" panose="02020603050405020304" pitchFamily="18" charset="0"/>
              </a:rPr>
              <a:t>, що якоюсь мірою наближає їх до розмовних фразеологізмів: </a:t>
            </a:r>
            <a:r>
              <a:rPr lang="uk-UA" sz="3000" i="1" dirty="0">
                <a:latin typeface="Times New Roman" panose="02020603050405020304" pitchFamily="18" charset="0"/>
                <a:cs typeface="Times New Roman" panose="02020603050405020304" pitchFamily="18" charset="0"/>
              </a:rPr>
              <a:t>холодна війна, мирне співіснування, почесний обов’язок, люди доброї волі, розставити всі крапки над «і». </a:t>
            </a:r>
            <a:endParaRPr lang="ru-RU" sz="3000" dirty="0">
              <a:latin typeface="Times New Roman" panose="02020603050405020304" pitchFamily="18" charset="0"/>
              <a:cs typeface="Times New Roman" panose="02020603050405020304" pitchFamily="18" charset="0"/>
            </a:endParaRPr>
          </a:p>
          <a:p>
            <a:pPr marL="0" indent="0" algn="just">
              <a:buNone/>
            </a:pPr>
            <a:endParaRPr lang="ru-RU" i="1" dirty="0">
              <a:solidFill>
                <a:schemeClr val="bg1"/>
              </a:solidFill>
            </a:endParaRPr>
          </a:p>
        </p:txBody>
      </p:sp>
    </p:spTree>
    <p:extLst>
      <p:ext uri="{BB962C8B-B14F-4D97-AF65-F5344CB8AC3E}">
        <p14:creationId xmlns:p14="http://schemas.microsoft.com/office/powerpoint/2010/main" val="1775776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Horizontal)">
                                      <p:cBhvr>
                                        <p:cTn id="12" dur="7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outHorizontal)">
                                      <p:cBhvr>
                                        <p:cTn id="17" dur="7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outHorizontal)">
                                      <p:cBhvr>
                                        <p:cTn id="22" dur="7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outHorizontal)">
                                      <p:cBhvr>
                                        <p:cTn id="27"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354" y="423740"/>
            <a:ext cx="10515600" cy="244475"/>
          </a:xfrm>
        </p:spPr>
        <p:txBody>
          <a:bodyPr>
            <a:normAutofit fontScale="90000"/>
          </a:bodyPr>
          <a:lstStyle/>
          <a:p>
            <a:pPr algn="ctr"/>
            <a:endParaRPr lang="ru-RU" i="1" dirty="0">
              <a:solidFill>
                <a:srgbClr val="FFFF00"/>
              </a:solidFill>
            </a:endParaRPr>
          </a:p>
        </p:txBody>
      </p:sp>
      <p:sp>
        <p:nvSpPr>
          <p:cNvPr id="3" name="Объект 2"/>
          <p:cNvSpPr>
            <a:spLocks noGrp="1"/>
          </p:cNvSpPr>
          <p:nvPr>
            <p:ph idx="1"/>
          </p:nvPr>
        </p:nvSpPr>
        <p:spPr>
          <a:xfrm>
            <a:off x="662354" y="768716"/>
            <a:ext cx="10515600" cy="5327284"/>
          </a:xfrm>
        </p:spPr>
        <p:txBody>
          <a:bodyPr>
            <a:normAutofit/>
          </a:bodyPr>
          <a:lstStyle/>
          <a:p>
            <a:r>
              <a:rPr lang="uk-UA" dirty="0">
                <a:latin typeface="Times New Roman" panose="02020603050405020304" pitchFamily="18" charset="0"/>
                <a:cs typeface="Times New Roman" panose="02020603050405020304" pitchFamily="18" charset="0"/>
              </a:rPr>
              <a:t>За допомогою фразеологізмів у </a:t>
            </a:r>
            <a:r>
              <a:rPr lang="uk-UA" u="sng" dirty="0">
                <a:latin typeface="Times New Roman" panose="02020603050405020304" pitchFamily="18" charset="0"/>
                <a:cs typeface="Times New Roman" panose="02020603050405020304" pitchFamily="18" charset="0"/>
              </a:rPr>
              <a:t>художній літературі</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мисленнєва</a:t>
            </a:r>
            <a:r>
              <a:rPr lang="uk-UA" dirty="0">
                <a:latin typeface="Times New Roman" panose="02020603050405020304" pitchFamily="18" charset="0"/>
                <a:cs typeface="Times New Roman" panose="02020603050405020304" pitchFamily="18" charset="0"/>
              </a:rPr>
              <a:t>, чуттєва сфера людини  відтворюється сконденсовано, </a:t>
            </a:r>
            <a:r>
              <a:rPr lang="uk-UA" dirty="0" err="1">
                <a:latin typeface="Times New Roman" panose="02020603050405020304" pitchFamily="18" charset="0"/>
                <a:cs typeface="Times New Roman" panose="02020603050405020304" pitchFamily="18" charset="0"/>
              </a:rPr>
              <a:t>глибокозмістовно</a:t>
            </a:r>
            <a:r>
              <a:rPr lang="uk-UA" dirty="0">
                <a:latin typeface="Times New Roman" panose="02020603050405020304" pitchFamily="18" charset="0"/>
                <a:cs typeface="Times New Roman" panose="02020603050405020304" pitchFamily="18" charset="0"/>
              </a:rPr>
              <a:t> й почуттєво-емоційно та експресивно. Від того, як письменник використовує елементи фразеології, залежать його індивідуальний мистецький стиль і частково розгортання сюжету в творі, природність художніх образів. Наприклад, фразеологізмами </a:t>
            </a:r>
            <a:r>
              <a:rPr lang="uk-UA" i="1" dirty="0">
                <a:latin typeface="Times New Roman" panose="02020603050405020304" pitchFamily="18" charset="0"/>
                <a:cs typeface="Times New Roman" panose="02020603050405020304" pitchFamily="18" charset="0"/>
              </a:rPr>
              <a:t>Ні риба ні м’ясо,  Голодній кумі хліб на</a:t>
            </a:r>
            <a:r>
              <a:rPr lang="uk-UA"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умі, П’яний та дурний – рідні брати</a:t>
            </a:r>
            <a:r>
              <a:rPr lang="uk-UA" dirty="0">
                <a:latin typeface="Times New Roman" panose="02020603050405020304" pitchFamily="18" charset="0"/>
                <a:cs typeface="Times New Roman" panose="02020603050405020304" pitchFamily="18" charset="0"/>
              </a:rPr>
              <a:t> схоплюється одна з типових якостей людини.    </a:t>
            </a:r>
            <a:endParaRPr lang="ru-RU"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 </a:t>
            </a:r>
            <a:r>
              <a:rPr lang="uk-UA" u="sng" dirty="0" smtClean="0">
                <a:latin typeface="Times New Roman" panose="02020603050405020304" pitchFamily="18" charset="0"/>
                <a:cs typeface="Times New Roman" panose="02020603050405020304" pitchFamily="18" charset="0"/>
              </a:rPr>
              <a:t>Розмовні</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ФО наділені безпосередністю, невимушеністю, їм властивий побутовий характер, певна вільність, інтимна пом’якшеність: </a:t>
            </a:r>
            <a:r>
              <a:rPr lang="uk-UA" i="1" dirty="0">
                <a:latin typeface="Times New Roman" panose="02020603050405020304" pitchFamily="18" charset="0"/>
                <a:cs typeface="Times New Roman" panose="02020603050405020304" pitchFamily="18" charset="0"/>
              </a:rPr>
              <a:t>вискочив, як Пилип з конопель, замилювати очі, наша Орина вашій Катерині двоюрідна Одарка.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395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out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0985" y="146538"/>
            <a:ext cx="10609384" cy="5902569"/>
          </a:xfrm>
        </p:spPr>
        <p:txBody>
          <a:bodyPr>
            <a:normAutofit/>
          </a:bodyPr>
          <a:lstStyle/>
          <a:p>
            <a:pPr marL="0" indent="0" algn="just">
              <a:buNone/>
            </a:pPr>
            <a:r>
              <a:rPr lang="uk-UA" b="1" dirty="0" smtClean="0">
                <a:solidFill>
                  <a:srgbClr val="FFC000"/>
                </a:solidFill>
              </a:rPr>
              <a:t>4.</a:t>
            </a:r>
            <a:r>
              <a:rPr lang="uk-UA" dirty="0" smtClean="0"/>
              <a:t> </a:t>
            </a:r>
            <a:r>
              <a:rPr lang="uk-UA" b="1" dirty="0">
                <a:latin typeface="Times New Roman" panose="02020603050405020304" pitchFamily="18" charset="0"/>
                <a:cs typeface="Times New Roman" panose="02020603050405020304" pitchFamily="18" charset="0"/>
              </a:rPr>
              <a:t>Трансформація</a:t>
            </a:r>
            <a:r>
              <a:rPr lang="uk-UA" dirty="0">
                <a:latin typeface="Times New Roman" panose="02020603050405020304" pitchFamily="18" charset="0"/>
                <a:cs typeface="Times New Roman" panose="02020603050405020304" pitchFamily="18" charset="0"/>
              </a:rPr>
              <a:t> – це видозміна ФО з певною стилістичною настановою. Видозмінений фразеологізм завжди зберігає співвіднесеність із своїм номінативним вихідним джерелом.  Існують  такі способи трансформації фразеологізмів:</a:t>
            </a:r>
            <a:endParaRPr lang="ru-RU" dirty="0">
              <a:latin typeface="Times New Roman" panose="02020603050405020304" pitchFamily="18" charset="0"/>
              <a:cs typeface="Times New Roman" panose="02020603050405020304" pitchFamily="18" charset="0"/>
            </a:endParaRPr>
          </a:p>
          <a:p>
            <a:pPr lvl="0" algn="just"/>
            <a:r>
              <a:rPr lang="uk-UA" dirty="0">
                <a:latin typeface="Times New Roman" panose="02020603050405020304" pitchFamily="18" charset="0"/>
                <a:cs typeface="Times New Roman" panose="02020603050405020304" pitchFamily="18" charset="0"/>
              </a:rPr>
              <a:t>поєднання в тексті з метою створення каламбуру фразеологізму й вільного словосполучення або вживання слова водночас у зв’язаному та вільному значенні: </a:t>
            </a:r>
            <a:r>
              <a:rPr lang="uk-UA" i="1" dirty="0">
                <a:latin typeface="Times New Roman" panose="02020603050405020304" pitchFamily="18" charset="0"/>
                <a:cs typeface="Times New Roman" panose="02020603050405020304" pitchFamily="18" charset="0"/>
              </a:rPr>
              <a:t>наука в ліс не веде, –  сказав випускник лісотехнічного інституту</a:t>
            </a:r>
            <a:r>
              <a:rPr lang="uk-UA"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lvl="0" algn="just"/>
            <a:r>
              <a:rPr lang="uk-UA" dirty="0">
                <a:latin typeface="Times New Roman" panose="02020603050405020304" pitchFamily="18" charset="0"/>
                <a:cs typeface="Times New Roman" panose="02020603050405020304" pitchFamily="18" charset="0"/>
              </a:rPr>
              <a:t>створення оказіонального значення фразеологізму або пристосування фразеологізму до конкретної ситуації: </a:t>
            </a:r>
            <a:r>
              <a:rPr lang="uk-UA" i="1" dirty="0">
                <a:latin typeface="Times New Roman" panose="02020603050405020304" pitchFamily="18" charset="0"/>
                <a:cs typeface="Times New Roman" panose="02020603050405020304" pitchFamily="18" charset="0"/>
              </a:rPr>
              <a:t>на цьому мушу поставити крапку, оскільки уздрів на порозі тіні забутих мною предків;</a:t>
            </a:r>
            <a:endParaRPr lang="ru-RU" dirty="0">
              <a:latin typeface="Times New Roman" panose="02020603050405020304" pitchFamily="18" charset="0"/>
              <a:cs typeface="Times New Roman" panose="02020603050405020304" pitchFamily="18" charset="0"/>
            </a:endParaRPr>
          </a:p>
          <a:p>
            <a:pPr marL="0" indent="0" algn="just">
              <a:buNone/>
            </a:pPr>
            <a:endParaRPr lang="ru-RU" dirty="0">
              <a:solidFill>
                <a:schemeClr val="bg1"/>
              </a:solidFill>
            </a:endParaRPr>
          </a:p>
        </p:txBody>
      </p:sp>
    </p:spTree>
    <p:extLst>
      <p:ext uri="{BB962C8B-B14F-4D97-AF65-F5344CB8AC3E}">
        <p14:creationId xmlns:p14="http://schemas.microsoft.com/office/powerpoint/2010/main" val="440749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9617" y="637323"/>
            <a:ext cx="10744199" cy="303090"/>
          </a:xfrm>
        </p:spPr>
        <p:txBody>
          <a:bodyPr>
            <a:normAutofit fontScale="90000"/>
          </a:bodyPr>
          <a:lstStyle/>
          <a:p>
            <a:pPr algn="ctr"/>
            <a:r>
              <a:rPr lang="ru-RU" b="1" dirty="0" smtClean="0">
                <a:solidFill>
                  <a:srgbClr val="FFFF00"/>
                </a:solidFill>
              </a:rPr>
              <a:t> </a:t>
            </a:r>
            <a:endParaRPr lang="ru-RU" b="1" dirty="0">
              <a:solidFill>
                <a:srgbClr val="FFFF00"/>
              </a:solidFill>
            </a:endParaRPr>
          </a:p>
        </p:txBody>
      </p:sp>
      <p:sp>
        <p:nvSpPr>
          <p:cNvPr id="3" name="Объект 2"/>
          <p:cNvSpPr>
            <a:spLocks noGrp="1"/>
          </p:cNvSpPr>
          <p:nvPr>
            <p:ph idx="1"/>
          </p:nvPr>
        </p:nvSpPr>
        <p:spPr>
          <a:xfrm>
            <a:off x="584872" y="637323"/>
            <a:ext cx="10609385" cy="5792912"/>
          </a:xfrm>
        </p:spPr>
        <p:txBody>
          <a:bodyPr/>
          <a:lstStyle/>
          <a:p>
            <a:pPr lvl="0"/>
            <a:r>
              <a:rPr lang="uk-UA" dirty="0">
                <a:latin typeface="Times New Roman" panose="02020603050405020304" pitchFamily="18" charset="0"/>
                <a:cs typeface="Times New Roman" panose="02020603050405020304" pitchFamily="18" charset="0"/>
              </a:rPr>
              <a:t>контамінація – створення нового фразеологізму внаслідок накладання однієї на одну двох (і більше) вже наявних ФО: </a:t>
            </a:r>
            <a:r>
              <a:rPr lang="uk-UA" i="1" dirty="0">
                <a:latin typeface="Times New Roman" panose="02020603050405020304" pitchFamily="18" charset="0"/>
                <a:cs typeface="Times New Roman" panose="02020603050405020304" pitchFamily="18" charset="0"/>
              </a:rPr>
              <a:t>взяв участь у побитті байдиків, а били тут байдики зі знанням справи. Билися об заклад, як риба об лід</a:t>
            </a:r>
            <a:r>
              <a:rPr lang="uk-UA"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додавання другої (авторської) частини: </a:t>
            </a:r>
            <a:r>
              <a:rPr lang="uk-UA" i="1" dirty="0">
                <a:latin typeface="Times New Roman" panose="02020603050405020304" pitchFamily="18" charset="0"/>
                <a:cs typeface="Times New Roman" panose="02020603050405020304" pitchFamily="18" charset="0"/>
              </a:rPr>
              <a:t>стислість – сестра таланту, але мачуха гонорару; все витримає папір, але не читач</a:t>
            </a:r>
            <a:r>
              <a:rPr lang="uk-UA" dirty="0">
                <a:latin typeface="Times New Roman" panose="02020603050405020304" pitchFamily="18" charset="0"/>
                <a:cs typeface="Times New Roman" panose="02020603050405020304" pitchFamily="18" charset="0"/>
              </a:rPr>
              <a:t>;</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синонімічна або антонімічна заміна компонентів фразеологізму: </a:t>
            </a:r>
            <a:r>
              <a:rPr lang="uk-UA" i="1" dirty="0">
                <a:latin typeface="Times New Roman" panose="02020603050405020304" pitchFamily="18" charset="0"/>
                <a:cs typeface="Times New Roman" panose="02020603050405020304" pitchFamily="18" charset="0"/>
              </a:rPr>
              <a:t>пасажир </a:t>
            </a:r>
            <a:r>
              <a:rPr lang="uk-UA" dirty="0">
                <a:latin typeface="Times New Roman" panose="02020603050405020304" pitchFamily="18" charset="0"/>
                <a:cs typeface="Times New Roman" panose="02020603050405020304" pitchFamily="18" charset="0"/>
              </a:rPr>
              <a:t>(людина)</a:t>
            </a:r>
            <a:r>
              <a:rPr lang="uk-UA" i="1" dirty="0">
                <a:latin typeface="Times New Roman" panose="02020603050405020304" pitchFamily="18" charset="0"/>
                <a:cs typeface="Times New Roman" panose="02020603050405020304" pitchFamily="18" charset="0"/>
              </a:rPr>
              <a:t> – це звучить гордо; на районній дошці ганьби </a:t>
            </a:r>
            <a:r>
              <a:rPr lang="uk-UA" dirty="0">
                <a:latin typeface="Times New Roman" panose="02020603050405020304" pitchFamily="18" charset="0"/>
                <a:cs typeface="Times New Roman" panose="02020603050405020304" pitchFamily="18" charset="0"/>
              </a:rPr>
              <a:t>(дошка пошани)</a:t>
            </a:r>
            <a:r>
              <a:rPr lang="uk-UA" i="1" dirty="0">
                <a:latin typeface="Times New Roman" panose="02020603050405020304" pitchFamily="18" charset="0"/>
                <a:cs typeface="Times New Roman" panose="02020603050405020304" pitchFamily="18" charset="0"/>
              </a:rPr>
              <a:t> з’явилась карикатура з фотографією та вбивчим підписом</a:t>
            </a:r>
            <a:r>
              <a:rPr lang="uk-UA"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поширення ФО додаванням до неї нових компонентів: </a:t>
            </a:r>
            <a:r>
              <a:rPr lang="uk-UA" i="1" dirty="0">
                <a:latin typeface="Times New Roman" panose="02020603050405020304" pitchFamily="18" charset="0"/>
                <a:cs typeface="Times New Roman" panose="02020603050405020304" pitchFamily="18" charset="0"/>
              </a:rPr>
              <a:t>кожному своє, але іноді так хочеться чужого.</a:t>
            </a:r>
            <a:r>
              <a:rPr lang="uk-UA"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0831208" y="3878817"/>
            <a:ext cx="2222804" cy="3084818"/>
          </a:xfrm>
          <a:prstGeom prst="rect">
            <a:avLst/>
          </a:prstGeom>
        </p:spPr>
      </p:pic>
    </p:spTree>
    <p:extLst>
      <p:ext uri="{BB962C8B-B14F-4D97-AF65-F5344CB8AC3E}">
        <p14:creationId xmlns:p14="http://schemas.microsoft.com/office/powerpoint/2010/main" val="3535988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1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1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1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heel(1)">
                                      <p:cBhvr>
                                        <p:cTn id="28" dur="1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500"/>
                                        <p:tgtEl>
                                          <p:spTgt spid="4"/>
                                        </p:tgtEl>
                                      </p:cBhvr>
                                    </p:animEffect>
                                    <p:anim calcmode="lin" valueType="num">
                                      <p:cBhvr>
                                        <p:cTn id="34" dur="1500" fill="hold"/>
                                        <p:tgtEl>
                                          <p:spTgt spid="4"/>
                                        </p:tgtEl>
                                        <p:attrNameLst>
                                          <p:attrName>ppt_w</p:attrName>
                                        </p:attrNameLst>
                                      </p:cBhvr>
                                      <p:tavLst>
                                        <p:tav tm="0" fmla="#ppt_w*sin(2.5*pi*$)">
                                          <p:val>
                                            <p:fltVal val="0"/>
                                          </p:val>
                                        </p:tav>
                                        <p:tav tm="100000">
                                          <p:val>
                                            <p:fltVal val="1"/>
                                          </p:val>
                                        </p:tav>
                                      </p:tavLst>
                                    </p:anim>
                                    <p:anim calcmode="lin" valueType="num">
                                      <p:cBhvr>
                                        <p:cTn id="35" dur="1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0876" y="171450"/>
            <a:ext cx="10515600" cy="5826369"/>
          </a:xfrm>
        </p:spPr>
        <p:txBody>
          <a:bodyPr/>
          <a:lstStyle/>
          <a:p>
            <a:pPr lvl="0"/>
            <a:r>
              <a:rPr lang="uk-UA" b="1" dirty="0" smtClean="0">
                <a:solidFill>
                  <a:srgbClr val="FFC000"/>
                </a:solidFill>
                <a:latin typeface="Times New Roman" panose="02020603050405020304" pitchFamily="18" charset="0"/>
                <a:cs typeface="Times New Roman" panose="02020603050405020304" pitchFamily="18" charset="0"/>
              </a:rPr>
              <a:t>6.</a:t>
            </a:r>
            <a:r>
              <a:rPr lang="uk-UA" b="1" dirty="0" smtClean="0">
                <a:latin typeface="Times New Roman" panose="02020603050405020304" pitchFamily="18" charset="0"/>
                <a:cs typeface="Times New Roman" panose="02020603050405020304" pitchFamily="18" charset="0"/>
              </a:rPr>
              <a:t> Типові </a:t>
            </a:r>
            <a:r>
              <a:rPr lang="uk-UA" b="1" dirty="0">
                <a:latin typeface="Times New Roman" panose="02020603050405020304" pitchFamily="18" charset="0"/>
                <a:cs typeface="Times New Roman" panose="02020603050405020304" pitchFamily="18" charset="0"/>
              </a:rPr>
              <a:t>помилки</a:t>
            </a:r>
            <a:r>
              <a:rPr lang="uk-UA" dirty="0">
                <a:latin typeface="Times New Roman" panose="02020603050405020304" pitchFamily="18" charset="0"/>
                <a:cs typeface="Times New Roman" panose="02020603050405020304" pitchFamily="18" charset="0"/>
              </a:rPr>
              <a:t> в мовностилістичному використанні фразеологічних засобів:</a:t>
            </a:r>
            <a:endParaRPr lang="ru-RU"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використання емоційно нейтрального (книжного) фразеологізму (складеного </a:t>
            </a:r>
            <a:r>
              <a:rPr lang="uk-UA" dirty="0" err="1">
                <a:latin typeface="Times New Roman" panose="02020603050405020304" pitchFamily="18" charset="0"/>
                <a:cs typeface="Times New Roman" panose="02020603050405020304" pitchFamily="18" charset="0"/>
              </a:rPr>
              <a:t>терміна</a:t>
            </a:r>
            <a:r>
              <a:rPr lang="uk-UA" dirty="0">
                <a:latin typeface="Times New Roman" panose="02020603050405020304" pitchFamily="18" charset="0"/>
                <a:cs typeface="Times New Roman" panose="02020603050405020304" pitchFamily="18" charset="0"/>
              </a:rPr>
              <a:t>, стійкого словосполучення з ділового мовлення) в емоційно забарвленому (розмовному) контексті: </a:t>
            </a:r>
            <a:r>
              <a:rPr lang="uk-UA" i="1" dirty="0">
                <a:latin typeface="Times New Roman" panose="02020603050405020304" pitchFamily="18" charset="0"/>
                <a:cs typeface="Times New Roman" panose="02020603050405020304" pitchFamily="18" charset="0"/>
              </a:rPr>
              <a:t>вас турбують із </a:t>
            </a:r>
            <a:r>
              <a:rPr lang="uk-UA" i="1" dirty="0" err="1">
                <a:latin typeface="Times New Roman" panose="02020603050405020304" pitchFamily="18" charset="0"/>
                <a:cs typeface="Times New Roman" panose="02020603050405020304" pitchFamily="18" charset="0"/>
              </a:rPr>
              <a:t>санепідстанції</a:t>
            </a:r>
            <a:r>
              <a:rPr lang="uk-UA" i="1" dirty="0">
                <a:latin typeface="Times New Roman" panose="02020603050405020304" pitchFamily="18" charset="0"/>
                <a:cs typeface="Times New Roman" panose="02020603050405020304" pitchFamily="18" charset="0"/>
              </a:rPr>
              <a:t>. Річ у тому, що вчора стався вилив нафти до сільських криниць</a:t>
            </a:r>
            <a:r>
              <a:rPr lang="uk-UA"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уживання фразеологізму з невластивим йому значенням: </a:t>
            </a:r>
            <a:r>
              <a:rPr lang="uk-UA" i="1" dirty="0">
                <a:latin typeface="Times New Roman" panose="02020603050405020304" pitchFamily="18" charset="0"/>
                <a:cs typeface="Times New Roman" panose="02020603050405020304" pitchFamily="18" charset="0"/>
              </a:rPr>
              <a:t>гроші в бізнесі, якщо вони не оброблені інтелектуально, вартують не більше морського піску і, немов той самий пісок, сипляться крізь пальці</a:t>
            </a:r>
            <a:r>
              <a:rPr lang="uk-UA"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432630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out)">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0876" y="171450"/>
            <a:ext cx="10515600" cy="5826369"/>
          </a:xfrm>
        </p:spPr>
        <p:txBody>
          <a:bodyPr/>
          <a:lstStyle/>
          <a:p>
            <a:pPr lvl="0"/>
            <a:r>
              <a:rPr lang="uk-UA" dirty="0"/>
              <a:t> </a:t>
            </a:r>
            <a:r>
              <a:rPr lang="uk-UA" dirty="0">
                <a:latin typeface="Times New Roman" panose="02020603050405020304" pitchFamily="18" charset="0"/>
                <a:cs typeface="Times New Roman" panose="02020603050405020304" pitchFamily="18" charset="0"/>
              </a:rPr>
              <a:t>використання емоційно забарвленого фразеологізму в емоційно нейтральному тексті: </a:t>
            </a:r>
            <a:r>
              <a:rPr lang="uk-UA" i="1" dirty="0">
                <a:latin typeface="Times New Roman" panose="02020603050405020304" pitchFamily="18" charset="0"/>
                <a:cs typeface="Times New Roman" panose="02020603050405020304" pitchFamily="18" charset="0"/>
              </a:rPr>
              <a:t>мусимо потурбуватись, аби найвідоміші будівлі нашого міста не залишилися напризволяще</a:t>
            </a:r>
            <a:r>
              <a:rPr lang="uk-UA"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стилістично невмотивована трансформація фразеологізму: </a:t>
            </a:r>
            <a:r>
              <a:rPr lang="uk-UA" i="1" dirty="0">
                <a:latin typeface="Times New Roman" panose="02020603050405020304" pitchFamily="18" charset="0"/>
                <a:cs typeface="Times New Roman" panose="02020603050405020304" pitchFamily="18" charset="0"/>
              </a:rPr>
              <a:t>двома руками згідна; кривих, як то кажуть, могила виправить</a:t>
            </a:r>
            <a:r>
              <a:rPr lang="uk-UA"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фразеологічні росіянізми: </a:t>
            </a:r>
            <a:r>
              <a:rPr lang="uk-UA" i="1" dirty="0">
                <a:latin typeface="Times New Roman" panose="02020603050405020304" pitchFamily="18" charset="0"/>
                <a:cs typeface="Times New Roman" panose="02020603050405020304" pitchFamily="18" charset="0"/>
              </a:rPr>
              <a:t>які тільки версії не приходять до голови</a:t>
            </a:r>
            <a:r>
              <a:rPr lang="uk-UA"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спробуємо розповісти про те, що цікавого кинулось в очі.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720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out)">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0876" y="171450"/>
            <a:ext cx="10515600" cy="5826369"/>
          </a:xfrm>
        </p:spPr>
        <p:txBody>
          <a:bodyPr/>
          <a:lstStyle/>
          <a:p>
            <a:endParaRPr lang="ru-RU" dirty="0"/>
          </a:p>
        </p:txBody>
      </p:sp>
    </p:spTree>
    <p:extLst>
      <p:ext uri="{BB962C8B-B14F-4D97-AF65-F5344CB8AC3E}">
        <p14:creationId xmlns:p14="http://schemas.microsoft.com/office/powerpoint/2010/main" val="2226970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p:cNvPicPr>
            <a:picLocks noGrp="1" noChangeAspect="1"/>
          </p:cNvPicPr>
          <p:nvPr>
            <p:ph idx="1"/>
          </p:nvPr>
        </p:nvPicPr>
        <p:blipFill>
          <a:blip r:embed="rId2"/>
          <a:stretch>
            <a:fillRect/>
          </a:stretch>
        </p:blipFill>
        <p:spPr>
          <a:xfrm>
            <a:off x="627185" y="-269631"/>
            <a:ext cx="10515600" cy="2139695"/>
          </a:xfrm>
          <a:prstGeom prst="rect">
            <a:avLst/>
          </a:prstGeom>
        </p:spPr>
      </p:pic>
      <p:pic>
        <p:nvPicPr>
          <p:cNvPr id="11" name="Рисунок 10"/>
          <p:cNvPicPr>
            <a:picLocks noChangeAspect="1"/>
          </p:cNvPicPr>
          <p:nvPr/>
        </p:nvPicPr>
        <p:blipFill>
          <a:blip r:embed="rId3"/>
          <a:stretch>
            <a:fillRect/>
          </a:stretch>
        </p:blipFill>
        <p:spPr>
          <a:xfrm>
            <a:off x="4127062" y="1583834"/>
            <a:ext cx="3773751" cy="4346825"/>
          </a:xfrm>
          <a:prstGeom prst="rect">
            <a:avLst/>
          </a:prstGeom>
        </p:spPr>
      </p:pic>
    </p:spTree>
    <p:extLst>
      <p:ext uri="{BB962C8B-B14F-4D97-AF65-F5344CB8AC3E}">
        <p14:creationId xmlns:p14="http://schemas.microsoft.com/office/powerpoint/2010/main" val="2677363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ppt_w</p:attrName>
                                        </p:attrNameLst>
                                      </p:cBhvr>
                                      <p:tavLst>
                                        <p:tav tm="0" fmla="#ppt_w*sin(2.5*pi*$)">
                                          <p:val>
                                            <p:fltVal val="0"/>
                                          </p:val>
                                        </p:tav>
                                        <p:tav tm="100000">
                                          <p:val>
                                            <p:fltVal val="1"/>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2514" y="-1360836"/>
            <a:ext cx="12714514" cy="2387600"/>
          </a:xfrm>
        </p:spPr>
        <p:txBody>
          <a:bodyPr>
            <a:normAutofit/>
          </a:bodyPr>
          <a:lstStyle/>
          <a:p>
            <a:r>
              <a:rPr lang="uk-UA" b="1" dirty="0" smtClean="0">
                <a:solidFill>
                  <a:srgbClr val="FFFF00"/>
                </a:solidFill>
                <a:latin typeface="Times New Roman" panose="02020603050405020304" pitchFamily="18" charset="0"/>
                <a:cs typeface="Times New Roman" panose="02020603050405020304" pitchFamily="18" charset="0"/>
              </a:rPr>
              <a:t>План:</a:t>
            </a:r>
            <a:endParaRPr lang="ru-RU" b="1" dirty="0">
              <a:solidFill>
                <a:srgbClr val="FFFF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0305124" y="2511175"/>
            <a:ext cx="3773751" cy="4346825"/>
          </a:xfrm>
          <a:prstGeom prst="rect">
            <a:avLst/>
          </a:prstGeom>
        </p:spPr>
      </p:pic>
      <p:sp>
        <p:nvSpPr>
          <p:cNvPr id="6" name="Прямоугольник 5"/>
          <p:cNvSpPr/>
          <p:nvPr/>
        </p:nvSpPr>
        <p:spPr>
          <a:xfrm>
            <a:off x="514350" y="914400"/>
            <a:ext cx="8629650" cy="3108543"/>
          </a:xfrm>
          <a:prstGeom prst="rect">
            <a:avLst/>
          </a:prstGeom>
        </p:spPr>
        <p:txBody>
          <a:bodyPr wrap="square">
            <a:spAutoFit/>
          </a:bodyPr>
          <a:lstStyle/>
          <a:p>
            <a:r>
              <a:rPr lang="ru-RU" sz="2800" dirty="0" smtClean="0">
                <a:solidFill>
                  <a:srgbClr val="FFC000"/>
                </a:solidFill>
              </a:rPr>
              <a:t>1</a:t>
            </a:r>
            <a:r>
              <a:rPr lang="ru-RU" sz="2800"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sz="2800" dirty="0" err="1" smtClean="0">
                <a:solidFill>
                  <a:srgbClr val="FFC000"/>
                </a:solidFill>
                <a:latin typeface="Times New Roman" panose="02020603050405020304" pitchFamily="18" charset="0"/>
                <a:cs typeface="Times New Roman" panose="02020603050405020304" pitchFamily="18" charset="0"/>
              </a:rPr>
              <a:t>Типологія</a:t>
            </a:r>
            <a:r>
              <a:rPr lang="ru-RU" sz="2800" dirty="0" smtClean="0">
                <a:solidFill>
                  <a:srgbClr val="FFC000"/>
                </a:solidFill>
                <a:latin typeface="Times New Roman" panose="02020603050405020304" pitchFamily="18" charset="0"/>
                <a:cs typeface="Times New Roman" panose="02020603050405020304" pitchFamily="18" charset="0"/>
              </a:rPr>
              <a:t>  </a:t>
            </a:r>
            <a:r>
              <a:rPr lang="ru-RU" sz="2800" dirty="0" err="1">
                <a:solidFill>
                  <a:srgbClr val="FFC000"/>
                </a:solidFill>
                <a:latin typeface="Times New Roman" panose="02020603050405020304" pitchFamily="18" charset="0"/>
                <a:cs typeface="Times New Roman" panose="02020603050405020304" pitchFamily="18" charset="0"/>
              </a:rPr>
              <a:t>фразеологізмів</a:t>
            </a:r>
            <a:r>
              <a:rPr lang="ru-RU" sz="2800" dirty="0">
                <a:solidFill>
                  <a:srgbClr val="FFC000"/>
                </a:solidFill>
                <a:latin typeface="Times New Roman" panose="02020603050405020304" pitchFamily="18" charset="0"/>
                <a:cs typeface="Times New Roman" panose="02020603050405020304" pitchFamily="18" charset="0"/>
              </a:rPr>
              <a:t>.</a:t>
            </a:r>
          </a:p>
          <a:p>
            <a:r>
              <a:rPr lang="ru-RU" sz="2800" dirty="0" smtClean="0">
                <a:solidFill>
                  <a:srgbClr val="FFC000"/>
                </a:solidFill>
                <a:latin typeface="Times New Roman" panose="02020603050405020304" pitchFamily="18" charset="0"/>
                <a:cs typeface="Times New Roman" panose="02020603050405020304" pitchFamily="18" charset="0"/>
              </a:rPr>
              <a:t>2.Способи </a:t>
            </a:r>
            <a:r>
              <a:rPr lang="ru-RU" sz="2800" dirty="0">
                <a:solidFill>
                  <a:srgbClr val="FFC000"/>
                </a:solidFill>
                <a:latin typeface="Times New Roman" panose="02020603050405020304" pitchFamily="18" charset="0"/>
                <a:cs typeface="Times New Roman" panose="02020603050405020304" pitchFamily="18" charset="0"/>
              </a:rPr>
              <a:t>«перекладу» </a:t>
            </a:r>
            <a:r>
              <a:rPr lang="ru-RU" sz="2800" dirty="0" err="1">
                <a:solidFill>
                  <a:srgbClr val="FFC000"/>
                </a:solidFill>
                <a:latin typeface="Times New Roman" panose="02020603050405020304" pitchFamily="18" charset="0"/>
                <a:cs typeface="Times New Roman" panose="02020603050405020304" pitchFamily="18" charset="0"/>
              </a:rPr>
              <a:t>фразеологічних</a:t>
            </a:r>
            <a:r>
              <a:rPr lang="ru-RU" sz="2800" dirty="0">
                <a:solidFill>
                  <a:srgbClr val="FFC000"/>
                </a:solidFill>
                <a:latin typeface="Times New Roman" panose="02020603050405020304" pitchFamily="18" charset="0"/>
                <a:cs typeface="Times New Roman" panose="02020603050405020304" pitchFamily="18" charset="0"/>
              </a:rPr>
              <a:t> </a:t>
            </a:r>
            <a:r>
              <a:rPr lang="ru-RU" sz="2800" dirty="0" err="1">
                <a:solidFill>
                  <a:srgbClr val="FFC000"/>
                </a:solidFill>
                <a:latin typeface="Times New Roman" panose="02020603050405020304" pitchFamily="18" charset="0"/>
                <a:cs typeface="Times New Roman" panose="02020603050405020304" pitchFamily="18" charset="0"/>
              </a:rPr>
              <a:t>одиниць</a:t>
            </a:r>
            <a:r>
              <a:rPr lang="ru-RU" sz="2800" dirty="0">
                <a:solidFill>
                  <a:srgbClr val="FFC000"/>
                </a:solidFill>
                <a:latin typeface="Times New Roman" panose="02020603050405020304" pitchFamily="18" charset="0"/>
                <a:cs typeface="Times New Roman" panose="02020603050405020304" pitchFamily="18" charset="0"/>
              </a:rPr>
              <a:t>.</a:t>
            </a:r>
          </a:p>
          <a:p>
            <a:pPr algn="just"/>
            <a:r>
              <a:rPr lang="ru-RU" sz="2800" dirty="0" smtClean="0">
                <a:solidFill>
                  <a:srgbClr val="FFC000"/>
                </a:solidFill>
                <a:latin typeface="Times New Roman" panose="02020603050405020304" pitchFamily="18" charset="0"/>
                <a:cs typeface="Times New Roman" panose="02020603050405020304" pitchFamily="18" charset="0"/>
              </a:rPr>
              <a:t>3.Тяжіння </a:t>
            </a:r>
            <a:r>
              <a:rPr lang="ru-RU" sz="2800" dirty="0" err="1">
                <a:solidFill>
                  <a:srgbClr val="FFC000"/>
                </a:solidFill>
                <a:latin typeface="Times New Roman" panose="02020603050405020304" pitchFamily="18" charset="0"/>
                <a:cs typeface="Times New Roman" panose="02020603050405020304" pitchFamily="18" charset="0"/>
              </a:rPr>
              <a:t>фразеологізмів</a:t>
            </a:r>
            <a:r>
              <a:rPr lang="ru-RU" sz="2800" dirty="0">
                <a:solidFill>
                  <a:srgbClr val="FFC000"/>
                </a:solidFill>
                <a:latin typeface="Times New Roman" panose="02020603050405020304" pitchFamily="18" charset="0"/>
                <a:cs typeface="Times New Roman" panose="02020603050405020304" pitchFamily="18" charset="0"/>
              </a:rPr>
              <a:t> до </a:t>
            </a:r>
            <a:r>
              <a:rPr lang="ru-RU" sz="2800" dirty="0" err="1">
                <a:solidFill>
                  <a:srgbClr val="FFC000"/>
                </a:solidFill>
                <a:latin typeface="Times New Roman" panose="02020603050405020304" pitchFamily="18" charset="0"/>
                <a:cs typeface="Times New Roman" panose="02020603050405020304" pitchFamily="18" charset="0"/>
              </a:rPr>
              <a:t>певних</a:t>
            </a:r>
            <a:r>
              <a:rPr lang="ru-RU" sz="2800" dirty="0">
                <a:solidFill>
                  <a:srgbClr val="FFC000"/>
                </a:solidFill>
                <a:latin typeface="Times New Roman" panose="02020603050405020304" pitchFamily="18" charset="0"/>
                <a:cs typeface="Times New Roman" panose="02020603050405020304" pitchFamily="18" charset="0"/>
              </a:rPr>
              <a:t> </a:t>
            </a:r>
            <a:r>
              <a:rPr lang="ru-RU" sz="2800" dirty="0" err="1">
                <a:solidFill>
                  <a:srgbClr val="FFC000"/>
                </a:solidFill>
                <a:latin typeface="Times New Roman" panose="02020603050405020304" pitchFamily="18" charset="0"/>
                <a:cs typeface="Times New Roman" panose="02020603050405020304" pitchFamily="18" charset="0"/>
              </a:rPr>
              <a:t>функціональних</a:t>
            </a:r>
            <a:r>
              <a:rPr lang="ru-RU" sz="2800" dirty="0">
                <a:solidFill>
                  <a:srgbClr val="FFC000"/>
                </a:solidFill>
                <a:latin typeface="Times New Roman" panose="02020603050405020304" pitchFamily="18" charset="0"/>
                <a:cs typeface="Times New Roman" panose="02020603050405020304" pitchFamily="18" charset="0"/>
              </a:rPr>
              <a:t> </a:t>
            </a:r>
            <a:r>
              <a:rPr lang="ru-RU" sz="2800" dirty="0" smtClean="0">
                <a:solidFill>
                  <a:srgbClr val="FFC000"/>
                </a:solidFill>
                <a:latin typeface="Times New Roman" panose="02020603050405020304" pitchFamily="18" charset="0"/>
                <a:cs typeface="Times New Roman" panose="02020603050405020304" pitchFamily="18" charset="0"/>
              </a:rPr>
              <a:t> </a:t>
            </a:r>
            <a:r>
              <a:rPr lang="ru-RU" sz="2800" dirty="0" err="1" smtClean="0">
                <a:solidFill>
                  <a:srgbClr val="FFC000"/>
                </a:solidFill>
                <a:latin typeface="Times New Roman" panose="02020603050405020304" pitchFamily="18" charset="0"/>
                <a:cs typeface="Times New Roman" panose="02020603050405020304" pitchFamily="18" charset="0"/>
              </a:rPr>
              <a:t>стилів</a:t>
            </a:r>
            <a:r>
              <a:rPr lang="ru-RU" sz="2800" dirty="0" smtClean="0">
                <a:solidFill>
                  <a:srgbClr val="FFC000"/>
                </a:solidFill>
                <a:latin typeface="Times New Roman" panose="02020603050405020304" pitchFamily="18" charset="0"/>
                <a:cs typeface="Times New Roman" panose="02020603050405020304" pitchFamily="18" charset="0"/>
              </a:rPr>
              <a:t>.           </a:t>
            </a:r>
            <a:endParaRPr lang="ru-RU" sz="2800" dirty="0">
              <a:solidFill>
                <a:srgbClr val="FFC000"/>
              </a:solidFill>
              <a:latin typeface="Times New Roman" panose="02020603050405020304" pitchFamily="18" charset="0"/>
              <a:cs typeface="Times New Roman" panose="02020603050405020304" pitchFamily="18" charset="0"/>
            </a:endParaRPr>
          </a:p>
          <a:p>
            <a:r>
              <a:rPr lang="ru-RU" sz="2800" dirty="0" smtClean="0">
                <a:solidFill>
                  <a:srgbClr val="FFC000"/>
                </a:solidFill>
                <a:latin typeface="Times New Roman" panose="02020603050405020304" pitchFamily="18" charset="0"/>
                <a:cs typeface="Times New Roman" panose="02020603050405020304" pitchFamily="18" charset="0"/>
              </a:rPr>
              <a:t>4.Способи </a:t>
            </a:r>
            <a:r>
              <a:rPr lang="ru-RU" sz="2800" dirty="0" err="1">
                <a:solidFill>
                  <a:srgbClr val="FFC000"/>
                </a:solidFill>
                <a:latin typeface="Times New Roman" panose="02020603050405020304" pitchFamily="18" charset="0"/>
                <a:cs typeface="Times New Roman" panose="02020603050405020304" pitchFamily="18" charset="0"/>
              </a:rPr>
              <a:t>стилістичної</a:t>
            </a:r>
            <a:r>
              <a:rPr lang="ru-RU" sz="2800" dirty="0">
                <a:solidFill>
                  <a:srgbClr val="FFC000"/>
                </a:solidFill>
                <a:latin typeface="Times New Roman" panose="02020603050405020304" pitchFamily="18" charset="0"/>
                <a:cs typeface="Times New Roman" panose="02020603050405020304" pitchFamily="18" charset="0"/>
              </a:rPr>
              <a:t> </a:t>
            </a:r>
            <a:r>
              <a:rPr lang="ru-RU" sz="2800" dirty="0" err="1">
                <a:solidFill>
                  <a:srgbClr val="FFC000"/>
                </a:solidFill>
                <a:latin typeface="Times New Roman" panose="02020603050405020304" pitchFamily="18" charset="0"/>
                <a:cs typeface="Times New Roman" panose="02020603050405020304" pitchFamily="18" charset="0"/>
              </a:rPr>
              <a:t>трансформація</a:t>
            </a:r>
            <a:r>
              <a:rPr lang="ru-RU" sz="2800" dirty="0">
                <a:solidFill>
                  <a:srgbClr val="FFC000"/>
                </a:solidFill>
                <a:latin typeface="Times New Roman" panose="02020603050405020304" pitchFamily="18" charset="0"/>
                <a:cs typeface="Times New Roman" panose="02020603050405020304" pitchFamily="18" charset="0"/>
              </a:rPr>
              <a:t> ФО.</a:t>
            </a:r>
          </a:p>
          <a:p>
            <a:r>
              <a:rPr lang="ru-RU" sz="2800" dirty="0" smtClean="0">
                <a:solidFill>
                  <a:srgbClr val="FFC000"/>
                </a:solidFill>
                <a:latin typeface="Times New Roman" panose="02020603050405020304" pitchFamily="18" charset="0"/>
                <a:cs typeface="Times New Roman" panose="02020603050405020304" pitchFamily="18" charset="0"/>
              </a:rPr>
              <a:t>5.Типові </a:t>
            </a:r>
            <a:r>
              <a:rPr lang="ru-RU" sz="2800" dirty="0" err="1">
                <a:solidFill>
                  <a:srgbClr val="FFC000"/>
                </a:solidFill>
                <a:latin typeface="Times New Roman" panose="02020603050405020304" pitchFamily="18" charset="0"/>
                <a:cs typeface="Times New Roman" panose="02020603050405020304" pitchFamily="18" charset="0"/>
              </a:rPr>
              <a:t>помилки</a:t>
            </a:r>
            <a:r>
              <a:rPr lang="ru-RU" sz="2800" dirty="0">
                <a:solidFill>
                  <a:srgbClr val="FFC000"/>
                </a:solidFill>
                <a:latin typeface="Times New Roman" panose="02020603050405020304" pitchFamily="18" charset="0"/>
                <a:cs typeface="Times New Roman" panose="02020603050405020304" pitchFamily="18" charset="0"/>
              </a:rPr>
              <a:t> в </a:t>
            </a:r>
            <a:r>
              <a:rPr lang="ru-RU" sz="2800" dirty="0" err="1">
                <a:solidFill>
                  <a:srgbClr val="FFC000"/>
                </a:solidFill>
                <a:latin typeface="Times New Roman" panose="02020603050405020304" pitchFamily="18" charset="0"/>
                <a:cs typeface="Times New Roman" panose="02020603050405020304" pitchFamily="18" charset="0"/>
              </a:rPr>
              <a:t>мовностилістичному</a:t>
            </a:r>
            <a:r>
              <a:rPr lang="ru-RU" sz="2800" dirty="0">
                <a:solidFill>
                  <a:srgbClr val="FFC000"/>
                </a:solidFill>
                <a:latin typeface="Times New Roman" panose="02020603050405020304" pitchFamily="18" charset="0"/>
                <a:cs typeface="Times New Roman" panose="02020603050405020304" pitchFamily="18" charset="0"/>
              </a:rPr>
              <a:t> </a:t>
            </a:r>
            <a:r>
              <a:rPr lang="ru-RU" sz="2800" dirty="0" err="1">
                <a:solidFill>
                  <a:srgbClr val="FFC000"/>
                </a:solidFill>
                <a:latin typeface="Times New Roman" panose="02020603050405020304" pitchFamily="18" charset="0"/>
                <a:cs typeface="Times New Roman" panose="02020603050405020304" pitchFamily="18" charset="0"/>
              </a:rPr>
              <a:t>використанні</a:t>
            </a:r>
            <a:r>
              <a:rPr lang="ru-RU" sz="2800" dirty="0">
                <a:solidFill>
                  <a:srgbClr val="FFC000"/>
                </a:solidFill>
                <a:latin typeface="Times New Roman" panose="02020603050405020304" pitchFamily="18" charset="0"/>
                <a:cs typeface="Times New Roman" panose="02020603050405020304" pitchFamily="18" charset="0"/>
              </a:rPr>
              <a:t> </a:t>
            </a:r>
            <a:r>
              <a:rPr lang="ru-RU" sz="2800" dirty="0" err="1">
                <a:solidFill>
                  <a:srgbClr val="FFC000"/>
                </a:solidFill>
                <a:latin typeface="Times New Roman" panose="02020603050405020304" pitchFamily="18" charset="0"/>
                <a:cs typeface="Times New Roman" panose="02020603050405020304" pitchFamily="18" charset="0"/>
              </a:rPr>
              <a:t>фразеологічних</a:t>
            </a:r>
            <a:r>
              <a:rPr lang="ru-RU" sz="2800" dirty="0">
                <a:solidFill>
                  <a:srgbClr val="FFC000"/>
                </a:solidFill>
                <a:latin typeface="Times New Roman" panose="02020603050405020304" pitchFamily="18" charset="0"/>
                <a:cs typeface="Times New Roman" panose="02020603050405020304" pitchFamily="18" charset="0"/>
              </a:rPr>
              <a:t> </a:t>
            </a:r>
            <a:r>
              <a:rPr lang="ru-RU" sz="2800" dirty="0" err="1">
                <a:solidFill>
                  <a:srgbClr val="FFC000"/>
                </a:solidFill>
                <a:latin typeface="Times New Roman" panose="02020603050405020304" pitchFamily="18" charset="0"/>
                <a:cs typeface="Times New Roman" panose="02020603050405020304" pitchFamily="18" charset="0"/>
              </a:rPr>
              <a:t>засобів</a:t>
            </a:r>
            <a:r>
              <a:rPr lang="ru-RU" sz="2800" dirty="0">
                <a:solidFill>
                  <a:srgbClr val="FFC000"/>
                </a:solidFill>
                <a:latin typeface="Times New Roman" panose="02020603050405020304" pitchFamily="18" charset="0"/>
                <a:cs typeface="Times New Roman" panose="02020603050405020304" pitchFamily="18" charset="0"/>
              </a:rPr>
              <a:t>.</a:t>
            </a:r>
          </a:p>
        </p:txBody>
      </p:sp>
      <p:sp>
        <p:nvSpPr>
          <p:cNvPr id="8" name="Прямоугольник 7"/>
          <p:cNvSpPr/>
          <p:nvPr/>
        </p:nvSpPr>
        <p:spPr>
          <a:xfrm>
            <a:off x="820628" y="4202979"/>
            <a:ext cx="9639883" cy="523220"/>
          </a:xfrm>
          <a:prstGeom prst="rect">
            <a:avLst/>
          </a:prstGeom>
        </p:spPr>
        <p:txBody>
          <a:bodyPr wrap="none">
            <a:spAutoFit/>
          </a:bodyPr>
          <a:lstStyle/>
          <a:p>
            <a:r>
              <a:rPr lang="ru-RU" sz="2800" dirty="0">
                <a:solidFill>
                  <a:srgbClr val="FFC000"/>
                </a:solidFill>
                <a:latin typeface="Times New Roman" panose="02020603050405020304" pitchFamily="18" charset="0"/>
                <a:cs typeface="Times New Roman" panose="02020603050405020304" pitchFamily="18" charset="0"/>
              </a:rPr>
              <a:t>Список </a:t>
            </a:r>
            <a:r>
              <a:rPr lang="ru-RU" sz="2800" dirty="0" err="1">
                <a:solidFill>
                  <a:srgbClr val="FFC000"/>
                </a:solidFill>
                <a:latin typeface="Times New Roman" panose="02020603050405020304" pitchFamily="18" charset="0"/>
                <a:cs typeface="Times New Roman" panose="02020603050405020304" pitchFamily="18" charset="0"/>
              </a:rPr>
              <a:t>рекомендованої</a:t>
            </a:r>
            <a:r>
              <a:rPr lang="ru-RU" sz="2800" dirty="0">
                <a:solidFill>
                  <a:srgbClr val="FFC000"/>
                </a:solidFill>
                <a:latin typeface="Times New Roman" panose="02020603050405020304" pitchFamily="18" charset="0"/>
                <a:cs typeface="Times New Roman" panose="02020603050405020304" pitchFamily="18" charset="0"/>
              </a:rPr>
              <a:t> </a:t>
            </a:r>
            <a:r>
              <a:rPr lang="ru-RU" sz="2800" dirty="0" err="1">
                <a:solidFill>
                  <a:srgbClr val="FFC000"/>
                </a:solidFill>
                <a:latin typeface="Times New Roman" panose="02020603050405020304" pitchFamily="18" charset="0"/>
                <a:cs typeface="Times New Roman" panose="02020603050405020304" pitchFamily="18" charset="0"/>
              </a:rPr>
              <a:t>літератури</a:t>
            </a:r>
            <a:r>
              <a:rPr lang="ru-RU" sz="2800" dirty="0">
                <a:solidFill>
                  <a:srgbClr val="FFC000"/>
                </a:solidFill>
                <a:latin typeface="Times New Roman" panose="02020603050405020304" pitchFamily="18" charset="0"/>
                <a:cs typeface="Times New Roman" panose="02020603050405020304" pitchFamily="18" charset="0"/>
              </a:rPr>
              <a:t> – на </a:t>
            </a:r>
            <a:r>
              <a:rPr lang="ru-RU" sz="2800" dirty="0" err="1">
                <a:solidFill>
                  <a:srgbClr val="FFC000"/>
                </a:solidFill>
                <a:latin typeface="Times New Roman" panose="02020603050405020304" pitchFamily="18" charset="0"/>
                <a:cs typeface="Times New Roman" panose="02020603050405020304" pitchFamily="18" charset="0"/>
              </a:rPr>
              <a:t>платформі</a:t>
            </a:r>
            <a:r>
              <a:rPr lang="ru-RU" sz="2800" dirty="0">
                <a:solidFill>
                  <a:srgbClr val="FFC000"/>
                </a:solidFill>
                <a:latin typeface="Times New Roman" panose="02020603050405020304" pitchFamily="18" charset="0"/>
                <a:cs typeface="Times New Roman" panose="02020603050405020304" pitchFamily="18" charset="0"/>
              </a:rPr>
              <a:t> MOODLE </a:t>
            </a:r>
          </a:p>
        </p:txBody>
      </p:sp>
    </p:spTree>
    <p:extLst>
      <p:ext uri="{BB962C8B-B14F-4D97-AF65-F5344CB8AC3E}">
        <p14:creationId xmlns:p14="http://schemas.microsoft.com/office/powerpoint/2010/main" val="2905115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500"/>
                                        <p:tgtEl>
                                          <p:spTgt spid="3"/>
                                        </p:tgtEl>
                                      </p:cBhvr>
                                    </p:animEffect>
                                    <p:anim calcmode="lin" valueType="num">
                                      <p:cBhvr>
                                        <p:cTn id="15" dur="1500" fill="hold"/>
                                        <p:tgtEl>
                                          <p:spTgt spid="3"/>
                                        </p:tgtEl>
                                        <p:attrNameLst>
                                          <p:attrName>ppt_w</p:attrName>
                                        </p:attrNameLst>
                                      </p:cBhvr>
                                      <p:tavLst>
                                        <p:tav tm="0" fmla="#ppt_w*sin(2.5*pi*$)">
                                          <p:val>
                                            <p:fltVal val="0"/>
                                          </p:val>
                                        </p:tav>
                                        <p:tav tm="100000">
                                          <p:val>
                                            <p:fltVal val="1"/>
                                          </p:val>
                                        </p:tav>
                                      </p:tavLst>
                                    </p:anim>
                                    <p:anim calcmode="lin" valueType="num">
                                      <p:cBhvr>
                                        <p:cTn id="16" dur="1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0646" y="0"/>
            <a:ext cx="10714892" cy="6072554"/>
          </a:xfrm>
        </p:spPr>
        <p:txBody>
          <a:bodyPr>
            <a:normAutofit lnSpcReduction="10000"/>
          </a:bodyPr>
          <a:lstStyle/>
          <a:p>
            <a:pPr algn="just"/>
            <a:r>
              <a:rPr lang="uk-UA" sz="1800" b="1" dirty="0">
                <a:solidFill>
                  <a:srgbClr val="FFC000"/>
                </a:solidFill>
              </a:rPr>
              <a:t>1.</a:t>
            </a:r>
            <a:r>
              <a:rPr lang="uk-UA" sz="1800" b="1" dirty="0"/>
              <a:t> </a:t>
            </a:r>
            <a:r>
              <a:rPr lang="uk-UA" sz="2400" b="1" dirty="0">
                <a:latin typeface="Times New Roman" panose="02020603050405020304" pitchFamily="18" charset="0"/>
                <a:cs typeface="Times New Roman" panose="02020603050405020304" pitchFamily="18" charset="0"/>
              </a:rPr>
              <a:t>Фразеологізми</a:t>
            </a:r>
            <a:r>
              <a:rPr lang="uk-UA" sz="2400" dirty="0">
                <a:latin typeface="Times New Roman" panose="02020603050405020304" pitchFamily="18" charset="0"/>
                <a:cs typeface="Times New Roman" panose="02020603050405020304" pitchFamily="18" charset="0"/>
              </a:rPr>
              <a:t> (відтворювані стійкі сполучення слів, які характеризуються цілісністю лексичного складу та граматичної будови й передають певні поняття) традиційно за мірою злиття компонентів, що входять до їхнього складу, поділяють на фразеологічні зрощення (ідіоми), фразеологічні єдності,  фразеологічні сполучення, фразеологічні вислови (див. Скрипник Л., Пономарів О., Чередниченко І., Кулик Б.). традиційно виокремлюють також прислів’я і </a:t>
            </a:r>
            <a:r>
              <a:rPr lang="uk-UA" sz="2400" dirty="0" smtClean="0">
                <a:latin typeface="Times New Roman" panose="02020603050405020304" pitchFamily="18" charset="0"/>
                <a:cs typeface="Times New Roman" panose="02020603050405020304" pitchFamily="18" charset="0"/>
              </a:rPr>
              <a:t>приказки</a:t>
            </a:r>
            <a:r>
              <a:rPr lang="uk-UA" sz="2400" dirty="0">
                <a:latin typeface="Times New Roman" panose="02020603050405020304" pitchFamily="18" charset="0"/>
                <a:cs typeface="Times New Roman" panose="02020603050405020304" pitchFamily="18" charset="0"/>
              </a:rPr>
              <a:t>. </a:t>
            </a:r>
            <a:endParaRPr lang="uk-UA" sz="2400" dirty="0" smtClean="0">
              <a:latin typeface="Times New Roman" panose="02020603050405020304" pitchFamily="18" charset="0"/>
              <a:cs typeface="Times New Roman" panose="02020603050405020304" pitchFamily="18" charset="0"/>
            </a:endParaRPr>
          </a:p>
          <a:p>
            <a:pPr algn="just"/>
            <a:r>
              <a:rPr lang="uk-UA" sz="2400" u="sng" dirty="0">
                <a:latin typeface="Times New Roman" panose="02020603050405020304" pitchFamily="18" charset="0"/>
                <a:cs typeface="Times New Roman" panose="02020603050405020304" pitchFamily="18" charset="0"/>
              </a:rPr>
              <a:t>Прислів’я</a:t>
            </a:r>
            <a:r>
              <a:rPr lang="uk-UA" sz="2400" dirty="0">
                <a:latin typeface="Times New Roman" panose="02020603050405020304" pitchFamily="18" charset="0"/>
                <a:cs typeface="Times New Roman" panose="02020603050405020304" pitchFamily="18" charset="0"/>
              </a:rPr>
              <a:t> – це виражений структурою речення народний вислів повчального змісту, часто ритмічний за будовою, який формулює певну життєву закономірність або правило, що є широким узагальненням багатовікових спостережень народу, його суспільного досвіду: </a:t>
            </a:r>
            <a:r>
              <a:rPr lang="uk-UA" sz="2400" i="1" dirty="0">
                <a:latin typeface="Times New Roman" panose="02020603050405020304" pitchFamily="18" charset="0"/>
                <a:cs typeface="Times New Roman" panose="02020603050405020304" pitchFamily="18" charset="0"/>
              </a:rPr>
              <a:t>говори мало, слухай багато, а думай ще більше; що вміти, того за </a:t>
            </a:r>
            <a:r>
              <a:rPr lang="uk-UA" sz="2400" i="1" dirty="0" err="1">
                <a:latin typeface="Times New Roman" panose="02020603050405020304" pitchFamily="18" charset="0"/>
                <a:cs typeface="Times New Roman" panose="02020603050405020304" pitchFamily="18" charset="0"/>
              </a:rPr>
              <a:t>плечима</a:t>
            </a:r>
            <a:r>
              <a:rPr lang="uk-UA" sz="2400" i="1" dirty="0">
                <a:latin typeface="Times New Roman" panose="02020603050405020304" pitchFamily="18" charset="0"/>
                <a:cs typeface="Times New Roman" panose="02020603050405020304" pitchFamily="18" charset="0"/>
              </a:rPr>
              <a:t> не носити; скрипливе дерево довго живе; як дбаєш, так і маєш; до кого пристанеш, таким і сам станеш, </a:t>
            </a:r>
            <a:endParaRPr lang="ru-RU" sz="2400" dirty="0">
              <a:latin typeface="Times New Roman" panose="02020603050405020304" pitchFamily="18" charset="0"/>
              <a:cs typeface="Times New Roman" panose="02020603050405020304" pitchFamily="18" charset="0"/>
            </a:endParaRPr>
          </a:p>
          <a:p>
            <a:pPr algn="just"/>
            <a:r>
              <a:rPr lang="uk-UA" sz="2400" u="sng" dirty="0">
                <a:latin typeface="Times New Roman" panose="02020603050405020304" pitchFamily="18" charset="0"/>
                <a:cs typeface="Times New Roman" panose="02020603050405020304" pitchFamily="18" charset="0"/>
              </a:rPr>
              <a:t>Приказка</a:t>
            </a:r>
            <a:r>
              <a:rPr lang="uk-UA" sz="2400" dirty="0">
                <a:latin typeface="Times New Roman" panose="02020603050405020304" pitchFamily="18" charset="0"/>
                <a:cs typeface="Times New Roman" panose="02020603050405020304" pitchFamily="18" charset="0"/>
              </a:rPr>
              <a:t> – стійкий вислів, що образно визначає якесь стійке життєве явище насамперед з погляду його емоційно-експресивної оцінки, але без повчального змісту. Приказка набуває остаточного оформлення та конкретного змісту тільки в контексті: </a:t>
            </a:r>
            <a:r>
              <a:rPr lang="uk-UA" sz="2400" i="1" dirty="0">
                <a:latin typeface="Times New Roman" panose="02020603050405020304" pitchFamily="18" charset="0"/>
                <a:cs typeface="Times New Roman" panose="02020603050405020304" pitchFamily="18" charset="0"/>
              </a:rPr>
              <a:t>вивести на чисту воду</a:t>
            </a:r>
            <a:r>
              <a:rPr lang="uk-UA" sz="2400" dirty="0">
                <a:latin typeface="Times New Roman" panose="02020603050405020304" pitchFamily="18" charset="0"/>
                <a:cs typeface="Times New Roman" panose="02020603050405020304" pitchFamily="18" charset="0"/>
              </a:rPr>
              <a:t> (когось); </a:t>
            </a:r>
            <a:r>
              <a:rPr lang="uk-UA" sz="2400" i="1" dirty="0">
                <a:latin typeface="Times New Roman" panose="02020603050405020304" pitchFamily="18" charset="0"/>
                <a:cs typeface="Times New Roman" panose="02020603050405020304" pitchFamily="18" charset="0"/>
              </a:rPr>
              <a:t>кров з молоком</a:t>
            </a:r>
            <a:r>
              <a:rPr lang="uk-UA" sz="2400" dirty="0">
                <a:latin typeface="Times New Roman" panose="02020603050405020304" pitchFamily="18" charset="0"/>
                <a:cs typeface="Times New Roman" panose="02020603050405020304" pitchFamily="18" charset="0"/>
              </a:rPr>
              <a:t> (хтось); </a:t>
            </a:r>
            <a:r>
              <a:rPr lang="uk-UA" sz="2400" i="1" dirty="0">
                <a:latin typeface="Times New Roman" panose="02020603050405020304" pitchFamily="18" charset="0"/>
                <a:cs typeface="Times New Roman" panose="02020603050405020304" pitchFamily="18" charset="0"/>
              </a:rPr>
              <a:t>ґедзь укусив</a:t>
            </a:r>
            <a:r>
              <a:rPr lang="uk-UA" sz="2400" dirty="0">
                <a:latin typeface="Times New Roman" panose="02020603050405020304" pitchFamily="18" charset="0"/>
                <a:cs typeface="Times New Roman" panose="02020603050405020304" pitchFamily="18" charset="0"/>
              </a:rPr>
              <a:t> (когось); </a:t>
            </a:r>
            <a:r>
              <a:rPr lang="uk-UA" sz="2400" i="1" dirty="0">
                <a:latin typeface="Times New Roman" panose="02020603050405020304" pitchFamily="18" charset="0"/>
                <a:cs typeface="Times New Roman" panose="02020603050405020304" pitchFamily="18" charset="0"/>
              </a:rPr>
              <a:t>хоч греблю гати; кіт наплакав; на городі бузина, а в Києві дядько; ні слуху, ні духу.</a:t>
            </a:r>
            <a:r>
              <a:rPr lang="uk-UA"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287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7538" y="105508"/>
            <a:ext cx="10621108" cy="5989392"/>
          </a:xfrm>
        </p:spPr>
        <p:txBody>
          <a:bodyPr>
            <a:normAutofit/>
          </a:bodyPr>
          <a:lstStyle/>
          <a:p>
            <a:pPr marL="0" indent="0" algn="just">
              <a:buNone/>
            </a:pPr>
            <a:r>
              <a:rPr lang="uk-UA" u="sng" dirty="0">
                <a:latin typeface="Times New Roman" panose="02020603050405020304" pitchFamily="18" charset="0"/>
                <a:cs typeface="Times New Roman" panose="02020603050405020304" pitchFamily="18" charset="0"/>
              </a:rPr>
              <a:t>Крилаті вислови (слова) та афоризми</a:t>
            </a:r>
            <a:r>
              <a:rPr lang="uk-UA" dirty="0">
                <a:latin typeface="Times New Roman" panose="02020603050405020304" pitchFamily="18" charset="0"/>
                <a:cs typeface="Times New Roman" panose="02020603050405020304" pitchFamily="18" charset="0"/>
              </a:rPr>
              <a:t> – сталі словесні формули, що є часто повторюваними в писемному й усному мовленні влучними висловами видатних осіб: письменників, філософів, учених, політичних діячів: </a:t>
            </a:r>
            <a:r>
              <a:rPr lang="uk-UA" i="1" dirty="0">
                <a:latin typeface="Times New Roman" panose="02020603050405020304" pitchFamily="18" charset="0"/>
                <a:cs typeface="Times New Roman" panose="02020603050405020304" pitchFamily="18" charset="0"/>
              </a:rPr>
              <a:t>світ ловив мене, та не спіймав</a:t>
            </a:r>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(Г. Сковорода); </a:t>
            </a:r>
            <a:r>
              <a:rPr lang="uk-UA" i="1" dirty="0">
                <a:latin typeface="Times New Roman" panose="02020603050405020304" pitchFamily="18" charset="0"/>
                <a:cs typeface="Times New Roman" panose="02020603050405020304" pitchFamily="18" charset="0"/>
              </a:rPr>
              <a:t>людська комедія</a:t>
            </a:r>
            <a:r>
              <a:rPr lang="uk-UA" dirty="0">
                <a:latin typeface="Times New Roman" panose="02020603050405020304" pitchFamily="18" charset="0"/>
                <a:cs typeface="Times New Roman" panose="02020603050405020304" pitchFamily="18" charset="0"/>
              </a:rPr>
              <a:t> (Оноре Бальзак); </a:t>
            </a:r>
            <a:r>
              <a:rPr lang="uk-UA" i="1" dirty="0">
                <a:latin typeface="Times New Roman" panose="02020603050405020304" pitchFamily="18" charset="0"/>
                <a:cs typeface="Times New Roman" panose="02020603050405020304" pitchFamily="18" charset="0"/>
              </a:rPr>
              <a:t>бути чи не бути</a:t>
            </a:r>
            <a:r>
              <a:rPr lang="uk-UA" dirty="0">
                <a:latin typeface="Times New Roman" panose="02020603050405020304" pitchFamily="18" charset="0"/>
                <a:cs typeface="Times New Roman" panose="02020603050405020304" pitchFamily="18" charset="0"/>
              </a:rPr>
              <a:t> (В. Шекспір); </a:t>
            </a:r>
            <a:r>
              <a:rPr lang="uk-UA" i="1" dirty="0" err="1">
                <a:latin typeface="Times New Roman" panose="02020603050405020304" pitchFamily="18" charset="0"/>
                <a:cs typeface="Times New Roman" panose="02020603050405020304" pitchFamily="18" charset="0"/>
              </a:rPr>
              <a:t>борітеся</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поборете</a:t>
            </a:r>
            <a:r>
              <a:rPr lang="uk-UA" dirty="0">
                <a:latin typeface="Times New Roman" panose="02020603050405020304" pitchFamily="18" charset="0"/>
                <a:cs typeface="Times New Roman" panose="02020603050405020304" pitchFamily="18" charset="0"/>
              </a:rPr>
              <a:t> (Т. Шевченко); </a:t>
            </a:r>
            <a:r>
              <a:rPr lang="uk-UA" i="1" dirty="0">
                <a:latin typeface="Times New Roman" panose="02020603050405020304" pitchFamily="18" charset="0"/>
                <a:cs typeface="Times New Roman" panose="02020603050405020304" pitchFamily="18" charset="0"/>
              </a:rPr>
              <a:t>в державі нема грошей, тому що держава – це ми</a:t>
            </a:r>
            <a:r>
              <a:rPr lang="uk-UA" dirty="0">
                <a:latin typeface="Times New Roman" panose="02020603050405020304" pitchFamily="18" charset="0"/>
                <a:cs typeface="Times New Roman" panose="02020603050405020304" pitchFamily="18" charset="0"/>
              </a:rPr>
              <a:t> (Олег </a:t>
            </a:r>
            <a:r>
              <a:rPr lang="uk-UA" dirty="0" err="1">
                <a:latin typeface="Times New Roman" panose="02020603050405020304" pitchFamily="18" charset="0"/>
                <a:cs typeface="Times New Roman" panose="02020603050405020304" pitchFamily="18" charset="0"/>
              </a:rPr>
              <a:t>Келлер</a:t>
            </a:r>
            <a:r>
              <a:rPr lang="uk-UA"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камінь за пазухою – зброя політика</a:t>
            </a:r>
            <a:r>
              <a:rPr lang="uk-UA" dirty="0">
                <a:latin typeface="Times New Roman" panose="02020603050405020304" pitchFamily="18" charset="0"/>
                <a:cs typeface="Times New Roman" panose="02020603050405020304" pitchFamily="18" charset="0"/>
              </a:rPr>
              <a:t>  (Олег </a:t>
            </a:r>
            <a:r>
              <a:rPr lang="uk-UA" dirty="0" err="1">
                <a:latin typeface="Times New Roman" panose="02020603050405020304" pitchFamily="18" charset="0"/>
                <a:cs typeface="Times New Roman" panose="02020603050405020304" pitchFamily="18" charset="0"/>
              </a:rPr>
              <a:t>Келлер</a:t>
            </a:r>
            <a:r>
              <a:rPr lang="uk-UA" dirty="0">
                <a:latin typeface="Times New Roman" panose="02020603050405020304" pitchFamily="18" charset="0"/>
                <a:cs typeface="Times New Roman" panose="02020603050405020304" pitchFamily="18" charset="0"/>
              </a:rPr>
              <a:t>). Олег </a:t>
            </a:r>
            <a:r>
              <a:rPr lang="uk-UA" dirty="0" err="1">
                <a:latin typeface="Times New Roman" panose="02020603050405020304" pitchFamily="18" charset="0"/>
                <a:cs typeface="Times New Roman" panose="02020603050405020304" pitchFamily="18" charset="0"/>
              </a:rPr>
              <a:t>Келлер</a:t>
            </a:r>
            <a:r>
              <a:rPr lang="uk-UA" dirty="0">
                <a:latin typeface="Times New Roman" panose="02020603050405020304" pitchFamily="18" charset="0"/>
                <a:cs typeface="Times New Roman" panose="02020603050405020304" pitchFamily="18" charset="0"/>
              </a:rPr>
              <a:t> – запорізький вчений, лікар, </a:t>
            </a:r>
            <a:r>
              <a:rPr lang="uk-UA" dirty="0" err="1">
                <a:latin typeface="Times New Roman" panose="02020603050405020304" pitchFamily="18" charset="0"/>
                <a:cs typeface="Times New Roman" panose="02020603050405020304" pitchFamily="18" charset="0"/>
              </a:rPr>
              <a:t>афорист</a:t>
            </a:r>
            <a:r>
              <a:rPr lang="uk-UA" dirty="0">
                <a:latin typeface="Times New Roman" panose="02020603050405020304" pitchFamily="18" charset="0"/>
                <a:cs typeface="Times New Roman" panose="02020603050405020304" pitchFamily="18" charset="0"/>
              </a:rPr>
              <a:t>, автор книги «</a:t>
            </a:r>
            <a:r>
              <a:rPr lang="uk-UA" dirty="0" err="1">
                <a:latin typeface="Times New Roman" panose="02020603050405020304" pitchFamily="18" charset="0"/>
                <a:cs typeface="Times New Roman" panose="02020603050405020304" pitchFamily="18" charset="0"/>
              </a:rPr>
              <a:t>Роздумізми</a:t>
            </a:r>
            <a:r>
              <a:rPr lang="uk-UA" dirty="0">
                <a:latin typeface="Times New Roman" panose="02020603050405020304" pitchFamily="18" charset="0"/>
                <a:cs typeface="Times New Roman" panose="02020603050405020304" pitchFamily="18" charset="0"/>
              </a:rPr>
              <a:t>».  На відміну від прислів’їв і приказок, це не безіменні вислови, вони зберігають більш чи менш прозоро зв’язок із першоджерелом. До цієї групи фразеологізмів належать також окремі слова узагальнено-метафоричного вжитку, слова-символи: </a:t>
            </a:r>
            <a:r>
              <a:rPr lang="uk-UA" i="1" dirty="0">
                <a:latin typeface="Times New Roman" panose="02020603050405020304" pitchFamily="18" charset="0"/>
                <a:cs typeface="Times New Roman" panose="02020603050405020304" pitchFamily="18" charset="0"/>
              </a:rPr>
              <a:t>Олімп, Парнас, Прометей, Дон-Кіхот, Робінзон.</a:t>
            </a: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961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7538" y="105508"/>
            <a:ext cx="10621108" cy="5989392"/>
          </a:xfrm>
        </p:spPr>
        <p:txBody>
          <a:bodyPr>
            <a:normAutofit lnSpcReduction="10000"/>
          </a:bodyPr>
          <a:lstStyle/>
          <a:p>
            <a:r>
              <a:rPr lang="uk-UA" dirty="0"/>
              <a:t> </a:t>
            </a:r>
            <a:r>
              <a:rPr lang="uk-UA" u="sng" dirty="0">
                <a:latin typeface="Times New Roman" panose="02020603050405020304" pitchFamily="18" charset="0"/>
                <a:cs typeface="Times New Roman" panose="02020603050405020304" pitchFamily="18" charset="0"/>
              </a:rPr>
              <a:t>Сентенції</a:t>
            </a:r>
            <a:r>
              <a:rPr lang="uk-UA" dirty="0">
                <a:latin typeface="Times New Roman" panose="02020603050405020304" pitchFamily="18" charset="0"/>
                <a:cs typeface="Times New Roman" panose="02020603050405020304" pitchFamily="18" charset="0"/>
              </a:rPr>
              <a:t> – афоризми, що мають повчальний зміст, життєві повчання: </a:t>
            </a:r>
            <a:r>
              <a:rPr lang="uk-UA" i="1" dirty="0">
                <a:latin typeface="Times New Roman" panose="02020603050405020304" pitchFamily="18" charset="0"/>
                <a:cs typeface="Times New Roman" panose="02020603050405020304" pitchFamily="18" charset="0"/>
              </a:rPr>
              <a:t>увійти в роль легше, ніж вийти з неї; населення – це народ, який нікуди не йде</a:t>
            </a:r>
            <a:r>
              <a:rPr lang="uk-UA" dirty="0">
                <a:latin typeface="Times New Roman" panose="02020603050405020304" pitchFamily="18" charset="0"/>
                <a:cs typeface="Times New Roman" panose="02020603050405020304" pitchFamily="18" charset="0"/>
              </a:rPr>
              <a:t>  (Олег </a:t>
            </a:r>
            <a:r>
              <a:rPr lang="uk-UA" dirty="0" err="1">
                <a:latin typeface="Times New Roman" panose="02020603050405020304" pitchFamily="18" charset="0"/>
                <a:cs typeface="Times New Roman" panose="02020603050405020304" pitchFamily="18" charset="0"/>
              </a:rPr>
              <a:t>Келлер</a:t>
            </a:r>
            <a:r>
              <a:rPr lang="uk-UA"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не зближуйся з людьми, у яких надто гнучке сумління</a:t>
            </a:r>
            <a:r>
              <a:rPr lang="uk-UA" dirty="0">
                <a:latin typeface="Times New Roman" panose="02020603050405020304" pitchFamily="18" charset="0"/>
                <a:cs typeface="Times New Roman" panose="02020603050405020304" pitchFamily="18" charset="0"/>
              </a:rPr>
              <a:t> (Ежен Делакруа).</a:t>
            </a:r>
            <a:endParaRPr lang="ru-RU"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 </a:t>
            </a:r>
            <a:r>
              <a:rPr lang="uk-UA" u="sng" dirty="0" smtClean="0">
                <a:latin typeface="Times New Roman" panose="02020603050405020304" pitchFamily="18" charset="0"/>
                <a:cs typeface="Times New Roman" panose="02020603050405020304" pitchFamily="18" charset="0"/>
              </a:rPr>
              <a:t>Максими</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афоризми, у яких в короткій формі висловлено певне моральне правило, певний етичний принцип: </a:t>
            </a:r>
            <a:r>
              <a:rPr lang="uk-UA" i="1" dirty="0">
                <a:latin typeface="Times New Roman" panose="02020603050405020304" pitchFamily="18" charset="0"/>
                <a:cs typeface="Times New Roman" panose="02020603050405020304" pitchFamily="18" charset="0"/>
              </a:rPr>
              <a:t>багато людей отримує вищу освіту, але це їх так нічого й не вчить; якщо вас не розуміють – опустіться, якщо добре розуміють – підніміться</a:t>
            </a:r>
            <a:r>
              <a:rPr lang="uk-UA" dirty="0">
                <a:latin typeface="Times New Roman" panose="02020603050405020304" pitchFamily="18" charset="0"/>
                <a:cs typeface="Times New Roman" panose="02020603050405020304" pitchFamily="18" charset="0"/>
              </a:rPr>
              <a:t> (Олег </a:t>
            </a:r>
            <a:r>
              <a:rPr lang="uk-UA" dirty="0" err="1">
                <a:latin typeface="Times New Roman" panose="02020603050405020304" pitchFamily="18" charset="0"/>
                <a:cs typeface="Times New Roman" panose="02020603050405020304" pitchFamily="18" charset="0"/>
              </a:rPr>
              <a:t>Келлер</a:t>
            </a:r>
            <a:r>
              <a:rPr lang="uk-UA"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коли хочеш бути щасливим, будь ним</a:t>
            </a:r>
            <a:r>
              <a:rPr lang="uk-UA" dirty="0">
                <a:latin typeface="Times New Roman" panose="02020603050405020304" pitchFamily="18" charset="0"/>
                <a:cs typeface="Times New Roman" panose="02020603050405020304" pitchFamily="18" charset="0"/>
              </a:rPr>
              <a:t> (Козьма </a:t>
            </a:r>
            <a:r>
              <a:rPr lang="uk-UA" dirty="0" err="1">
                <a:latin typeface="Times New Roman" panose="02020603050405020304" pitchFamily="18" charset="0"/>
                <a:cs typeface="Times New Roman" panose="02020603050405020304" pitchFamily="18" charset="0"/>
              </a:rPr>
              <a:t>Прутков</a:t>
            </a:r>
            <a:r>
              <a:rPr lang="uk-UA" dirty="0">
                <a:latin typeface="Times New Roman" panose="02020603050405020304" pitchFamily="18" charset="0"/>
                <a:cs typeface="Times New Roman" panose="02020603050405020304" pitchFamily="18" charset="0"/>
              </a:rPr>
              <a:t>).</a:t>
            </a:r>
            <a:r>
              <a:rPr lang="uk-UA" i="1" dirty="0">
                <a:latin typeface="Times New Roman" panose="02020603050405020304" pitchFamily="18" charset="0"/>
                <a:cs typeface="Times New Roman" panose="02020603050405020304" pitchFamily="18" charset="0"/>
              </a:rPr>
              <a:t> </a:t>
            </a:r>
            <a:endParaRPr lang="uk-UA" i="1" dirty="0" smtClean="0">
              <a:latin typeface="Times New Roman" panose="02020603050405020304" pitchFamily="18" charset="0"/>
              <a:cs typeface="Times New Roman" panose="02020603050405020304" pitchFamily="18" charset="0"/>
            </a:endParaRPr>
          </a:p>
          <a:p>
            <a:r>
              <a:rPr lang="uk-UA" u="sng" dirty="0">
                <a:latin typeface="Times New Roman" panose="02020603050405020304" pitchFamily="18" charset="0"/>
                <a:cs typeface="Times New Roman" panose="02020603050405020304" pitchFamily="18" charset="0"/>
              </a:rPr>
              <a:t>Парадокси</a:t>
            </a:r>
            <a:r>
              <a:rPr lang="uk-UA" dirty="0">
                <a:latin typeface="Times New Roman" panose="02020603050405020304" pitchFamily="18" charset="0"/>
                <a:cs typeface="Times New Roman" panose="02020603050405020304" pitchFamily="18" charset="0"/>
              </a:rPr>
              <a:t> – думки, що розбігаються з усталеними поглядами й спершу нібито суперечать здоровому глуздові: </a:t>
            </a:r>
            <a:r>
              <a:rPr lang="uk-UA" i="1" dirty="0">
                <a:latin typeface="Times New Roman" panose="02020603050405020304" pitchFamily="18" charset="0"/>
                <a:cs typeface="Times New Roman" panose="02020603050405020304" pitchFamily="18" charset="0"/>
              </a:rPr>
              <a:t>дивовижний народ українці! Найбільші його вороги сконали своєю смертю</a:t>
            </a:r>
            <a:r>
              <a:rPr lang="uk-UA" dirty="0">
                <a:latin typeface="Times New Roman" panose="02020603050405020304" pitchFamily="18" charset="0"/>
                <a:cs typeface="Times New Roman" panose="02020603050405020304" pitchFamily="18" charset="0"/>
              </a:rPr>
              <a:t> (Іван Драч); </a:t>
            </a:r>
            <a:r>
              <a:rPr lang="uk-UA" i="1" dirty="0">
                <a:latin typeface="Times New Roman" panose="02020603050405020304" pitchFamily="18" charset="0"/>
                <a:cs typeface="Times New Roman" panose="02020603050405020304" pitchFamily="18" charset="0"/>
              </a:rPr>
              <a:t>партія, не спроможна зібратися на з’їзд для саморозпуску, –  невмируща</a:t>
            </a:r>
            <a:r>
              <a:rPr lang="uk-UA" dirty="0">
                <a:latin typeface="Times New Roman" panose="02020603050405020304" pitchFamily="18" charset="0"/>
                <a:cs typeface="Times New Roman" panose="02020603050405020304" pitchFamily="18" charset="0"/>
              </a:rPr>
              <a:t> (Віктор </a:t>
            </a:r>
            <a:r>
              <a:rPr lang="uk-UA" dirty="0" err="1">
                <a:latin typeface="Times New Roman" panose="02020603050405020304" pitchFamily="18" charset="0"/>
                <a:cs typeface="Times New Roman" panose="02020603050405020304" pitchFamily="18" charset="0"/>
              </a:rPr>
              <a:t>Радіонов</a:t>
            </a:r>
            <a:r>
              <a:rPr lang="uk-UA"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здорове тіло – продукт здорового розуму</a:t>
            </a:r>
            <a:r>
              <a:rPr lang="uk-UA" dirty="0">
                <a:latin typeface="Times New Roman" panose="02020603050405020304" pitchFamily="18" charset="0"/>
                <a:cs typeface="Times New Roman" panose="02020603050405020304" pitchFamily="18" charset="0"/>
              </a:rPr>
              <a:t> (Бернард Шоу).</a:t>
            </a:r>
            <a:r>
              <a:rPr lang="uk-UA" i="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9573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7538" y="105508"/>
            <a:ext cx="10621108" cy="5989392"/>
          </a:xfrm>
        </p:spPr>
        <p:txBody>
          <a:bodyPr>
            <a:normAutofit/>
          </a:bodyPr>
          <a:lstStyle/>
          <a:p>
            <a:pPr marL="0" indent="0" algn="just">
              <a:buNone/>
            </a:pPr>
            <a:r>
              <a:rPr lang="uk-UA" dirty="0" smtClean="0">
                <a:solidFill>
                  <a:srgbClr val="FFC000"/>
                </a:solidFill>
              </a:rPr>
              <a:t>2</a:t>
            </a:r>
            <a:r>
              <a:rPr lang="uk-UA" dirty="0" smtClean="0"/>
              <a:t>. </a:t>
            </a:r>
            <a:r>
              <a:rPr lang="uk-UA" dirty="0" smtClean="0">
                <a:latin typeface="Times New Roman" panose="02020603050405020304" pitchFamily="18" charset="0"/>
                <a:cs typeface="Times New Roman" panose="02020603050405020304" pitchFamily="18" charset="0"/>
              </a:rPr>
              <a:t>Лише </a:t>
            </a:r>
            <a:r>
              <a:rPr lang="uk-UA" dirty="0">
                <a:latin typeface="Times New Roman" panose="02020603050405020304" pitchFamily="18" charset="0"/>
                <a:cs typeface="Times New Roman" panose="02020603050405020304" pitchFamily="18" charset="0"/>
              </a:rPr>
              <a:t>невелика кількість фразеологізмів зазнає буквального </a:t>
            </a:r>
            <a:r>
              <a:rPr lang="uk-UA" b="1" dirty="0">
                <a:latin typeface="Times New Roman" panose="02020603050405020304" pitchFamily="18" charset="0"/>
                <a:cs typeface="Times New Roman" panose="02020603050405020304" pitchFamily="18" charset="0"/>
              </a:rPr>
              <a:t>перекладу</a:t>
            </a:r>
            <a:r>
              <a:rPr lang="uk-UA" dirty="0">
                <a:latin typeface="Times New Roman" panose="02020603050405020304" pitchFamily="18" charset="0"/>
                <a:cs typeface="Times New Roman" panose="02020603050405020304" pitchFamily="18" charset="0"/>
              </a:rPr>
              <a:t> з однієї мови іншою. Останнім часом поширилась практика комп’ютерного перекладу текстів. Наведемо приклади невдалого машинного перекладу:</a:t>
            </a:r>
            <a:endParaRPr lang="ru-RU"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Англійський вислів </a:t>
            </a:r>
            <a:r>
              <a:rPr lang="en-US" i="1" dirty="0">
                <a:latin typeface="Times New Roman" panose="02020603050405020304" pitchFamily="18" charset="0"/>
                <a:cs typeface="Times New Roman" panose="02020603050405020304" pitchFamily="18" charset="0"/>
              </a:rPr>
              <a:t>out of sight</a:t>
            </a:r>
            <a:r>
              <a:rPr lang="uk-UA"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out of mind</a:t>
            </a:r>
            <a:r>
              <a:rPr lang="uk-UA" dirty="0">
                <a:latin typeface="Times New Roman" panose="02020603050405020304" pitchFamily="18" charset="0"/>
                <a:cs typeface="Times New Roman" panose="02020603050405020304" pitchFamily="18" charset="0"/>
              </a:rPr>
              <a:t> (дослівно </a:t>
            </a:r>
            <a:r>
              <a:rPr lang="uk-UA" i="1" dirty="0">
                <a:latin typeface="Times New Roman" panose="02020603050405020304" pitchFamily="18" charset="0"/>
                <a:cs typeface="Times New Roman" panose="02020603050405020304" pitchFamily="18" charset="0"/>
              </a:rPr>
              <a:t>поза поглядом, поза думками</a:t>
            </a:r>
            <a:r>
              <a:rPr lang="uk-UA" dirty="0">
                <a:latin typeface="Times New Roman" panose="02020603050405020304" pitchFamily="18" charset="0"/>
                <a:cs typeface="Times New Roman" panose="02020603050405020304" pitchFamily="18" charset="0"/>
              </a:rPr>
              <a:t>) комп’ютер переклав як </a:t>
            </a:r>
            <a:r>
              <a:rPr lang="uk-UA" i="1" dirty="0">
                <a:latin typeface="Times New Roman" panose="02020603050405020304" pitchFamily="18" charset="0"/>
                <a:cs typeface="Times New Roman" panose="02020603050405020304" pitchFamily="18" charset="0"/>
              </a:rPr>
              <a:t>сліпий ідіот</a:t>
            </a:r>
            <a:r>
              <a:rPr lang="uk-UA" dirty="0">
                <a:latin typeface="Times New Roman" panose="02020603050405020304" pitchFamily="18" charset="0"/>
                <a:cs typeface="Times New Roman" panose="02020603050405020304" pitchFamily="18" charset="0"/>
              </a:rPr>
              <a:t>, хоча українськими еквівалентами будуть:</a:t>
            </a:r>
            <a:r>
              <a:rPr lang="uk-UA" i="1" dirty="0">
                <a:latin typeface="Times New Roman" panose="02020603050405020304" pitchFamily="18" charset="0"/>
                <a:cs typeface="Times New Roman" panose="02020603050405020304" pitchFamily="18" charset="0"/>
              </a:rPr>
              <a:t> очі не бачать – серце не болить; чого очі не бачать, того серцю не жаль</a:t>
            </a:r>
            <a:r>
              <a:rPr lang="uk-UA"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Російські </a:t>
            </a:r>
            <a:r>
              <a:rPr lang="uk-UA" i="1" dirty="0" err="1">
                <a:latin typeface="Times New Roman" panose="02020603050405020304" pitchFamily="18" charset="0"/>
                <a:cs typeface="Times New Roman" panose="02020603050405020304" pitchFamily="18" charset="0"/>
              </a:rPr>
              <a:t>стрельба</a:t>
            </a:r>
            <a:r>
              <a:rPr lang="uk-UA" i="1" dirty="0">
                <a:latin typeface="Times New Roman" panose="02020603050405020304" pitchFamily="18" charset="0"/>
                <a:cs typeface="Times New Roman" panose="02020603050405020304" pitchFamily="18" charset="0"/>
              </a:rPr>
              <a:t> с лука, </a:t>
            </a:r>
            <a:r>
              <a:rPr lang="uk-UA" i="1" dirty="0" err="1">
                <a:latin typeface="Times New Roman" panose="02020603050405020304" pitchFamily="18" charset="0"/>
                <a:cs typeface="Times New Roman" panose="02020603050405020304" pitchFamily="18" charset="0"/>
              </a:rPr>
              <a:t>среда</a:t>
            </a:r>
            <a:r>
              <a:rPr lang="uk-UA" dirty="0">
                <a:latin typeface="Times New Roman" panose="02020603050405020304" pitchFamily="18" charset="0"/>
                <a:cs typeface="Times New Roman" panose="02020603050405020304" pitchFamily="18" charset="0"/>
              </a:rPr>
              <a:t> </a:t>
            </a:r>
            <a:r>
              <a:rPr lang="uk-UA" i="1" dirty="0" err="1">
                <a:latin typeface="Times New Roman" panose="02020603050405020304" pitchFamily="18" charset="0"/>
                <a:cs typeface="Times New Roman" panose="02020603050405020304" pitchFamily="18" charset="0"/>
              </a:rPr>
              <a:t>обитания</a:t>
            </a:r>
            <a:r>
              <a:rPr lang="uk-UA" dirty="0">
                <a:latin typeface="Times New Roman" panose="02020603050405020304" pitchFamily="18" charset="0"/>
                <a:cs typeface="Times New Roman" panose="02020603050405020304" pitchFamily="18" charset="0"/>
              </a:rPr>
              <a:t> перекладаються як </a:t>
            </a:r>
            <a:r>
              <a:rPr lang="uk-UA" i="1" dirty="0">
                <a:latin typeface="Times New Roman" panose="02020603050405020304" pitchFamily="18" charset="0"/>
                <a:cs typeface="Times New Roman" panose="02020603050405020304" pitchFamily="18" charset="0"/>
              </a:rPr>
              <a:t>стрільба з цибулі </a:t>
            </a:r>
            <a:r>
              <a:rPr lang="uk-UA" dirty="0">
                <a:latin typeface="Times New Roman" panose="02020603050405020304" pitchFamily="18" charset="0"/>
                <a:cs typeface="Times New Roman" panose="02020603050405020304" pitchFamily="18" charset="0"/>
              </a:rPr>
              <a:t>та</a:t>
            </a:r>
            <a:r>
              <a:rPr lang="uk-UA" i="1" dirty="0">
                <a:latin typeface="Times New Roman" panose="02020603050405020304" pitchFamily="18" charset="0"/>
                <a:cs typeface="Times New Roman" panose="02020603050405020304" pitchFamily="18" charset="0"/>
              </a:rPr>
              <a:t> середа проживання</a:t>
            </a:r>
            <a:r>
              <a:rPr lang="uk-UA"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 Відома компанія «</a:t>
            </a:r>
            <a:r>
              <a:rPr lang="uk-UA" dirty="0" err="1">
                <a:latin typeface="Times New Roman" panose="02020603050405020304" pitchFamily="18" charset="0"/>
                <a:cs typeface="Times New Roman" panose="02020603050405020304" pitchFamily="18" charset="0"/>
              </a:rPr>
              <a:t>Дженерал</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Моторс</a:t>
            </a:r>
            <a:r>
              <a:rPr lang="uk-UA" dirty="0">
                <a:latin typeface="Times New Roman" panose="02020603050405020304" pitchFamily="18" charset="0"/>
                <a:cs typeface="Times New Roman" panose="02020603050405020304" pitchFamily="18" charset="0"/>
              </a:rPr>
              <a:t>» зазнала краху на ринках Латинської Америки, рекламуючи свій новий автомобіль «</a:t>
            </a:r>
            <a:r>
              <a:rPr lang="uk-UA" dirty="0" err="1">
                <a:latin typeface="Times New Roman" panose="02020603050405020304" pitchFamily="18" charset="0"/>
                <a:cs typeface="Times New Roman" panose="02020603050405020304" pitchFamily="18" charset="0"/>
              </a:rPr>
              <a:t>Шевролет</a:t>
            </a:r>
            <a:r>
              <a:rPr lang="uk-UA" dirty="0">
                <a:latin typeface="Times New Roman" panose="02020603050405020304" pitchFamily="18" charset="0"/>
                <a:cs typeface="Times New Roman" panose="02020603050405020304" pitchFamily="18" charset="0"/>
              </a:rPr>
              <a:t> Нова», бо по-іспанськи </a:t>
            </a:r>
            <a:r>
              <a:rPr lang="en-US" dirty="0">
                <a:solidFill>
                  <a:srgbClr val="FFC000"/>
                </a:solidFill>
                <a:latin typeface="Times New Roman" panose="02020603050405020304" pitchFamily="18" charset="0"/>
                <a:cs typeface="Times New Roman" panose="02020603050405020304" pitchFamily="18" charset="0"/>
              </a:rPr>
              <a:t>No </a:t>
            </a:r>
            <a:r>
              <a:rPr lang="en-US" dirty="0" err="1">
                <a:solidFill>
                  <a:srgbClr val="FFC000"/>
                </a:solidFill>
                <a:latin typeface="Times New Roman" panose="02020603050405020304" pitchFamily="18" charset="0"/>
                <a:cs typeface="Times New Roman" panose="02020603050405020304" pitchFamily="18" charset="0"/>
              </a:rPr>
              <a:t>va</a:t>
            </a:r>
            <a:r>
              <a:rPr lang="uk-UA" dirty="0">
                <a:solidFill>
                  <a:srgbClr val="FFC000"/>
                </a:solidFill>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означає «не може рухатись».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543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7538" y="105508"/>
            <a:ext cx="10621108" cy="5989392"/>
          </a:xfrm>
        </p:spPr>
        <p:txBody>
          <a:bodyPr>
            <a:normAutofit lnSpcReduction="10000"/>
          </a:bodyPr>
          <a:lstStyle/>
          <a:p>
            <a:r>
              <a:rPr lang="uk-UA" dirty="0">
                <a:latin typeface="Times New Roman" panose="02020603050405020304" pitchFamily="18" charset="0"/>
                <a:cs typeface="Times New Roman" panose="02020603050405020304" pitchFamily="18" charset="0"/>
              </a:rPr>
              <a:t>Під час перекладу з однієї мови іншою вдаються до різних способів відтворення фразеологізмів. Найпоширеніші з них такі:</a:t>
            </a:r>
            <a:endParaRPr lang="ru-RU"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якщо ФО збігаються за значенням, образами й лексичним складом, то їх перекладають за допомогою так званих </a:t>
            </a:r>
            <a:r>
              <a:rPr lang="uk-UA" u="sng" dirty="0">
                <a:latin typeface="Times New Roman" panose="02020603050405020304" pitchFamily="18" charset="0"/>
                <a:cs typeface="Times New Roman" panose="02020603050405020304" pitchFamily="18" charset="0"/>
              </a:rPr>
              <a:t>еквівалентів</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англ</a:t>
            </a:r>
            <a:r>
              <a:rPr lang="uk-UA"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Not all is gold</a:t>
            </a:r>
            <a:r>
              <a:rPr lang="ru-RU"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that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glitters</a:t>
            </a:r>
            <a:r>
              <a:rPr lang="ru-RU" dirty="0">
                <a:latin typeface="Times New Roman" panose="02020603050405020304" pitchFamily="18" charset="0"/>
                <a:cs typeface="Times New Roman" panose="02020603050405020304" pitchFamily="18" charset="0"/>
              </a:rPr>
              <a:t>, рос. </a:t>
            </a:r>
            <a:r>
              <a:rPr lang="ru-RU" i="1" dirty="0">
                <a:latin typeface="Times New Roman" panose="02020603050405020304" pitchFamily="18" charset="0"/>
                <a:cs typeface="Times New Roman" panose="02020603050405020304" pitchFamily="18" charset="0"/>
              </a:rPr>
              <a:t>Не всё то золото, что блестит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Не все те золото, </a:t>
            </a:r>
            <a:r>
              <a:rPr lang="ru-RU" i="1" dirty="0" err="1">
                <a:latin typeface="Times New Roman" panose="02020603050405020304" pitchFamily="18" charset="0"/>
                <a:cs typeface="Times New Roman" panose="02020603050405020304" pitchFamily="18" charset="0"/>
              </a:rPr>
              <a:t>що</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блищить</a:t>
            </a:r>
            <a:r>
              <a:rPr lang="uk-UA"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 якщо </a:t>
            </a:r>
            <a:r>
              <a:rPr lang="uk-UA" dirty="0">
                <a:latin typeface="Times New Roman" panose="02020603050405020304" pitchFamily="18" charset="0"/>
                <a:cs typeface="Times New Roman" panose="02020603050405020304" pitchFamily="18" charset="0"/>
              </a:rPr>
              <a:t>ж у мові, якою перекладають, відповідних еквівалентів нема, то добирають </a:t>
            </a:r>
            <a:r>
              <a:rPr lang="uk-UA" u="sng" dirty="0">
                <a:latin typeface="Times New Roman" panose="02020603050405020304" pitchFamily="18" charset="0"/>
                <a:cs typeface="Times New Roman" panose="02020603050405020304" pitchFamily="18" charset="0"/>
              </a:rPr>
              <a:t>аналоги</a:t>
            </a:r>
            <a:r>
              <a:rPr lang="uk-UA" dirty="0">
                <a:latin typeface="Times New Roman" panose="02020603050405020304" pitchFamily="18" charset="0"/>
                <a:cs typeface="Times New Roman" panose="02020603050405020304" pitchFamily="18" charset="0"/>
              </a:rPr>
              <a:t> – звороти, що різняться образами й лексичним складом, але збігаються за значенням: рос. </a:t>
            </a:r>
            <a:r>
              <a:rPr lang="uk-UA" i="1" dirty="0" err="1">
                <a:latin typeface="Times New Roman" panose="02020603050405020304" pitchFamily="18" charset="0"/>
                <a:cs typeface="Times New Roman" panose="02020603050405020304" pitchFamily="18" charset="0"/>
              </a:rPr>
              <a:t>Из</a:t>
            </a:r>
            <a:r>
              <a:rPr lang="uk-UA" i="1" dirty="0">
                <a:latin typeface="Times New Roman" panose="02020603050405020304" pitchFamily="18" charset="0"/>
                <a:cs typeface="Times New Roman" panose="02020603050405020304" pitchFamily="18" charset="0"/>
              </a:rPr>
              <a:t> пушки не </a:t>
            </a:r>
            <a:r>
              <a:rPr lang="uk-UA" i="1" dirty="0" err="1">
                <a:latin typeface="Times New Roman" panose="02020603050405020304" pitchFamily="18" charset="0"/>
                <a:cs typeface="Times New Roman" panose="02020603050405020304" pitchFamily="18" charset="0"/>
              </a:rPr>
              <a:t>прошибёшь</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укр</a:t>
            </a:r>
            <a:r>
              <a:rPr lang="uk-UA"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Хоч кілок на голові теши</a:t>
            </a:r>
            <a:r>
              <a:rPr lang="uk-UA"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uk-UA" dirty="0" smtClean="0">
                <a:latin typeface="Times New Roman" panose="02020603050405020304" pitchFamily="18" charset="0"/>
                <a:cs typeface="Times New Roman" panose="02020603050405020304" pitchFamily="18" charset="0"/>
              </a:rPr>
              <a:t> якщо </a:t>
            </a:r>
            <a:r>
              <a:rPr lang="uk-UA" dirty="0">
                <a:latin typeface="Times New Roman" panose="02020603050405020304" pitchFamily="18" charset="0"/>
                <a:cs typeface="Times New Roman" panose="02020603050405020304" pitchFamily="18" charset="0"/>
              </a:rPr>
              <a:t>в мові, якою перекладають, немає ні еквівалентів, ні аналогів, то користуються дослівним або описовим перекладом: </a:t>
            </a:r>
            <a:r>
              <a:rPr lang="uk-UA" dirty="0" err="1">
                <a:latin typeface="Times New Roman" panose="02020603050405020304" pitchFamily="18" charset="0"/>
                <a:cs typeface="Times New Roman" panose="02020603050405020304" pitchFamily="18" charset="0"/>
              </a:rPr>
              <a:t>англ</a:t>
            </a:r>
            <a:r>
              <a:rPr lang="uk-UA"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The proof of the pudding is in the eating</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дослівно:</a:t>
            </a:r>
            <a:r>
              <a:rPr lang="uk-UA" i="1" dirty="0">
                <a:latin typeface="Times New Roman" panose="02020603050405020304" pitchFamily="18" charset="0"/>
                <a:cs typeface="Times New Roman" panose="02020603050405020304" pitchFamily="18" charset="0"/>
              </a:rPr>
              <a:t> Якість пудингу визначається тим, що його з’їдають</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укр</a:t>
            </a:r>
            <a:r>
              <a:rPr lang="uk-UA"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Все перевіряється практикою</a:t>
            </a:r>
            <a:r>
              <a:rPr lang="uk-UA" dirty="0">
                <a:latin typeface="Times New Roman" panose="02020603050405020304" pitchFamily="18" charset="0"/>
                <a:cs typeface="Times New Roman" panose="02020603050405020304" pitchFamily="18" charset="0"/>
              </a:rPr>
              <a:t> (описовий зворот);</a:t>
            </a: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090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7523" y="0"/>
            <a:ext cx="10515600" cy="490659"/>
          </a:xfrm>
        </p:spPr>
        <p:txBody>
          <a:bodyPr>
            <a:normAutofit fontScale="90000"/>
          </a:bodyPr>
          <a:lstStyle/>
          <a:p>
            <a:pPr algn="ctr"/>
            <a:endParaRPr lang="ru-RU" sz="4000" b="1" dirty="0">
              <a:solidFill>
                <a:srgbClr val="FFFF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62706" y="584444"/>
            <a:ext cx="10779369" cy="5394326"/>
          </a:xfrm>
        </p:spPr>
        <p:txBody>
          <a:bodyPr/>
          <a:lstStyle/>
          <a:p>
            <a:pPr marL="0" indent="0">
              <a:buNone/>
            </a:pPr>
            <a:endParaRPr lang="uk-UA" dirty="0" smtClean="0"/>
          </a:p>
          <a:p>
            <a:pPr marL="0" indent="0">
              <a:buNone/>
            </a:pPr>
            <a:r>
              <a:rPr lang="uk-UA" dirty="0" smtClean="0"/>
              <a:t>в </a:t>
            </a:r>
            <a:r>
              <a:rPr lang="uk-UA" dirty="0"/>
              <a:t>окремих випадках під час перекладу вдаються до так званої </a:t>
            </a:r>
            <a:r>
              <a:rPr lang="uk-UA" u="sng" dirty="0"/>
              <a:t>антонімічної заміни</a:t>
            </a:r>
            <a:r>
              <a:rPr lang="uk-UA" dirty="0"/>
              <a:t>: рос. </a:t>
            </a:r>
            <a:r>
              <a:rPr lang="ru-RU" i="1" dirty="0"/>
              <a:t>Незваный гость хуже татарина</a:t>
            </a:r>
            <a:r>
              <a:rPr lang="ru-RU" dirty="0"/>
              <a:t>, </a:t>
            </a:r>
            <a:r>
              <a:rPr lang="uk-UA" dirty="0" err="1"/>
              <a:t>укр</a:t>
            </a:r>
            <a:r>
              <a:rPr lang="uk-UA" dirty="0"/>
              <a:t>. </a:t>
            </a:r>
            <a:r>
              <a:rPr lang="uk-UA" i="1" dirty="0"/>
              <a:t>Гарні гості, та не в пору, Прийшов непроханий – підеш </a:t>
            </a:r>
            <a:r>
              <a:rPr lang="uk-UA" i="1" dirty="0" err="1"/>
              <a:t>недякуваний</a:t>
            </a:r>
            <a:r>
              <a:rPr lang="uk-UA" i="1" dirty="0"/>
              <a:t>. </a:t>
            </a:r>
            <a:endParaRPr lang="ru-RU" dirty="0"/>
          </a:p>
          <a:p>
            <a:pPr marL="0" indent="0">
              <a:buNone/>
            </a:pPr>
            <a:endParaRPr lang="ru-RU" i="1" dirty="0">
              <a:solidFill>
                <a:schemeClr val="bg1"/>
              </a:solidFill>
            </a:endParaRP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722" y="3247291"/>
            <a:ext cx="2498423" cy="3470031"/>
          </a:xfrm>
          <a:prstGeom prst="rect">
            <a:avLst/>
          </a:prstGeom>
        </p:spPr>
      </p:pic>
    </p:spTree>
    <p:extLst>
      <p:ext uri="{BB962C8B-B14F-4D97-AF65-F5344CB8AC3E}">
        <p14:creationId xmlns:p14="http://schemas.microsoft.com/office/powerpoint/2010/main" val="653252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500"/>
                                        <p:tgtEl>
                                          <p:spTgt spid="11"/>
                                        </p:tgtEl>
                                      </p:cBhvr>
                                    </p:animEffect>
                                    <p:anim calcmode="lin" valueType="num">
                                      <p:cBhvr>
                                        <p:cTn id="23" dur="1500" fill="hold"/>
                                        <p:tgtEl>
                                          <p:spTgt spid="11"/>
                                        </p:tgtEl>
                                        <p:attrNameLst>
                                          <p:attrName>ppt_w</p:attrName>
                                        </p:attrNameLst>
                                      </p:cBhvr>
                                      <p:tavLst>
                                        <p:tav tm="0" fmla="#ppt_w*sin(2.5*pi*$)">
                                          <p:val>
                                            <p:fltVal val="0"/>
                                          </p:val>
                                        </p:tav>
                                        <p:tav tm="100000">
                                          <p:val>
                                            <p:fltVal val="1"/>
                                          </p:val>
                                        </p:tav>
                                      </p:tavLst>
                                    </p:anim>
                                    <p:anim calcmode="lin" valueType="num">
                                      <p:cBhvr>
                                        <p:cTn id="24" dur="1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355317" cy="772510"/>
          </a:xfrm>
        </p:spPr>
        <p:txBody>
          <a:bodyPr/>
          <a:lstStyle/>
          <a:p>
            <a:pPr algn="ctr"/>
            <a:endParaRPr lang="ru-RU" b="1" dirty="0">
              <a:solidFill>
                <a:srgbClr val="FFFF00"/>
              </a:solidFill>
            </a:endParaRPr>
          </a:p>
        </p:txBody>
      </p:sp>
      <p:sp>
        <p:nvSpPr>
          <p:cNvPr id="3" name="Объект 2"/>
          <p:cNvSpPr>
            <a:spLocks noGrp="1"/>
          </p:cNvSpPr>
          <p:nvPr>
            <p:ph idx="1"/>
          </p:nvPr>
        </p:nvSpPr>
        <p:spPr>
          <a:xfrm>
            <a:off x="567559" y="1569680"/>
            <a:ext cx="10625958" cy="5288320"/>
          </a:xfrm>
        </p:spPr>
        <p:txBody>
          <a:bodyPr>
            <a:normAutofit/>
          </a:bodyPr>
          <a:lstStyle/>
          <a:p>
            <a:pPr marL="0" indent="0" algn="just">
              <a:buNone/>
            </a:pPr>
            <a:r>
              <a:rPr lang="uk-UA" dirty="0">
                <a:latin typeface="Times New Roman" panose="02020603050405020304" pitchFamily="18" charset="0"/>
                <a:cs typeface="Times New Roman" panose="02020603050405020304" pitchFamily="18" charset="0"/>
              </a:rPr>
              <a:t>Переклад за допомогою </a:t>
            </a:r>
            <a:r>
              <a:rPr lang="uk-UA" u="sng" dirty="0">
                <a:latin typeface="Times New Roman" panose="02020603050405020304" pitchFamily="18" charset="0"/>
                <a:cs typeface="Times New Roman" panose="02020603050405020304" pitchFamily="18" charset="0"/>
              </a:rPr>
              <a:t>еквівалентів</a:t>
            </a:r>
            <a:r>
              <a:rPr lang="uk-UA" dirty="0">
                <a:latin typeface="Times New Roman" panose="02020603050405020304" pitchFamily="18" charset="0"/>
                <a:cs typeface="Times New Roman" panose="02020603050405020304" pitchFamily="18" charset="0"/>
              </a:rPr>
              <a:t> найточніший. Він завжди адекватний. Переклад за допомогою </a:t>
            </a:r>
            <a:r>
              <a:rPr lang="uk-UA" u="sng" dirty="0">
                <a:latin typeface="Times New Roman" panose="02020603050405020304" pitchFamily="18" charset="0"/>
                <a:cs typeface="Times New Roman" panose="02020603050405020304" pitchFamily="18" charset="0"/>
              </a:rPr>
              <a:t>аналогів</a:t>
            </a:r>
            <a:r>
              <a:rPr lang="uk-UA" dirty="0">
                <a:latin typeface="Times New Roman" panose="02020603050405020304" pitchFamily="18" charset="0"/>
                <a:cs typeface="Times New Roman" panose="02020603050405020304" pitchFamily="18" charset="0"/>
              </a:rPr>
              <a:t> також може бути цілком адекватним, якщо перекладач удало добере аналог. </a:t>
            </a:r>
            <a:r>
              <a:rPr lang="uk-UA" u="sng" dirty="0">
                <a:latin typeface="Times New Roman" panose="02020603050405020304" pitchFamily="18" charset="0"/>
                <a:cs typeface="Times New Roman" panose="02020603050405020304" pitchFamily="18" charset="0"/>
              </a:rPr>
              <a:t>Дослівний</a:t>
            </a:r>
            <a:r>
              <a:rPr lang="uk-UA" dirty="0">
                <a:latin typeface="Times New Roman" panose="02020603050405020304" pitchFamily="18" charset="0"/>
                <a:cs typeface="Times New Roman" panose="02020603050405020304" pitchFamily="18" charset="0"/>
              </a:rPr>
              <a:t> переклад не завжди досягає мети, оскільки він дає дуже обмежене уявлення про вживання згаданого звороту, а образність вислову втрачається. Не завжди адекватним буде й </a:t>
            </a:r>
            <a:r>
              <a:rPr lang="uk-UA" u="sng" dirty="0">
                <a:latin typeface="Times New Roman" panose="02020603050405020304" pitchFamily="18" charset="0"/>
                <a:cs typeface="Times New Roman" panose="02020603050405020304" pitchFamily="18" charset="0"/>
              </a:rPr>
              <a:t>описовий</a:t>
            </a:r>
            <a:r>
              <a:rPr lang="uk-UA" dirty="0">
                <a:latin typeface="Times New Roman" panose="02020603050405020304" pitchFamily="18" charset="0"/>
                <a:cs typeface="Times New Roman" panose="02020603050405020304" pitchFamily="18" charset="0"/>
              </a:rPr>
              <a:t>  переклад. Переклад за допомогою </a:t>
            </a:r>
            <a:r>
              <a:rPr lang="uk-UA" u="sng" dirty="0">
                <a:latin typeface="Times New Roman" panose="02020603050405020304" pitchFamily="18" charset="0"/>
                <a:cs typeface="Times New Roman" panose="02020603050405020304" pitchFamily="18" charset="0"/>
              </a:rPr>
              <a:t>антонімічних</a:t>
            </a:r>
            <a:r>
              <a:rPr lang="uk-UA" dirty="0">
                <a:latin typeface="Times New Roman" panose="02020603050405020304" pitchFamily="18" charset="0"/>
                <a:cs typeface="Times New Roman" panose="02020603050405020304" pitchFamily="18" charset="0"/>
              </a:rPr>
              <a:t> </a:t>
            </a:r>
            <a:r>
              <a:rPr lang="uk-UA" u="sng" dirty="0">
                <a:latin typeface="Times New Roman" panose="02020603050405020304" pitchFamily="18" charset="0"/>
                <a:cs typeface="Times New Roman" panose="02020603050405020304" pitchFamily="18" charset="0"/>
              </a:rPr>
              <a:t>замін</a:t>
            </a:r>
            <a:r>
              <a:rPr lang="uk-UA" dirty="0">
                <a:latin typeface="Times New Roman" panose="02020603050405020304" pitchFamily="18" charset="0"/>
                <a:cs typeface="Times New Roman" panose="02020603050405020304" pitchFamily="18" charset="0"/>
              </a:rPr>
              <a:t>, хоч і обмежений невеликою кількістю висловів, звичайно дає позитивні наслідки. </a:t>
            </a:r>
            <a:endParaRPr lang="ru-RU" dirty="0" smtClean="0">
              <a:solidFill>
                <a:schemeClr val="bg1"/>
              </a:solidFill>
              <a:latin typeface="Times New Roman" panose="02020603050405020304" pitchFamily="18" charset="0"/>
              <a:cs typeface="Times New Roman" panose="02020603050405020304" pitchFamily="18" charset="0"/>
            </a:endParaRPr>
          </a:p>
          <a:p>
            <a:pPr marL="0" indent="0" algn="just">
              <a:buNone/>
            </a:pPr>
            <a:endParaRPr lang="ru-RU" sz="3600" dirty="0">
              <a:solidFill>
                <a:schemeClr val="bg1"/>
              </a:solidFill>
            </a:endParaRPr>
          </a:p>
        </p:txBody>
      </p:sp>
      <p:pic>
        <p:nvPicPr>
          <p:cNvPr id="4" name="Рисунок 3"/>
          <p:cNvPicPr>
            <a:picLocks noChangeAspect="1"/>
          </p:cNvPicPr>
          <p:nvPr/>
        </p:nvPicPr>
        <p:blipFill>
          <a:blip r:embed="rId2"/>
          <a:stretch>
            <a:fillRect/>
          </a:stretch>
        </p:blipFill>
        <p:spPr>
          <a:xfrm>
            <a:off x="9843814" y="147617"/>
            <a:ext cx="1249788" cy="1249788"/>
          </a:xfrm>
          <a:prstGeom prst="rect">
            <a:avLst/>
          </a:prstGeom>
        </p:spPr>
      </p:pic>
    </p:spTree>
    <p:extLst>
      <p:ext uri="{BB962C8B-B14F-4D97-AF65-F5344CB8AC3E}">
        <p14:creationId xmlns:p14="http://schemas.microsoft.com/office/powerpoint/2010/main" val="3422016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ppt_w</p:attrName>
                                        </p:attrNameLst>
                                      </p:cBhvr>
                                      <p:tavLst>
                                        <p:tav tm="0" fmla="#ppt_w*sin(2.5*pi*$)">
                                          <p:val>
                                            <p:fltVal val="0"/>
                                          </p:val>
                                        </p:tav>
                                        <p:tav tm="100000">
                                          <p:val>
                                            <p:fltVal val="1"/>
                                          </p:val>
                                        </p:tav>
                                      </p:tavLst>
                                    </p:anim>
                                    <p:anim calcmode="lin" valueType="num">
                                      <p:cBhvr>
                                        <p:cTn id="9" dur="125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1812</Words>
  <Application>Microsoft Office PowerPoint</Application>
  <PresentationFormat>Широкоэкранный</PresentationFormat>
  <Paragraphs>51</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Calibri Light</vt:lpstr>
      <vt:lpstr>Times New Roman</vt:lpstr>
      <vt:lpstr>Wingdings</vt:lpstr>
      <vt:lpstr>Тема Office</vt:lpstr>
      <vt:lpstr>Презентація на тему:  «Стилістичне використання  фразеологізмів»</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MIYA</cp:lastModifiedBy>
  <cp:revision>105</cp:revision>
  <dcterms:created xsi:type="dcterms:W3CDTF">2018-12-09T14:42:15Z</dcterms:created>
  <dcterms:modified xsi:type="dcterms:W3CDTF">2024-03-09T09:24:28Z</dcterms:modified>
</cp:coreProperties>
</file>