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BF567-A206-4155-B750-BAD66E6E9D2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FAABC-3281-4E1F-991C-5C3700274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66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FAABC-3281-4E1F-991C-5C370027406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45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FAABC-3281-4E1F-991C-5C370027406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45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FAABC-3281-4E1F-991C-5C370027406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45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FAABC-3281-4E1F-991C-5C370027406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4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a-referat.com/%D0%A1%D1%82%D0%B2%D0%BE%D1%80%D0%B5%D0%BD%D0%BD%D1%8F_%D1%96%D0%BD%D1%84%D0%BE%D1%80%D0%BC%D0%B0%D1%86%D1%96%D0%B9%D0%BD%D0%BE%D1%97_%D1%81%D0%B8%D1%81%D1%82%D0%B5%D0%BC%D0%B8" TargetMode="External"/><Relationship Id="rId2" Type="http://schemas.openxmlformats.org/officeDocument/2006/relationships/hyperlink" Target="https://ua-referat.com/%D0%86%D0%BD%D1%84%D0%BE%D1%80%D0%BC%D0%B0%D1%86%D1%96%D1%8F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a-referat.com/%D0%A1%D1%82%D1%80%D0%B0%D1%82%D0%B5%D0%B3%D1%96%D1%87%D0%BD%D0%B5_%D0%BF%D0%BB%D0%B0%D0%BD%D1%83%D0%B2%D0%B0%D0%BD%D0%BD%D1%8F" TargetMode="External"/><Relationship Id="rId4" Type="http://schemas.openxmlformats.org/officeDocument/2006/relationships/hyperlink" Target="https://ua-referat.com/%D0%9F%D1%80%D0%BE%D0%B5%D0%BA%D1%82%D1%83%D0%B2%D0%B0%D0%BD%D0%BD%D1%8F_%D1%96%D0%BD%D1%84%D0%BE%D1%80%D0%BC%D0%B0%D1%86%D1%96%D0%B9%D0%BD%D0%B8%D1%85_%D1%81%D0%B8%D1%81%D1%82%D0%B5%D0%B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Beamer" TargetMode="External"/><Relationship Id="rId3" Type="http://schemas.openxmlformats.org/officeDocument/2006/relationships/hyperlink" Target="https://uk.wikipedia.org/wiki/Zotero" TargetMode="External"/><Relationship Id="rId7" Type="http://schemas.openxmlformats.org/officeDocument/2006/relationships/hyperlink" Target="https://uk.wikipedia.org/wiki/Lyx" TargetMode="External"/><Relationship Id="rId2" Type="http://schemas.openxmlformats.org/officeDocument/2006/relationships/hyperlink" Target="https://uk.wikipedia.org/wiki/%D0%86%D0%BD%D1%84%D0%BE%D1%80%D0%BC%D0%B0%D1%86%D1%96%D1%8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k.wikipedia.org/wiki/Flpsed" TargetMode="External"/><Relationship Id="rId11" Type="http://schemas.openxmlformats.org/officeDocument/2006/relationships/hyperlink" Target="https://uk.wikipedia.org/wiki/Plot_Digitizer" TargetMode="External"/><Relationship Id="rId5" Type="http://schemas.openxmlformats.org/officeDocument/2006/relationships/hyperlink" Target="https://uk.wikipedia.org/wiki/JabRef" TargetMode="External"/><Relationship Id="rId10" Type="http://schemas.openxmlformats.org/officeDocument/2006/relationships/hyperlink" Target="https://uk.wikipedia.org/wiki/%D0%9E%D1%86%D0%B8%D1%84%D1%80%D0%BE%D0%B2%D1%83%D0%B2%D0%B0%D0%BD%D0%BD%D1%8F" TargetMode="External"/><Relationship Id="rId4" Type="http://schemas.openxmlformats.org/officeDocument/2006/relationships/hyperlink" Target="https://uk.wikipedia.org/wiki/Cb2bib" TargetMode="External"/><Relationship Id="rId9" Type="http://schemas.openxmlformats.org/officeDocument/2006/relationships/hyperlink" Target="https://uk.wikipedia.org/wiki/Engauge_Digitizer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332656"/>
            <a:ext cx="6172200" cy="2686450"/>
          </a:xfrm>
        </p:spPr>
        <p:txBody>
          <a:bodyPr>
            <a:normAutofit/>
          </a:bodyPr>
          <a:lstStyle/>
          <a:p>
            <a:r>
              <a:rPr lang="uk-UA" sz="4000" b="1" dirty="0">
                <a:solidFill>
                  <a:schemeClr val="accent3"/>
                </a:solidFill>
              </a:rPr>
              <a:t>ІНФОРМАЦІЙНІ ТЕХНОЛОГІЇ ГІДРОЕЛЕКТРОСТАНЦІЙ</a:t>
            </a:r>
            <a:endParaRPr lang="ru-RU" sz="40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3284984"/>
            <a:ext cx="6172200" cy="13716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доктор </a:t>
            </a:r>
            <a:r>
              <a:rPr lang="ru-RU" dirty="0" err="1">
                <a:solidFill>
                  <a:schemeClr val="tx1"/>
                </a:solidFill>
              </a:rPr>
              <a:t>технічних</a:t>
            </a:r>
            <a:r>
              <a:rPr lang="ru-RU" dirty="0">
                <a:solidFill>
                  <a:schemeClr val="tx1"/>
                </a:solidFill>
              </a:rPr>
              <a:t> наук, </a:t>
            </a:r>
            <a:r>
              <a:rPr lang="ru-RU" dirty="0" err="1">
                <a:solidFill>
                  <a:schemeClr val="tx1"/>
                </a:solidFill>
              </a:rPr>
              <a:t>доцент,академік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Європейської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науково-освітньої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академії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провідний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науковий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Чейлитко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Андрій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Олександрович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486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6552728" cy="720080"/>
          </a:xfrm>
        </p:spPr>
        <p:txBody>
          <a:bodyPr anchor="t"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Види </a:t>
            </a:r>
            <a:r>
              <a:rPr lang="uk-UA" sz="2400" dirty="0">
                <a:solidFill>
                  <a:srgbClr val="C00000"/>
                </a:solidFill>
              </a:rPr>
              <a:t>прикладних програм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1052736"/>
            <a:ext cx="7056784" cy="5328592"/>
          </a:xfrm>
        </p:spPr>
        <p:txBody>
          <a:bodyPr>
            <a:noAutofit/>
          </a:bodyPr>
          <a:lstStyle/>
          <a:p>
            <a:r>
              <a:rPr lang="ru-RU" b="0" dirty="0">
                <a:solidFill>
                  <a:schemeClr val="tx1"/>
                </a:solidFill>
              </a:rPr>
              <a:t>За типом </a:t>
            </a:r>
            <a:r>
              <a:rPr lang="ru-RU" b="0" dirty="0" err="1">
                <a:solidFill>
                  <a:schemeClr val="tx1"/>
                </a:solidFill>
              </a:rPr>
              <a:t>розв’язуваних</a:t>
            </a:r>
            <a:r>
              <a:rPr lang="ru-RU" b="0" dirty="0">
                <a:solidFill>
                  <a:schemeClr val="tx1"/>
                </a:solidFill>
              </a:rPr>
              <a:t> задач </a:t>
            </a:r>
            <a:r>
              <a:rPr lang="ru-RU" b="0" dirty="0" err="1">
                <a:solidFill>
                  <a:schemeClr val="tx1"/>
                </a:solidFill>
              </a:rPr>
              <a:t>серед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наявних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нині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виділяються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такі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основні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групи</a:t>
            </a:r>
            <a:r>
              <a:rPr lang="ru-RU" b="0" dirty="0">
                <a:solidFill>
                  <a:schemeClr val="tx1"/>
                </a:solidFill>
              </a:rPr>
              <a:t>:</a:t>
            </a: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текстові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редактори</a:t>
            </a:r>
            <a:r>
              <a:rPr lang="ru-RU" b="0" dirty="0">
                <a:solidFill>
                  <a:schemeClr val="tx1"/>
                </a:solidFill>
              </a:rPr>
              <a:t> і </a:t>
            </a:r>
            <a:r>
              <a:rPr lang="ru-RU" b="0" dirty="0" err="1">
                <a:solidFill>
                  <a:schemeClr val="tx1"/>
                </a:solidFill>
              </a:rPr>
              <a:t>текстові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процеси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електронні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таблиці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бази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даних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графічні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пакети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 штучного </a:t>
            </a:r>
            <a:r>
              <a:rPr lang="ru-RU" b="0" dirty="0" err="1">
                <a:solidFill>
                  <a:schemeClr val="tx1"/>
                </a:solidFill>
              </a:rPr>
              <a:t>інтелекту</a:t>
            </a:r>
            <a:r>
              <a:rPr lang="ru-RU" b="0" dirty="0">
                <a:solidFill>
                  <a:schemeClr val="tx1"/>
                </a:solidFill>
              </a:rPr>
              <a:t> й </a:t>
            </a:r>
            <a:r>
              <a:rPr lang="ru-RU" b="0" dirty="0" err="1">
                <a:solidFill>
                  <a:schemeClr val="tx1"/>
                </a:solidFill>
              </a:rPr>
              <a:t>експертні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навчальні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програми</a:t>
            </a:r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>
                <a:solidFill>
                  <a:schemeClr val="tx1"/>
                </a:solidFill>
              </a:rPr>
              <a:t>·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мультимедіа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комп’ютерні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ігри</a:t>
            </a:r>
            <a:r>
              <a:rPr lang="ru-RU" b="0" dirty="0">
                <a:solidFill>
                  <a:schemeClr val="tx1"/>
                </a:solidFill>
              </a:rPr>
              <a:t> та </a:t>
            </a:r>
            <a:r>
              <a:rPr lang="ru-RU" b="0" dirty="0" err="1">
                <a:solidFill>
                  <a:schemeClr val="tx1"/>
                </a:solidFill>
              </a:rPr>
              <a:t>розваги</a:t>
            </a:r>
            <a:r>
              <a:rPr lang="ru-RU" b="0" dirty="0" smtClean="0">
                <a:solidFill>
                  <a:schemeClr val="tx1"/>
                </a:solidFill>
              </a:rPr>
              <a:t>.</a:t>
            </a:r>
          </a:p>
          <a:p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 err="1">
                <a:solidFill>
                  <a:schemeClr val="tx1"/>
                </a:solidFill>
              </a:rPr>
              <a:t>Використання</a:t>
            </a:r>
            <a:r>
              <a:rPr lang="ru-RU" b="0" dirty="0">
                <a:solidFill>
                  <a:schemeClr val="tx1"/>
                </a:solidFill>
              </a:rPr>
              <a:t> пакета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потребує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наявності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певного</a:t>
            </a:r>
            <a:r>
              <a:rPr lang="ru-RU" b="0" dirty="0">
                <a:solidFill>
                  <a:schemeClr val="tx1"/>
                </a:solidFill>
              </a:rPr>
              <a:t> набору </a:t>
            </a:r>
            <a:r>
              <a:rPr lang="ru-RU" b="0" dirty="0" err="1">
                <a:solidFill>
                  <a:schemeClr val="tx1"/>
                </a:solidFill>
              </a:rPr>
              <a:t>пристроїв</a:t>
            </a:r>
            <a:r>
              <a:rPr lang="ru-RU" b="0" dirty="0">
                <a:solidFill>
                  <a:schemeClr val="tx1"/>
                </a:solidFill>
              </a:rPr>
              <a:t> у </a:t>
            </a:r>
            <a:r>
              <a:rPr lang="ru-RU" b="0" dirty="0" err="1">
                <a:solidFill>
                  <a:schemeClr val="tx1"/>
                </a:solidFill>
              </a:rPr>
              <a:t>апаратної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частини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певного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об’єму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оперативної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пам’яті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комп’ютера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певної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операційної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r>
              <a:rPr lang="ru-RU" b="0" dirty="0" err="1">
                <a:solidFill>
                  <a:schemeClr val="tx1"/>
                </a:solidFill>
              </a:rPr>
              <a:t>Під</a:t>
            </a:r>
            <a:r>
              <a:rPr lang="ru-RU" b="0" dirty="0">
                <a:solidFill>
                  <a:schemeClr val="tx1"/>
                </a:solidFill>
              </a:rPr>
              <a:t> час </a:t>
            </a:r>
            <a:r>
              <a:rPr lang="ru-RU" b="0" dirty="0" err="1">
                <a:solidFill>
                  <a:schemeClr val="tx1"/>
                </a:solidFill>
              </a:rPr>
              <a:t>вибору</a:t>
            </a:r>
            <a:r>
              <a:rPr lang="ru-RU" b="0" dirty="0">
                <a:solidFill>
                  <a:schemeClr val="tx1"/>
                </a:solidFill>
              </a:rPr>
              <a:t> пакета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 для </a:t>
            </a:r>
            <a:r>
              <a:rPr lang="ru-RU" b="0" dirty="0" err="1">
                <a:solidFill>
                  <a:schemeClr val="tx1"/>
                </a:solidFill>
              </a:rPr>
              <a:t>роботи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користувач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мусить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враховувати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можливості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свого</a:t>
            </a:r>
            <a:r>
              <a:rPr lang="ru-RU" b="0" dirty="0">
                <a:solidFill>
                  <a:schemeClr val="tx1"/>
                </a:solidFill>
              </a:rPr>
              <a:t> конкретного </a:t>
            </a:r>
            <a:r>
              <a:rPr lang="ru-RU" b="0" dirty="0" err="1">
                <a:solidFill>
                  <a:schemeClr val="tx1"/>
                </a:solidFill>
              </a:rPr>
              <a:t>комп’ютера</a:t>
            </a:r>
            <a:r>
              <a:rPr lang="ru-RU" b="0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480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404664"/>
            <a:ext cx="6552728" cy="720080"/>
          </a:xfrm>
        </p:spPr>
        <p:txBody>
          <a:bodyPr anchor="t"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Аналітична обробка даних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052736"/>
            <a:ext cx="7056784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dirty="0" err="1">
                <a:solidFill>
                  <a:schemeClr val="tx1"/>
                </a:solidFill>
              </a:rPr>
              <a:t>Аналітична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обробка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- </a:t>
            </a:r>
            <a:r>
              <a:rPr lang="ru-RU" b="0" dirty="0" err="1">
                <a:solidFill>
                  <a:schemeClr val="tx1"/>
                </a:solidFill>
              </a:rPr>
              <a:t>це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безпосередньо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аналіз</a:t>
            </a:r>
            <a:r>
              <a:rPr lang="ru-RU" b="0" dirty="0">
                <a:solidFill>
                  <a:schemeClr val="tx1"/>
                </a:solidFill>
              </a:rPr>
              <a:t>. Тому вона є </a:t>
            </a:r>
            <a:r>
              <a:rPr lang="ru-RU" b="0" dirty="0" err="1">
                <a:solidFill>
                  <a:schemeClr val="tx1"/>
                </a:solidFill>
              </a:rPr>
              <a:t>більш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відповідальним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етапом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роботи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аналітика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endParaRPr lang="ru-RU" b="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0" dirty="0" err="1" smtClean="0">
                <a:solidFill>
                  <a:schemeClr val="tx1"/>
                </a:solidFill>
              </a:rPr>
              <a:t>Організація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обробки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вимагає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відповідного</a:t>
            </a:r>
            <a:r>
              <a:rPr lang="ru-RU" b="0" dirty="0">
                <a:solidFill>
                  <a:schemeClr val="tx1"/>
                </a:solidFill>
              </a:rPr>
              <a:t> методичного </a:t>
            </a:r>
            <a:r>
              <a:rPr lang="ru-RU" b="0" dirty="0" err="1">
                <a:solidFill>
                  <a:schemeClr val="tx1"/>
                </a:solidFill>
              </a:rPr>
              <a:t>забезпечення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певного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рівня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підготовки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осіб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які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займаються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аналізом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їх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забезпеченості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технічними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засобами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проведення</a:t>
            </a:r>
            <a:r>
              <a:rPr lang="ru-RU" b="0" dirty="0">
                <a:solidFill>
                  <a:schemeClr val="tx1"/>
                </a:solidFill>
              </a:rPr>
              <a:t> АХД. </a:t>
            </a:r>
            <a:endParaRPr lang="ru-RU" b="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0" dirty="0" err="1" smtClean="0">
                <a:solidFill>
                  <a:schemeClr val="tx1"/>
                </a:solidFill>
              </a:rPr>
              <a:t>Відповідальність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за все </a:t>
            </a:r>
            <a:r>
              <a:rPr lang="ru-RU" b="0" dirty="0" err="1">
                <a:solidFill>
                  <a:schemeClr val="tx1"/>
                </a:solidFill>
              </a:rPr>
              <a:t>це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найчастіше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покладається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спеціаліста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який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здійснює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керівництво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аналітичною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роботою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підприємстві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r>
              <a:rPr lang="ru-RU" b="0" dirty="0" err="1">
                <a:solidFill>
                  <a:schemeClr val="tx1"/>
                </a:solidFill>
              </a:rPr>
              <a:t>Він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зобов'язаний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постійно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удосконалювати</a:t>
            </a:r>
            <a:r>
              <a:rPr lang="ru-RU" b="0" dirty="0">
                <a:solidFill>
                  <a:schemeClr val="tx1"/>
                </a:solidFill>
              </a:rPr>
              <a:t> методику АХД на </a:t>
            </a:r>
            <a:r>
              <a:rPr lang="ru-RU" b="0" dirty="0" err="1">
                <a:solidFill>
                  <a:schemeClr val="tx1"/>
                </a:solidFill>
              </a:rPr>
              <a:t>основі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вивчення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досягнень</a:t>
            </a:r>
            <a:r>
              <a:rPr lang="ru-RU" b="0" dirty="0">
                <a:solidFill>
                  <a:schemeClr val="tx1"/>
                </a:solidFill>
              </a:rPr>
              <a:t> науки і передового </a:t>
            </a:r>
            <a:r>
              <a:rPr lang="ru-RU" b="0" dirty="0" err="1">
                <a:solidFill>
                  <a:schemeClr val="tx1"/>
                </a:solidFill>
              </a:rPr>
              <a:t>досвіду</a:t>
            </a:r>
            <a:r>
              <a:rPr lang="ru-RU" b="0" dirty="0">
                <a:solidFill>
                  <a:schemeClr val="tx1"/>
                </a:solidFill>
              </a:rPr>
              <a:t> в </a:t>
            </a:r>
            <a:r>
              <a:rPr lang="ru-RU" b="0" dirty="0" err="1">
                <a:solidFill>
                  <a:schemeClr val="tx1"/>
                </a:solidFill>
              </a:rPr>
              <a:t>галузі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аналізу</a:t>
            </a:r>
            <a:r>
              <a:rPr lang="ru-RU" b="0" dirty="0">
                <a:solidFill>
                  <a:schemeClr val="tx1"/>
                </a:solidFill>
              </a:rPr>
              <a:t> і </a:t>
            </a:r>
            <a:r>
              <a:rPr lang="ru-RU" b="0" dirty="0" err="1">
                <a:solidFill>
                  <a:schemeClr val="tx1"/>
                </a:solidFill>
              </a:rPr>
              <a:t>впроваджувати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її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всіх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ділянках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виробництва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6723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404664"/>
            <a:ext cx="6552728" cy="72008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uk-UA" sz="2400" dirty="0">
                <a:solidFill>
                  <a:srgbClr val="C00000"/>
                </a:solidFill>
              </a:rPr>
              <a:t>Техніко-економічний аналіз проектів в </a:t>
            </a:r>
            <a:r>
              <a:rPr lang="uk-UA" sz="2400" dirty="0" smtClean="0">
                <a:solidFill>
                  <a:srgbClr val="C00000"/>
                </a:solidFill>
              </a:rPr>
              <a:t>гідроенергетиці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268760"/>
            <a:ext cx="7056784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b="0" dirty="0" smtClean="0">
                <a:solidFill>
                  <a:schemeClr val="tx1"/>
                </a:solidFill>
              </a:rPr>
              <a:t>Техніко-економічний аналіз проектів в гідроенергетиці застосовується для об’єктивного і раціонального визначення  переваг і недоліків існуючого чи </a:t>
            </a:r>
            <a:r>
              <a:rPr lang="uk-UA" b="0" dirty="0" err="1" smtClean="0">
                <a:solidFill>
                  <a:schemeClr val="tx1"/>
                </a:solidFill>
              </a:rPr>
              <a:t>запрокетованого</a:t>
            </a:r>
            <a:r>
              <a:rPr lang="uk-UA" b="0" dirty="0" smtClean="0">
                <a:solidFill>
                  <a:schemeClr val="tx1"/>
                </a:solidFill>
              </a:rPr>
              <a:t> гідроенергетичного об’єкта, ресурсів, необхідних для його здійснення і в кінцевому рахунку критеріїв оцінки доцільності успішних інвестицій. У цій області вивчаються техніко-економічні методи, що застосовуються для визначення інвестицій в нові та розширення або відновлення існуючих гідроелектростанцій. Розглядаються методи системного аналізу, що застосовуються для визначення ефективності гідроенергетичних проектів в умовах </a:t>
            </a:r>
            <a:r>
              <a:rPr lang="uk-UA" b="0" dirty="0" err="1" smtClean="0">
                <a:solidFill>
                  <a:schemeClr val="tx1"/>
                </a:solidFill>
              </a:rPr>
              <a:t>інфляці</a:t>
            </a:r>
            <a:r>
              <a:rPr lang="ru-RU" b="0" dirty="0" smtClean="0">
                <a:solidFill>
                  <a:schemeClr val="tx1"/>
                </a:solidFill>
              </a:rPr>
              <a:t>ї, </a:t>
            </a:r>
            <a:r>
              <a:rPr lang="ru-RU" b="0" dirty="0" err="1" smtClean="0">
                <a:solidFill>
                  <a:schemeClr val="tx1"/>
                </a:solidFill>
              </a:rPr>
              <a:t>переоцінки</a:t>
            </a:r>
            <a:r>
              <a:rPr lang="ru-RU" b="0" dirty="0" smtClean="0">
                <a:solidFill>
                  <a:schemeClr val="tx1"/>
                </a:solidFill>
              </a:rPr>
              <a:t> й </a:t>
            </a:r>
            <a:r>
              <a:rPr lang="ru-RU" b="0" dirty="0" err="1" smtClean="0">
                <a:solidFill>
                  <a:schemeClr val="tx1"/>
                </a:solidFill>
              </a:rPr>
              <a:t>зростання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цін</a:t>
            </a:r>
            <a:r>
              <a:rPr lang="ru-RU" b="0" dirty="0">
                <a:solidFill>
                  <a:schemeClr val="tx1"/>
                </a:solidFill>
              </a:rPr>
              <a:t>.</a:t>
            </a:r>
            <a:endParaRPr lang="uk-UA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099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780928"/>
            <a:ext cx="6552728" cy="720080"/>
          </a:xfrm>
        </p:spPr>
        <p:txBody>
          <a:bodyPr anchor="t">
            <a:noAutofit/>
          </a:bodyPr>
          <a:lstStyle/>
          <a:p>
            <a:pPr algn="ctr"/>
            <a:r>
              <a:rPr lang="uk-UA" sz="4400" dirty="0" smtClean="0">
                <a:solidFill>
                  <a:srgbClr val="C00000"/>
                </a:solidFill>
              </a:rPr>
              <a:t>ДЯКУЮ ЗА УВАГУ!!!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70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268760"/>
            <a:ext cx="6718804" cy="3168352"/>
          </a:xfrm>
        </p:spPr>
        <p:txBody>
          <a:bodyPr anchor="ctr">
            <a:norm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 smtClean="0">
                <a:solidFill>
                  <a:schemeClr val="accent3"/>
                </a:solidFill>
              </a:rPr>
              <a:t>ЛЕКЦІЯ 2</a:t>
            </a:r>
            <a:br>
              <a:rPr lang="uk-UA" sz="4000" dirty="0" smtClean="0">
                <a:solidFill>
                  <a:schemeClr val="accent3"/>
                </a:solidFill>
              </a:rPr>
            </a:br>
            <a:r>
              <a:rPr lang="uk-UA" sz="4000" dirty="0" smtClean="0">
                <a:solidFill>
                  <a:schemeClr val="accent3"/>
                </a:solidFill>
              </a:rPr>
              <a:t>Технології </a:t>
            </a:r>
            <a:r>
              <a:rPr lang="uk-UA" sz="4000" dirty="0">
                <a:solidFill>
                  <a:schemeClr val="accent3"/>
                </a:solidFill>
              </a:rPr>
              <a:t>обробки та аналізу даних</a:t>
            </a:r>
            <a:endParaRPr lang="ru-RU" sz="40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70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648072"/>
          </a:xfrm>
        </p:spPr>
        <p:txBody>
          <a:bodyPr anchor="t">
            <a:normAutofit/>
          </a:bodyPr>
          <a:lstStyle/>
          <a:p>
            <a:pPr algn="ctr"/>
            <a:r>
              <a:rPr lang="uk-UA" sz="2800" dirty="0">
                <a:solidFill>
                  <a:schemeClr val="accent3"/>
                </a:solidFill>
              </a:rPr>
              <a:t>Поняття інформації 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2276872"/>
            <a:ext cx="6316216" cy="25202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</a:rPr>
              <a:t>Інформація</a:t>
            </a:r>
            <a:r>
              <a:rPr lang="ru-RU" sz="2000" b="0" dirty="0">
                <a:solidFill>
                  <a:schemeClr val="tx1"/>
                </a:solidFill>
              </a:rPr>
              <a:t> - </a:t>
            </a:r>
            <a:r>
              <a:rPr lang="ru-RU" sz="2000" b="0" dirty="0" err="1">
                <a:solidFill>
                  <a:schemeClr val="tx1"/>
                </a:solidFill>
              </a:rPr>
              <a:t>це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сукупність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відомостей</a:t>
            </a:r>
            <a:r>
              <a:rPr lang="ru-RU" sz="2000" b="0" dirty="0">
                <a:solidFill>
                  <a:schemeClr val="tx1"/>
                </a:solidFill>
              </a:rPr>
              <a:t> (</a:t>
            </a:r>
            <a:r>
              <a:rPr lang="ru-RU" sz="2000" b="0" dirty="0" err="1">
                <a:solidFill>
                  <a:schemeClr val="tx1"/>
                </a:solidFill>
              </a:rPr>
              <a:t>даних</a:t>
            </a:r>
            <a:r>
              <a:rPr lang="ru-RU" sz="2000" b="0" dirty="0">
                <a:solidFill>
                  <a:schemeClr val="tx1"/>
                </a:solidFill>
              </a:rPr>
              <a:t>), </a:t>
            </a:r>
            <a:r>
              <a:rPr lang="ru-RU" sz="2000" b="0" dirty="0" err="1">
                <a:solidFill>
                  <a:schemeClr val="tx1"/>
                </a:solidFill>
              </a:rPr>
              <a:t>які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сприймають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із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навколишнього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середовища</a:t>
            </a:r>
            <a:r>
              <a:rPr lang="ru-RU" sz="2000" b="0" dirty="0">
                <a:solidFill>
                  <a:schemeClr val="tx1"/>
                </a:solidFill>
              </a:rPr>
              <a:t> (</a:t>
            </a:r>
            <a:r>
              <a:rPr lang="ru-RU" sz="2000" b="0" dirty="0" err="1">
                <a:solidFill>
                  <a:schemeClr val="tx1"/>
                </a:solidFill>
              </a:rPr>
              <a:t>вхідна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інформація</a:t>
            </a:r>
            <a:r>
              <a:rPr lang="ru-RU" sz="2000" b="0" dirty="0">
                <a:solidFill>
                  <a:schemeClr val="tx1"/>
                </a:solidFill>
              </a:rPr>
              <a:t>), </a:t>
            </a:r>
            <a:r>
              <a:rPr lang="ru-RU" sz="2000" b="0" dirty="0" err="1">
                <a:solidFill>
                  <a:schemeClr val="tx1"/>
                </a:solidFill>
              </a:rPr>
              <a:t>видають</a:t>
            </a:r>
            <a:r>
              <a:rPr lang="ru-RU" sz="2000" b="0" dirty="0">
                <a:solidFill>
                  <a:schemeClr val="tx1"/>
                </a:solidFill>
              </a:rPr>
              <a:t> у </a:t>
            </a:r>
            <a:r>
              <a:rPr lang="ru-RU" sz="2000" b="0" dirty="0" err="1">
                <a:solidFill>
                  <a:schemeClr val="tx1"/>
                </a:solidFill>
              </a:rPr>
              <a:t>навколишнє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середовище</a:t>
            </a:r>
            <a:r>
              <a:rPr lang="ru-RU" sz="2000" b="0" dirty="0">
                <a:solidFill>
                  <a:schemeClr val="tx1"/>
                </a:solidFill>
              </a:rPr>
              <a:t> (</a:t>
            </a:r>
            <a:r>
              <a:rPr lang="ru-RU" sz="2000" b="0" dirty="0" err="1">
                <a:solidFill>
                  <a:schemeClr val="tx1"/>
                </a:solidFill>
              </a:rPr>
              <a:t>вихідна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інформація</a:t>
            </a:r>
            <a:r>
              <a:rPr lang="ru-RU" sz="2000" b="0" dirty="0">
                <a:solidFill>
                  <a:schemeClr val="tx1"/>
                </a:solidFill>
              </a:rPr>
              <a:t>) </a:t>
            </a:r>
            <a:r>
              <a:rPr lang="ru-RU" sz="2000" b="0" dirty="0" err="1">
                <a:solidFill>
                  <a:schemeClr val="tx1"/>
                </a:solidFill>
              </a:rPr>
              <a:t>або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зберігають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всередині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певної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системи</a:t>
            </a:r>
            <a:r>
              <a:rPr lang="ru-RU" sz="2000" b="0" dirty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3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548680"/>
            <a:ext cx="6172200" cy="648072"/>
          </a:xfrm>
        </p:spPr>
        <p:txBody>
          <a:bodyPr anchor="t">
            <a:normAutofit/>
          </a:bodyPr>
          <a:lstStyle/>
          <a:p>
            <a:pPr algn="ctr"/>
            <a:r>
              <a:rPr lang="uk-UA" sz="2800" dirty="0" smtClean="0">
                <a:solidFill>
                  <a:schemeClr val="accent3"/>
                </a:solidFill>
              </a:rPr>
              <a:t>Види обробки інформації 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1268760"/>
            <a:ext cx="6912768" cy="51125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b="0" dirty="0">
                <a:solidFill>
                  <a:schemeClr val="tx1"/>
                </a:solidFill>
              </a:rPr>
              <a:t>З точки </a:t>
            </a:r>
            <a:r>
              <a:rPr lang="ru-RU" b="0" dirty="0" err="1">
                <a:solidFill>
                  <a:schemeClr val="tx1"/>
                </a:solidFill>
              </a:rPr>
              <a:t>зору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реалізації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основі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сучасних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досягнень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обчислювальної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техніки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виділяють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наступні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види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обробки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інформації</a:t>
            </a:r>
            <a:r>
              <a:rPr lang="ru-RU" b="0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b="0" dirty="0">
                <a:solidFill>
                  <a:schemeClr val="tx1"/>
                </a:solidFill>
              </a:rPr>
              <a:t>• </a:t>
            </a:r>
            <a:r>
              <a:rPr lang="ru-RU" b="0" dirty="0" err="1">
                <a:solidFill>
                  <a:schemeClr val="tx1"/>
                </a:solidFill>
              </a:rPr>
              <a:t>послідовна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обробка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котра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володіє</a:t>
            </a:r>
            <a:r>
              <a:rPr lang="ru-RU" b="0" dirty="0">
                <a:solidFill>
                  <a:schemeClr val="tx1"/>
                </a:solidFill>
              </a:rPr>
              <a:t> одним </a:t>
            </a:r>
            <a:r>
              <a:rPr lang="ru-RU" b="0" dirty="0" err="1">
                <a:solidFill>
                  <a:schemeClr val="tx1"/>
                </a:solidFill>
              </a:rPr>
              <a:t>процесором</a:t>
            </a:r>
            <a:r>
              <a:rPr lang="ru-RU" b="0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b="0" dirty="0">
                <a:solidFill>
                  <a:schemeClr val="tx1"/>
                </a:solidFill>
              </a:rPr>
              <a:t>• </a:t>
            </a:r>
            <a:r>
              <a:rPr lang="ru-RU" b="0" dirty="0" err="1">
                <a:solidFill>
                  <a:schemeClr val="tx1"/>
                </a:solidFill>
              </a:rPr>
              <a:t>паралельна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обробка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застосовувана</a:t>
            </a:r>
            <a:r>
              <a:rPr lang="ru-RU" b="0" dirty="0">
                <a:solidFill>
                  <a:schemeClr val="tx1"/>
                </a:solidFill>
              </a:rPr>
              <a:t> при </a:t>
            </a:r>
            <a:r>
              <a:rPr lang="ru-RU" b="0" dirty="0" err="1">
                <a:solidFill>
                  <a:schemeClr val="tx1"/>
                </a:solidFill>
              </a:rPr>
              <a:t>наявності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декількох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процесорів</a:t>
            </a:r>
            <a:r>
              <a:rPr lang="ru-RU" b="0" dirty="0">
                <a:solidFill>
                  <a:schemeClr val="tx1"/>
                </a:solidFill>
              </a:rPr>
              <a:t> в ЕОМ;</a:t>
            </a:r>
          </a:p>
          <a:p>
            <a:pPr>
              <a:lnSpc>
                <a:spcPct val="150000"/>
              </a:lnSpc>
            </a:pPr>
            <a:r>
              <a:rPr lang="ru-RU" b="0" dirty="0">
                <a:solidFill>
                  <a:schemeClr val="tx1"/>
                </a:solidFill>
              </a:rPr>
              <a:t>• </a:t>
            </a:r>
            <a:r>
              <a:rPr lang="ru-RU" b="0" dirty="0" err="1">
                <a:solidFill>
                  <a:schemeClr val="tx1"/>
                </a:solidFill>
              </a:rPr>
              <a:t>конвеєрна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обробка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пов'язана</a:t>
            </a:r>
            <a:r>
              <a:rPr lang="ru-RU" b="0" dirty="0">
                <a:solidFill>
                  <a:schemeClr val="tx1"/>
                </a:solidFill>
              </a:rPr>
              <a:t> з </a:t>
            </a:r>
            <a:r>
              <a:rPr lang="ru-RU" b="0" dirty="0" err="1">
                <a:solidFill>
                  <a:schemeClr val="tx1"/>
                </a:solidFill>
              </a:rPr>
              <a:t>використанням</a:t>
            </a:r>
            <a:r>
              <a:rPr lang="ru-RU" b="0" dirty="0">
                <a:solidFill>
                  <a:schemeClr val="tx1"/>
                </a:solidFill>
              </a:rPr>
              <a:t> в </a:t>
            </a:r>
            <a:r>
              <a:rPr lang="ru-RU" b="0" dirty="0" err="1">
                <a:solidFill>
                  <a:schemeClr val="tx1"/>
                </a:solidFill>
              </a:rPr>
              <a:t>архітектурі</a:t>
            </a:r>
            <a:r>
              <a:rPr lang="ru-RU" b="0" dirty="0">
                <a:solidFill>
                  <a:schemeClr val="tx1"/>
                </a:solidFill>
              </a:rPr>
              <a:t> ЕОМ одних і тих же </a:t>
            </a:r>
            <a:r>
              <a:rPr lang="ru-RU" b="0" dirty="0" err="1">
                <a:solidFill>
                  <a:schemeClr val="tx1"/>
                </a:solidFill>
              </a:rPr>
              <a:t>ресурсів</a:t>
            </a:r>
            <a:r>
              <a:rPr lang="ru-RU" b="0" dirty="0">
                <a:solidFill>
                  <a:schemeClr val="tx1"/>
                </a:solidFill>
              </a:rPr>
              <a:t> для </a:t>
            </a:r>
            <a:r>
              <a:rPr lang="ru-RU" b="0" dirty="0" err="1">
                <a:solidFill>
                  <a:schemeClr val="tx1"/>
                </a:solidFill>
              </a:rPr>
              <a:t>вирішення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різних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завдань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причому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якщо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ці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завдання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тотожні</a:t>
            </a:r>
            <a:r>
              <a:rPr lang="ru-RU" b="0" dirty="0">
                <a:solidFill>
                  <a:schemeClr val="tx1"/>
                </a:solidFill>
              </a:rPr>
              <a:t>, то </a:t>
            </a:r>
            <a:r>
              <a:rPr lang="ru-RU" b="0" dirty="0" err="1">
                <a:solidFill>
                  <a:schemeClr val="tx1"/>
                </a:solidFill>
              </a:rPr>
              <a:t>це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послідовний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конвеєр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якщо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завдання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однакові</a:t>
            </a:r>
            <a:r>
              <a:rPr lang="ru-RU" b="0" dirty="0">
                <a:solidFill>
                  <a:schemeClr val="tx1"/>
                </a:solidFill>
              </a:rPr>
              <a:t> - </a:t>
            </a:r>
            <a:r>
              <a:rPr lang="ru-RU" b="0" dirty="0" err="1">
                <a:solidFill>
                  <a:schemeClr val="tx1"/>
                </a:solidFill>
              </a:rPr>
              <a:t>векторний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конвеєр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889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648072"/>
          </a:xfrm>
        </p:spPr>
        <p:txBody>
          <a:bodyPr anchor="t">
            <a:normAutofit/>
          </a:bodyPr>
          <a:lstStyle/>
          <a:p>
            <a:pPr algn="ctr"/>
            <a:r>
              <a:rPr lang="uk-UA" sz="2800" dirty="0">
                <a:solidFill>
                  <a:srgbClr val="C00000"/>
                </a:solidFill>
              </a:rPr>
              <a:t>Життєвий цикл </a:t>
            </a:r>
            <a:r>
              <a:rPr lang="uk-UA" sz="2800" dirty="0" smtClean="0">
                <a:solidFill>
                  <a:srgbClr val="C00000"/>
                </a:solidFill>
              </a:rPr>
              <a:t>інформації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484784"/>
            <a:ext cx="6912768" cy="4464496"/>
          </a:xfrm>
        </p:spPr>
        <p:txBody>
          <a:bodyPr>
            <a:noAutofit/>
          </a:bodyPr>
          <a:lstStyle/>
          <a:p>
            <a:r>
              <a:rPr lang="ru-RU" sz="2000" dirty="0" err="1">
                <a:solidFill>
                  <a:schemeClr val="tx1"/>
                </a:solidFill>
              </a:rPr>
              <a:t>Життєвий</a:t>
            </a:r>
            <a:r>
              <a:rPr lang="ru-RU" sz="2000" dirty="0">
                <a:solidFill>
                  <a:schemeClr val="tx1"/>
                </a:solidFill>
              </a:rPr>
              <a:t> цикл </a:t>
            </a:r>
            <a:r>
              <a:rPr lang="ru-RU" sz="2000" dirty="0" err="1">
                <a:solidFill>
                  <a:schemeClr val="tx1"/>
                </a:solidFill>
                <a:hlinkClick r:id="rId2" tooltip="Інформація"/>
              </a:rPr>
              <a:t>ін</a:t>
            </a:r>
            <a:r>
              <a:rPr lang="ru-RU" sz="2000" u="sng" dirty="0" err="1">
                <a:solidFill>
                  <a:schemeClr val="tx1"/>
                </a:solidFill>
                <a:hlinkClick r:id="rId2" tooltip="Інформація"/>
              </a:rPr>
              <a:t>формаційної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0" dirty="0">
                <a:solidFill>
                  <a:schemeClr val="tx1"/>
                </a:solidFill>
              </a:rPr>
              <a:t>- </a:t>
            </a:r>
            <a:r>
              <a:rPr lang="ru-RU" sz="2000" b="0" dirty="0" err="1">
                <a:solidFill>
                  <a:schemeClr val="tx1"/>
                </a:solidFill>
              </a:rPr>
              <a:t>період</a:t>
            </a:r>
            <a:r>
              <a:rPr lang="ru-RU" sz="2000" b="0" dirty="0">
                <a:solidFill>
                  <a:schemeClr val="tx1"/>
                </a:solidFill>
              </a:rPr>
              <a:t> часу, </a:t>
            </a:r>
            <a:r>
              <a:rPr lang="ru-RU" sz="2000" b="0" dirty="0" err="1">
                <a:solidFill>
                  <a:schemeClr val="tx1"/>
                </a:solidFill>
              </a:rPr>
              <a:t>який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починається</a:t>
            </a:r>
            <a:r>
              <a:rPr lang="ru-RU" sz="2000" b="0" dirty="0">
                <a:solidFill>
                  <a:schemeClr val="tx1"/>
                </a:solidFill>
              </a:rPr>
              <a:t> з моменту </a:t>
            </a:r>
            <a:r>
              <a:rPr lang="ru-RU" sz="2000" b="0" dirty="0" err="1">
                <a:solidFill>
                  <a:schemeClr val="tx1"/>
                </a:solidFill>
              </a:rPr>
              <a:t>прийняття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рішення</a:t>
            </a:r>
            <a:r>
              <a:rPr lang="ru-RU" sz="2000" b="0" dirty="0">
                <a:solidFill>
                  <a:schemeClr val="tx1"/>
                </a:solidFill>
              </a:rPr>
              <a:t> про </a:t>
            </a:r>
            <a:r>
              <a:rPr lang="ru-RU" sz="2000" b="0" dirty="0" err="1">
                <a:solidFill>
                  <a:schemeClr val="tx1"/>
                </a:solidFill>
              </a:rPr>
              <a:t>необхідність</a:t>
            </a:r>
            <a:r>
              <a:rPr lang="ru-RU" sz="2000" b="0" dirty="0">
                <a:solidFill>
                  <a:schemeClr val="tx1"/>
                </a:solidFill>
              </a:rPr>
              <a:t> </a:t>
            </a:r>
            <a:r>
              <a:rPr lang="ru-RU" sz="2000" b="0" dirty="0" err="1">
                <a:solidFill>
                  <a:schemeClr val="tx1"/>
                </a:solidFill>
                <a:hlinkClick r:id="rId3" tooltip="Створення інформаційної системи"/>
              </a:rPr>
              <a:t>створення</a:t>
            </a:r>
            <a:r>
              <a:rPr lang="ru-RU" sz="2000" b="0" dirty="0">
                <a:solidFill>
                  <a:schemeClr val="tx1"/>
                </a:solidFill>
                <a:hlinkClick r:id="rId3" tooltip="Створення інформаційної системи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hlinkClick r:id="rId3" tooltip="Створення інформаційної системи"/>
              </a:rPr>
              <a:t>інформаційної</a:t>
            </a:r>
            <a:r>
              <a:rPr lang="ru-RU" sz="2000" b="0" dirty="0">
                <a:solidFill>
                  <a:schemeClr val="tx1"/>
                </a:solidFill>
                <a:hlinkClick r:id="rId3" tooltip="Створення інформаційної системи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hlinkClick r:id="rId3" tooltip="Створення інформаційної системи"/>
              </a:rPr>
              <a:t>системи</a:t>
            </a:r>
            <a:r>
              <a:rPr lang="ru-RU" sz="2000" b="0" dirty="0">
                <a:solidFill>
                  <a:schemeClr val="tx1"/>
                </a:solidFill>
              </a:rPr>
              <a:t> і </a:t>
            </a:r>
            <a:r>
              <a:rPr lang="ru-RU" sz="2000" b="0" dirty="0" err="1">
                <a:solidFill>
                  <a:schemeClr val="tx1"/>
                </a:solidFill>
              </a:rPr>
              <a:t>закінчується</a:t>
            </a:r>
            <a:r>
              <a:rPr lang="ru-RU" sz="2000" b="0" dirty="0">
                <a:solidFill>
                  <a:schemeClr val="tx1"/>
                </a:solidFill>
              </a:rPr>
              <a:t> в момент </a:t>
            </a:r>
            <a:r>
              <a:rPr lang="ru-RU" sz="2000" b="0" dirty="0" err="1">
                <a:solidFill>
                  <a:schemeClr val="tx1"/>
                </a:solidFill>
              </a:rPr>
              <a:t>її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повного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вилучення</a:t>
            </a:r>
            <a:r>
              <a:rPr lang="ru-RU" sz="2000" b="0" dirty="0">
                <a:solidFill>
                  <a:schemeClr val="tx1"/>
                </a:solidFill>
              </a:rPr>
              <a:t> з </a:t>
            </a:r>
            <a:r>
              <a:rPr lang="ru-RU" sz="2000" b="0" dirty="0" err="1">
                <a:solidFill>
                  <a:schemeClr val="tx1"/>
                </a:solidFill>
              </a:rPr>
              <a:t>експлуатації</a:t>
            </a:r>
            <a:r>
              <a:rPr lang="ru-RU" sz="2000" b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b="0" dirty="0" err="1">
                <a:solidFill>
                  <a:schemeClr val="tx1"/>
                </a:solidFill>
              </a:rPr>
              <a:t>Поняття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життєвого</a:t>
            </a:r>
            <a:r>
              <a:rPr lang="ru-RU" sz="2000" b="0" dirty="0">
                <a:solidFill>
                  <a:schemeClr val="tx1"/>
                </a:solidFill>
              </a:rPr>
              <a:t> циклу є одним з </a:t>
            </a:r>
            <a:r>
              <a:rPr lang="ru-RU" sz="2000" b="0" dirty="0" err="1">
                <a:solidFill>
                  <a:schemeClr val="tx1"/>
                </a:solidFill>
              </a:rPr>
              <a:t>базових</a:t>
            </a:r>
            <a:r>
              <a:rPr lang="ru-RU" sz="2000" b="0" dirty="0">
                <a:solidFill>
                  <a:schemeClr val="tx1"/>
                </a:solidFill>
              </a:rPr>
              <a:t> понять </a:t>
            </a:r>
            <a:r>
              <a:rPr lang="ru-RU" sz="2000" b="0" dirty="0" err="1">
                <a:solidFill>
                  <a:schemeClr val="tx1"/>
                </a:solidFill>
              </a:rPr>
              <a:t>методології</a:t>
            </a:r>
            <a:r>
              <a:rPr lang="ru-RU" sz="2000" b="0" dirty="0">
                <a:solidFill>
                  <a:schemeClr val="tx1"/>
                </a:solidFill>
              </a:rPr>
              <a:t> </a:t>
            </a:r>
            <a:r>
              <a:rPr lang="ru-RU" sz="2000" b="0" dirty="0" err="1">
                <a:solidFill>
                  <a:schemeClr val="tx1"/>
                </a:solidFill>
                <a:hlinkClick r:id="rId4" tooltip="Проектування інформаційних систем"/>
              </a:rPr>
              <a:t>проектування</a:t>
            </a:r>
            <a:r>
              <a:rPr lang="ru-RU" sz="2000" b="0" dirty="0">
                <a:solidFill>
                  <a:schemeClr val="tx1"/>
                </a:solidFill>
                <a:hlinkClick r:id="rId4" tooltip="Проектування інформаційних систем"/>
              </a:rPr>
              <a:t> </a:t>
            </a:r>
            <a:r>
              <a:rPr lang="ru-RU" sz="2000" b="0" dirty="0" err="1">
                <a:solidFill>
                  <a:schemeClr val="tx1"/>
                </a:solidFill>
                <a:hlinkClick r:id="rId2" tooltip="Інформація"/>
              </a:rPr>
              <a:t>інформаційних</a:t>
            </a:r>
            <a:r>
              <a:rPr lang="ru-RU" sz="2000" b="0" dirty="0">
                <a:solidFill>
                  <a:schemeClr val="tx1"/>
                </a:solidFill>
              </a:rPr>
              <a:t> систем</a:t>
            </a:r>
            <a:r>
              <a:rPr lang="ru-RU" sz="2000" b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b="0" dirty="0" err="1">
                <a:solidFill>
                  <a:schemeClr val="tx1"/>
                </a:solidFill>
              </a:rPr>
              <a:t>Повний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життєвий</a:t>
            </a:r>
            <a:r>
              <a:rPr lang="ru-RU" sz="2000" b="0" dirty="0">
                <a:solidFill>
                  <a:schemeClr val="tx1"/>
                </a:solidFill>
              </a:rPr>
              <a:t> цикл </a:t>
            </a:r>
            <a:r>
              <a:rPr lang="ru-RU" sz="2000" b="0" dirty="0" err="1">
                <a:solidFill>
                  <a:schemeClr val="tx1"/>
                </a:solidFill>
              </a:rPr>
              <a:t>інформаційної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системи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включає</a:t>
            </a:r>
            <a:r>
              <a:rPr lang="ru-RU" sz="2000" b="0" dirty="0">
                <a:solidFill>
                  <a:schemeClr val="tx1"/>
                </a:solidFill>
              </a:rPr>
              <a:t> в себе, як правило, </a:t>
            </a:r>
            <a:r>
              <a:rPr lang="ru-RU" sz="2000" b="0" dirty="0" err="1">
                <a:solidFill>
                  <a:schemeClr val="tx1"/>
                </a:solidFill>
                <a:hlinkClick r:id="rId5" tooltip="Стратегічне планування"/>
              </a:rPr>
              <a:t>стратегічне</a:t>
            </a:r>
            <a:r>
              <a:rPr lang="ru-RU" sz="2000" b="0" dirty="0">
                <a:solidFill>
                  <a:schemeClr val="tx1"/>
                </a:solidFill>
                <a:hlinkClick r:id="rId5" tooltip="Стратегічне планування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hlinkClick r:id="rId5" tooltip="Стратегічне планування"/>
              </a:rPr>
              <a:t>планування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аналіз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проектування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реалізацію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впровадження</a:t>
            </a:r>
            <a:r>
              <a:rPr lang="ru-RU" sz="2000" b="0" dirty="0">
                <a:solidFill>
                  <a:schemeClr val="tx1"/>
                </a:solidFill>
              </a:rPr>
              <a:t> та </a:t>
            </a:r>
            <a:r>
              <a:rPr lang="ru-RU" sz="2000" b="0" dirty="0" err="1">
                <a:solidFill>
                  <a:schemeClr val="tx1"/>
                </a:solidFill>
              </a:rPr>
              <a:t>експлуатацію</a:t>
            </a:r>
            <a:r>
              <a:rPr lang="ru-RU" sz="2000" b="0" dirty="0">
                <a:solidFill>
                  <a:schemeClr val="tx1"/>
                </a:solidFill>
              </a:rPr>
              <a:t>. У </a:t>
            </a:r>
            <a:r>
              <a:rPr lang="ru-RU" sz="2000" b="0" dirty="0" err="1">
                <a:solidFill>
                  <a:schemeClr val="tx1"/>
                </a:solidFill>
              </a:rPr>
              <a:t>загальному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випадку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життєвий</a:t>
            </a:r>
            <a:r>
              <a:rPr lang="ru-RU" sz="2000" b="0" dirty="0">
                <a:solidFill>
                  <a:schemeClr val="tx1"/>
                </a:solidFill>
              </a:rPr>
              <a:t> цикл </a:t>
            </a:r>
            <a:r>
              <a:rPr lang="ru-RU" sz="2000" b="0" dirty="0" err="1">
                <a:solidFill>
                  <a:schemeClr val="tx1"/>
                </a:solidFill>
              </a:rPr>
              <a:t>можна</a:t>
            </a:r>
            <a:r>
              <a:rPr lang="ru-RU" sz="2000" b="0" dirty="0">
                <a:solidFill>
                  <a:schemeClr val="tx1"/>
                </a:solidFill>
              </a:rPr>
              <a:t> в свою </a:t>
            </a:r>
            <a:r>
              <a:rPr lang="ru-RU" sz="2000" b="0" dirty="0" err="1">
                <a:solidFill>
                  <a:schemeClr val="tx1"/>
                </a:solidFill>
              </a:rPr>
              <a:t>чергу</a:t>
            </a:r>
            <a:r>
              <a:rPr lang="ru-RU" sz="2000" b="0" dirty="0">
                <a:solidFill>
                  <a:schemeClr val="tx1"/>
                </a:solidFill>
              </a:rPr>
              <a:t> розбити на ряд </a:t>
            </a:r>
            <a:r>
              <a:rPr lang="ru-RU" sz="2000" b="0" dirty="0" err="1">
                <a:solidFill>
                  <a:schemeClr val="tx1"/>
                </a:solidFill>
              </a:rPr>
              <a:t>стадій</a:t>
            </a:r>
            <a:r>
              <a:rPr lang="ru-RU" sz="2000" b="0" dirty="0">
                <a:solidFill>
                  <a:schemeClr val="tx1"/>
                </a:solidFill>
              </a:rPr>
              <a:t>. У </a:t>
            </a:r>
            <a:r>
              <a:rPr lang="ru-RU" sz="2000" b="0" dirty="0" err="1">
                <a:solidFill>
                  <a:schemeClr val="tx1"/>
                </a:solidFill>
              </a:rPr>
              <a:t>принципі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цей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поділ</a:t>
            </a:r>
            <a:r>
              <a:rPr lang="ru-RU" sz="2000" b="0" dirty="0">
                <a:solidFill>
                  <a:schemeClr val="tx1"/>
                </a:solidFill>
              </a:rPr>
              <a:t> на </a:t>
            </a:r>
            <a:r>
              <a:rPr lang="ru-RU" sz="2000" b="0" dirty="0" err="1">
                <a:solidFill>
                  <a:schemeClr val="tx1"/>
                </a:solidFill>
              </a:rPr>
              <a:t>стадії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досить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довільно</a:t>
            </a:r>
            <a:r>
              <a:rPr lang="ru-RU" sz="2000" b="0" dirty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0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6172200" cy="64807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uk-UA" sz="2800" dirty="0">
                <a:solidFill>
                  <a:srgbClr val="C00000"/>
                </a:solidFill>
              </a:rPr>
              <a:t>Моделі інформаційних технологій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196752"/>
            <a:ext cx="6912768" cy="4752528"/>
          </a:xfrm>
        </p:spPr>
        <p:txBody>
          <a:bodyPr>
            <a:noAutofit/>
          </a:bodyPr>
          <a:lstStyle/>
          <a:p>
            <a:r>
              <a:rPr lang="ru-RU" b="0" dirty="0" err="1" smtClean="0">
                <a:solidFill>
                  <a:schemeClr val="tx1"/>
                </a:solidFill>
              </a:rPr>
              <a:t>О</a:t>
            </a:r>
            <a:r>
              <a:rPr lang="ru-RU" i="1" dirty="0" err="1" smtClean="0">
                <a:solidFill>
                  <a:schemeClr val="tx1"/>
                </a:solidFill>
              </a:rPr>
              <a:t>писові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неформалізовані</a:t>
            </a:r>
            <a:r>
              <a:rPr lang="ru-RU" b="0" i="1" dirty="0">
                <a:solidFill>
                  <a:schemeClr val="tx1"/>
                </a:solidFill>
              </a:rPr>
              <a:t> </a:t>
            </a:r>
            <a:r>
              <a:rPr lang="ru-RU" i="1" dirty="0" err="1" smtClean="0">
                <a:solidFill>
                  <a:schemeClr val="tx1"/>
                </a:solidFill>
              </a:rPr>
              <a:t>моделі</a:t>
            </a:r>
            <a:r>
              <a:rPr lang="ru-RU" i="1" dirty="0" smtClean="0">
                <a:solidFill>
                  <a:schemeClr val="tx1"/>
                </a:solidFill>
              </a:rPr>
              <a:t> – </a:t>
            </a:r>
            <a:r>
              <a:rPr lang="ru-RU" b="0" dirty="0" err="1" smtClean="0">
                <a:solidFill>
                  <a:schemeClr val="tx1"/>
                </a:solidFill>
              </a:rPr>
              <a:t>дає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загальне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уявлення</a:t>
            </a:r>
            <a:r>
              <a:rPr lang="ru-RU" b="0" dirty="0">
                <a:solidFill>
                  <a:schemeClr val="tx1"/>
                </a:solidFill>
              </a:rPr>
              <a:t> про </a:t>
            </a:r>
            <a:r>
              <a:rPr lang="ru-RU" b="0" dirty="0" err="1">
                <a:solidFill>
                  <a:schemeClr val="tx1"/>
                </a:solidFill>
              </a:rPr>
              <a:t>технологію</a:t>
            </a:r>
            <a:r>
              <a:rPr lang="ru-RU" b="0" dirty="0">
                <a:solidFill>
                  <a:schemeClr val="tx1"/>
                </a:solidFill>
              </a:rPr>
              <a:t> (</a:t>
            </a:r>
            <a:r>
              <a:rPr lang="ru-RU" b="0" dirty="0" err="1">
                <a:solidFill>
                  <a:schemeClr val="tx1"/>
                </a:solidFill>
              </a:rPr>
              <a:t>концепцію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технології</a:t>
            </a:r>
            <a:r>
              <a:rPr lang="ru-RU" b="0" dirty="0">
                <a:solidFill>
                  <a:schemeClr val="tx1"/>
                </a:solidFill>
              </a:rPr>
              <a:t>), але </a:t>
            </a:r>
            <a:r>
              <a:rPr lang="ru-RU" b="0" dirty="0" err="1">
                <a:solidFill>
                  <a:schemeClr val="tx1"/>
                </a:solidFill>
              </a:rPr>
              <a:t>недостатньо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smtClean="0">
                <a:solidFill>
                  <a:schemeClr val="tx1"/>
                </a:solidFill>
              </a:rPr>
              <a:t>предметна </a:t>
            </a:r>
            <a:r>
              <a:rPr lang="ru-RU" b="0" dirty="0">
                <a:solidFill>
                  <a:schemeClr val="tx1"/>
                </a:solidFill>
              </a:rPr>
              <a:t>і абсолютно </a:t>
            </a:r>
            <a:r>
              <a:rPr lang="ru-RU" b="0" dirty="0" err="1" smtClean="0">
                <a:solidFill>
                  <a:schemeClr val="tx1"/>
                </a:solidFill>
              </a:rPr>
              <a:t>непридатна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для </a:t>
            </a:r>
            <a:r>
              <a:rPr lang="ru-RU" b="0" dirty="0" err="1">
                <a:solidFill>
                  <a:schemeClr val="tx1"/>
                </a:solidFill>
              </a:rPr>
              <a:t>кількісного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аналізу</a:t>
            </a:r>
            <a:r>
              <a:rPr lang="ru-RU" b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b="0" dirty="0" err="1" smtClean="0">
                <a:solidFill>
                  <a:schemeClr val="tx1"/>
                </a:solidFill>
              </a:rPr>
              <a:t>Ф</a:t>
            </a:r>
            <a:r>
              <a:rPr lang="ru-RU" i="1" dirty="0" err="1" smtClean="0">
                <a:solidFill>
                  <a:schemeClr val="tx1"/>
                </a:solidFill>
              </a:rPr>
              <a:t>ормалізовані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описовімоделі</a:t>
            </a:r>
            <a:r>
              <a:rPr lang="ru-RU" i="1" dirty="0" smtClean="0">
                <a:solidFill>
                  <a:schemeClr val="tx1"/>
                </a:solidFill>
              </a:rPr>
              <a:t> – </a:t>
            </a:r>
            <a:r>
              <a:rPr lang="ru-RU" i="1" dirty="0" err="1" smtClean="0">
                <a:solidFill>
                  <a:schemeClr val="tx1"/>
                </a:solidFill>
              </a:rPr>
              <a:t>використовуються</a:t>
            </a:r>
            <a:r>
              <a:rPr lang="ru-RU" i="1" dirty="0" smtClean="0">
                <a:solidFill>
                  <a:schemeClr val="tx1"/>
                </a:solidFill>
              </a:rPr>
              <a:t> для </a:t>
            </a:r>
            <a:r>
              <a:rPr lang="ru-RU" i="1" dirty="0" err="1" smtClean="0">
                <a:solidFill>
                  <a:schemeClr val="tx1"/>
                </a:solidFill>
              </a:rPr>
              <a:t>кількісного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аналізу</a:t>
            </a:r>
            <a:r>
              <a:rPr lang="ru-RU" b="0" dirty="0" smtClean="0">
                <a:solidFill>
                  <a:schemeClr val="tx1"/>
                </a:solidFill>
              </a:rPr>
              <a:t>, </a:t>
            </a:r>
            <a:r>
              <a:rPr lang="ru-RU" b="0" dirty="0">
                <a:solidFill>
                  <a:schemeClr val="tx1"/>
                </a:solidFill>
              </a:rPr>
              <a:t>в </a:t>
            </a:r>
            <a:r>
              <a:rPr lang="ru-RU" b="0" dirty="0" err="1">
                <a:solidFill>
                  <a:schemeClr val="tx1"/>
                </a:solidFill>
              </a:rPr>
              <a:t>яких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відомості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надані</a:t>
            </a:r>
            <a:r>
              <a:rPr lang="ru-RU" b="0" dirty="0">
                <a:solidFill>
                  <a:schemeClr val="tx1"/>
                </a:solidFill>
              </a:rPr>
              <a:t> у </a:t>
            </a:r>
            <a:r>
              <a:rPr lang="ru-RU" b="0" dirty="0" err="1">
                <a:solidFill>
                  <a:schemeClr val="tx1"/>
                </a:solidFill>
              </a:rPr>
              <a:t>вигляді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спеціальних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документів</a:t>
            </a:r>
            <a:r>
              <a:rPr lang="ru-RU" b="0" dirty="0">
                <a:solidFill>
                  <a:schemeClr val="tx1"/>
                </a:solidFill>
              </a:rPr>
              <a:t> (</a:t>
            </a:r>
            <a:r>
              <a:rPr lang="ru-RU" b="0" dirty="0" err="1">
                <a:solidFill>
                  <a:schemeClr val="tx1"/>
                </a:solidFill>
              </a:rPr>
              <a:t>бланків</a:t>
            </a:r>
            <a:r>
              <a:rPr lang="ru-RU" b="0" dirty="0">
                <a:solidFill>
                  <a:schemeClr val="tx1"/>
                </a:solidFill>
              </a:rPr>
              <a:t>, форм, анкет, </a:t>
            </a:r>
            <a:r>
              <a:rPr lang="ru-RU" b="0" dirty="0" err="1">
                <a:solidFill>
                  <a:schemeClr val="tx1"/>
                </a:solidFill>
              </a:rPr>
              <a:t>таблиць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тощо</a:t>
            </a:r>
            <a:r>
              <a:rPr lang="ru-RU" b="0" dirty="0" smtClean="0">
                <a:solidFill>
                  <a:schemeClr val="tx1"/>
                </a:solidFill>
              </a:rPr>
              <a:t>).</a:t>
            </a:r>
          </a:p>
          <a:p>
            <a:r>
              <a:rPr lang="ru-RU" i="1" dirty="0" err="1">
                <a:solidFill>
                  <a:schemeClr val="tx1"/>
                </a:solidFill>
              </a:rPr>
              <a:t>Г</a:t>
            </a:r>
            <a:r>
              <a:rPr lang="ru-RU" i="1" dirty="0" err="1" smtClean="0">
                <a:solidFill>
                  <a:schemeClr val="tx1"/>
                </a:solidFill>
              </a:rPr>
              <a:t>рафічні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smtClean="0">
                <a:solidFill>
                  <a:schemeClr val="tx1"/>
                </a:solidFill>
              </a:rPr>
              <a:t>-  </a:t>
            </a:r>
            <a:r>
              <a:rPr lang="ru-RU" b="0" dirty="0" err="1">
                <a:solidFill>
                  <a:schemeClr val="tx1"/>
                </a:solidFill>
              </a:rPr>
              <a:t>дають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можливість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наочно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прослідкувати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взаємозв’язки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між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операціями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smtClean="0">
                <a:solidFill>
                  <a:schemeClr val="tx1"/>
                </a:solidFill>
              </a:rPr>
              <a:t>До </a:t>
            </a:r>
            <a:r>
              <a:rPr lang="ru-RU" b="0" dirty="0" err="1">
                <a:solidFill>
                  <a:schemeClr val="tx1"/>
                </a:solidFill>
              </a:rPr>
              <a:t>графічних</a:t>
            </a:r>
            <a:r>
              <a:rPr lang="ru-RU" b="0" dirty="0">
                <a:solidFill>
                  <a:schemeClr val="tx1"/>
                </a:solidFill>
              </a:rPr>
              <a:t> моделей належать </a:t>
            </a:r>
            <a:r>
              <a:rPr lang="ru-RU" b="0" dirty="0" err="1">
                <a:solidFill>
                  <a:schemeClr val="tx1"/>
                </a:solidFill>
              </a:rPr>
              <a:t>схеми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креслення</a:t>
            </a:r>
            <a:r>
              <a:rPr lang="ru-RU" b="0" dirty="0">
                <a:solidFill>
                  <a:schemeClr val="tx1"/>
                </a:solidFill>
              </a:rPr>
              <a:t>, графи.</a:t>
            </a:r>
          </a:p>
          <a:p>
            <a:r>
              <a:rPr lang="ru-RU" i="1" dirty="0" err="1">
                <a:solidFill>
                  <a:schemeClr val="tx1"/>
                </a:solidFill>
              </a:rPr>
              <a:t>Схеми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інформаційних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процесів</a:t>
            </a:r>
            <a:r>
              <a:rPr lang="ru-RU" b="0" dirty="0">
                <a:solidFill>
                  <a:schemeClr val="tx1"/>
                </a:solidFill>
              </a:rPr>
              <a:t> і </a:t>
            </a:r>
            <a:r>
              <a:rPr lang="ru-RU" i="1" dirty="0" err="1">
                <a:solidFill>
                  <a:schemeClr val="tx1"/>
                </a:solidFill>
              </a:rPr>
              <a:t>узагальнені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структурні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інформаційно-часові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схеми</a:t>
            </a:r>
            <a:r>
              <a:rPr lang="ru-RU" i="1" dirty="0">
                <a:solidFill>
                  <a:schemeClr val="tx1"/>
                </a:solidFill>
              </a:rPr>
              <a:t> </a:t>
            </a:r>
            <a:r>
              <a:rPr lang="ru-RU" b="0" dirty="0">
                <a:solidFill>
                  <a:schemeClr val="tx1"/>
                </a:solidFill>
              </a:rPr>
              <a:t>(УСІЧС) </a:t>
            </a:r>
            <a:r>
              <a:rPr lang="ru-RU" b="0" dirty="0" err="1">
                <a:solidFill>
                  <a:schemeClr val="tx1"/>
                </a:solidFill>
              </a:rPr>
              <a:t>застосовуються</a:t>
            </a:r>
            <a:r>
              <a:rPr lang="ru-RU" b="0" dirty="0">
                <a:solidFill>
                  <a:schemeClr val="tx1"/>
                </a:solidFill>
              </a:rPr>
              <a:t> для </a:t>
            </a:r>
            <a:r>
              <a:rPr lang="ru-RU" b="0" dirty="0" err="1">
                <a:solidFill>
                  <a:schemeClr val="tx1"/>
                </a:solidFill>
              </a:rPr>
              <a:t>опису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інформаційних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технологій</a:t>
            </a:r>
            <a:r>
              <a:rPr lang="ru-RU" b="0" dirty="0">
                <a:solidFill>
                  <a:schemeClr val="tx1"/>
                </a:solidFill>
              </a:rPr>
              <a:t> (</a:t>
            </a:r>
            <a:r>
              <a:rPr lang="ru-RU" b="0" dirty="0" err="1">
                <a:solidFill>
                  <a:schemeClr val="tx1"/>
                </a:solidFill>
              </a:rPr>
              <a:t>інформаційних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процесів</a:t>
            </a:r>
            <a:r>
              <a:rPr lang="ru-RU" b="0" dirty="0">
                <a:solidFill>
                  <a:schemeClr val="tx1"/>
                </a:solidFill>
              </a:rPr>
              <a:t>) </a:t>
            </a:r>
            <a:r>
              <a:rPr lang="ru-RU" b="0" dirty="0" err="1">
                <a:solidFill>
                  <a:schemeClr val="tx1"/>
                </a:solidFill>
              </a:rPr>
              <a:t>із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застосуванням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спеціальних</a:t>
            </a:r>
            <a:endParaRPr lang="ru-RU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34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6172200" cy="64807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uk-UA" sz="2800" dirty="0">
                <a:solidFill>
                  <a:srgbClr val="C00000"/>
                </a:solidFill>
              </a:rPr>
              <a:t>Моделі інформаційних технологій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196752"/>
            <a:ext cx="6912768" cy="4752528"/>
          </a:xfrm>
        </p:spPr>
        <p:txBody>
          <a:bodyPr>
            <a:noAutofit/>
          </a:bodyPr>
          <a:lstStyle/>
          <a:p>
            <a:r>
              <a:rPr lang="ru-RU" i="1" dirty="0" err="1">
                <a:solidFill>
                  <a:schemeClr val="tx1"/>
                </a:solidFill>
              </a:rPr>
              <a:t>Математичні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 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являють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собою </a:t>
            </a:r>
            <a:r>
              <a:rPr lang="ru-RU" b="0" dirty="0" err="1">
                <a:solidFill>
                  <a:schemeClr val="tx1"/>
                </a:solidFill>
              </a:rPr>
              <a:t>функціональні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залежності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алгебраїчних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або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диференційних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рівнянь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логічних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рівнянь</a:t>
            </a:r>
            <a:r>
              <a:rPr lang="ru-RU" b="0" dirty="0">
                <a:solidFill>
                  <a:schemeClr val="tx1"/>
                </a:solidFill>
              </a:rPr>
              <a:t>. До </a:t>
            </a:r>
            <a:r>
              <a:rPr lang="ru-RU" b="0" dirty="0" err="1">
                <a:solidFill>
                  <a:schemeClr val="tx1"/>
                </a:solidFill>
              </a:rPr>
              <a:t>математичних</a:t>
            </a:r>
            <a:r>
              <a:rPr lang="ru-RU" b="0" dirty="0">
                <a:solidFill>
                  <a:schemeClr val="tx1"/>
                </a:solidFill>
              </a:rPr>
              <a:t> належать </a:t>
            </a:r>
            <a:r>
              <a:rPr lang="ru-RU" i="1" dirty="0" err="1">
                <a:solidFill>
                  <a:schemeClr val="tx1"/>
                </a:solidFill>
              </a:rPr>
              <a:t>аналітичні</a:t>
            </a:r>
            <a:r>
              <a:rPr lang="ru-RU" b="0" i="1" dirty="0">
                <a:solidFill>
                  <a:schemeClr val="tx1"/>
                </a:solidFill>
              </a:rPr>
              <a:t> </a:t>
            </a:r>
            <a:r>
              <a:rPr lang="ru-RU" b="0" dirty="0">
                <a:solidFill>
                  <a:schemeClr val="tx1"/>
                </a:solidFill>
              </a:rPr>
              <a:t>та</a:t>
            </a:r>
            <a:r>
              <a:rPr lang="ru-RU" b="0" i="1" dirty="0">
                <a:solidFill>
                  <a:schemeClr val="tx1"/>
                </a:solidFill>
              </a:rPr>
              <a:t> </a:t>
            </a:r>
            <a:r>
              <a:rPr lang="ru-RU" i="1" dirty="0" err="1">
                <a:solidFill>
                  <a:schemeClr val="tx1"/>
                </a:solidFill>
              </a:rPr>
              <a:t>імітаційні</a:t>
            </a:r>
            <a:r>
              <a:rPr lang="ru-RU" b="0" dirty="0">
                <a:solidFill>
                  <a:schemeClr val="tx1"/>
                </a:solidFill>
              </a:rPr>
              <a:t> </a:t>
            </a:r>
            <a:r>
              <a:rPr lang="ru-RU" b="0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  <a:p>
            <a:r>
              <a:rPr lang="ru-RU" i="1" dirty="0" err="1">
                <a:solidFill>
                  <a:schemeClr val="tx1"/>
                </a:solidFill>
              </a:rPr>
              <a:t>Аналітичні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 </a:t>
            </a:r>
            <a:r>
              <a:rPr lang="ru-RU" b="0" dirty="0" err="1">
                <a:solidFill>
                  <a:schemeClr val="tx1"/>
                </a:solidFill>
              </a:rPr>
              <a:t>інформаційних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процесів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орієнтовані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на </a:t>
            </a:r>
            <a:r>
              <a:rPr lang="ru-RU" b="0" dirty="0" err="1">
                <a:solidFill>
                  <a:schemeClr val="tx1"/>
                </a:solidFill>
              </a:rPr>
              <a:t>використання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аналітичних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числових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методів</a:t>
            </a:r>
            <a:r>
              <a:rPr lang="ru-RU" b="0" dirty="0">
                <a:solidFill>
                  <a:schemeClr val="tx1"/>
                </a:solidFill>
              </a:rPr>
              <a:t> та </a:t>
            </a:r>
            <a:r>
              <a:rPr lang="ru-RU" b="0" dirty="0" err="1">
                <a:solidFill>
                  <a:schemeClr val="tx1"/>
                </a:solidFill>
              </a:rPr>
              <a:t>методів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оптимізації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  <a:p>
            <a:r>
              <a:rPr lang="ru-RU" i="1" dirty="0" err="1" smtClean="0">
                <a:solidFill>
                  <a:schemeClr val="tx1"/>
                </a:solidFill>
              </a:rPr>
              <a:t>Імітаційні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 </a:t>
            </a:r>
            <a:r>
              <a:rPr lang="ru-RU" b="0" dirty="0" err="1">
                <a:solidFill>
                  <a:schemeClr val="tx1"/>
                </a:solidFill>
              </a:rPr>
              <a:t>інформаційних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процесів</a:t>
            </a:r>
            <a:r>
              <a:rPr lang="ru-RU" b="0" dirty="0">
                <a:solidFill>
                  <a:schemeClr val="tx1"/>
                </a:solidFill>
              </a:rPr>
              <a:t>, як правило, </a:t>
            </a:r>
            <a:r>
              <a:rPr lang="ru-RU" b="0" dirty="0" err="1">
                <a:solidFill>
                  <a:schemeClr val="tx1"/>
                </a:solidFill>
              </a:rPr>
              <a:t>представляють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сукупність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алгоритмів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які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відтворюють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логічну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послідовність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плину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процесу</a:t>
            </a:r>
            <a:r>
              <a:rPr lang="ru-RU" b="0" dirty="0">
                <a:solidFill>
                  <a:schemeClr val="tx1"/>
                </a:solidFill>
              </a:rPr>
              <a:t> в </a:t>
            </a:r>
            <a:r>
              <a:rPr lang="ru-RU" b="0" dirty="0" err="1">
                <a:solidFill>
                  <a:schemeClr val="tx1"/>
                </a:solidFill>
              </a:rPr>
              <a:t>часі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r>
              <a:rPr lang="ru-RU" b="0" dirty="0" err="1" smtClean="0">
                <a:solidFill>
                  <a:schemeClr val="tx1"/>
                </a:solidFill>
              </a:rPr>
              <a:t>Аналіз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імітаційної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здійснюється</a:t>
            </a:r>
            <a:r>
              <a:rPr lang="ru-RU" b="0" dirty="0">
                <a:solidFill>
                  <a:schemeClr val="tx1"/>
                </a:solidFill>
              </a:rPr>
              <a:t> шляхом </a:t>
            </a:r>
            <a:r>
              <a:rPr lang="ru-RU" b="0" dirty="0" err="1">
                <a:solidFill>
                  <a:schemeClr val="tx1"/>
                </a:solidFill>
              </a:rPr>
              <a:t>експериментування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цій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моделі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тобто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багаторазової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імітації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процесу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що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досліджується</a:t>
            </a:r>
            <a:r>
              <a:rPr lang="ru-RU" b="0" dirty="0">
                <a:solidFill>
                  <a:schemeClr val="tx1"/>
                </a:solidFill>
              </a:rPr>
              <a:t>, при </a:t>
            </a:r>
            <a:r>
              <a:rPr lang="ru-RU" b="0" dirty="0" err="1">
                <a:solidFill>
                  <a:schemeClr val="tx1"/>
                </a:solidFill>
              </a:rPr>
              <a:t>дії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нього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різного</a:t>
            </a:r>
            <a:r>
              <a:rPr lang="ru-RU" b="0" dirty="0">
                <a:solidFill>
                  <a:schemeClr val="tx1"/>
                </a:solidFill>
              </a:rPr>
              <a:t> роду </a:t>
            </a:r>
            <a:r>
              <a:rPr lang="ru-RU" b="0" dirty="0" err="1">
                <a:solidFill>
                  <a:schemeClr val="tx1"/>
                </a:solidFill>
              </a:rPr>
              <a:t>випадкових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явищ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які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відтворюються</a:t>
            </a:r>
            <a:r>
              <a:rPr lang="ru-RU" b="0" dirty="0">
                <a:solidFill>
                  <a:schemeClr val="tx1"/>
                </a:solidFill>
              </a:rPr>
              <a:t> при </a:t>
            </a:r>
            <a:r>
              <a:rPr lang="ru-RU" b="0" dirty="0" err="1">
                <a:solidFill>
                  <a:schemeClr val="tx1"/>
                </a:solidFill>
              </a:rPr>
              <a:t>моделюванні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4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6172200" cy="64807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uk-UA" sz="2400" dirty="0">
                <a:solidFill>
                  <a:srgbClr val="C00000"/>
                </a:solidFill>
              </a:rPr>
              <a:t>Технічні засоби обробки інформації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836712"/>
            <a:ext cx="6912768" cy="5616624"/>
          </a:xfrm>
        </p:spPr>
        <p:txBody>
          <a:bodyPr>
            <a:noAutofit/>
          </a:bodyPr>
          <a:lstStyle/>
          <a:p>
            <a:r>
              <a:rPr lang="vi-VN" dirty="0">
                <a:solidFill>
                  <a:schemeClr val="tx1"/>
                </a:solidFill>
              </a:rPr>
              <a:t>Техні́чний за́сіб обро́бки інформа́ції</a:t>
            </a:r>
            <a:r>
              <a:rPr lang="vi-VN" b="0" dirty="0">
                <a:solidFill>
                  <a:schemeClr val="tx1"/>
                </a:solidFill>
              </a:rPr>
              <a:t> — технічний засіб, призначений для приймання, накопичення, зберігання, пошуку, перетворення, відображення та передавання </a:t>
            </a:r>
            <a:r>
              <a:rPr lang="vi-VN" b="0" dirty="0">
                <a:solidFill>
                  <a:schemeClr val="tx1"/>
                </a:solidFill>
                <a:hlinkClick r:id="rId2" tooltip="Інформація"/>
              </a:rPr>
              <a:t>інформації</a:t>
            </a:r>
            <a:r>
              <a:rPr lang="vi-VN" b="0" dirty="0">
                <a:solidFill>
                  <a:schemeClr val="tx1"/>
                </a:solidFill>
              </a:rPr>
              <a:t>.</a:t>
            </a:r>
          </a:p>
          <a:p>
            <a:r>
              <a:rPr lang="vi-VN" b="0" dirty="0">
                <a:solidFill>
                  <a:schemeClr val="tx1"/>
                </a:solidFill>
              </a:rPr>
              <a:t>Можна виділити ряд програмних застосунків — комп’ютерних програм — для роботи з інформацією, в тому числі при науковому дослідженні. Їх можна поділити на:</a:t>
            </a:r>
          </a:p>
          <a:p>
            <a:r>
              <a:rPr lang="vi-VN" b="0" dirty="0">
                <a:solidFill>
                  <a:schemeClr val="tx1"/>
                </a:solidFill>
              </a:rPr>
              <a:t>реферативні менеджери </a:t>
            </a:r>
            <a:r>
              <a:rPr lang="vi-VN" b="0" dirty="0" smtClean="0">
                <a:solidFill>
                  <a:schemeClr val="tx1"/>
                </a:solidFill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hlinkClick r:id="rId3" tooltip="Zotero"/>
              </a:rPr>
              <a:t>zotero</a:t>
            </a:r>
            <a:r>
              <a:rPr lang="en-US" b="0" dirty="0">
                <a:solidFill>
                  <a:schemeClr val="tx1"/>
                </a:solidFill>
              </a:rPr>
              <a:t>, </a:t>
            </a:r>
            <a:r>
              <a:rPr lang="en-US" b="0" dirty="0">
                <a:solidFill>
                  <a:schemeClr val="tx1"/>
                </a:solidFill>
                <a:hlinkClick r:id="rId4" tooltip="Cb2bib"/>
              </a:rPr>
              <a:t>cb2bib</a:t>
            </a:r>
            <a:r>
              <a:rPr lang="en-US" b="0" dirty="0">
                <a:solidFill>
                  <a:schemeClr val="tx1"/>
                </a:solidFill>
              </a:rPr>
              <a:t>, </a:t>
            </a:r>
            <a:r>
              <a:rPr lang="en-US" b="0" dirty="0" err="1">
                <a:solidFill>
                  <a:schemeClr val="tx1"/>
                </a:solidFill>
                <a:hlinkClick r:id="rId5" tooltip="JabRef"/>
              </a:rPr>
              <a:t>JabRef</a:t>
            </a:r>
            <a:r>
              <a:rPr lang="en-US" b="0" dirty="0">
                <a:solidFill>
                  <a:schemeClr val="tx1"/>
                </a:solidFill>
              </a:rPr>
              <a:t> </a:t>
            </a:r>
            <a:r>
              <a:rPr lang="vi-VN" b="0" dirty="0">
                <a:solidFill>
                  <a:schemeClr val="tx1"/>
                </a:solidFill>
              </a:rPr>
              <a:t>та інші для прикладу)</a:t>
            </a:r>
          </a:p>
          <a:p>
            <a:r>
              <a:rPr lang="vi-VN" b="0" dirty="0">
                <a:solidFill>
                  <a:schemeClr val="tx1"/>
                </a:solidFill>
              </a:rPr>
              <a:t>аннотатори </a:t>
            </a:r>
            <a:r>
              <a:rPr lang="vi-VN" b="0" dirty="0" smtClean="0">
                <a:solidFill>
                  <a:schemeClr val="tx1"/>
                </a:solidFill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hlinkClick r:id="rId6" tooltip="Flpsed"/>
              </a:rPr>
              <a:t>flpsed</a:t>
            </a:r>
            <a:r>
              <a:rPr lang="en-US" b="0" dirty="0">
                <a:solidFill>
                  <a:schemeClr val="tx1"/>
                </a:solidFill>
              </a:rPr>
              <a:t> </a:t>
            </a:r>
            <a:r>
              <a:rPr lang="vi-VN" b="0" dirty="0">
                <a:solidFill>
                  <a:schemeClr val="tx1"/>
                </a:solidFill>
              </a:rPr>
              <a:t>для прикладу)</a:t>
            </a:r>
          </a:p>
          <a:p>
            <a:r>
              <a:rPr lang="vi-VN" b="0" dirty="0">
                <a:solidFill>
                  <a:schemeClr val="tx1"/>
                </a:solidFill>
              </a:rPr>
              <a:t>засоби набору «наукового»-структурованого тексту </a:t>
            </a:r>
            <a:r>
              <a:rPr lang="vi-VN" b="0" dirty="0" smtClean="0">
                <a:solidFill>
                  <a:schemeClr val="tx1"/>
                </a:solidFill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hlinkClick r:id="rId7" tooltip="Lyx"/>
              </a:rPr>
              <a:t>Lyx</a:t>
            </a:r>
            <a:r>
              <a:rPr lang="en-US" b="0" dirty="0">
                <a:solidFill>
                  <a:schemeClr val="tx1"/>
                </a:solidFill>
              </a:rPr>
              <a:t>) </a:t>
            </a:r>
            <a:r>
              <a:rPr lang="vi-VN" b="0" dirty="0">
                <a:solidFill>
                  <a:schemeClr val="tx1"/>
                </a:solidFill>
              </a:rPr>
              <a:t>та створення презентацій </a:t>
            </a:r>
            <a:r>
              <a:rPr lang="vi-VN" b="0" dirty="0" smtClean="0">
                <a:solidFill>
                  <a:schemeClr val="tx1"/>
                </a:solidFill>
              </a:rPr>
              <a:t>(</a:t>
            </a:r>
            <a:r>
              <a:rPr lang="vi-VN" b="0" dirty="0">
                <a:solidFill>
                  <a:schemeClr val="tx1"/>
                </a:solidFill>
              </a:rPr>
              <a:t> </a:t>
            </a:r>
            <a:r>
              <a:rPr lang="en-US" b="0" dirty="0">
                <a:solidFill>
                  <a:schemeClr val="tx1"/>
                </a:solidFill>
                <a:hlinkClick r:id="rId8" tooltip="Beamer"/>
              </a:rPr>
              <a:t>beamer</a:t>
            </a:r>
            <a:r>
              <a:rPr lang="en-US" b="0" dirty="0">
                <a:solidFill>
                  <a:schemeClr val="tx1"/>
                </a:solidFill>
              </a:rPr>
              <a:t>)</a:t>
            </a:r>
          </a:p>
          <a:p>
            <a:r>
              <a:rPr lang="vi-VN" b="0" dirty="0">
                <a:solidFill>
                  <a:schemeClr val="tx1"/>
                </a:solidFill>
              </a:rPr>
              <a:t>каталогізатори (не в «бібліографічному» сенсі, а як створення каталогу напрацювань — дослідних даних: гербарії, колекції фотознімків (мікро, рентген інші), інше)</a:t>
            </a:r>
          </a:p>
          <a:p>
            <a:r>
              <a:rPr lang="vi-VN" b="0" dirty="0">
                <a:solidFill>
                  <a:schemeClr val="tx1"/>
                </a:solidFill>
              </a:rPr>
              <a:t>візуалізатори цифрової та іншої інформації (графопобудовувачі </a:t>
            </a:r>
            <a:r>
              <a:rPr lang="en-US" b="0" dirty="0" err="1">
                <a:solidFill>
                  <a:schemeClr val="tx1"/>
                </a:solidFill>
                <a:hlinkClick r:id="rId9" tooltip="Engauge Digitizer"/>
              </a:rPr>
              <a:t>Engauge</a:t>
            </a:r>
            <a:r>
              <a:rPr lang="en-US" b="0" dirty="0">
                <a:solidFill>
                  <a:schemeClr val="tx1"/>
                </a:solidFill>
                <a:hlinkClick r:id="rId9" tooltip="Engauge Digitizer"/>
              </a:rPr>
              <a:t> Digitizer</a:t>
            </a:r>
            <a:r>
              <a:rPr lang="en-US" b="0" dirty="0">
                <a:solidFill>
                  <a:schemeClr val="tx1"/>
                </a:solidFill>
              </a:rPr>
              <a:t>)</a:t>
            </a:r>
          </a:p>
          <a:p>
            <a:r>
              <a:rPr lang="vi-VN" b="0" dirty="0">
                <a:solidFill>
                  <a:schemeClr val="tx1"/>
                </a:solidFill>
              </a:rPr>
              <a:t>засоби </a:t>
            </a:r>
            <a:r>
              <a:rPr lang="vi-VN" b="0" dirty="0">
                <a:solidFill>
                  <a:schemeClr val="tx1"/>
                </a:solidFill>
                <a:hlinkClick r:id="rId10" tooltip="Оцифровування"/>
              </a:rPr>
              <a:t>оцифровування</a:t>
            </a:r>
            <a:r>
              <a:rPr lang="vi-VN" b="0" dirty="0">
                <a:solidFill>
                  <a:schemeClr val="tx1"/>
                </a:solidFill>
              </a:rPr>
              <a:t> (графічної інформації </a:t>
            </a:r>
            <a:r>
              <a:rPr lang="en-US" b="0" dirty="0">
                <a:solidFill>
                  <a:schemeClr val="tx1"/>
                </a:solidFill>
                <a:hlinkClick r:id="rId11" tooltip="Plot Digitizer"/>
              </a:rPr>
              <a:t>Plot Digitizer</a:t>
            </a:r>
            <a:r>
              <a:rPr lang="en-US" b="0" dirty="0">
                <a:solidFill>
                  <a:schemeClr val="tx1"/>
                </a:solidFill>
              </a:rPr>
              <a:t>, </a:t>
            </a:r>
            <a:r>
              <a:rPr lang="vi-VN" b="0" dirty="0">
                <a:solidFill>
                  <a:schemeClr val="tx1"/>
                </a:solidFill>
              </a:rPr>
              <a:t>звуку, інше)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11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552728" cy="1224136"/>
          </a:xfrm>
        </p:spPr>
        <p:txBody>
          <a:bodyPr anchor="t">
            <a:normAutofit/>
          </a:bodyPr>
          <a:lstStyle/>
          <a:p>
            <a:pPr algn="ctr"/>
            <a:r>
              <a:rPr lang="uk-UA" sz="2400" dirty="0">
                <a:solidFill>
                  <a:srgbClr val="C00000"/>
                </a:solidFill>
              </a:rPr>
              <a:t>Пакети прикладних програм як інструментарій вирішення практичних завдань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1340768"/>
            <a:ext cx="7128792" cy="50405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b="0" dirty="0" err="1">
                <a:solidFill>
                  <a:schemeClr val="tx1"/>
                </a:solidFill>
              </a:rPr>
              <a:t>Основне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призначення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 – </a:t>
            </a:r>
            <a:r>
              <a:rPr lang="ru-RU" b="0" dirty="0" err="1">
                <a:solidFill>
                  <a:schemeClr val="tx1"/>
                </a:solidFill>
              </a:rPr>
              <a:t>це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розв’язання</a:t>
            </a:r>
            <a:r>
              <a:rPr lang="ru-RU" b="0" dirty="0">
                <a:solidFill>
                  <a:schemeClr val="tx1"/>
                </a:solidFill>
              </a:rPr>
              <a:t> задач у </a:t>
            </a:r>
            <a:r>
              <a:rPr lang="ru-RU" b="0" dirty="0" err="1">
                <a:solidFill>
                  <a:schemeClr val="tx1"/>
                </a:solidFill>
              </a:rPr>
              <a:t>конкретній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предметній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галузі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b="0" dirty="0">
                <a:solidFill>
                  <a:schemeClr val="tx1"/>
                </a:solidFill>
              </a:rPr>
              <a:t>При </a:t>
            </a:r>
            <a:r>
              <a:rPr lang="ru-RU" b="0" dirty="0" err="1">
                <a:solidFill>
                  <a:schemeClr val="tx1"/>
                </a:solidFill>
              </a:rPr>
              <a:t>розв’язанні</a:t>
            </a:r>
            <a:r>
              <a:rPr lang="ru-RU" b="0" dirty="0">
                <a:solidFill>
                  <a:schemeClr val="tx1"/>
                </a:solidFill>
              </a:rPr>
              <a:t> задач за </a:t>
            </a:r>
            <a:r>
              <a:rPr lang="ru-RU" b="0" dirty="0" err="1">
                <a:solidFill>
                  <a:schemeClr val="tx1"/>
                </a:solidFill>
              </a:rPr>
              <a:t>допомогою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комп’ютера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її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розбивають</a:t>
            </a:r>
            <a:r>
              <a:rPr lang="ru-RU" b="0" dirty="0">
                <a:solidFill>
                  <a:schemeClr val="tx1"/>
                </a:solidFill>
              </a:rPr>
              <a:t> на </a:t>
            </a:r>
            <a:r>
              <a:rPr lang="ru-RU" b="0" dirty="0" err="1">
                <a:solidFill>
                  <a:schemeClr val="tx1"/>
                </a:solidFill>
              </a:rPr>
              <a:t>кілька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частин</a:t>
            </a:r>
            <a:r>
              <a:rPr lang="ru-RU" b="0" dirty="0">
                <a:solidFill>
                  <a:schemeClr val="tx1"/>
                </a:solidFill>
              </a:rPr>
              <a:t> – </a:t>
            </a:r>
            <a:r>
              <a:rPr lang="ru-RU" b="0" dirty="0" err="1">
                <a:solidFill>
                  <a:schemeClr val="tx1"/>
                </a:solidFill>
              </a:rPr>
              <a:t>підзадач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r>
              <a:rPr lang="ru-RU" b="0" dirty="0" err="1">
                <a:solidFill>
                  <a:schemeClr val="tx1"/>
                </a:solidFill>
              </a:rPr>
              <a:t>Кожна</a:t>
            </a:r>
            <a:r>
              <a:rPr lang="ru-RU" b="0" dirty="0">
                <a:solidFill>
                  <a:schemeClr val="tx1"/>
                </a:solidFill>
              </a:rPr>
              <a:t> з </a:t>
            </a:r>
            <a:r>
              <a:rPr lang="ru-RU" b="0" dirty="0" err="1">
                <a:solidFill>
                  <a:schemeClr val="tx1"/>
                </a:solidFill>
              </a:rPr>
              <a:t>цих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під</a:t>
            </a:r>
            <a:r>
              <a:rPr lang="ru-RU" b="0" dirty="0">
                <a:solidFill>
                  <a:schemeClr val="tx1"/>
                </a:solidFill>
              </a:rPr>
              <a:t> задач </a:t>
            </a:r>
            <a:r>
              <a:rPr lang="ru-RU" b="0" dirty="0" err="1">
                <a:solidFill>
                  <a:schemeClr val="tx1"/>
                </a:solidFill>
              </a:rPr>
              <a:t>розв’язується</a:t>
            </a:r>
            <a:r>
              <a:rPr lang="ru-RU" b="0" dirty="0">
                <a:solidFill>
                  <a:schemeClr val="tx1"/>
                </a:solidFill>
              </a:rPr>
              <a:t> за </a:t>
            </a:r>
            <a:r>
              <a:rPr lang="ru-RU" b="0" dirty="0" err="1">
                <a:solidFill>
                  <a:schemeClr val="tx1"/>
                </a:solidFill>
              </a:rPr>
              <a:t>допомогою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своєї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програми</a:t>
            </a:r>
            <a:r>
              <a:rPr lang="ru-RU" b="0" dirty="0">
                <a:solidFill>
                  <a:schemeClr val="tx1"/>
                </a:solidFill>
              </a:rPr>
              <a:t>. </a:t>
            </a:r>
            <a:r>
              <a:rPr lang="ru-RU" b="0" dirty="0" err="1">
                <a:solidFill>
                  <a:schemeClr val="tx1"/>
                </a:solidFill>
              </a:rPr>
              <a:t>Розв’язання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вихідної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задачі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забезпечується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сукупністю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всіх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використовуваних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. Для </a:t>
            </a:r>
            <a:r>
              <a:rPr lang="ru-RU" b="0" dirty="0" err="1">
                <a:solidFill>
                  <a:schemeClr val="tx1"/>
                </a:solidFill>
              </a:rPr>
              <a:t>розв’язування</a:t>
            </a:r>
            <a:r>
              <a:rPr lang="ru-RU" b="0" dirty="0">
                <a:solidFill>
                  <a:schemeClr val="tx1"/>
                </a:solidFill>
              </a:rPr>
              <a:t> задач </a:t>
            </a:r>
            <a:r>
              <a:rPr lang="ru-RU" b="0" dirty="0" err="1">
                <a:solidFill>
                  <a:schemeClr val="tx1"/>
                </a:solidFill>
              </a:rPr>
              <a:t>однакового</a:t>
            </a:r>
            <a:r>
              <a:rPr lang="ru-RU" b="0" dirty="0">
                <a:solidFill>
                  <a:schemeClr val="tx1"/>
                </a:solidFill>
              </a:rPr>
              <a:t> типу створено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, за </a:t>
            </a:r>
            <a:r>
              <a:rPr lang="ru-RU" b="0" dirty="0" err="1">
                <a:solidFill>
                  <a:schemeClr val="tx1"/>
                </a:solidFill>
              </a:rPr>
              <a:t>допомогою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яких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розв’язуються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різні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конкретні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задачі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даного</a:t>
            </a:r>
            <a:r>
              <a:rPr lang="ru-RU" b="0" dirty="0">
                <a:solidFill>
                  <a:schemeClr val="tx1"/>
                </a:solidFill>
              </a:rPr>
              <a:t> типу. </a:t>
            </a:r>
            <a:r>
              <a:rPr lang="ru-RU" b="0" dirty="0" err="1">
                <a:solidFill>
                  <a:schemeClr val="tx1"/>
                </a:solidFill>
              </a:rPr>
              <a:t>Системи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що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дозволяють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розв’язувати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задачі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певного</a:t>
            </a:r>
            <a:r>
              <a:rPr lang="ru-RU" b="0" dirty="0">
                <a:solidFill>
                  <a:schemeClr val="tx1"/>
                </a:solidFill>
              </a:rPr>
              <a:t> типу, </a:t>
            </a:r>
            <a:r>
              <a:rPr lang="ru-RU" b="0" dirty="0" err="1">
                <a:solidFill>
                  <a:schemeClr val="tx1"/>
                </a:solidFill>
              </a:rPr>
              <a:t>називаються</a:t>
            </a:r>
            <a:r>
              <a:rPr lang="ru-RU" b="0" dirty="0">
                <a:solidFill>
                  <a:schemeClr val="tx1"/>
                </a:solidFill>
              </a:rPr>
              <a:t> пакетами </a:t>
            </a:r>
            <a:r>
              <a:rPr lang="ru-RU" b="0" dirty="0" err="1">
                <a:solidFill>
                  <a:schemeClr val="tx1"/>
                </a:solidFill>
              </a:rPr>
              <a:t>прикладних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програм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4097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11569</TotalTime>
  <Words>482</Words>
  <Application>Microsoft Office PowerPoint</Application>
  <PresentationFormat>Экран (4:3)</PresentationFormat>
  <Paragraphs>61</Paragraphs>
  <Slides>13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ІНФОРМАЦІЙНІ ТЕХНОЛОГІЇ ГІДРОЕЛЕКТРОСТАНЦІЙ</vt:lpstr>
      <vt:lpstr> ЛЕКЦІЯ 2 Технології обробки та аналізу даних</vt:lpstr>
      <vt:lpstr>Поняття інформації </vt:lpstr>
      <vt:lpstr>Види обробки інформації </vt:lpstr>
      <vt:lpstr>Життєвий цикл інформації</vt:lpstr>
      <vt:lpstr>Моделі інформаційних технологій</vt:lpstr>
      <vt:lpstr>Моделі інформаційних технологій</vt:lpstr>
      <vt:lpstr>Технічні засоби обробки інформації</vt:lpstr>
      <vt:lpstr>Пакети прикладних програм як інструментарій вирішення практичних завдань</vt:lpstr>
      <vt:lpstr>Види прикладних програм </vt:lpstr>
      <vt:lpstr>Аналітична обробка даних</vt:lpstr>
      <vt:lpstr>Техніко-економічний аналіз проектів в гідроенергетиці</vt:lpstr>
      <vt:lpstr>ДЯКУЮ ЗА УВАГУ!!!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ТЕХНОЛОГІЇ ГІДРОЕЛЕКТРОСТАНЦІЙ</dc:title>
  <dc:creator>Admin</dc:creator>
  <cp:lastModifiedBy>Admin</cp:lastModifiedBy>
  <cp:revision>7</cp:revision>
  <dcterms:created xsi:type="dcterms:W3CDTF">2021-02-08T18:08:45Z</dcterms:created>
  <dcterms:modified xsi:type="dcterms:W3CDTF">2021-02-16T19:08:45Z</dcterms:modified>
</cp:coreProperties>
</file>