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8" r:id="rId4"/>
    <p:sldId id="258" r:id="rId5"/>
    <p:sldId id="269" r:id="rId6"/>
    <p:sldId id="261" r:id="rId7"/>
    <p:sldId id="265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EA80-41DF-4445-BBAE-747358E906F1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AB44D-248E-4ED5-83AA-BF7E6C7BD3F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CBE3C-2716-4773-8CB8-47F62992F2A6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8711D-310D-4AAC-9FEA-1A74D17CD9F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8AB02-B753-419E-8635-F951052BABF6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FC2D9-7181-44FC-A622-88E0A7F961C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EEF5A-95C3-4A4D-98EE-AD3E455A631F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41DBE-A6DC-4878-BD29-C979B07CD3F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1A49D-1518-4BD6-AAAA-9659A8128433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9F9AE-366E-4055-B9FC-3B7BDE922B3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4BEF7-DDA0-4B33-BF91-BF0E6BCE4DE7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32709-1D40-4132-948C-C486BB5895F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12EAC-95C7-4F43-BC26-3608AA72FA0C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47918-53BA-41EC-B334-27E6CD2B5FC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0C8F-080E-4A1D-91E4-0FAF5A550BEA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FB07-472A-4901-AFF4-F45A5C43678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2373-9D98-4AC5-82B3-E9A8E2FB7F23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AE3F9-6AD5-4328-81CE-21B424AC981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76FE1-9FCB-4C70-AC81-5E8978D7CC39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97B54-F966-4287-A6A2-1C3925AE5B8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274E3-0372-4835-852E-1CC4B8E7ED00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FBB89-6309-425A-B09A-F80DE8F387B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E61A65-8EFF-4477-B979-94DF467E5649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EF6496-9408-4E01-B4CE-C47921C3C02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pull dir="l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755650" y="765175"/>
            <a:ext cx="7772400" cy="1470025"/>
          </a:xfrm>
        </p:spPr>
        <p:txBody>
          <a:bodyPr/>
          <a:lstStyle/>
          <a:p>
            <a:r>
              <a:rPr lang="ru-RU" sz="5400" b="1" i="1" dirty="0"/>
              <a:t>Природа і </a:t>
            </a:r>
            <a:r>
              <a:rPr lang="ru-RU" sz="5400" b="1" i="1" dirty="0" err="1"/>
              <a:t>психологія</a:t>
            </a:r>
            <a:r>
              <a:rPr lang="ru-RU" sz="5400" b="1" i="1" dirty="0"/>
              <a:t> </a:t>
            </a:r>
            <a:r>
              <a:rPr lang="ru-RU" sz="5400" b="1" i="1" dirty="0" err="1"/>
              <a:t>жінки</a:t>
            </a:r>
            <a:r>
              <a:rPr lang="ru-RU" sz="5400" b="1" i="1" dirty="0"/>
              <a:t> по К. </a:t>
            </a:r>
            <a:r>
              <a:rPr lang="ru-RU" sz="5400" b="1" i="1" dirty="0" err="1"/>
              <a:t>Хорні</a:t>
            </a:r>
            <a:endParaRPr lang="ru-RU" sz="5400" b="1" i="1" dirty="0"/>
          </a:p>
        </p:txBody>
      </p:sp>
      <p:pic>
        <p:nvPicPr>
          <p:cNvPr id="13315" name="Рисунок 3" descr="x_461c3f6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797175"/>
            <a:ext cx="2665412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1403350" y="476250"/>
            <a:ext cx="5614988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2349500"/>
            <a:ext cx="7848600" cy="3959225"/>
          </a:xfrm>
        </p:spPr>
        <p:txBody>
          <a:bodyPr rtlCol="0">
            <a:normAutofit fontScale="92500" lnSpcReduction="2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err="1">
                <a:solidFill>
                  <a:schemeClr val="accent1"/>
                </a:solidFill>
              </a:rPr>
              <a:t>Хорні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намагалася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показати</a:t>
            </a:r>
            <a:r>
              <a:rPr lang="ru-RU" i="1" dirty="0">
                <a:solidFill>
                  <a:schemeClr val="accent1"/>
                </a:solidFill>
              </a:rPr>
              <a:t>, </a:t>
            </a:r>
            <a:r>
              <a:rPr lang="ru-RU" i="1" dirty="0" err="1">
                <a:solidFill>
                  <a:schemeClr val="accent1"/>
                </a:solidFill>
              </a:rPr>
              <a:t>що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жінка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має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харатерну</a:t>
            </a:r>
            <a:r>
              <a:rPr lang="ru-RU" i="1" dirty="0">
                <a:solidFill>
                  <a:schemeClr val="accent1"/>
                </a:solidFill>
              </a:rPr>
              <a:t> для </a:t>
            </a:r>
            <a:r>
              <a:rPr lang="ru-RU" i="1" dirty="0" err="1">
                <a:solidFill>
                  <a:schemeClr val="accent1"/>
                </a:solidFill>
              </a:rPr>
              <a:t>неї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біологічну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конституцію</a:t>
            </a:r>
            <a:r>
              <a:rPr lang="ru-RU" i="1" dirty="0">
                <a:solidFill>
                  <a:schemeClr val="accent1"/>
                </a:solidFill>
              </a:rPr>
              <a:t>, </a:t>
            </a:r>
            <a:r>
              <a:rPr lang="ru-RU" i="1" dirty="0" err="1">
                <a:solidFill>
                  <a:schemeClr val="accent1"/>
                </a:solidFill>
              </a:rPr>
              <a:t>паттерни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поведінки</a:t>
            </a:r>
            <a:r>
              <a:rPr lang="ru-RU" i="1" dirty="0">
                <a:solidFill>
                  <a:schemeClr val="accent1"/>
                </a:solidFill>
              </a:rPr>
              <a:t>, </a:t>
            </a:r>
            <a:r>
              <a:rPr lang="ru-RU" i="1" dirty="0" err="1">
                <a:solidFill>
                  <a:schemeClr val="accent1"/>
                </a:solidFill>
              </a:rPr>
              <a:t>які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мають</a:t>
            </a:r>
            <a:r>
              <a:rPr lang="ru-RU" i="1" dirty="0">
                <a:solidFill>
                  <a:schemeClr val="accent1"/>
                </a:solidFill>
              </a:rPr>
              <a:t> бути </a:t>
            </a:r>
            <a:r>
              <a:rPr lang="ru-RU" i="1" dirty="0" err="1">
                <a:solidFill>
                  <a:schemeClr val="accent1"/>
                </a:solidFill>
              </a:rPr>
              <a:t>усвідломлені</a:t>
            </a:r>
            <a:r>
              <a:rPr lang="ru-RU" i="1" dirty="0">
                <a:solidFill>
                  <a:schemeClr val="accent1"/>
                </a:solidFill>
              </a:rPr>
              <a:t>, </a:t>
            </a:r>
            <a:r>
              <a:rPr lang="ru-RU" i="1" dirty="0" err="1">
                <a:solidFill>
                  <a:schemeClr val="accent1"/>
                </a:solidFill>
              </a:rPr>
              <a:t>виходячи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саме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із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жіночої</a:t>
            </a:r>
            <a:r>
              <a:rPr lang="ru-RU" i="1" dirty="0">
                <a:solidFill>
                  <a:schemeClr val="accent1"/>
                </a:solidFill>
              </a:rPr>
              <a:t> точки </a:t>
            </a:r>
            <a:r>
              <a:rPr lang="ru-RU" i="1" dirty="0" err="1">
                <a:solidFill>
                  <a:schemeClr val="accent1"/>
                </a:solidFill>
              </a:rPr>
              <a:t>зору</a:t>
            </a:r>
            <a:r>
              <a:rPr lang="ru-RU" i="1" dirty="0">
                <a:solidFill>
                  <a:schemeClr val="accent1"/>
                </a:solidFill>
              </a:rPr>
              <a:t>, а не як результат </a:t>
            </a:r>
            <a:r>
              <a:rPr lang="ru-RU" i="1" dirty="0" err="1">
                <a:solidFill>
                  <a:schemeClr val="accent1"/>
                </a:solidFill>
              </a:rPr>
              <a:t>відмінності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жінок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від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чоловіків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чи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жіночої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неповноцінності</a:t>
            </a:r>
            <a:r>
              <a:rPr lang="ru-RU" i="1" dirty="0">
                <a:solidFill>
                  <a:schemeClr val="accent1"/>
                </a:solidFill>
              </a:rPr>
              <a:t>. </a:t>
            </a:r>
            <a:r>
              <a:rPr lang="ru-RU" i="1" dirty="0" err="1">
                <a:solidFill>
                  <a:schemeClr val="accent1"/>
                </a:solidFill>
              </a:rPr>
              <a:t>Хорні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зазначала</a:t>
            </a:r>
            <a:r>
              <a:rPr lang="ru-RU" i="1" dirty="0">
                <a:solidFill>
                  <a:schemeClr val="accent1"/>
                </a:solidFill>
              </a:rPr>
              <a:t>, </a:t>
            </a:r>
            <a:r>
              <a:rPr lang="ru-RU" i="1" dirty="0" err="1">
                <a:solidFill>
                  <a:schemeClr val="accent1"/>
                </a:solidFill>
              </a:rPr>
              <a:t>що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психоаналіз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був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створений</a:t>
            </a:r>
            <a:r>
              <a:rPr lang="ru-RU" i="1" dirty="0">
                <a:solidFill>
                  <a:schemeClr val="accent1"/>
                </a:solidFill>
              </a:rPr>
              <a:t> в </a:t>
            </a:r>
            <a:r>
              <a:rPr lang="ru-RU" i="1" dirty="0" err="1">
                <a:solidFill>
                  <a:schemeClr val="accent1"/>
                </a:solidFill>
              </a:rPr>
              <a:t>умовах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культури</a:t>
            </a:r>
            <a:r>
              <a:rPr lang="ru-RU" i="1" dirty="0">
                <a:solidFill>
                  <a:schemeClr val="accent1"/>
                </a:solidFill>
              </a:rPr>
              <a:t> з </a:t>
            </a:r>
            <a:r>
              <a:rPr lang="ru-RU" i="1" dirty="0" err="1">
                <a:solidFill>
                  <a:schemeClr val="accent1"/>
                </a:solidFill>
              </a:rPr>
              <a:t>чоловічім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домінуванням</a:t>
            </a:r>
            <a:r>
              <a:rPr lang="ru-RU" i="1" dirty="0">
                <a:solidFill>
                  <a:schemeClr val="accent1"/>
                </a:solidFill>
              </a:rPr>
              <a:t>, і </a:t>
            </a:r>
            <a:r>
              <a:rPr lang="ru-RU" i="1" dirty="0" err="1">
                <a:solidFill>
                  <a:schemeClr val="accent1"/>
                </a:solidFill>
              </a:rPr>
              <a:t>він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розглядає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жінок</a:t>
            </a:r>
            <a:r>
              <a:rPr lang="ru-RU" i="1" dirty="0">
                <a:solidFill>
                  <a:schemeClr val="accent1"/>
                </a:solidFill>
              </a:rPr>
              <a:t> просто як </a:t>
            </a:r>
            <a:r>
              <a:rPr lang="ru-RU" i="1" dirty="0" err="1">
                <a:solidFill>
                  <a:schemeClr val="accent1"/>
                </a:solidFill>
              </a:rPr>
              <a:t>неповноцінних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чоловіків</a:t>
            </a:r>
            <a:r>
              <a:rPr lang="ru-RU" i="1" dirty="0">
                <a:solidFill>
                  <a:schemeClr val="accent1"/>
                </a:solidFill>
              </a:rPr>
              <a:t>. </a:t>
            </a:r>
            <a:endParaRPr lang="ru-RU" dirty="0"/>
          </a:p>
        </p:txBody>
      </p:sp>
    </p:spTree>
  </p:cSld>
  <p:clrMapOvr>
    <a:masterClrMapping/>
  </p:clrMapOvr>
  <p:transition spd="med">
    <p:pull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1196975"/>
            <a:ext cx="8135938" cy="4176713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err="1">
                <a:solidFill>
                  <a:schemeClr val="accent1"/>
                </a:solidFill>
              </a:rPr>
              <a:t>Первинні</a:t>
            </a:r>
            <a:r>
              <a:rPr lang="ru-RU" i="1" dirty="0">
                <a:solidFill>
                  <a:schemeClr val="accent1"/>
                </a:solidFill>
              </a:rPr>
              <a:t> погляди </a:t>
            </a:r>
            <a:r>
              <a:rPr lang="ru-RU" i="1" dirty="0" err="1">
                <a:solidFill>
                  <a:schemeClr val="accent1"/>
                </a:solidFill>
              </a:rPr>
              <a:t>Хорні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стосувалися</a:t>
            </a:r>
            <a:r>
              <a:rPr lang="ru-RU" i="1" dirty="0">
                <a:solidFill>
                  <a:schemeClr val="accent1"/>
                </a:solidFill>
              </a:rPr>
              <a:t> того, </a:t>
            </a:r>
            <a:r>
              <a:rPr lang="ru-RU" i="1" dirty="0" err="1">
                <a:solidFill>
                  <a:schemeClr val="accent1"/>
                </a:solidFill>
              </a:rPr>
              <a:t>що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чоловіки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заздрять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вагітності</a:t>
            </a:r>
            <a:r>
              <a:rPr lang="ru-RU" i="1" dirty="0">
                <a:solidFill>
                  <a:schemeClr val="accent1"/>
                </a:solidFill>
              </a:rPr>
              <a:t>, </a:t>
            </a:r>
            <a:r>
              <a:rPr lang="ru-RU" i="1" dirty="0" err="1">
                <a:solidFill>
                  <a:schemeClr val="accent1"/>
                </a:solidFill>
              </a:rPr>
              <a:t>можливості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жінки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народити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дитину</a:t>
            </a:r>
            <a:r>
              <a:rPr lang="ru-RU" i="1" dirty="0">
                <a:solidFill>
                  <a:schemeClr val="accent1"/>
                </a:solidFill>
              </a:rPr>
              <a:t>, і у них </a:t>
            </a:r>
            <a:r>
              <a:rPr lang="ru-RU" i="1" dirty="0" err="1">
                <a:solidFill>
                  <a:schemeClr val="accent1"/>
                </a:solidFill>
              </a:rPr>
              <a:t>виникає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безсвідоме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бажання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принизити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жінку</a:t>
            </a:r>
            <a:r>
              <a:rPr lang="ru-RU" i="1" dirty="0">
                <a:solidFill>
                  <a:schemeClr val="accent1"/>
                </a:solidFill>
              </a:rPr>
              <a:t>. </a:t>
            </a:r>
            <a:r>
              <a:rPr lang="ru-RU" i="1" dirty="0" err="1">
                <a:solidFill>
                  <a:schemeClr val="accent1"/>
                </a:solidFill>
              </a:rPr>
              <a:t>Заздрість</a:t>
            </a:r>
            <a:r>
              <a:rPr lang="ru-RU" i="1" dirty="0">
                <a:solidFill>
                  <a:schemeClr val="accent1"/>
                </a:solidFill>
              </a:rPr>
              <a:t> до матки у </a:t>
            </a:r>
            <a:r>
              <a:rPr lang="ru-RU" i="1" dirty="0" err="1">
                <a:solidFill>
                  <a:schemeClr val="accent1"/>
                </a:solidFill>
              </a:rPr>
              <a:t>чоловіків</a:t>
            </a:r>
            <a:r>
              <a:rPr lang="ru-RU" i="1" dirty="0">
                <a:solidFill>
                  <a:schemeClr val="accent1"/>
                </a:solidFill>
              </a:rPr>
              <a:t> є </a:t>
            </a:r>
            <a:r>
              <a:rPr lang="ru-RU" i="1" dirty="0" err="1">
                <a:solidFill>
                  <a:schemeClr val="accent1"/>
                </a:solidFill>
              </a:rPr>
              <a:t>сильнішою</a:t>
            </a:r>
            <a:r>
              <a:rPr lang="ru-RU" i="1" dirty="0">
                <a:solidFill>
                  <a:schemeClr val="accent1"/>
                </a:solidFill>
              </a:rPr>
              <a:t>, </a:t>
            </a:r>
            <a:r>
              <a:rPr lang="ru-RU" i="1" dirty="0" err="1">
                <a:solidFill>
                  <a:schemeClr val="accent1"/>
                </a:solidFill>
              </a:rPr>
              <a:t>ніж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заздрість</a:t>
            </a:r>
            <a:r>
              <a:rPr lang="ru-RU" i="1" dirty="0">
                <a:solidFill>
                  <a:schemeClr val="accent1"/>
                </a:solidFill>
              </a:rPr>
              <a:t> </a:t>
            </a:r>
            <a:r>
              <a:rPr lang="ru-RU" i="1" dirty="0" err="1">
                <a:solidFill>
                  <a:schemeClr val="accent1"/>
                </a:solidFill>
              </a:rPr>
              <a:t>жінок</a:t>
            </a:r>
            <a:r>
              <a:rPr lang="ru-RU" i="1" dirty="0">
                <a:solidFill>
                  <a:schemeClr val="accent1"/>
                </a:solidFill>
              </a:rPr>
              <a:t> до </a:t>
            </a:r>
            <a:r>
              <a:rPr lang="ru-RU" i="1" dirty="0" err="1">
                <a:solidFill>
                  <a:schemeClr val="accent1"/>
                </a:solidFill>
              </a:rPr>
              <a:t>пенісу</a:t>
            </a:r>
            <a:r>
              <a:rPr lang="ru-RU" i="1" dirty="0">
                <a:solidFill>
                  <a:schemeClr val="accent1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  <p:transition spd="med">
    <p:pull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323850" y="260350"/>
            <a:ext cx="7772400" cy="1470025"/>
          </a:xfrm>
        </p:spPr>
        <p:txBody>
          <a:bodyPr/>
          <a:lstStyle/>
          <a:p>
            <a:r>
              <a:rPr lang="ru-RU" sz="3200" dirty="0"/>
              <a:t>Карен </a:t>
            </a:r>
            <a:r>
              <a:rPr lang="ru-RU" sz="3200" dirty="0" err="1"/>
              <a:t>Хорні</a:t>
            </a:r>
            <a:r>
              <a:rPr lang="ru-RU" sz="3200" dirty="0"/>
              <a:t> </a:t>
            </a:r>
            <a:r>
              <a:rPr lang="ru-RU" sz="3200" dirty="0" err="1"/>
              <a:t>виділяє</a:t>
            </a:r>
            <a:r>
              <a:rPr lang="ru-RU" sz="3200" dirty="0"/>
              <a:t> три </a:t>
            </a:r>
            <a:r>
              <a:rPr lang="ru-RU" sz="3200" dirty="0" err="1"/>
              <a:t>важливих</a:t>
            </a:r>
            <a:r>
              <a:rPr lang="ru-RU" sz="3200" dirty="0"/>
              <a:t> </a:t>
            </a:r>
            <a:r>
              <a:rPr lang="ru-RU" sz="3200" dirty="0" err="1"/>
              <a:t>моменти</a:t>
            </a:r>
            <a:r>
              <a:rPr lang="ru-RU" sz="3200" dirty="0"/>
              <a:t>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1484313"/>
            <a:ext cx="8353425" cy="5184775"/>
          </a:xfrm>
        </p:spPr>
        <p:txBody>
          <a:bodyPr rtlCol="0">
            <a:normAutofit/>
          </a:bodyPr>
          <a:lstStyle/>
          <a:p>
            <a:pPr algn="l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err="1">
                <a:solidFill>
                  <a:schemeClr val="tx1"/>
                </a:solidFill>
              </a:rPr>
              <a:t>Чоловік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почитає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жінку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передусім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мати</a:t>
            </a:r>
            <a:r>
              <a:rPr lang="ru-RU" dirty="0">
                <a:solidFill>
                  <a:schemeClr val="tx1"/>
                </a:solidFill>
              </a:rPr>
              <a:t> і при </a:t>
            </a:r>
            <a:r>
              <a:rPr lang="ru-RU" dirty="0" err="1">
                <a:solidFill>
                  <a:schemeClr val="tx1"/>
                </a:solidFill>
              </a:rPr>
              <a:t>цьому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заздріть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їй</a:t>
            </a:r>
            <a:r>
              <a:rPr lang="ru-RU" dirty="0">
                <a:solidFill>
                  <a:schemeClr val="tx1"/>
                </a:solidFill>
              </a:rPr>
              <a:t> в тому,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здатен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народити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дитину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компенсує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створенні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релігії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мистецтва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Саме</a:t>
            </a:r>
            <a:r>
              <a:rPr lang="ru-RU" dirty="0">
                <a:solidFill>
                  <a:schemeClr val="tx1"/>
                </a:solidFill>
              </a:rPr>
              <a:t> тому культура </a:t>
            </a:r>
            <a:r>
              <a:rPr lang="ru-RU" dirty="0" err="1">
                <a:solidFill>
                  <a:schemeClr val="tx1"/>
                </a:solidFill>
              </a:rPr>
              <a:t>має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відтінок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маскулінності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accent1"/>
              </a:solidFill>
            </a:endParaRPr>
          </a:p>
          <a:p>
            <a:pPr algn="l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err="1">
                <a:solidFill>
                  <a:schemeClr val="tx1"/>
                </a:solidFill>
              </a:rPr>
              <a:t>Чоловік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відчуває</a:t>
            </a:r>
            <a:r>
              <a:rPr lang="ru-RU" dirty="0">
                <a:solidFill>
                  <a:schemeClr val="tx1"/>
                </a:solidFill>
              </a:rPr>
              <a:t> страх перед </a:t>
            </a:r>
            <a:r>
              <a:rPr lang="ru-RU" dirty="0" err="1">
                <a:solidFill>
                  <a:schemeClr val="tx1"/>
                </a:solidFill>
              </a:rPr>
              <a:t>жінкою</a:t>
            </a:r>
            <a:r>
              <a:rPr lang="ru-RU" dirty="0">
                <a:solidFill>
                  <a:schemeClr val="tx1"/>
                </a:solidFill>
              </a:rPr>
              <a:t>, як </a:t>
            </a:r>
            <a:r>
              <a:rPr lang="ru-RU" dirty="0" err="1">
                <a:solidFill>
                  <a:schemeClr val="tx1"/>
                </a:solidFill>
              </a:rPr>
              <a:t>сексуальним</a:t>
            </a:r>
            <a:r>
              <a:rPr lang="ru-RU" dirty="0">
                <a:solidFill>
                  <a:schemeClr val="tx1"/>
                </a:solidFill>
              </a:rPr>
              <a:t> об</a:t>
            </a:r>
            <a:r>
              <a:rPr lang="en-US" dirty="0">
                <a:solidFill>
                  <a:schemeClr val="tx1"/>
                </a:solidFill>
              </a:rPr>
              <a:t>`</a:t>
            </a:r>
            <a:r>
              <a:rPr lang="uk-UA" dirty="0" err="1">
                <a:solidFill>
                  <a:schemeClr val="tx1"/>
                </a:solidFill>
              </a:rPr>
              <a:t>єктом</a:t>
            </a:r>
            <a:r>
              <a:rPr lang="uk-UA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algn="l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err="1">
                <a:solidFill>
                  <a:schemeClr val="tx1"/>
                </a:solidFill>
              </a:rPr>
              <a:t>Чоловік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боїться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задовольнити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жінку</a:t>
            </a:r>
            <a:r>
              <a:rPr lang="ru-RU" dirty="0">
                <a:solidFill>
                  <a:schemeClr val="tx1"/>
                </a:solidFill>
              </a:rPr>
              <a:t>, бути </a:t>
            </a:r>
            <a:r>
              <a:rPr lang="ru-RU" dirty="0" err="1">
                <a:solidFill>
                  <a:schemeClr val="tx1"/>
                </a:solidFill>
              </a:rPr>
              <a:t>імпотентом</a:t>
            </a:r>
            <a:r>
              <a:rPr lang="ru-RU" dirty="0">
                <a:solidFill>
                  <a:schemeClr val="tx1"/>
                </a:solidFill>
              </a:rPr>
              <a:t>. Для </a:t>
            </a:r>
            <a:r>
              <a:rPr lang="ru-RU" dirty="0" err="1">
                <a:solidFill>
                  <a:schemeClr val="tx1"/>
                </a:solidFill>
              </a:rPr>
              <a:t>постійного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задоволення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тримати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жінку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постійному</a:t>
            </a:r>
            <a:r>
              <a:rPr lang="ru-RU" dirty="0">
                <a:solidFill>
                  <a:schemeClr val="tx1"/>
                </a:solidFill>
              </a:rPr>
              <a:t> послуху. </a:t>
            </a:r>
            <a:endParaRPr lang="ru-RU" dirty="0"/>
          </a:p>
        </p:txBody>
      </p:sp>
    </p:spTree>
  </p:cSld>
  <p:clrMapOvr>
    <a:masterClrMapping/>
  </p:clrMapOvr>
  <p:transition spd="med"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1125538"/>
            <a:ext cx="7305675" cy="44418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300" i="1" dirty="0">
                <a:solidFill>
                  <a:schemeClr val="accent1">
                    <a:lumMod val="75000"/>
                  </a:schemeClr>
                </a:solidFill>
              </a:rPr>
              <a:t>"Хорошо известно, что наша культура - это мужская культура и поэтому в целом неблагоприятна для раскрытия женской индивидуальности... Неважно, что женщину могут высоко ценить как мать или возлюбленную, тем не менее в духовном и общечеловеческом плане мужчина всегда будет оцениваться выше. Маленькая девочка развивается и растет, сопровождаемая именно таким впечатлением" (</a:t>
            </a:r>
            <a:r>
              <a:rPr lang="ru-RU" sz="3300" i="1" dirty="0" err="1">
                <a:solidFill>
                  <a:schemeClr val="accent1">
                    <a:lumMod val="75000"/>
                  </a:schemeClr>
                </a:solidFill>
              </a:rPr>
              <a:t>Horney</a:t>
            </a:r>
            <a:r>
              <a:rPr lang="ru-RU" sz="3300" i="1" dirty="0">
                <a:solidFill>
                  <a:schemeClr val="accent1">
                    <a:lumMod val="75000"/>
                  </a:schemeClr>
                </a:solidFill>
              </a:rPr>
              <a:t>, 1967, р. 82).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med">
    <p:pull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772400" cy="865188"/>
          </a:xfrm>
        </p:spPr>
        <p:txBody>
          <a:bodyPr/>
          <a:lstStyle/>
          <a:p>
            <a:r>
              <a:rPr lang="ru-RU" sz="2800" i="1" dirty="0"/>
              <a:t>Комплекс </a:t>
            </a:r>
            <a:r>
              <a:rPr lang="ru-RU" sz="2800" i="1" dirty="0" err="1"/>
              <a:t>маскулінності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1052513"/>
            <a:ext cx="8569325" cy="554513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7030A0"/>
                </a:solidFill>
              </a:rPr>
              <a:t>«</a:t>
            </a:r>
            <a:r>
              <a:rPr lang="ru-RU" dirty="0" err="1">
                <a:solidFill>
                  <a:srgbClr val="7030A0"/>
                </a:solidFill>
              </a:rPr>
              <a:t>Єто</a:t>
            </a:r>
            <a:r>
              <a:rPr lang="ru-RU" dirty="0">
                <a:solidFill>
                  <a:srgbClr val="7030A0"/>
                </a:solidFill>
              </a:rPr>
              <a:t> целый комплекс чувств и фантазий, которые развиваются у женщины в ответ на ощущение дискриминации, это ее зависть к мужчине, ее желание стать мужчиной, желание отбросить женскую роль" (1967, р. 74). </a:t>
            </a:r>
          </a:p>
        </p:txBody>
      </p:sp>
    </p:spTree>
  </p:cSld>
  <p:clrMapOvr>
    <a:masterClrMapping/>
  </p:clrMapOvr>
  <p:transition spd="med"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/>
          </p:nvPr>
        </p:nvSpPr>
        <p:spPr>
          <a:xfrm>
            <a:off x="611188" y="333375"/>
            <a:ext cx="7772400" cy="1470025"/>
          </a:xfrm>
        </p:spPr>
        <p:txBody>
          <a:bodyPr/>
          <a:lstStyle/>
          <a:p>
            <a:r>
              <a:rPr lang="ru-RU" sz="2000" b="1"/>
              <a:t>"В желании быть мужчиной может выражаться проявление желания обладать всеми теми качествами или привилегиями, которые наша культура считает маскулинными – такими как сила, смелость, независимость, успех, половая свобода, право выбирать партнера".</a:t>
            </a:r>
            <a:endParaRPr lang="ru-RU" sz="20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1773238"/>
            <a:ext cx="7848600" cy="19431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7030A0"/>
                </a:solidFill>
              </a:rPr>
              <a:t>  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4" name="Рисунок 3" descr="d3708us0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933056"/>
            <a:ext cx="4824536" cy="247047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 spd="med">
    <p:pull dir="ld"/>
  </p:transition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338</Words>
  <Application>Microsoft Office PowerPoint</Application>
  <PresentationFormat>Екран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Тема Office</vt:lpstr>
      <vt:lpstr>Природа і психологія жінки по К. Хорні</vt:lpstr>
      <vt:lpstr>Презентація PowerPoint</vt:lpstr>
      <vt:lpstr>Презентація PowerPoint</vt:lpstr>
      <vt:lpstr>Карен Хорні виділяє три важливих моменти:</vt:lpstr>
      <vt:lpstr>Презентація PowerPoint</vt:lpstr>
      <vt:lpstr>Комплекс маскулінності</vt:lpstr>
      <vt:lpstr>"В желании быть мужчиной может выражаться проявление желания обладать всеми теми качествами или привилегиями, которые наша культура считает маскулинными – такими как сила, смелость, независимость, успех, половая свобода, право выбирать партнера".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Женская психология  Карен Хорни</dc:title>
  <dc:creator>Даша</dc:creator>
  <cp:lastModifiedBy>User</cp:lastModifiedBy>
  <cp:revision>11</cp:revision>
  <dcterms:created xsi:type="dcterms:W3CDTF">2013-05-19T10:28:46Z</dcterms:created>
  <dcterms:modified xsi:type="dcterms:W3CDTF">2024-02-09T18:19:38Z</dcterms:modified>
</cp:coreProperties>
</file>