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57987569225379"/>
          <c:y val="7.4196553397706602E-2"/>
          <c:w val="0.5393305559796715"/>
          <c:h val="0.81131598200638899"/>
        </c:manualLayout>
      </c:layout>
      <c:radarChart>
        <c:radarStyle val="marker"/>
        <c:varyColors val="0"/>
        <c:ser>
          <c:idx val="0"/>
          <c:order val="0"/>
          <c:spPr>
            <a:ln w="25400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4.1666666666666664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8333333333333334E-2"/>
                  <c:y val="-8.333333333333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00000000000001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88888888888889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Фінансове становище</c:v>
                </c:pt>
                <c:pt idx="1">
                  <c:v>Привабливість галузі</c:v>
                </c:pt>
                <c:pt idx="2">
                  <c:v>Стабільність галузі</c:v>
                </c:pt>
                <c:pt idx="3">
                  <c:v>Конкурентна перевага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3.75</c:v>
                </c:pt>
                <c:pt idx="1">
                  <c:v>5.2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57087360"/>
        <c:axId val="261161728"/>
      </c:radarChart>
      <c:catAx>
        <c:axId val="25708736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uk-UA"/>
          </a:p>
        </c:txPr>
        <c:crossAx val="261161728"/>
        <c:crosses val="autoZero"/>
        <c:auto val="1"/>
        <c:lblAlgn val="ctr"/>
        <c:lblOffset val="100"/>
        <c:noMultiLvlLbl val="0"/>
      </c:catAx>
      <c:valAx>
        <c:axId val="261161728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uk-UA"/>
          </a:p>
        </c:txPr>
        <c:crossAx val="2570873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278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650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998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148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35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98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722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181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666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381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990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9FE9D-42B1-48F3-BFF8-D1D4DDF37697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99B4C-A34D-4DA9-A910-5790B933A0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771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242791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ТЕМА </a:t>
            </a:r>
            <a:r>
              <a:rPr lang="uk-UA" b="1" dirty="0" smtClean="0"/>
              <a:t>4</a:t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>ПРОЦЕС УПРАВЛІНСЬКОГО КОНСУЛЬТУВАННЯ. ОСНОВНІ ЕТАПИ І ХАРАКТЕРИСТИКИ</a:t>
            </a:r>
            <a:br>
              <a:rPr lang="uk-UA" b="1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08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консультаційного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endParaRPr lang="uk-UA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39552" y="1196752"/>
            <a:ext cx="7920880" cy="5040560"/>
            <a:chOff x="0" y="0"/>
            <a:chExt cx="5533901" cy="3158837"/>
          </a:xfrm>
        </p:grpSpPr>
        <p:sp>
          <p:nvSpPr>
            <p:cNvPr id="5" name="Куб 4"/>
            <p:cNvSpPr/>
            <p:nvPr/>
          </p:nvSpPr>
          <p:spPr>
            <a:xfrm>
              <a:off x="0" y="0"/>
              <a:ext cx="4203865" cy="558141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ПІДГОТОВКА КЛІЄНТСЬКОЇ ОРГАНІЗАЦІЇ ТА ЇЇ КЕРІВНИЦТВА ДО КОНСАЛТИНГУ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6" name="Куб 5"/>
            <p:cNvSpPr/>
            <p:nvPr/>
          </p:nvSpPr>
          <p:spPr>
            <a:xfrm>
              <a:off x="356260" y="653143"/>
              <a:ext cx="4203865" cy="558141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ДІАГНОСТИКА ПРИЧИН ВИНИКНЕННЯ ПРОБЛЕМ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7" name="Куб 6"/>
            <p:cNvSpPr/>
            <p:nvPr/>
          </p:nvSpPr>
          <p:spPr>
            <a:xfrm>
              <a:off x="724328" y="1211226"/>
              <a:ext cx="4203865" cy="676861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РОЗРОБКА ПЛАНУ КОНСУЛЬТАЦІЙНИХ ЗАХОДІВ ТА ЙОГО ОБГОВОРЕННЯ З КЛІЄНТОМ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8" name="Куб 7"/>
            <p:cNvSpPr/>
            <p:nvPr/>
          </p:nvSpPr>
          <p:spPr>
            <a:xfrm>
              <a:off x="1009403" y="1971304"/>
              <a:ext cx="4203865" cy="558141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ВИКОНАННЯ УЗГОДЖЕНОГО ПЛАНУ ЗАХОДІВ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9" name="Куб 8"/>
            <p:cNvSpPr/>
            <p:nvPr/>
          </p:nvSpPr>
          <p:spPr>
            <a:xfrm>
              <a:off x="1330036" y="2600696"/>
              <a:ext cx="4203865" cy="558141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ОЦІНКА РЕЗУЛЬТАТІВ ТА ЗАБЕЗПЕЧЕННЯ ЇХ ДОВГОСТРОКОВОЇ ПІДТРИМКИ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4203865" y="118754"/>
              <a:ext cx="261092" cy="438776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sz="2000"/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4560125" y="890650"/>
              <a:ext cx="261092" cy="438776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sz="2000"/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4952011" y="1531917"/>
              <a:ext cx="261092" cy="438776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sz="2000"/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5213268" y="2161309"/>
              <a:ext cx="261092" cy="438776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sz="2000"/>
            </a:p>
          </p:txBody>
        </p:sp>
      </p:grpSp>
    </p:spTree>
    <p:extLst>
      <p:ext uri="{BB962C8B-B14F-4D97-AF65-F5344CB8AC3E}">
        <p14:creationId xmlns:p14="http://schemas.microsoft.com/office/powerpoint/2010/main" val="869448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консалтингу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557280"/>
              </p:ext>
            </p:extLst>
          </p:nvPr>
        </p:nvGraphicFramePr>
        <p:xfrm>
          <a:off x="251520" y="1484782"/>
          <a:ext cx="8496943" cy="4896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8360"/>
                <a:gridCol w="6548583"/>
              </a:tblGrid>
              <a:tr h="445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Стадія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Підфази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0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Підготовка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Перший контакт з клієнтом, попередній діагноз проблеми, планування завдання, постановка задачі перед консультантом, укладання контракту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0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Діагноз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Виявлення фактів, їх аналіз та синтез, детальне та ґрунтовне вивчення проблеми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0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Планування дій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Розробка рішень, оцінка альтернативних варіантів, пропозиція їх клієнту, планування реалізації рішень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0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Впровадження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Допомога у реалізації розроблених заходів, корегування пропозицій, навчання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0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Завершення</a:t>
                      </a:r>
                      <a:endParaRPr lang="uk-UA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Оцінка, кінцевий звіт, розрахунок за зобов’язаннями, складання планів на майбутнє, закінчення співпраці консультанта та клієнта</a:t>
                      </a:r>
                      <a:endParaRPr lang="uk-UA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282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937"/>
            <a:ext cx="9144000" cy="684759"/>
          </a:xfrm>
        </p:spPr>
        <p:txBody>
          <a:bodyPr>
            <a:normAutofit/>
          </a:bodyPr>
          <a:lstStyle/>
          <a:p>
            <a:r>
              <a:rPr lang="uk-UA" sz="3600" b="1" u="dbl" dirty="0"/>
              <a:t>Методи аналізу інформації в консалтингу</a:t>
            </a:r>
            <a:endParaRPr lang="uk-UA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4611128" cy="3029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Gap-анализ как индикатор эффективности управления - JobGra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0" t="11639" r="5322"/>
          <a:stretch/>
        </p:blipFill>
        <p:spPr bwMode="auto">
          <a:xfrm>
            <a:off x="4246879" y="3241913"/>
            <a:ext cx="4897121" cy="3566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73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5" r="4981" b="5421"/>
          <a:stretch/>
        </p:blipFill>
        <p:spPr bwMode="auto">
          <a:xfrm>
            <a:off x="0" y="0"/>
            <a:ext cx="412507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8" t="7432" r="12667" b="8814"/>
          <a:stretch/>
        </p:blipFill>
        <p:spPr bwMode="auto">
          <a:xfrm>
            <a:off x="3380224" y="2420888"/>
            <a:ext cx="5730240" cy="430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60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4" t="8692" b="11141"/>
          <a:stretch/>
        </p:blipFill>
        <p:spPr bwMode="auto">
          <a:xfrm>
            <a:off x="179513" y="0"/>
            <a:ext cx="4936046" cy="321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25126760"/>
              </p:ext>
            </p:extLst>
          </p:nvPr>
        </p:nvGraphicFramePr>
        <p:xfrm>
          <a:off x="3491880" y="2492896"/>
          <a:ext cx="5652120" cy="3995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441363" y="6488668"/>
            <a:ext cx="41253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Матриця </a:t>
            </a:r>
            <a:r>
              <a:rPr lang="uk-UA" dirty="0" err="1"/>
              <a:t>SPACE</a:t>
            </a:r>
            <a:r>
              <a:rPr lang="uk-UA" dirty="0"/>
              <a:t> розвитку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69022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32"/>
            <a:ext cx="7560840" cy="7036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580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2560" y="376345"/>
            <a:ext cx="3806040" cy="748399"/>
          </a:xfrm>
        </p:spPr>
        <p:txBody>
          <a:bodyPr>
            <a:normAutofit fontScale="90000"/>
          </a:bodyPr>
          <a:lstStyle/>
          <a:p>
            <a:r>
              <a:rPr lang="ru-RU" b="1" i="1" dirty="0" err="1"/>
              <a:t>Консультаційні</a:t>
            </a:r>
            <a:r>
              <a:rPr lang="ru-RU" b="1" i="1" dirty="0"/>
              <a:t> </a:t>
            </a:r>
            <a:r>
              <a:rPr lang="ru-RU" b="1" i="1" dirty="0" err="1"/>
              <a:t>пропозиції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12560" y="4805821"/>
            <a:ext cx="3861398" cy="202591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dirty="0" err="1"/>
              <a:t>це</a:t>
            </a:r>
            <a:r>
              <a:rPr lang="ru-RU" sz="2400" dirty="0"/>
              <a:t> документ,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супроводжує</a:t>
            </a:r>
            <a:r>
              <a:rPr lang="ru-RU" sz="2400" dirty="0"/>
              <a:t> </a:t>
            </a:r>
            <a:r>
              <a:rPr lang="ru-RU" sz="2400" dirty="0" err="1"/>
              <a:t>первинний</a:t>
            </a:r>
            <a:r>
              <a:rPr lang="ru-RU" sz="2400" dirty="0"/>
              <a:t> контакт та </a:t>
            </a:r>
            <a:r>
              <a:rPr lang="ru-RU" sz="2400" dirty="0" err="1"/>
              <a:t>передує</a:t>
            </a:r>
            <a:r>
              <a:rPr lang="ru-RU" sz="2400" dirty="0"/>
              <a:t> </a:t>
            </a:r>
            <a:r>
              <a:rPr lang="ru-RU" sz="2400" dirty="0" err="1"/>
              <a:t>остаточній</a:t>
            </a:r>
            <a:r>
              <a:rPr lang="ru-RU" sz="2400" dirty="0"/>
              <a:t> </a:t>
            </a:r>
            <a:r>
              <a:rPr lang="ru-RU" sz="2400" dirty="0" err="1"/>
              <a:t>угоді</a:t>
            </a:r>
            <a:r>
              <a:rPr lang="ru-RU" sz="2400" dirty="0"/>
              <a:t> про </a:t>
            </a:r>
            <a:r>
              <a:rPr lang="ru-RU" sz="2400" dirty="0" err="1"/>
              <a:t>співробітництво</a:t>
            </a:r>
            <a:r>
              <a:rPr lang="ru-RU" sz="2400" dirty="0"/>
              <a:t> консультанта і </a:t>
            </a:r>
            <a:r>
              <a:rPr lang="ru-RU" sz="2400" dirty="0" err="1"/>
              <a:t>клієнта</a:t>
            </a:r>
            <a:r>
              <a:rPr lang="ru-RU" sz="2400" dirty="0"/>
              <a:t> </a:t>
            </a:r>
            <a:endParaRPr lang="uk-UA" sz="24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339190" y="93857"/>
            <a:ext cx="7071430" cy="6279001"/>
            <a:chOff x="0" y="0"/>
            <a:chExt cx="5996610" cy="4833586"/>
          </a:xfrm>
        </p:grpSpPr>
        <p:sp>
          <p:nvSpPr>
            <p:cNvPr id="5" name="Овал 4"/>
            <p:cNvSpPr/>
            <p:nvPr/>
          </p:nvSpPr>
          <p:spPr>
            <a:xfrm>
              <a:off x="0" y="1899704"/>
              <a:ext cx="2184895" cy="87886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6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КОНСУЛЬТАЦІЙНІ ПРОПОЗИЦІЇ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543792" y="1258784"/>
              <a:ext cx="663575" cy="6412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Поле 31"/>
            <p:cNvSpPr txBox="1"/>
            <p:nvPr/>
          </p:nvSpPr>
          <p:spPr>
            <a:xfrm>
              <a:off x="1187532" y="0"/>
              <a:ext cx="2421890" cy="64325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1.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МЕТА – назва проблеми, чому ми нею займаємося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8" name="Поле 224"/>
            <p:cNvSpPr txBox="1"/>
            <p:nvPr/>
          </p:nvSpPr>
          <p:spPr>
            <a:xfrm>
              <a:off x="1543792" y="546265"/>
              <a:ext cx="3644900" cy="63116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КВАЛІФІКАЦІЯ – чому саме наша організації та персонал можуть вирішити цю проблему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9" name="Поле 225"/>
            <p:cNvSpPr txBox="1"/>
            <p:nvPr/>
          </p:nvSpPr>
          <p:spPr>
            <a:xfrm>
              <a:off x="2208810" y="1068779"/>
              <a:ext cx="3300730" cy="4483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3</a:t>
              </a: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ОБСЯГ РОБОТИ – які роботи та заходи ми будемо виконувати за проектом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0" name="Поле 262"/>
            <p:cNvSpPr txBox="1"/>
            <p:nvPr/>
          </p:nvSpPr>
          <p:spPr>
            <a:xfrm>
              <a:off x="2398815" y="1603169"/>
              <a:ext cx="3324860" cy="4483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4</a:t>
              </a: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МЕТОДОЛОГІЯ – яким чином ми маємо намір вирішувати цю проблему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1" name="Поле 263"/>
            <p:cNvSpPr txBox="1"/>
            <p:nvPr/>
          </p:nvSpPr>
          <p:spPr>
            <a:xfrm>
              <a:off x="2565070" y="2125683"/>
              <a:ext cx="3431540" cy="4483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5</a:t>
              </a: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ПЛАН РОБОТИ – зміст робіт, що передбачені консультантом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2" name="Поле 264"/>
            <p:cNvSpPr txBox="1"/>
            <p:nvPr/>
          </p:nvSpPr>
          <p:spPr>
            <a:xfrm>
              <a:off x="2386940" y="2660073"/>
              <a:ext cx="3431540" cy="63116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6</a:t>
              </a: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РЕЗУЛЬТАТИ – кількісні результати планових заходів та документація звітності, яка має бути подана клієнту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3" name="Поле 265"/>
            <p:cNvSpPr txBox="1"/>
            <p:nvPr/>
          </p:nvSpPr>
          <p:spPr>
            <a:xfrm>
              <a:off x="2185060" y="3360717"/>
              <a:ext cx="3323590" cy="44831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7</a:t>
              </a: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КОМАНДА – хто саме буде виконувати роботи в рамках проекту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4" name="Поле 266"/>
            <p:cNvSpPr txBox="1"/>
            <p:nvPr/>
          </p:nvSpPr>
          <p:spPr>
            <a:xfrm>
              <a:off x="1543792" y="3883231"/>
              <a:ext cx="3550285" cy="64325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8</a:t>
              </a: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ВИТРАТИ – кошторис витрат на здійснення робіт та загальна вартість консультаційної послуги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5" name="Поле 267"/>
            <p:cNvSpPr txBox="1"/>
            <p:nvPr/>
          </p:nvSpPr>
          <p:spPr>
            <a:xfrm>
              <a:off x="1163782" y="4583875"/>
              <a:ext cx="3550285" cy="24971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630555" indent="-630555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9</a:t>
              </a:r>
              <a:r>
                <a:rPr lang="ru-RU" sz="1400">
                  <a:effectLst/>
                  <a:latin typeface="Times New Roman"/>
                  <a:ea typeface="Times New Roman"/>
                  <a:cs typeface="Times New Roman"/>
                </a:rPr>
                <a:t>. </a:t>
              </a: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ЗАГАЛЬНІ УМОВИ – організація проекту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843148" y="249382"/>
              <a:ext cx="320040" cy="16506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1258784" y="795647"/>
              <a:ext cx="284480" cy="11044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864426" y="1781299"/>
              <a:ext cx="521335" cy="2701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149434" y="2363190"/>
              <a:ext cx="4150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935678" y="2660073"/>
              <a:ext cx="449580" cy="2609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520041" y="2778826"/>
              <a:ext cx="663575" cy="7950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258784" y="2778826"/>
              <a:ext cx="283210" cy="14243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83771" y="2778826"/>
              <a:ext cx="377825" cy="19227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719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Консультаційна</a:t>
            </a:r>
            <a:r>
              <a:rPr lang="ru-RU" b="1" dirty="0"/>
              <a:t> угода (контракт)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872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/>
              <a:t>документ,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юридично</a:t>
            </a:r>
            <a:r>
              <a:rPr lang="ru-RU" sz="2800" dirty="0"/>
              <a:t> </a:t>
            </a:r>
            <a:r>
              <a:rPr lang="ru-RU" sz="2800" dirty="0" err="1"/>
              <a:t>регулює</a:t>
            </a:r>
            <a:r>
              <a:rPr lang="ru-RU" sz="2800" dirty="0"/>
              <a:t> </a:t>
            </a:r>
            <a:r>
              <a:rPr lang="ru-RU" sz="2800" dirty="0" err="1"/>
              <a:t>службові</a:t>
            </a:r>
            <a:r>
              <a:rPr lang="ru-RU" sz="2800" dirty="0"/>
              <a:t> </a:t>
            </a:r>
            <a:r>
              <a:rPr lang="ru-RU" sz="2800" dirty="0" err="1"/>
              <a:t>взаємини</a:t>
            </a:r>
            <a:r>
              <a:rPr lang="ru-RU" sz="2800" dirty="0"/>
              <a:t> </a:t>
            </a:r>
            <a:r>
              <a:rPr lang="ru-RU" sz="2800" dirty="0" err="1"/>
              <a:t>сторін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виконання</a:t>
            </a:r>
            <a:r>
              <a:rPr lang="ru-RU" sz="2800" dirty="0"/>
              <a:t> </a:t>
            </a:r>
            <a:r>
              <a:rPr lang="ru-RU" sz="2800" dirty="0" err="1"/>
              <a:t>консультаційного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та </a:t>
            </a:r>
            <a:r>
              <a:rPr lang="ru-RU" sz="2800" dirty="0" err="1"/>
              <a:t>містить</a:t>
            </a:r>
            <a:r>
              <a:rPr lang="ru-RU" sz="2800" dirty="0"/>
              <a:t> </a:t>
            </a:r>
            <a:r>
              <a:rPr lang="ru-RU" sz="2800" dirty="0" err="1"/>
              <a:t>перелік</a:t>
            </a:r>
            <a:r>
              <a:rPr lang="ru-RU" sz="2800" dirty="0"/>
              <a:t> </a:t>
            </a:r>
            <a:r>
              <a:rPr lang="ru-RU" sz="2800" dirty="0" err="1"/>
              <a:t>обов’язків</a:t>
            </a:r>
            <a:r>
              <a:rPr lang="ru-RU" sz="2800" dirty="0"/>
              <a:t> і </a:t>
            </a:r>
            <a:r>
              <a:rPr lang="ru-RU" sz="2800" dirty="0" err="1"/>
              <a:t>функцій</a:t>
            </a:r>
            <a:r>
              <a:rPr lang="ru-RU" sz="2800" dirty="0"/>
              <a:t> консультанта і </a:t>
            </a:r>
            <a:r>
              <a:rPr lang="ru-RU" sz="2800" dirty="0" err="1"/>
              <a:t>клієнта</a:t>
            </a:r>
            <a:endParaRPr lang="uk-UA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237468"/>
            <a:ext cx="5303118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/>
              <a:t>Види консультаційних </a:t>
            </a:r>
            <a:r>
              <a:rPr lang="uk-UA" sz="2800" b="1" dirty="0" smtClean="0"/>
              <a:t>угод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dirty="0" smtClean="0"/>
              <a:t>угода,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триває</a:t>
            </a:r>
            <a:endParaRPr lang="uk-UA" sz="20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діагностична</a:t>
            </a:r>
            <a:r>
              <a:rPr lang="ru-RU" sz="2000" dirty="0" smtClean="0"/>
              <a:t> угода</a:t>
            </a:r>
            <a:endParaRPr lang="uk-UA" sz="20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dirty="0" smtClean="0"/>
              <a:t>угода з </a:t>
            </a:r>
            <a:r>
              <a:rPr lang="ru-RU" sz="2000" dirty="0" err="1" smtClean="0"/>
              <a:t>впровадження</a:t>
            </a:r>
            <a:endParaRPr lang="uk-UA" sz="20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проектна</a:t>
            </a:r>
            <a:r>
              <a:rPr lang="ru-RU" sz="2000" dirty="0" smtClean="0"/>
              <a:t> угода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dirty="0" smtClean="0"/>
              <a:t>угода з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endParaRPr lang="uk-UA" sz="20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dirty="0" smtClean="0"/>
              <a:t>угода з </a:t>
            </a:r>
            <a:r>
              <a:rPr lang="ru-RU" sz="2000" dirty="0" err="1" smtClean="0"/>
              <a:t>експертної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консультації</a:t>
            </a:r>
            <a:endParaRPr lang="ru-RU" sz="20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dirty="0" smtClean="0"/>
              <a:t>угода з </a:t>
            </a:r>
            <a:r>
              <a:rPr lang="ru-RU" sz="2000" dirty="0" err="1" smtClean="0"/>
              <a:t>підвищення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кваліфікації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керівників</a:t>
            </a:r>
            <a:endParaRPr lang="uk-UA" sz="2000" dirty="0"/>
          </a:p>
        </p:txBody>
      </p:sp>
      <p:sp>
        <p:nvSpPr>
          <p:cNvPr id="7" name="AutoShape 2" descr="Договір про надання інформаційно-консультаційних послу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96952"/>
            <a:ext cx="34626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8168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321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ТЕМА 4  ПРОЦЕС УПРАВЛІНСЬКОГО КОНСУЛЬТУВАННЯ. ОСНОВНІ ЕТАПИ І ХАРАКТЕРИСТИКИ </vt:lpstr>
      <vt:lpstr>Етапи консультаційного процесу</vt:lpstr>
      <vt:lpstr>Стадії процесу консалтингу</vt:lpstr>
      <vt:lpstr>Методи аналізу інформації в консалтингу</vt:lpstr>
      <vt:lpstr>Презентация PowerPoint</vt:lpstr>
      <vt:lpstr>Презентация PowerPoint</vt:lpstr>
      <vt:lpstr>Презентация PowerPoint</vt:lpstr>
      <vt:lpstr>Консультаційні пропозиції </vt:lpstr>
      <vt:lpstr>Консультаційна угода (контракт)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  ПРОЦЕС УПРАВЛІНСЬКОГО КОНСУЛЬТУВАННЯ. ОСНОВНІ ЕТАПИ І ХАРАКТЕРИСТИКИ</dc:title>
  <dc:creator>Anna</dc:creator>
  <cp:lastModifiedBy>Anna</cp:lastModifiedBy>
  <cp:revision>5</cp:revision>
  <dcterms:created xsi:type="dcterms:W3CDTF">2021-01-17T16:07:29Z</dcterms:created>
  <dcterms:modified xsi:type="dcterms:W3CDTF">2021-01-17T17:24:17Z</dcterms:modified>
</cp:coreProperties>
</file>