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298" r:id="rId5"/>
    <p:sldId id="299" r:id="rId6"/>
    <p:sldId id="269" r:id="rId7"/>
    <p:sldId id="300" r:id="rId8"/>
    <p:sldId id="272" r:id="rId9"/>
    <p:sldId id="273" r:id="rId10"/>
    <p:sldId id="274" r:id="rId11"/>
    <p:sldId id="275" r:id="rId12"/>
    <p:sldId id="276" r:id="rId13"/>
    <p:sldId id="285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97" r:id="rId40"/>
    <p:sldId id="265" r:id="rId4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bi.nlm.nih.gov/omi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8625385" cy="2729554"/>
          </a:xfrm>
        </p:spPr>
        <p:txBody>
          <a:bodyPr>
            <a:normAutofit/>
          </a:bodyPr>
          <a:lstStyle/>
          <a:p>
            <a:r>
              <a:rPr lang="uk-UA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Діагностика спадкових </a:t>
            </a:r>
            <a:r>
              <a:rPr lang="uk-UA" sz="36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endParaRPr lang="ru-UA" sz="60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>
                <a:solidFill>
                  <a:srgbClr val="FFFFFF"/>
                </a:solidFill>
              </a:rPr>
              <a:t>Лекція 13</a:t>
            </a:r>
            <a:endParaRPr lang="uk-UA" dirty="0">
              <a:solidFill>
                <a:srgbClr val="FFFFFF"/>
              </a:solidFill>
            </a:endParaRP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-8832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FC253-7560-8EAC-E9FE-CEF792DA68A2}"/>
              </a:ext>
            </a:extLst>
          </p:cNvPr>
          <p:cNvSpPr txBox="1"/>
          <p:nvPr/>
        </p:nvSpPr>
        <p:spPr>
          <a:xfrm>
            <a:off x="264367" y="298680"/>
            <a:ext cx="116632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SzPts val="1400"/>
              <a:tabLst>
                <a:tab pos="117284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R-забарвлення (від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reverse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banding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зворотне забарвлення). Рисунок смуг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зберігається,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колір змінюється на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протилежний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порівняно 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G-забарвленням.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SzPts val="1400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Q-забарвлення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(від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quinacrine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квінакрин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флуоресцентних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барвників) 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історично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розроблений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Касперсоном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Caspersson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1968).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люмінесцентного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мікроскопа.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SzPts val="1400"/>
              <a:tabLst>
                <a:tab pos="12731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С-забарвлення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(від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constitutive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heterochromatin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конститутивний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гетерохроматин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Препарати обробляють лугами, а потім забарвлюють за Романовським-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Гімзе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забарвлюються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центромери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довге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плече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Y-хромосоми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ділянки,</a:t>
            </a:r>
            <a:r>
              <a:rPr lang="uk-UA" sz="2400" b="1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гетерохроматин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BA0C77-5F68-69E2-0870-EF4B25C87AF3}"/>
              </a:ext>
            </a:extLst>
          </p:cNvPr>
          <p:cNvSpPr txBox="1"/>
          <p:nvPr/>
        </p:nvSpPr>
        <p:spPr>
          <a:xfrm>
            <a:off x="161730" y="234514"/>
            <a:ext cx="1155129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1971 р. на Паризькій конференції було порівняно дані, одержані при різних методах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диференціального забарвлення. Виявилося, що всі методи виявляють у принципі одні і 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структури,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 кожен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специфічний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щодо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певних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сегментів.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SzPts val="1400"/>
              <a:tabLst>
                <a:tab pos="120904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прометафазних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(диференціальне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роздільною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здатністю).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Прометафазні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довші,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метафази.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диференціальному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забарвленні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прометафазних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розглянути від 550 до 850 сегментів. При цьому сегменти, спостережувані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хромосомах,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підрозділити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субсегменти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мікроделецій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мікродуплікацій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складних хромосомних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аберацій.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8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A6CCD4-D410-970E-CC75-AC01436FC06A}"/>
              </a:ext>
            </a:extLst>
          </p:cNvPr>
          <p:cNvSpPr txBox="1"/>
          <p:nvPr/>
        </p:nvSpPr>
        <p:spPr>
          <a:xfrm>
            <a:off x="166396" y="702583"/>
            <a:ext cx="118592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Молекулярно-цитогенетичні методи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поєднують традиційні цитогенетичні методики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молекулярно-генетичними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технологіями.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флюоресцентної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гібридизації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in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situ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FISH-метод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містить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гібридизацію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in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situ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(тобто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предметному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склі)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забарвлених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флуоресцентними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барвниками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ДНК-зондів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метафазними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інтерфазними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хромосомами. Зонд – це ділянка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одноланцюжкової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ДНК,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комплементарна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певній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ділянці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хромосоми.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Зондами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служити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послідовності ДНК,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виділені 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штучним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 синтезовані 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клоновані за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допомогою бактеріальних плазмід або іншими способами. Для FISH-методу зонди мітять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біотином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дигоксигеніном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 приєднуються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флуоресцентні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барвники.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5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462F7-B226-1DCA-FB78-93737F358401}"/>
              </a:ext>
            </a:extLst>
          </p:cNvPr>
          <p:cNvSpPr txBox="1"/>
          <p:nvPr/>
        </p:nvSpPr>
        <p:spPr>
          <a:xfrm>
            <a:off x="167952" y="837288"/>
            <a:ext cx="11681926" cy="4568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містить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етапи: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Готують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метафазних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прометафазних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інтерфазних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7538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 обробляють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лугами.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 відбувається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денатурація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розриваються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водневі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зв’язки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двома ланцюгами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26111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ДНК-зонди.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Зонди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з’єднується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комплементарними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послідовностями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гібридизація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з’єднання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принципом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комплемен-тарності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нуклеїнових кислот, виділених із різних джерел: 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пацієнта</a:t>
            </a:r>
            <a:r>
              <a:rPr lang="uk-UA" sz="20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 зонда.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відмивають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надлишку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зонда,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обробляють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флуоресцентними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барвниками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(які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приєднуються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біотину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дигоксигеніну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родамін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червоне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світіння,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флюоресцеїн</a:t>
            </a:r>
            <a:r>
              <a:rPr lang="uk-UA" sz="2000" b="1" spc="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ізотіоціанат</a:t>
            </a:r>
            <a:r>
              <a:rPr lang="uk-UA" sz="2000" b="1" spc="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світіння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9626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люмінесцентним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мікроскопом.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відбулася гібридизація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зонди,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вищезазначене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світіння.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981F1-580A-A540-010F-48AEA4317BF0}"/>
              </a:ext>
            </a:extLst>
          </p:cNvPr>
          <p:cNvSpPr txBox="1"/>
          <p:nvPr/>
        </p:nvSpPr>
        <p:spPr>
          <a:xfrm>
            <a:off x="269032" y="153011"/>
            <a:ext cx="1165393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клінічній генетиці метод використовують для швидкої діагностики хромосомних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пов’язаних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зміною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кількості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інтерфазних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ядрах,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мікроделецій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мікродуплікацій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перебудов.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Розроблено різні типи зондів: до певного локусу хромосоми, до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теломерів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до різних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локусів однієї і тієї ж хромосоми, до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центромерів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певних хромосом. Так, синтезовано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зонди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центромерів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13,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18,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21,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Y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швидкої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пренатальної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розповсюджених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інтерфазних</a:t>
            </a:r>
            <a:r>
              <a:rPr lang="uk-UA" sz="28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клітинах</a:t>
            </a:r>
            <a:r>
              <a:rPr lang="uk-UA" sz="28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ворсин</a:t>
            </a:r>
            <a:r>
              <a:rPr lang="uk-UA" sz="28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хоріона або</a:t>
            </a:r>
            <a:r>
              <a:rPr lang="uk-UA" sz="28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амніотичної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рідини.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03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33C90-10F9-0FE4-A269-83D0AF35C662}"/>
              </a:ext>
            </a:extLst>
          </p:cNvPr>
          <p:cNvSpPr txBox="1"/>
          <p:nvPr/>
        </p:nvSpPr>
        <p:spPr>
          <a:xfrm>
            <a:off x="121298" y="153326"/>
            <a:ext cx="1144866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Визначення статевого хроматину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експрес-метод, що дозволяє визначити кількість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потребує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подальшого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каріотипування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підтвердження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діагнозу.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Х-статевий хроматин</a:t>
            </a:r>
            <a:r>
              <a:rPr lang="uk-UA" sz="20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(тільця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Одна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 Х-хромосом жінок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інактивується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спіралізується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16–19-ту добу ембріонального розвитку, а друга залишається активною.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Спіралізована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Х-хромосома помітна в ядрах соматичних клітин у вигляді темної, добре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забарвленої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грудки.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епітеліальних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(із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слизової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щоки)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грудки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хроматину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ядерною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мембраною.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хроматин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знаходять більше як у 20 % клітин, у чоловіків – в нормі відсутній. 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нейтрофільних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лейкоцитах тільця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вид барабанних паличок, які в нормі у жінок виявляються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1–2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%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лейкоцитів,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чоловіків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відсутні.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62420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експрес-діагностики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Х-хромосом;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експрес-метод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гермафродитизмі;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6210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судовій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приналежності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фрагментів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трупа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(тільця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добре зберігаються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хрящовій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тканині).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2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E794CEA-F93C-EF1A-280F-92A48CACE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93821"/>
              </p:ext>
            </p:extLst>
          </p:nvPr>
        </p:nvGraphicFramePr>
        <p:xfrm>
          <a:off x="1222311" y="466531"/>
          <a:ext cx="7704996" cy="53159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82763">
                  <a:extLst>
                    <a:ext uri="{9D8B030D-6E8A-4147-A177-3AD203B41FA5}">
                      <a16:colId xmlns:a16="http://schemas.microsoft.com/office/drawing/2014/main" val="2060812553"/>
                    </a:ext>
                  </a:extLst>
                </a:gridCol>
                <a:gridCol w="3122233">
                  <a:extLst>
                    <a:ext uri="{9D8B030D-6E8A-4147-A177-3AD203B41FA5}">
                      <a16:colId xmlns:a16="http://schemas.microsoft.com/office/drawing/2014/main" val="1796805372"/>
                    </a:ext>
                  </a:extLst>
                </a:gridCol>
              </a:tblGrid>
              <a:tr h="1728058"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</a:t>
                      </a:r>
                      <a:r>
                        <a:rPr lang="uk-UA" sz="1800" b="1" spc="-4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цитогенетичні</a:t>
                      </a:r>
                      <a:r>
                        <a:rPr lang="uk-UA" sz="1800" b="1" spc="-3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Відсоток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хромосомної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патології,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який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бути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виявлений</a:t>
                      </a:r>
                      <a:r>
                        <a:rPr lang="uk-UA" sz="1800" b="1" spc="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uk-UA" sz="1800" b="1" spc="-28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використанням</a:t>
                      </a:r>
                      <a:r>
                        <a:rPr lang="uk-UA" sz="1800" b="1" spc="-1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даної</a:t>
                      </a:r>
                      <a:r>
                        <a:rPr lang="uk-UA" sz="1800" b="1" spc="-3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методики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511064"/>
                  </a:ext>
                </a:extLst>
              </a:tr>
              <a:tr h="691223"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Каріотипування</a:t>
                      </a:r>
                      <a:r>
                        <a:rPr lang="uk-UA" sz="1800" b="1" spc="-2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uk-UA" sz="1800" b="1" spc="-1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рутинним</a:t>
                      </a:r>
                      <a:r>
                        <a:rPr lang="uk-UA" sz="1800" b="1" spc="-3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забарвленням</a:t>
                      </a:r>
                      <a:endParaRPr lang="ru-UA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uk-UA" sz="1800" b="1" spc="1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167711"/>
                  </a:ext>
                </a:extLst>
              </a:tr>
              <a:tr h="691223"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</a:t>
                      </a:r>
                      <a:r>
                        <a:rPr lang="uk-UA" sz="1800" b="1" spc="25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диференціального</a:t>
                      </a:r>
                      <a:r>
                        <a:rPr lang="uk-UA" sz="1800" b="1" spc="25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забарвлення</a:t>
                      </a:r>
                      <a:r>
                        <a:rPr lang="uk-UA" sz="1800" b="1" spc="23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метафазних</a:t>
                      </a:r>
                      <a:r>
                        <a:rPr lang="uk-UA" sz="1800" b="1" spc="-28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</a:t>
                      </a:r>
                      <a:endParaRPr lang="ru-UA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uk-UA" sz="1800" b="1" spc="1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536135"/>
                  </a:ext>
                </a:extLst>
              </a:tr>
              <a:tr h="1382447"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</a:t>
                      </a:r>
                      <a:r>
                        <a:rPr lang="uk-UA" sz="1800" b="1" spc="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дослідження</a:t>
                      </a:r>
                      <a:r>
                        <a:rPr lang="uk-UA" sz="1800" b="1" spc="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прометафазних</a:t>
                      </a:r>
                      <a:r>
                        <a:rPr lang="uk-UA" sz="1800" b="1" spc="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хромосом</a:t>
                      </a:r>
                      <a:r>
                        <a:rPr lang="uk-UA" sz="1800" b="1" spc="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(диференціальне забарвлення з високою роздільною</a:t>
                      </a:r>
                      <a:r>
                        <a:rPr lang="uk-UA" sz="1800" b="1" spc="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здатністю)</a:t>
                      </a:r>
                      <a:endParaRPr lang="ru-UA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uk-UA" sz="1800" b="1" spc="1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039421"/>
                  </a:ext>
                </a:extLst>
              </a:tr>
              <a:tr h="691223"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Молекулярно-цитогенетичні</a:t>
                      </a:r>
                      <a:r>
                        <a:rPr lang="uk-UA" sz="1800" b="1" spc="-4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</a:t>
                      </a:r>
                      <a:r>
                        <a:rPr lang="uk-UA" sz="1800" b="1" spc="-15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(FISH-метод)</a:t>
                      </a:r>
                      <a:endParaRPr lang="ru-UA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/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uk-UA" sz="1800" b="1" spc="3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95–99</a:t>
                      </a:r>
                      <a:r>
                        <a:rPr lang="uk-UA" sz="1800" b="1" spc="-15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557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46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3DA54-73ED-AF31-124F-4A49F82832AF}"/>
              </a:ext>
            </a:extLst>
          </p:cNvPr>
          <p:cNvSpPr txBox="1"/>
          <p:nvPr/>
        </p:nvSpPr>
        <p:spPr>
          <a:xfrm>
            <a:off x="233265" y="240478"/>
            <a:ext cx="115699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Y-статевий</a:t>
            </a:r>
            <a:r>
              <a:rPr lang="uk-UA" sz="24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хроматин</a:t>
            </a:r>
            <a:r>
              <a:rPr lang="uk-UA" sz="24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інтенсивно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флуоресціююча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ділянка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довгого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плеча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Y-хромосоми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інтерфазних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ядрах.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визначити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букальному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зскрібку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лейкоцитах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периферичної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крові.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Препарат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забарвлюють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флуоресцентним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барвником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акрихін-іпритом.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люмінесцентним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мікроскопом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Y-хроматин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виявляється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ядрі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 як яскрава пляма діаметром 0,3–1,0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мкм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чоловіків в нормі одна грудка Y-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хроматину.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 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експрес-діагности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полісомії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Y.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Photograph | Normal Female Karyotype | Science Source Images">
            <a:extLst>
              <a:ext uri="{FF2B5EF4-FFF2-40B4-BE49-F238E27FC236}">
                <a16:creationId xmlns:a16="http://schemas.microsoft.com/office/drawing/2014/main" id="{8077F275-A038-3C06-46E2-98ABEDBB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" y="3388787"/>
            <a:ext cx="4495159" cy="31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YY-синдром — Википедия">
            <a:extLst>
              <a:ext uri="{FF2B5EF4-FFF2-40B4-BE49-F238E27FC236}">
                <a16:creationId xmlns:a16="http://schemas.microsoft.com/office/drawing/2014/main" id="{C38A58F1-34E0-725D-90E2-D6399FF7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00" y="3145033"/>
            <a:ext cx="3023959" cy="34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0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20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F509AAF-7624-EFD2-FE38-9753D54C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" y="194378"/>
            <a:ext cx="6469243" cy="64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Хромосомные нарушения">
            <a:extLst>
              <a:ext uri="{FF2B5EF4-FFF2-40B4-BE49-F238E27FC236}">
                <a16:creationId xmlns:a16="http://schemas.microsoft.com/office/drawing/2014/main" id="{5A8F23FA-8196-522A-1369-E7134FED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86" y="413171"/>
            <a:ext cx="5420279" cy="4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25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26EFF-9580-7152-48F3-B36E618CB3EA}"/>
              </a:ext>
            </a:extLst>
          </p:cNvPr>
          <p:cNvSpPr txBox="1"/>
          <p:nvPr/>
        </p:nvSpPr>
        <p:spPr>
          <a:xfrm>
            <a:off x="391884" y="778041"/>
            <a:ext cx="11625943" cy="4627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Молекулярно-генетичні</a:t>
            </a:r>
            <a:r>
              <a:rPr lang="uk-UA" sz="2400" b="1" spc="-3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uk-UA" sz="2400" b="1" spc="-3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(методи</a:t>
            </a:r>
            <a:r>
              <a:rPr lang="uk-UA" sz="24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ДНК-діагностики).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 велика і різноманітна група методів, призначена для виявлення варіацій у структурі</a:t>
            </a:r>
            <a:r>
              <a:rPr lang="uk-UA" sz="2400" b="1" spc="-28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досліджуваної</a:t>
            </a:r>
            <a:r>
              <a:rPr lang="uk-UA" sz="2400" b="1" spc="-40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uk-UA" sz="2400" b="1" spc="1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 Показання</a:t>
            </a:r>
            <a:r>
              <a:rPr lang="uk-UA" sz="2400" b="1" spc="-2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ДНК-діагностики:</a:t>
            </a:r>
            <a:endParaRPr lang="ru-UA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Підтвердження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клінічного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діагнозу</a:t>
            </a:r>
            <a:r>
              <a:rPr lang="uk-UA" sz="2400" b="1" spc="-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моногенного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уточнення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типу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мутації.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86740" algn="l"/>
              </a:tabLs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Пресимптоматична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клінічні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пізнім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дебютом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відсутні.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746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гетерозиготних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носіїв</a:t>
            </a:r>
            <a:r>
              <a:rPr lang="uk-UA" sz="2400" b="1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мутації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аутосомно-рецесивних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зчеплених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Х-хромосомою захворювань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Пренатальна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моногенних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преімплантаційна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5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367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Синдромологічний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аналіз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Цитогенетичні методи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каріотипування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Молекулярно-цитогенетичні методи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Молекулярно-генетичні методи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дерматогліфіки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Біохімічні методи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5045669"/>
                  </p:ext>
                </p:extLst>
              </p:nvPr>
            </p:nvGraphicFramePr>
            <p:xfrm>
              <a:off x="7767194" y="1577130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194" y="1577130"/>
                <a:ext cx="2245898" cy="5324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A9B48B-4C2B-B6D2-9D55-FB4226C10027}"/>
              </a:ext>
            </a:extLst>
          </p:cNvPr>
          <p:cNvSpPr txBox="1"/>
          <p:nvPr/>
        </p:nvSpPr>
        <p:spPr>
          <a:xfrm>
            <a:off x="93305" y="404937"/>
            <a:ext cx="1185920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схильності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мультифакторіальних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uk-UA" sz="24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геномна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дактилоскопія)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споріднення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судовій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медицині.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онкологічних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клінічній фармакогенетиці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типу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метаболізму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лікарських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препаратів.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інфекційних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(виявлення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збудника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6083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визначення стійкості збудників інфекційних захворювань до антибіотиків.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пов’язане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мутаціями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генів, які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ідентифікувати.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6083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створення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паспорта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будь-якої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людини.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9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239AE-62D7-285C-81F9-DF90E46D5FDF}"/>
              </a:ext>
            </a:extLst>
          </p:cNvPr>
          <p:cNvSpPr txBox="1"/>
          <p:nvPr/>
        </p:nvSpPr>
        <p:spPr>
          <a:xfrm>
            <a:off x="343677" y="184809"/>
            <a:ext cx="1116874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молекулярно-генетичної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будь-які</a:t>
            </a:r>
            <a:r>
              <a:rPr lang="uk-UA" sz="20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ядровмісні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57848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діагностики спадкового захворювання частіше беруть кров (лейкоцити), рідше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змиви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порожнини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рота,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волосяні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фолікули.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6210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пренатальної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хоріоцентез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(отримання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ворсинчастої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хоріона),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плацентоцентез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(отримання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плаценти),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амніоцентез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(отримання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амніотичної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рідини),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кордоцентез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(отримання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пуповинної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крові).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доімплантаційної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бластомер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полярне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тільце.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судовій медицині для ідентифікації особи – будь-які тканини (плями крові, шкіра,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сперма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тощо),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споріднення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дактилоскопії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67564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інфекційних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зскрібки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піхви,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уретри,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бронхолегеневі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змиви,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сироватку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крові,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збудників.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онкологічних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червоний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кістковий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мозок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Char char="—"/>
              <a:tabLst>
                <a:tab pos="6146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мітохондріальних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біоптат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м’язів.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27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38FFD-F0EA-3E1E-55E2-8089AB91E5AA}"/>
              </a:ext>
            </a:extLst>
          </p:cNvPr>
          <p:cNvSpPr txBox="1"/>
          <p:nvPr/>
        </p:nvSpPr>
        <p:spPr>
          <a:xfrm>
            <a:off x="317241" y="185222"/>
            <a:ext cx="11374017" cy="373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  <a:tabLst>
                <a:tab pos="2010410" algn="l"/>
              </a:tabLst>
            </a:pPr>
            <a:r>
              <a:rPr lang="uk-UA" sz="24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 ДНК-діагностики з використанням </a:t>
            </a:r>
            <a:r>
              <a:rPr lang="uk-UA" sz="2400" b="1" i="1" dirty="0" err="1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полімеразної</a:t>
            </a:r>
            <a:r>
              <a:rPr lang="uk-UA" sz="24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ланцюгової реакції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(ПЛР).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  <a:tabLst>
                <a:tab pos="201041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1983 р.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Мюллісом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(США); за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розробку в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йому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присуджено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Нобелівську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премію</a:t>
            </a:r>
            <a:r>
              <a:rPr lang="uk-UA" sz="2400" b="1" spc="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400" b="1" spc="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галузі</a:t>
            </a:r>
            <a:r>
              <a:rPr lang="uk-UA" sz="2400" b="1" spc="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біології</a:t>
            </a:r>
            <a:r>
              <a:rPr lang="uk-UA" sz="2400" b="1" spc="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медицини.</a:t>
            </a:r>
            <a:r>
              <a:rPr lang="uk-UA" sz="2400" b="1" spc="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Виділяють</a:t>
            </a:r>
            <a:r>
              <a:rPr lang="uk-UA" sz="2400" b="1" spc="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етапи: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виділення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ДНК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(методами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лізису клітин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очищенням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білкових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компонентів)  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 </a:t>
            </a:r>
            <a:r>
              <a:rPr lang="uk-UA" sz="2400" b="1" spc="6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власне 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полімеразну</a:t>
            </a:r>
            <a:r>
              <a:rPr lang="uk-UA" sz="2400" b="1" i="1" spc="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ланцюгову</a:t>
            </a:r>
            <a:r>
              <a:rPr lang="uk-UA" sz="2400" b="1" i="1" spc="6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реакцію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2400" b="1" spc="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</a:t>
            </a:r>
            <a:r>
              <a:rPr lang="uk-UA" sz="2400" b="1" spc="6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вибірково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ампліфікувати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(багатократно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редуплікувати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необхідну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ділянку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ДНК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раз.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09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CB510-82C6-82E4-C089-C22E29BC2F97}"/>
              </a:ext>
            </a:extLst>
          </p:cNvPr>
          <p:cNvSpPr txBox="1"/>
          <p:nvPr/>
        </p:nvSpPr>
        <p:spPr>
          <a:xfrm>
            <a:off x="87085" y="567938"/>
            <a:ext cx="12017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Необхідною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умовою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проведення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нуклеотидної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послідовності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ділянки ДНК, оскільки специфічний вибір цієї ділянки здійснюється шляхом гібридизації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матричної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двома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штучно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синтезованими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праймерами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олігонуклеотидні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послідовності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комплементарні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3’-кінцям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ампліфікованої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ділянки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змістовій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антизмістовій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нитках ДНК); відстань між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праймерами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визначає довжину синтезованих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фрагментів ДНК. По суті, метод ПЛР імітує природний процес редуплікації ДНК. До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реакційного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розчину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вводять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обстежуваної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людини,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чотири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нуклеотидів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термостабільну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полімеразу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Taq-полимеразу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зберігає свою активність при високій температурі (оптимум роботи – 72°С.). Фермент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було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виділено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бактерій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гарячих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джерел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(T.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aquaticus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10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1CAA3-5458-15C5-A441-1A16D86CA9FC}"/>
              </a:ext>
            </a:extLst>
          </p:cNvPr>
          <p:cNvSpPr txBox="1"/>
          <p:nvPr/>
        </p:nvSpPr>
        <p:spPr>
          <a:xfrm>
            <a:off x="186612" y="210100"/>
            <a:ext cx="1162594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Проведення реакції здійснюється циклічно в спеціальній буферній суміші з певними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концентраціями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іонів калію,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хлору,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магнію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точним значенням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рН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Цикл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</a:t>
            </a:r>
            <a:r>
              <a:rPr lang="uk-UA" sz="2000" b="1" i="1" spc="-2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фази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11785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Денатурація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(суміш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нагрівають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90–95°С).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переводиться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однониткову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Гібридизація (суміш охолоджують до 45–60°С),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праймери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з’єднуються з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комплемен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тарними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ділянками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1148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 (суміш знов нагрівають до 72°С): термостабільна ДНК-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полімераза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синтезує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дочірній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ланцюг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гібридизації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праймера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3’–5’.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праймер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складу щойно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синтезованої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нуклеїнової кислоти.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подальших циклах щойно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синтезовані молекули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 стають,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свою чергу,</a:t>
            </a:r>
            <a:r>
              <a:rPr lang="uk-UA" sz="20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матрицею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аналогічного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синтезу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копій.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Суміш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ставлять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спеціальний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прилад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термоциклер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ампліфікатор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ньому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автоматично відбувається зміна температур, необхідних для реакції. Якщо уявити собі,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реакційній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суміші знаходилася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ділянкою,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яку необхідно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редуплікувати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то після першого циклу одержують 2 молекули, після другого циклу – 4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 Кількість вказаних циклів в ПЛР становить зазвичай від 25 до 30. У результаті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копій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 збільшується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мільйони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разів.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09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D1A25-52B0-722D-52BA-3C69A69EF8A4}"/>
              </a:ext>
            </a:extLst>
          </p:cNvPr>
          <p:cNvSpPr txBox="1"/>
          <p:nvPr/>
        </p:nvSpPr>
        <p:spPr>
          <a:xfrm>
            <a:off x="227045" y="402018"/>
            <a:ext cx="1173791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28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одержаних</a:t>
            </a:r>
            <a:r>
              <a:rPr lang="uk-UA" sz="2800" b="1" i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z="28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800" b="1" spc="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Фрагменти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нормальною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мутантною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послідовностями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відрізнятися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електрофоретичною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рухливістю,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 часто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проводиться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електрофорез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ампліфікованих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фрагментів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гелі.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ідентифікації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ампліфікованих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фрагментів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використані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8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секвенування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8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алель-специфічних</a:t>
            </a:r>
            <a:r>
              <a:rPr lang="uk-UA" sz="28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олігонуклеотидів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грунтується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гібридизації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ампліфікованих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фрагментів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міченими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олігонуклеотидами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комплементарними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нормальній або мутантній послідовності ДНК. Прикладом такого підходу є застосування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ДНК-чипів.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1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64FC2E-EBB7-1171-9854-E208AA684579}"/>
              </a:ext>
            </a:extLst>
          </p:cNvPr>
          <p:cNvSpPr txBox="1"/>
          <p:nvPr/>
        </p:nvSpPr>
        <p:spPr>
          <a:xfrm>
            <a:off x="208384" y="227306"/>
            <a:ext cx="11346024" cy="572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8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Модифікації</a:t>
            </a:r>
            <a:r>
              <a:rPr lang="uk-UA" sz="2800" b="1" spc="-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ПЛР:</a:t>
            </a:r>
            <a:endParaRPr lang="ru-UA" sz="20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Мультиплексна (</a:t>
            </a:r>
            <a:r>
              <a:rPr lang="uk-UA" sz="2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мультипраймерна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ПЛР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грунтується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одночасній ампліфікації 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одній реакції кількох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екзонів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досліджуваного гена або кількох фрагментів різних генів,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дозволяє проводити експрес-скринінг найбільш частих мутацій в гені або виявляти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водночас</a:t>
            </a:r>
            <a:r>
              <a:rPr lang="uk-UA" sz="28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мутації</a:t>
            </a:r>
            <a:r>
              <a:rPr lang="uk-UA" sz="28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різних</a:t>
            </a:r>
            <a:r>
              <a:rPr lang="uk-UA" sz="28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генах.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Алель-специфічна</a:t>
            </a:r>
            <a:r>
              <a:rPr lang="uk-UA" sz="2800" b="1" i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ампліфікація</a:t>
            </a:r>
            <a:r>
              <a:rPr lang="uk-UA" sz="2800" b="1" i="1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800" b="1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грунтується</a:t>
            </a:r>
            <a:r>
              <a:rPr lang="uk-UA" sz="2800" b="1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800" b="1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використанні</a:t>
            </a:r>
            <a:r>
              <a:rPr lang="uk-UA" sz="2800" b="1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різних</a:t>
            </a:r>
            <a:r>
              <a:rPr lang="uk-UA" sz="28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праймерів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800" b="1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один</a:t>
            </a:r>
            <a:r>
              <a:rPr lang="uk-UA" sz="2800" b="1" spc="-2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комплементарний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нормальній,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другий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мутантній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послідовності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28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такої</a:t>
            </a:r>
            <a:r>
              <a:rPr lang="uk-UA" sz="28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реакції</a:t>
            </a:r>
            <a:r>
              <a:rPr lang="uk-UA" sz="28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розчині</a:t>
            </a:r>
            <a:r>
              <a:rPr lang="uk-UA" sz="28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синтезується</a:t>
            </a:r>
            <a:r>
              <a:rPr lang="uk-UA" sz="2800" b="1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2800" b="1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різновиди</a:t>
            </a:r>
            <a:r>
              <a:rPr lang="uk-UA" sz="2800" b="1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ПЛР-продуктів</a:t>
            </a:r>
            <a:r>
              <a:rPr lang="uk-UA" sz="2800" b="1" spc="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–нормальні</a:t>
            </a:r>
            <a:r>
              <a:rPr lang="uk-UA" sz="28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мутантні,</a:t>
            </a:r>
            <a:r>
              <a:rPr lang="uk-UA" sz="28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28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розрізняються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своєю довжиною.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2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9C8F5E-2734-8446-DBA2-158AE3D1F4F3}"/>
              </a:ext>
            </a:extLst>
          </p:cNvPr>
          <p:cNvSpPr txBox="1"/>
          <p:nvPr/>
        </p:nvSpPr>
        <p:spPr>
          <a:xfrm>
            <a:off x="186612" y="642582"/>
            <a:ext cx="116446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 сайт-спрямованої модифікації 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ампліфікованої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ДНК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грунтується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використанні в ПЛР специфічного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mismatch-праймера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відмінного від матричної послідовності на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 нуклеотид.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праймера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мутантного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продукту в ньому утворюється штучно створений сайт рестрикції для однієї з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рестриктаз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дозволяє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провести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ДНК-діагностику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 допомогою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рестрикційного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аналізу.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Існують способи проведення ПЛР, які дозволяють вивчати не тільки ДНК, але і РНК.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дослідженні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РНК-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вмісних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вірусів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ретровіруси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зокрема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ВІЛ,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вірус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гепатиту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грипу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тощо.),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експресії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організмі.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Подібні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зазвичай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етапи: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зворотну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транскрипцію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матриці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одержаної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89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F14DC-F30B-3D9C-9C3E-AC3B5EC42A73}"/>
              </a:ext>
            </a:extLst>
          </p:cNvPr>
          <p:cNvSpPr txBox="1"/>
          <p:nvPr/>
        </p:nvSpPr>
        <p:spPr>
          <a:xfrm>
            <a:off x="289248" y="420107"/>
            <a:ext cx="114766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 у реальному часі.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 метод не потребує електрофорезу продуктів ампліфікації 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агарозному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поліакриламідному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гелі. Реєстрація наявності або відсутності продуктів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ампліфікації може здійснюватися двома шляхами: реєстрацією флюоресценції продуктів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ампліфікації або за характером температурних кривих етапу відпалу, які залежать від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відсутності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шуканої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ДНК-мішені.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Застосування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ПЛР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реальному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дозволяє значно заощадити час і скористатися перевагами «закритої системи», оскільки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2400" b="1" spc="1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потрібно</a:t>
            </a:r>
            <a:r>
              <a:rPr lang="uk-UA" sz="2400" b="1" spc="2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відкривати</a:t>
            </a:r>
            <a:r>
              <a:rPr lang="uk-UA" sz="2400" b="1" spc="1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пробірки</a:t>
            </a:r>
            <a:r>
              <a:rPr lang="uk-UA" sz="2400" b="1" spc="1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1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реакційною</a:t>
            </a:r>
            <a:r>
              <a:rPr lang="uk-UA" sz="2400" b="1" spc="1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сумішшю</a:t>
            </a:r>
            <a:r>
              <a:rPr lang="uk-UA" sz="2400" b="1" spc="1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(запобігання</a:t>
            </a:r>
            <a:r>
              <a:rPr lang="uk-UA" sz="2400" b="1" spc="1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можливості контамінації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устаткування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продуктами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ампліфікації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виникнення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хибнопозитивних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результатів.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real-time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PCR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перспективний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діагностиці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вірусних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бактеріальних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інфекцій.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5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C6951-724B-5154-01C9-70ADB5AFC6FA}"/>
              </a:ext>
            </a:extLst>
          </p:cNvPr>
          <p:cNvSpPr txBox="1"/>
          <p:nvPr/>
        </p:nvSpPr>
        <p:spPr>
          <a:xfrm>
            <a:off x="121296" y="486230"/>
            <a:ext cx="11476653" cy="4919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r>
              <a:rPr lang="uk-UA" sz="2400" b="1" spc="-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20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непрямі методи</a:t>
            </a:r>
            <a:r>
              <a:rPr lang="uk-UA" sz="2400" b="1" spc="-20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ДНК-діагностики:</a:t>
            </a:r>
            <a:endParaRPr lang="ru-UA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5943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Пряма ДНК-діагностика передбачає виявлення мутації в досліджуваному гені; 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структуру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конкретної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мутацією).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6896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Непряма діагностика використовується при захворюваннях, коли ген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картований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 будова гена, характер мутацій в ньому недостатньо з’ясовані. Суть непрямої ДНК-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 полягає в аналізі успадкування у хворих і здорових членів сім’ї поліморфних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маркерів,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зчеплених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(тобто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сусідніх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локусах в хромосомі і успадковуються зчеплено – за законом Моргана). В якості таких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маркерів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рестрикції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поліморфізм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мінісателітних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мікросателітних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послідовностей.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5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EDBF5-3B5B-8C22-DA9A-5714E1AB1F2A}"/>
              </a:ext>
            </a:extLst>
          </p:cNvPr>
          <p:cNvSpPr txBox="1"/>
          <p:nvPr/>
        </p:nvSpPr>
        <p:spPr>
          <a:xfrm>
            <a:off x="149289" y="634606"/>
            <a:ext cx="114953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457200" algn="just"/>
            <a:r>
              <a:rPr lang="uk-UA" sz="2000" b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Синдромологічний</a:t>
            </a:r>
            <a:r>
              <a:rPr lang="uk-UA" sz="2000" b="1" spc="-1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2000" b="1" spc="-4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(Портретна</a:t>
            </a:r>
            <a:r>
              <a:rPr lang="uk-UA" sz="20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діагностика)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Синдромологічний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аналіз – це аналіз фенотипу хворого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мікроаномалій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вад розвитку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інших симптомів)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метою виявлення стійкого поєднання ознак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встановлення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діагнозу. При аналізі фенотипу хворого особливу увагу звертають на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мікроаномалії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вади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розвитку.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Мікроаномалії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(до 6) можуть зустрічатися у здорових людей, але для хворих зі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патологією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специфічне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поєднання.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Синдромологічний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фенотипу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моногенних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синдромів,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вадами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ахондроплазії,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Апера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Франческетті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інших.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Синдромологічний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допоміжний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діагностиці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сполучної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(синдроми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Марфана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Елерса-Данло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(«грубе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обличчя» у хворих з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мукополісахаридозом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інших СХО). Цей метод є допоміжним 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діагностиці хромосомних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Для уточнення діагнозу спадкової патології широко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атласи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синдромів.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586C3-B308-B29F-CE62-CFDFD2678C49}"/>
              </a:ext>
            </a:extLst>
          </p:cNvPr>
          <p:cNvSpPr txBox="1"/>
          <p:nvPr/>
        </p:nvSpPr>
        <p:spPr>
          <a:xfrm>
            <a:off x="447869" y="465483"/>
            <a:ext cx="11476653" cy="605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457200" algn="just"/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400" b="1" spc="-2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дерматогліфіки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заснований на вивченні рисунка шкіри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пальцях,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долонях і підошвах.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Вивчення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узорів на подушечках пальців називається дактилоскопією, на долонях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пальмоскопією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підошвах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плантоскопією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Огляд згинальних складок проводять неозброєним оком.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Папілярні лінії 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грудному віці досліджують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 допомогою 3- 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5-кратної лупи.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медичній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генетиці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допоміжний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uk-UA" sz="2400" b="1" spc="-3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дерматогліфіки</a:t>
            </a:r>
            <a:r>
              <a:rPr lang="uk-UA" sz="2400" b="1" spc="-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b="1" spc="-25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хромосомних</a:t>
            </a:r>
            <a:r>
              <a:rPr lang="uk-UA" sz="2400" b="1" spc="-10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хворобах:</a:t>
            </a:r>
            <a:endParaRPr lang="ru-UA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Чотирипальцева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поперечна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долонна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складка.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8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дуг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пальцях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Радіальні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петлі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або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пальцях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кисті.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Дистальний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осьовий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трирадіус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atd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Аплазія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підпальцевих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трирадіусів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Поперечна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згинальна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борозна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підошві.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Дуговий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узор на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пальця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підошви.</a:t>
            </a:r>
            <a:endParaRPr lang="ru-UA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30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0ED45-66CB-695B-9822-D2B21993FF70}"/>
              </a:ext>
            </a:extLst>
          </p:cNvPr>
          <p:cNvSpPr txBox="1"/>
          <p:nvPr/>
        </p:nvSpPr>
        <p:spPr>
          <a:xfrm>
            <a:off x="233264" y="174019"/>
            <a:ext cx="1147665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Об’єктами</a:t>
            </a:r>
            <a:r>
              <a:rPr lang="uk-UA" sz="2400" b="1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біохімічної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400" b="1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(переважно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спадкових</a:t>
            </a:r>
            <a:r>
              <a:rPr lang="uk-UA" sz="2400" b="1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обміну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речовин)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400" b="1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сеча,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піт,</a:t>
            </a:r>
            <a:r>
              <a:rPr lang="uk-UA" sz="2400" b="1" spc="1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плазма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сироватка</a:t>
            </a:r>
            <a:r>
              <a:rPr lang="uk-UA" sz="2400" b="1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крові,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</a:t>
            </a:r>
            <a:r>
              <a:rPr lang="uk-UA" sz="2400" b="1" spc="1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висушена</a:t>
            </a:r>
            <a:r>
              <a:rPr lang="uk-UA" sz="2400" b="1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хроматографічному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фильтровальному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папері, спинномозкова рідина,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амніотична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рідина, культура клітин.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Якщо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специфічний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дефект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ферменту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призводить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накопичення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метаболітів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низькою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молекулярною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масою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проникністю,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виходити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міжклітинний</a:t>
            </a:r>
            <a:r>
              <a:rPr lang="uk-UA" sz="2400" b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простір.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Низькомолекулярні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метаболіти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400" b="1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ідентифіковані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плазмі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допомогою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: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інгібіція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росту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бактерій,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тонкошарова хроматографія,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газова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хроматографія,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рідинна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хроматографія,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спектрометрія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Якщо метаболіти мають велику молекулярну масу, вони накопичуються в клітинах,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приводячи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збільшення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органоїдів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появи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вакуолей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пов’язані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порушенням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катаболізму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крупних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молекул,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діагностуються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шляхом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активності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ферментів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тканинах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клітинах.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31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9D931-CD6B-A9A1-E0B0-29E0D4B8783F}"/>
              </a:ext>
            </a:extLst>
          </p:cNvPr>
          <p:cNvSpPr txBox="1"/>
          <p:nvPr/>
        </p:nvSpPr>
        <p:spPr>
          <a:xfrm>
            <a:off x="236375" y="955443"/>
            <a:ext cx="117192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Принципи біохімічної діагностики ґрунтуються на патогенезі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ферментопатій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спрямовані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визначення: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надмірної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речовини,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метаболізм якої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порушений;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аномальних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метаболітів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крові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сечі;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дефіциту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нормальних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метаболітів;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ферменту,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метаболічний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шлях.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Диференціальна</a:t>
            </a:r>
            <a:r>
              <a:rPr lang="uk-UA" sz="2400" b="1" spc="2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діагностика</a:t>
            </a:r>
            <a:r>
              <a:rPr lang="uk-UA" sz="2400" b="1" spc="2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ферментопатій</a:t>
            </a:r>
            <a:r>
              <a:rPr lang="uk-UA" sz="2400" b="1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400" b="1" spc="2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клінічною</a:t>
            </a:r>
            <a:r>
              <a:rPr lang="uk-UA" sz="2400" b="1" spc="2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картиною,</a:t>
            </a:r>
            <a:r>
              <a:rPr lang="uk-UA" sz="2400" b="1" spc="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2400" b="1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новонароджених</a:t>
            </a:r>
            <a:r>
              <a:rPr lang="uk-UA" sz="2400" b="1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дітей</a:t>
            </a:r>
            <a:r>
              <a:rPr lang="uk-UA" sz="2400" b="1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раннього</a:t>
            </a:r>
            <a:r>
              <a:rPr lang="uk-UA" sz="2400" b="1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віку,</a:t>
            </a:r>
            <a:r>
              <a:rPr lang="uk-UA" sz="2400" b="1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утруднена,</a:t>
            </a:r>
            <a:r>
              <a:rPr lang="uk-UA" sz="2400" b="1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оскільки</a:t>
            </a:r>
            <a:r>
              <a:rPr lang="uk-UA" sz="2400" b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схожу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клінічну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картину можуть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ферментопатії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обумовило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необхідність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створення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спеціальних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тест-програм.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4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2BA58-D312-7983-4566-28CC3DF7ABF2}"/>
              </a:ext>
            </a:extLst>
          </p:cNvPr>
          <p:cNvSpPr txBox="1"/>
          <p:nvPr/>
        </p:nvSpPr>
        <p:spPr>
          <a:xfrm>
            <a:off x="223934" y="456925"/>
            <a:ext cx="11569960" cy="5063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Біохімічну діагностику, як правило, проводять в два етапи: 1) первинна діагностика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(скринінг);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2)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уточнення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діагнозу.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селективним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масовим.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Селективний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біохімічний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проводиться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дітей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дорослих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клінічними ознаками спадкового дефекту обміну речовин. Йдеться про «просіювання»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контингентів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дітей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дорослих,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вірогідністю</a:t>
            </a:r>
            <a:r>
              <a:rPr lang="uk-UA" sz="20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чекати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спадковими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хворобами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обміну.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0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Показання</a:t>
            </a:r>
            <a:r>
              <a:rPr lang="uk-UA" sz="2000" b="1" spc="-2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000" b="1" spc="-2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селективного</a:t>
            </a:r>
            <a:r>
              <a:rPr lang="uk-UA" sz="2000" b="1" spc="-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скринінгу:</a:t>
            </a:r>
            <a:endParaRPr lang="ru-UA" sz="16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1148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ЗПР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віку, розумова відсталість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старшого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1148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неврологічні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(судоми,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uk-UA" sz="20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м’язового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тонусу,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спастичні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парези);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1148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диспепсичні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явища,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непереносимість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ліків;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1148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0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(затримка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росту,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деформація</a:t>
            </a:r>
            <a:r>
              <a:rPr lang="uk-UA" sz="2000" b="1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кісток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т.);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119062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 симптоми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ферментопатій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(катаракта,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слуху,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зору,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специфічний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uk-UA" sz="20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запах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сечі,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шкірні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прояви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59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93A126-9F7E-9467-C658-93C5B7146ADF}"/>
              </a:ext>
            </a:extLst>
          </p:cNvPr>
          <p:cNvSpPr txBox="1"/>
          <p:nvPr/>
        </p:nvSpPr>
        <p:spPr>
          <a:xfrm>
            <a:off x="242595" y="220672"/>
            <a:ext cx="1177523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селективних програмах можуть використовуватися якісні 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напівкількісні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методи,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 – сеча або кров. При підозрі на наявність спадкової патології обміну речовин 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першу чергу проводиться сечовий скринінг. Для сечового скринінгу використовують 15-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20 простих якісних реакції,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 охоплюють максимально широкий круг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метаболічних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дефектів. Ці реакції спрямовані на виявлення метаболітів, що характерні для цілої групи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захворювань.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підозрі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порушення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певної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метаболізму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проводиться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допомогою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тонкошарової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амінокислот,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ліпідів,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вуглеводів,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олігосахаридів;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кількісне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глікозаміногліканів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сечової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кислоти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сечі.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випадків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електрофорезу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виявляються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дефекти</a:t>
            </a:r>
            <a:r>
              <a:rPr lang="uk-UA" sz="2400" b="1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обміну</a:t>
            </a:r>
            <a:r>
              <a:rPr lang="uk-UA" sz="2400" b="1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гемоглобіну</a:t>
            </a:r>
            <a:r>
              <a:rPr lang="uk-UA" sz="2400" b="1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гемоглобінопатії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</a:t>
            </a:r>
            <a:r>
              <a:rPr lang="uk-UA" sz="2400" b="1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підозрі</a:t>
            </a:r>
            <a:r>
              <a:rPr lang="uk-UA" sz="2400" b="1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 мітохондріальні хвороби визначають вміст пірувату і лактат; тонкошарова хроматографія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амінокислот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аміноацидурій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9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C2C0FB-BA72-1D8E-67E5-B319352C0AD9}"/>
              </a:ext>
            </a:extLst>
          </p:cNvPr>
          <p:cNvSpPr txBox="1"/>
          <p:nvPr/>
        </p:nvSpPr>
        <p:spPr>
          <a:xfrm>
            <a:off x="307910" y="153898"/>
            <a:ext cx="1139267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Кінцевий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етап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 точна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верифікація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уточнення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діагнозу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високотехнологічні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діагностики. Так, для виявлення спадкових порушень обміну органічних кислот, жирних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кислот,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амінокислот,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мітохондріальних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газової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хроматографії і мас-спектрометрії; для визначення амінокислотного спектру крові і сечі 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амінокислотний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аміноаналізатор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рідинна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хроматографія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обміну органічних кислот,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амінокислот,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мітохондріальних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порушення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циклу сечовини; колориметричний   метод – для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визначення рівня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оротової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кислоти 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сечі, для діагностики порушення обміну сечової кислоти, для діагностики ряду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корисними є хроматографія на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іоно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-обмінних смолах, метод газо-рідинної хроматографії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 інші. Активність ферменту може досліджуватись в культурі клітин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лізосомні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хвороби,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мукополісахаридоз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47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F0C95-6EF4-D8CF-59E8-6D233F042EF5}"/>
              </a:ext>
            </a:extLst>
          </p:cNvPr>
          <p:cNvSpPr txBox="1"/>
          <p:nvPr/>
        </p:nvSpPr>
        <p:spPr>
          <a:xfrm>
            <a:off x="0" y="223849"/>
            <a:ext cx="12191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підтвердження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діагнозу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могуть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використовуватися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 тільки</a:t>
            </a:r>
            <a:r>
              <a:rPr lang="uk-UA" sz="20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біохімічні методи,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 й цитохімічні, молекулярно-генетичні методи, біопсія тканин та органів з подальшим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дослідженням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гістологичних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препаратів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світловим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електронним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мікроскопом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FB396-7AAE-00F0-EBC9-E35CC881B0A3}"/>
              </a:ext>
            </a:extLst>
          </p:cNvPr>
          <p:cNvSpPr txBox="1"/>
          <p:nvPr/>
        </p:nvSpPr>
        <p:spPr>
          <a:xfrm>
            <a:off x="251926" y="1962578"/>
            <a:ext cx="1168812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Масовий скринінг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це масове обстеження всіх новонароджених з метою раннього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доклінічній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стадії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розроблено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профілактичного лікування. Раннє лікування запобігає розвитку клінічних ознак хвороби.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вимоги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скринінгових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програм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масового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неонатального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скринінгу: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7785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популяції.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обміну варіює у різних популяціях, перелік захворювань може відрізнятись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різних країнах та етнічних групах. У більшості випадків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скринуються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захворювання, що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популяції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частотою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1:10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(іноді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поширенні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84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 без своєчасного лікування призводить до тяжких порушень здоров’я,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ранньої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інвалідизації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uk-UA" sz="20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існувати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профілактичного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лікування.</a:t>
            </a:r>
            <a:endParaRPr lang="ru-UA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01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531C6-9FE1-A5DF-5FDB-729574A0F3B5}"/>
              </a:ext>
            </a:extLst>
          </p:cNvPr>
          <p:cNvSpPr txBox="1"/>
          <p:nvPr/>
        </p:nvSpPr>
        <p:spPr>
          <a:xfrm>
            <a:off x="261257" y="300840"/>
            <a:ext cx="1152330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7785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високочутливими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(не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хибнонегативних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результатів),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специфічними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(допускається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невеликий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відсоток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хибнопозитивних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результатів), економічними; біологічний матеріал для діагностики має бути доступним. У</a:t>
            </a:r>
            <a:r>
              <a:rPr lang="uk-UA" sz="28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досліджують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4102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успадкування хвороби та її патогенез повинні бути чітко з’ясовані, для родини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можливе медико-генетичне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6896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скринінг-програми не повинні перевищувати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лікування 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утримання хворих,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uk-UA" sz="28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інвалідами</a:t>
            </a:r>
            <a:r>
              <a:rPr lang="uk-UA" sz="28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uk-UA" sz="28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0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2FD0B-291A-5222-B140-7842F3891FE3}"/>
              </a:ext>
            </a:extLst>
          </p:cNvPr>
          <p:cNvSpPr txBox="1"/>
          <p:nvPr/>
        </p:nvSpPr>
        <p:spPr>
          <a:xfrm>
            <a:off x="175726" y="99609"/>
            <a:ext cx="11840547" cy="5819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Програма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обов’язково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містить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етапи: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1)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взяття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біологічного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400" b="1" spc="2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всіх</a:t>
            </a:r>
            <a:r>
              <a:rPr lang="uk-UA" sz="2400" b="1" spc="1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новонароджених</a:t>
            </a:r>
            <a:r>
              <a:rPr lang="uk-UA" sz="2400" b="1" spc="1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1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доставка</a:t>
            </a:r>
            <a:r>
              <a:rPr lang="uk-UA" sz="2400" b="1" spc="2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матеріалу</a:t>
            </a:r>
            <a:r>
              <a:rPr lang="uk-UA" sz="2400" b="1" spc="1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2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діагностичну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лабораторію;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Times New Roman" panose="02020603050405020304" pitchFamily="18" charset="0"/>
              <a:buAutoNum type="arabicParenR" startAt="2"/>
              <a:tabLst>
                <a:tab pos="36512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просіваюча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уточнююча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позитивними результатами при просіюванні; 4) лікування хворих і їхня диспансеризація з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контролем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ходом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лікування;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медико-генетичне консультування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сім’ї.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 масового скринінгу на спадкові хвороби, що піддаються профілактичному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лікуванню,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можуть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запроваджуватися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межах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державної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регіональної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 охорони здоров’я. Україні проводиться масовий скринінг новонароджених 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фенілкетонурію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урахуванням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лікування,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економічної значущості патології впроваджується проведення масового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неонатального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скринінгу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вродженого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гіпотиреозу.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13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570076"/>
            <a:ext cx="11737911" cy="428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Помогайбо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Генетика людини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Київ : ВЦ «Академія», 2014. 280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Рубан Э.Д. Генетика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основами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генетики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Ростов-на-Дону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Феникс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2015. 319 с.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Korf, Bruce R. Human Genetics and Genomics. 4-th edition. Wiley-Blackwell, 2013. 281 p.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733C-485F-216C-B657-163C9FF7D7F0}"/>
              </a:ext>
            </a:extLst>
          </p:cNvPr>
          <p:cNvSpPr txBox="1"/>
          <p:nvPr/>
        </p:nvSpPr>
        <p:spPr>
          <a:xfrm>
            <a:off x="161730" y="124932"/>
            <a:ext cx="11868539" cy="5022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комп’ютерних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діагностичних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 даних.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 різні діагностичні програми (переважно, комерційні), які можна знайти у мережі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Інтернет. Однією з найкращих англомовних вважається програма "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Possum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"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The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London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Date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Bases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яка містить описи спадкових захворювань з портретами хворих. Спеціальні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комп’ютерні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діагностичні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програми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цитогенетичних і молекулярно-генетичних досліджень, пренатальної діагностики (аналіз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ультразвукового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розрахунку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індивідуального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ризику).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США створений і щодня поповнюється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електронний каталог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моногенних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В. Мак-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Кьюсика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«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On-line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Mendelian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Inheritance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Man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OMIM»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u="sng" dirty="0">
                <a:solidFill>
                  <a:srgbClr val="0462C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hlinkClick r:id="rId4"/>
              </a:rPr>
              <a:t>http://www.ncbi.nlm.nih.gov/omim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7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B366A-F9FC-D714-E9FF-51B51B30E3C7}"/>
              </a:ext>
            </a:extLst>
          </p:cNvPr>
          <p:cNvSpPr txBox="1"/>
          <p:nvPr/>
        </p:nvSpPr>
        <p:spPr>
          <a:xfrm>
            <a:off x="0" y="350298"/>
            <a:ext cx="11999167" cy="5099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Цитогенетичні</a:t>
            </a:r>
            <a:r>
              <a:rPr lang="uk-UA" sz="24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uk-UA" sz="24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базуються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каріотипу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належать: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каріотипування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молекулярно-цитогенетичні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методи;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arenR"/>
              <a:tabLst>
                <a:tab pos="5441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хроматину.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Показання</a:t>
            </a:r>
            <a:r>
              <a:rPr lang="uk-UA" sz="2400" b="1" spc="-30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b="1" spc="-1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цитогенетичної</a:t>
            </a:r>
            <a:r>
              <a:rPr lang="uk-UA" sz="2400" b="1" spc="-10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діагностики:</a:t>
            </a:r>
            <a:endParaRPr lang="ru-UA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Arial" panose="020B0604020202020204" pitchFamily="34" charset="0"/>
              <a:buChar char="•"/>
              <a:tabLst>
                <a:tab pos="55054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Підозра</a:t>
            </a:r>
            <a:r>
              <a:rPr lang="uk-UA" sz="2400" b="1" spc="1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хромосомну</a:t>
            </a:r>
            <a:r>
              <a:rPr lang="uk-UA" sz="2400" b="1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хворобу</a:t>
            </a:r>
            <a:r>
              <a:rPr lang="uk-UA" sz="2400" b="1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клінічною</a:t>
            </a:r>
            <a:r>
              <a:rPr lang="uk-UA" sz="2400" b="1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симптоматикою</a:t>
            </a:r>
            <a:r>
              <a:rPr lang="uk-UA" sz="2400" b="1" spc="1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(для</a:t>
            </a:r>
            <a:r>
              <a:rPr lang="uk-UA" sz="2400" b="1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підтвердження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діагнозу).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Arial" panose="020B0604020202020204" pitchFamily="34" charset="0"/>
              <a:buChar char="•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множинними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природженими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вадами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батьки.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Arial" panose="020B0604020202020204" pitchFamily="34" charset="0"/>
              <a:buChar char="•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затримкою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психомоторного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4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батьки.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Arial" panose="020B0604020202020204" pitchFamily="34" charset="0"/>
              <a:buChar char="•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затримкою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аномаліями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Arial" panose="020B0604020202020204" pitchFamily="34" charset="0"/>
              <a:buChar char="•"/>
              <a:tabLst>
                <a:tab pos="5746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Подружні</a:t>
            </a:r>
            <a:r>
              <a:rPr lang="uk-UA" sz="2400" b="1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пари,</a:t>
            </a:r>
            <a:r>
              <a:rPr lang="uk-UA" sz="2400" b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невиношування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</a:t>
            </a:r>
            <a:r>
              <a:rPr lang="uk-UA" sz="2400" b="1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(більше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спонтанних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абортів)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репродуктивні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втрати.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D316D-DDD4-921E-6631-F809406A4812}"/>
              </a:ext>
            </a:extLst>
          </p:cNvPr>
          <p:cNvSpPr txBox="1"/>
          <p:nvPr/>
        </p:nvSpPr>
        <p:spPr>
          <a:xfrm>
            <a:off x="147734" y="87063"/>
            <a:ext cx="11747241" cy="554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SzPts val="1400"/>
              <a:buFont typeface="Arial" panose="020B0604020202020204" pitchFamily="34" charset="0"/>
              <a:buChar char="•"/>
              <a:tabLst>
                <a:tab pos="56896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Подружні пари з обтяженим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анамнезом (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мертвонародження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 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природженими вадами розвитку або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хромосомною хворобою, виявлення хромосомної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сім’ї).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SzPts val="1400"/>
              <a:buFont typeface="Arial" panose="020B0604020202020204" pitchFamily="34" charset="0"/>
              <a:buChar char="•"/>
              <a:tabLst>
                <a:tab pos="574675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Безплідні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репродуктивних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чоловіків.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SzPts val="1400"/>
              <a:buFont typeface="Arial" panose="020B0604020202020204" pitchFamily="34" charset="0"/>
              <a:buChar char="•"/>
              <a:tabLst>
                <a:tab pos="53213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Донори</a:t>
            </a:r>
            <a:r>
              <a:rPr lang="uk-UA" sz="28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uk-UA" sz="28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клітин, які</a:t>
            </a:r>
            <a:r>
              <a:rPr lang="uk-UA" sz="28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звернулися</a:t>
            </a:r>
            <a:r>
              <a:rPr lang="uk-UA" sz="28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центр</a:t>
            </a:r>
            <a:r>
              <a:rPr lang="uk-UA" sz="28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штучного</a:t>
            </a:r>
            <a:r>
              <a:rPr lang="uk-UA" sz="28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запліднення.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SzPts val="1400"/>
              <a:buFont typeface="Arial" panose="020B0604020202020204" pitchFamily="34" charset="0"/>
              <a:buChar char="•"/>
              <a:tabLst>
                <a:tab pos="535305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Лейкоз (для диференціальної діагностики, оцінки ефективності лікування і прогнозу</a:t>
            </a:r>
            <a:r>
              <a:rPr lang="uk-UA" sz="28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перебігу).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SzPts val="1400"/>
              <a:buFont typeface="Arial" panose="020B0604020202020204" pitchFamily="34" charset="0"/>
              <a:buChar char="•"/>
              <a:tabLst>
                <a:tab pos="60833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uk-UA" sz="28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мутагенних</a:t>
            </a:r>
            <a:r>
              <a:rPr lang="uk-UA" sz="28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uk-UA" sz="28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(радіаційних</a:t>
            </a:r>
            <a:r>
              <a:rPr lang="uk-UA" sz="28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8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хімічних).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7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4223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DABB1-F6D4-F331-DAF4-29159EB83E22}"/>
              </a:ext>
            </a:extLst>
          </p:cNvPr>
          <p:cNvSpPr txBox="1"/>
          <p:nvPr/>
        </p:nvSpPr>
        <p:spPr>
          <a:xfrm>
            <a:off x="115077" y="186375"/>
            <a:ext cx="11961845" cy="5640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</a:t>
            </a:r>
            <a:r>
              <a:rPr lang="uk-UA" sz="28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каріотипування</a:t>
            </a:r>
            <a:r>
              <a:rPr lang="uk-UA" sz="28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дозволяє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вивчити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каріотип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цілому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(тобто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структуру хромосом). Хромосоми людини вивчають на стадіях метафази і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прометафази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мітозу.</a:t>
            </a:r>
            <a:endParaRPr lang="ru-UA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SzPts val="1400"/>
              <a:tabLst>
                <a:tab pos="550545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Вивчення </a:t>
            </a:r>
            <a:r>
              <a:rPr lang="uk-UA" sz="2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метафазних</a:t>
            </a:r>
            <a:r>
              <a:rPr lang="uk-UA" sz="2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 (препарат має назву «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метафазна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пластинка»). 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метафазні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пластинки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виготовляють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лімфоцитів периферичної крові. Придатні також фібробласти шкіри, клітини червоного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кісткового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мозку.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пренатальної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культивують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uk-UA" sz="28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амніотичної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рідини,</a:t>
            </a:r>
            <a:r>
              <a:rPr lang="uk-UA" sz="28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ворсин</a:t>
            </a:r>
            <a:r>
              <a:rPr lang="uk-UA" sz="28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хоріона,</a:t>
            </a:r>
            <a:r>
              <a:rPr lang="uk-UA" sz="28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плаценти,</a:t>
            </a:r>
            <a:r>
              <a:rPr lang="uk-UA" sz="28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ембріональні</a:t>
            </a:r>
            <a:r>
              <a:rPr lang="uk-UA" sz="28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тканини.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16877-BC9A-BE39-8936-8053EAB1CEBB}"/>
              </a:ext>
            </a:extLst>
          </p:cNvPr>
          <p:cNvSpPr txBox="1"/>
          <p:nvPr/>
        </p:nvSpPr>
        <p:spPr>
          <a:xfrm>
            <a:off x="177281" y="195765"/>
            <a:ext cx="11411339" cy="534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пластинки з лімфоцитів периферичної крові (використовують венозну кров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одержують таким чином. Кров (1–2 мл) вміщують в спеціальне живильне середовище 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фітогемагглютиніном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(якій спричинює імунологічну трансформацію лейкоцитів і їхній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поділ) в термостат на 48–72 год. За 2–3 год до кінця культивування додають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колхіцин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якій руйнує веретено поділу і зупиняє поділ клітини на стадії метафази. Потім клітини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обробляють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гіпотонічним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розчином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хлориду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калію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цитрату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натрію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суспензію фіксують і наносять на предметне скло. При висиханні фіксатора клітини 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міцно прикріпляються до скла. Препарат забарвлюють ядерними барвниками.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рутинному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забарвленні препарат забарвлюють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азур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-еозином за Романовським-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Гімзе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цьому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забарвлюються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рівномірно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всією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довжиною.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Рутинне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забарвлення</a:t>
            </a:r>
            <a:r>
              <a:rPr lang="uk-UA" sz="2000" b="1" spc="17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</a:t>
            </a:r>
            <a:r>
              <a:rPr lang="uk-UA" sz="2000" b="1" spc="16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підрахувати</a:t>
            </a:r>
            <a:r>
              <a:rPr lang="uk-UA" sz="2000" b="1" spc="17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</a:t>
            </a:r>
            <a:r>
              <a:rPr lang="uk-UA" sz="2000" b="1" spc="17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хромосом,</a:t>
            </a:r>
            <a:r>
              <a:rPr lang="uk-UA" sz="2000" b="1" spc="1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розподілити</a:t>
            </a:r>
            <a:r>
              <a:rPr lang="uk-UA" sz="2000" b="1" spc="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uk-UA" sz="2000" b="1" spc="1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uk-UA" sz="2000" b="1" spc="19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групах і  виявити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грубі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аберації.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аберацій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диференціального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фарбування: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G-,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R-,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Q-,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C-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забарвлення.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8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F5DA8-2AAF-73DC-45EA-17A702B11D66}"/>
              </a:ext>
            </a:extLst>
          </p:cNvPr>
          <p:cNvSpPr txBox="1"/>
          <p:nvPr/>
        </p:nvSpPr>
        <p:spPr>
          <a:xfrm>
            <a:off x="242596" y="223863"/>
            <a:ext cx="1123405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SzPts val="1400"/>
              <a:tabLst>
                <a:tab pos="1224280" algn="l"/>
              </a:tabLs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широко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G-забарвлення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(від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Giemsa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stain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забарвленням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Романовським-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Гімзе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обробляють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протеазами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(трипсином).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забарвлення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смугастими: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чергуються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смуги.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Зважають,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смуги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(G-смуги)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гетерохроматину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(R-смуги)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еухроматину.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гаплоїдному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наборі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налічити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сегментів,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сегмент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uk-UA" sz="28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</a:t>
            </a:r>
            <a:r>
              <a:rPr lang="uk-UA" sz="28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стилізованого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ідеального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каріотипу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типовим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рисунком</a:t>
            </a:r>
            <a:r>
              <a:rPr lang="uk-UA" sz="28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смуг</a:t>
            </a:r>
            <a:r>
              <a:rPr lang="uk-UA" sz="28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uk-UA" sz="2800" b="1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uk-UA" sz="28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uk-UA" sz="28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«ідіограма».</a:t>
            </a:r>
            <a:endParaRPr lang="ru-UA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562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3863</Words>
  <Application>Microsoft Office PowerPoint</Application>
  <PresentationFormat>Широкоэкранный</PresentationFormat>
  <Paragraphs>152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Avenir Next LT Pro</vt:lpstr>
      <vt:lpstr>Bookman Old Style</vt:lpstr>
      <vt:lpstr>Calibri</vt:lpstr>
      <vt:lpstr>Calibri Light</vt:lpstr>
      <vt:lpstr>Modern Love</vt:lpstr>
      <vt:lpstr>Times New Roman</vt:lpstr>
      <vt:lpstr>BohemianVTI</vt:lpstr>
      <vt:lpstr>Діагностика спадкових хвороб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19</cp:revision>
  <dcterms:created xsi:type="dcterms:W3CDTF">2023-02-19T16:14:39Z</dcterms:created>
  <dcterms:modified xsi:type="dcterms:W3CDTF">2024-03-02T19:39:43Z</dcterms:modified>
</cp:coreProperties>
</file>