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sldIdLst>
    <p:sldId id="256" r:id="rId2"/>
    <p:sldId id="257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17" r:id="rId14"/>
    <p:sldId id="318" r:id="rId15"/>
    <p:sldId id="319" r:id="rId16"/>
    <p:sldId id="320" r:id="rId17"/>
    <p:sldId id="321" r:id="rId18"/>
    <p:sldId id="323" r:id="rId19"/>
    <p:sldId id="322" r:id="rId20"/>
    <p:sldId id="326" r:id="rId21"/>
    <p:sldId id="305" r:id="rId22"/>
    <p:sldId id="327" r:id="rId23"/>
    <p:sldId id="324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293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76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/>
              <a:t>Тема: </a:t>
            </a:r>
            <a:r>
              <a:rPr lang="uk-UA" b="1" dirty="0" smtClean="0"/>
              <a:t>Соціологія як наука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5000" y="3962400"/>
            <a:ext cx="8534400" cy="17526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uk-UA" b="1" dirty="0" smtClean="0">
                <a:solidFill>
                  <a:schemeClr val="tx1"/>
                </a:solidFill>
              </a:rPr>
              <a:t>Об'єкт та предмет соціології. </a:t>
            </a:r>
            <a:endParaRPr lang="ru-RU" dirty="0" smtClean="0">
              <a:solidFill>
                <a:schemeClr val="tx1"/>
              </a:solidFill>
            </a:endParaRPr>
          </a:p>
          <a:p>
            <a:pPr lvl="0"/>
            <a:r>
              <a:rPr lang="uk-UA" b="1" dirty="0" smtClean="0">
                <a:solidFill>
                  <a:schemeClr val="tx1"/>
                </a:solidFill>
              </a:rPr>
              <a:t>Закони і категорії соціології.</a:t>
            </a:r>
            <a:endParaRPr lang="ru-RU" dirty="0" smtClean="0">
              <a:solidFill>
                <a:schemeClr val="tx1"/>
              </a:solidFill>
            </a:endParaRPr>
          </a:p>
          <a:p>
            <a:pPr lvl="0"/>
            <a:r>
              <a:rPr lang="uk-UA" b="1" dirty="0" smtClean="0">
                <a:solidFill>
                  <a:schemeClr val="tx1"/>
                </a:solidFill>
              </a:rPr>
              <a:t>Функції соціології.</a:t>
            </a:r>
            <a:endParaRPr lang="ru-RU" dirty="0" smtClean="0">
              <a:solidFill>
                <a:schemeClr val="tx1"/>
              </a:solidFill>
            </a:endParaRPr>
          </a:p>
          <a:p>
            <a:pPr lvl="0"/>
            <a:r>
              <a:rPr lang="uk-UA" b="1" dirty="0" smtClean="0">
                <a:solidFill>
                  <a:schemeClr val="tx1"/>
                </a:solidFill>
              </a:rPr>
              <a:t>Місце соціології в структурі наукового знання.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Закони і категорії соціології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4953000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uk-UA" sz="3600" dirty="0" smtClean="0"/>
              <a:t>Закони соціології. </a:t>
            </a:r>
            <a:endParaRPr lang="uk-UA" sz="3600" dirty="0" smtClean="0"/>
          </a:p>
          <a:p>
            <a:pPr algn="just">
              <a:buNone/>
            </a:pPr>
            <a:r>
              <a:rPr lang="uk-UA" sz="3600" dirty="0" smtClean="0"/>
              <a:t>У </a:t>
            </a:r>
            <a:r>
              <a:rPr lang="uk-UA" sz="3600" dirty="0" smtClean="0"/>
              <a:t>процесі функціонування спільнот формується безліч різних соціальних зв'язків. Нерідко вони сприймаються як щось тимчасове, випадкове. Та насправді всі вони зумовлені суспільними зв'язками, відносинами, що </a:t>
            </a:r>
            <a:r>
              <a:rPr lang="uk-UA" sz="3600" b="1" dirty="0" smtClean="0"/>
              <a:t>характеризуються загальністю, необхідністю та повторюваністю.</a:t>
            </a:r>
            <a:r>
              <a:rPr lang="uk-UA" sz="3600" dirty="0" smtClean="0"/>
              <a:t> </a:t>
            </a:r>
            <a:r>
              <a:rPr lang="uk-UA" sz="3600" dirty="0" smtClean="0"/>
              <a:t>Ці </a:t>
            </a:r>
            <a:r>
              <a:rPr lang="uk-UA" sz="3600" dirty="0" smtClean="0"/>
              <a:t>зв'язки називають законами. </a:t>
            </a:r>
            <a:endParaRPr lang="uk-UA" sz="3600" dirty="0" smtClean="0"/>
          </a:p>
          <a:p>
            <a:pPr algn="just">
              <a:buNone/>
            </a:pPr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Соціальний </a:t>
            </a:r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</a:t>
            </a:r>
            <a:r>
              <a:rPr lang="uk-UA" sz="3600" dirty="0" smtClean="0"/>
              <a:t>— 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об'єктивний і повторюваний причинний зв'язок між соціальними явищами та процесами, які виникають внаслідок масової діяльності людей або їх дій.</a:t>
            </a:r>
            <a:r>
              <a:rPr lang="uk-UA" sz="3600" dirty="0" smtClean="0"/>
              <a:t> </a:t>
            </a:r>
            <a:endParaRPr lang="uk-UA" sz="3600" dirty="0" smtClean="0"/>
          </a:p>
          <a:p>
            <a:pPr algn="just">
              <a:buNone/>
            </a:pPr>
            <a:r>
              <a:rPr lang="uk-UA" sz="3600" dirty="0" smtClean="0"/>
              <a:t>Соціальні </a:t>
            </a:r>
            <a:r>
              <a:rPr lang="uk-UA" sz="3600" dirty="0" smtClean="0"/>
              <a:t>закони визначають відносини між різними індивідами та спільнотами, виявляючись в їх діяльності. Це — відносини між народами, націями, класами, соціально-демографічними і соціально-професійними групами, містом і селом, суспільством і соціальною організацією, суспільством і </a:t>
            </a:r>
            <a:r>
              <a:rPr lang="uk-UA" sz="3600" dirty="0" smtClean="0"/>
              <a:t>соціальною групою, </a:t>
            </a:r>
            <a:r>
              <a:rPr lang="uk-UA" sz="3600" dirty="0" smtClean="0"/>
              <a:t>суспільством і родиною, суспільством та особистістю.</a:t>
            </a:r>
            <a:endParaRPr lang="ru-RU" sz="3600" dirty="0" smtClean="0"/>
          </a:p>
          <a:p>
            <a:pPr algn="just">
              <a:buNone/>
            </a:pP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ru-RU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Закони і категорії соціології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4953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3600" dirty="0" smtClean="0"/>
              <a:t>Закони соціології. </a:t>
            </a:r>
            <a:endParaRPr lang="uk-UA" sz="3600" dirty="0" smtClean="0"/>
          </a:p>
          <a:p>
            <a:pPr algn="just"/>
            <a:r>
              <a:rPr lang="uk-UA" sz="2800" dirty="0" smtClean="0"/>
              <a:t>Як і закони природи, соціальні закони перебувають у природному плині подій, є результатом цілеспрямованих послідовних дій більшості індивідів у соціальних ситуаціях та об'єктивних зв'язках (причинних, функціональних та ін.). </a:t>
            </a:r>
            <a:endParaRPr lang="uk-UA" sz="2800" dirty="0" smtClean="0"/>
          </a:p>
          <a:p>
            <a:pPr algn="just"/>
            <a:r>
              <a:rPr lang="uk-UA" sz="2800" dirty="0" smtClean="0"/>
              <a:t>Об'єктивність </a:t>
            </a:r>
            <a:r>
              <a:rPr lang="uk-UA" sz="2800" dirty="0" smtClean="0"/>
              <a:t>соціального закону полягає в тому, що </a:t>
            </a:r>
            <a:r>
              <a:rPr lang="uk-UA" sz="2800" b="1" dirty="0" smtClean="0"/>
              <a:t>нові покоління успадковують готові відносини, зв'язки, тенденції, сформовані без їх </a:t>
            </a:r>
            <a:r>
              <a:rPr lang="uk-UA" sz="2800" b="1" dirty="0" smtClean="0"/>
              <a:t>участі.</a:t>
            </a:r>
          </a:p>
          <a:p>
            <a:pPr algn="just"/>
            <a:r>
              <a:rPr lang="uk-UA" sz="2800" b="1" dirty="0" smtClean="0"/>
              <a:t>Однак вони не є незмінними. </a:t>
            </a:r>
            <a:endParaRPr lang="ru-RU" sz="2800" b="1" dirty="0" smtClean="0"/>
          </a:p>
          <a:p>
            <a:pPr algn="just">
              <a:buNone/>
            </a:pP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ru-RU" sz="3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Закони і категорії соціології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495300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uk-UA" sz="3600" dirty="0" smtClean="0"/>
              <a:t>Закони соціології. </a:t>
            </a:r>
            <a:endParaRPr lang="uk-UA" sz="3600" dirty="0" smtClean="0"/>
          </a:p>
          <a:p>
            <a:pPr algn="just"/>
            <a:r>
              <a:rPr lang="uk-UA" sz="2800" b="1" i="1" dirty="0" smtClean="0"/>
              <a:t>За масштабом реалізації</a:t>
            </a:r>
            <a:r>
              <a:rPr lang="uk-UA" sz="2800" dirty="0" smtClean="0"/>
              <a:t> соціальні закони поділяються на загальні й специфічні. Загальні закони діють в усіх суспільних системах (наприклад, закон товарно-грошових відносин). Дія специфічних законів обмежена однією чи кількома суспільними системами (наприклад, закони, пов'язані з переходом від одного типу суспільства до іншого; закон первинного нагромадження капіталу).</a:t>
            </a:r>
            <a:endParaRPr lang="ru-RU" sz="2800" dirty="0" smtClean="0"/>
          </a:p>
          <a:p>
            <a:pPr algn="just"/>
            <a:r>
              <a:rPr lang="uk-UA" sz="2800" b="1" i="1" dirty="0" smtClean="0"/>
              <a:t>За ступенем спільності</a:t>
            </a:r>
            <a:r>
              <a:rPr lang="uk-UA" sz="2800" dirty="0" smtClean="0"/>
              <a:t> соціальні закони або характеризують розвиток соціальної сфери в цілому, або визначають розвиток окремих її елементів — класів, груп, націй тощо.</a:t>
            </a:r>
            <a:endParaRPr lang="ru-RU" sz="2800" dirty="0" smtClean="0"/>
          </a:p>
          <a:p>
            <a:pPr algn="just"/>
            <a:r>
              <a:rPr lang="uk-UA" sz="2800" b="1" i="1" dirty="0" smtClean="0"/>
              <a:t>За способом вияву</a:t>
            </a:r>
            <a:r>
              <a:rPr lang="uk-UA" sz="2800" dirty="0" smtClean="0"/>
              <a:t> соціальні закони поділяють на динамічні й статичні (стохастичні). </a:t>
            </a:r>
            <a:r>
              <a:rPr lang="uk-UA" sz="2800" i="1" u="sng" dirty="0" smtClean="0"/>
              <a:t>Динамічні</a:t>
            </a:r>
            <a:r>
              <a:rPr lang="uk-UA" sz="2800" i="1" dirty="0" smtClean="0"/>
              <a:t> </a:t>
            </a:r>
            <a:r>
              <a:rPr lang="uk-UA" sz="2800" dirty="0" smtClean="0"/>
              <a:t>визначають напрям, чинники і форми соціальних змін, фіксують жорсткий, однозначний зв'язок між послідовністю подій у конкретних умовах. </a:t>
            </a:r>
            <a:r>
              <a:rPr lang="uk-UA" sz="2800" i="1" u="sng" dirty="0" smtClean="0"/>
              <a:t>Статичні</a:t>
            </a:r>
            <a:r>
              <a:rPr lang="uk-UA" sz="2800" dirty="0" smtClean="0"/>
              <a:t> закони відображають тенденції до збереження стабільності соціального цілого. Вони зумовлюють зв'язок явищ і процесів соціальної дійсності не жорстко, а з певним ступенем вірогідності. </a:t>
            </a:r>
            <a:endParaRPr lang="ru-RU" sz="2800" dirty="0" smtClean="0"/>
          </a:p>
          <a:p>
            <a:pPr algn="just">
              <a:buNone/>
            </a:pP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ru-RU"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Закони і категорії соціології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4953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3600" dirty="0" smtClean="0"/>
              <a:t>Закони соціології. </a:t>
            </a:r>
            <a:endParaRPr lang="uk-UA" sz="3600" dirty="0" smtClean="0"/>
          </a:p>
          <a:p>
            <a:r>
              <a:rPr lang="uk-UA" sz="2400" b="1" i="1" dirty="0" smtClean="0"/>
              <a:t>Взявши за основу форми зв'язку</a:t>
            </a:r>
            <a:r>
              <a:rPr lang="uk-UA" sz="2400" dirty="0" smtClean="0"/>
              <a:t>, можна виокремити такі типи соціальних законів: </a:t>
            </a:r>
            <a:endParaRPr lang="ru-RU" sz="2400" dirty="0" smtClean="0"/>
          </a:p>
          <a:p>
            <a:pPr algn="just"/>
            <a:r>
              <a:rPr lang="uk-UA" sz="2400" dirty="0" smtClean="0"/>
              <a:t>1. Закони, які відображають інваріантне (незмінне) співіснування соціальних явищ. Наприклад, якщо існує явище «А», обов'язково повинно існувати і явище «Б». Наприклад, якщо є збільшення споживання то обов'язково буде збільшення виробництва, якщо йде процес урбанізації та індустріалізації суспільства, то відбувається скорочення зайнятих у сільському господарстві.</a:t>
            </a:r>
            <a:endParaRPr lang="ru-RU" sz="2400" dirty="0" smtClean="0"/>
          </a:p>
          <a:p>
            <a:pPr algn="just">
              <a:buNone/>
            </a:pP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ru-RU" sz="3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urban-and-rural-population-worl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533400"/>
            <a:ext cx="9982199" cy="55927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urban-and-rural-population (1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457200"/>
            <a:ext cx="9677399" cy="5668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urban-and-rural-populatio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533400"/>
            <a:ext cx="10744200" cy="55927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Закони і категорії соціології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4953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3600" dirty="0" smtClean="0"/>
              <a:t>Закони соціології. </a:t>
            </a:r>
            <a:endParaRPr lang="uk-UA" sz="3600" dirty="0" smtClean="0"/>
          </a:p>
          <a:p>
            <a:r>
              <a:rPr lang="uk-UA" sz="2400" b="1" i="1" dirty="0" smtClean="0"/>
              <a:t>Взявши за основу форми зв'язку</a:t>
            </a:r>
            <a:r>
              <a:rPr lang="uk-UA" sz="2400" dirty="0" smtClean="0"/>
              <a:t>, можна виокремити такі типи соціальних законів: </a:t>
            </a:r>
            <a:endParaRPr lang="ru-RU" sz="2400" dirty="0" smtClean="0"/>
          </a:p>
          <a:p>
            <a:pPr algn="just"/>
            <a:r>
              <a:rPr lang="uk-UA" sz="2400" dirty="0" smtClean="0"/>
              <a:t>2</a:t>
            </a:r>
            <a:r>
              <a:rPr lang="uk-UA" sz="2400" dirty="0" smtClean="0"/>
              <a:t>. Закони, які відображають тенденції розвитку. Такими тенденціями можуть бути зміна структури соціального об'єкта, перехід від одного порядку взаємовідносин до іншого. Наприклад, зміна характеру продуктивних сил вимагає зміни відносин виробництва.</a:t>
            </a:r>
            <a:endParaRPr lang="ru-RU" sz="2400" dirty="0" smtClean="0"/>
          </a:p>
          <a:p>
            <a:pPr algn="just">
              <a:buNone/>
            </a:pP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ru-RU" sz="3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nnual-working-hours-vs-gdp-per-capita-pw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533400"/>
            <a:ext cx="10287000" cy="5592763"/>
          </a:xfrm>
        </p:spPr>
      </p:pic>
      <p:cxnSp>
        <p:nvCxnSpPr>
          <p:cNvPr id="7" name="Прямая со стрелкой 6"/>
          <p:cNvCxnSpPr/>
          <p:nvPr/>
        </p:nvCxnSpPr>
        <p:spPr>
          <a:xfrm flipH="1" flipV="1">
            <a:off x="3505200" y="1981200"/>
            <a:ext cx="3276600" cy="3200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514600" y="1600200"/>
            <a:ext cx="99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</a:rPr>
              <a:t>50-ті роки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 flipV="1">
            <a:off x="3962400" y="1676400"/>
            <a:ext cx="16764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343400" y="1447800"/>
            <a:ext cx="914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2000-ні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Закони і категорії соціології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4953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3600" dirty="0" smtClean="0"/>
              <a:t>Закони соціології. </a:t>
            </a:r>
            <a:endParaRPr lang="uk-UA" sz="3600" dirty="0" smtClean="0"/>
          </a:p>
          <a:p>
            <a:r>
              <a:rPr lang="uk-UA" sz="2400" b="1" i="1" dirty="0" smtClean="0"/>
              <a:t>Взявши за основу форми зв'язку</a:t>
            </a:r>
            <a:r>
              <a:rPr lang="uk-UA" sz="2400" dirty="0" smtClean="0"/>
              <a:t>, можна виокремити такі типи соціальних законів: </a:t>
            </a:r>
            <a:endParaRPr lang="ru-RU" sz="2400" dirty="0" smtClean="0"/>
          </a:p>
          <a:p>
            <a:pPr algn="just"/>
            <a:r>
              <a:rPr lang="uk-UA" sz="2400" dirty="0" smtClean="0"/>
              <a:t>3</a:t>
            </a:r>
            <a:r>
              <a:rPr lang="uk-UA" sz="2400" dirty="0" smtClean="0"/>
              <a:t>. Закони, які встановлюють функціональну залежність між соціальними явищами. </a:t>
            </a:r>
            <a:r>
              <a:rPr lang="uk-UA" sz="2400" dirty="0" smtClean="0"/>
              <a:t>Наприклад</a:t>
            </a:r>
            <a:r>
              <a:rPr lang="uk-UA" sz="2400" dirty="0" smtClean="0"/>
              <a:t>, чим активніше </a:t>
            </a:r>
            <a:r>
              <a:rPr lang="uk-UA" sz="2400" dirty="0" smtClean="0"/>
              <a:t>люди беруть </a:t>
            </a:r>
            <a:r>
              <a:rPr lang="uk-UA" sz="2400" dirty="0" smtClean="0"/>
              <a:t>участь в політичній практиці, тим вище </a:t>
            </a:r>
            <a:r>
              <a:rPr lang="uk-UA" sz="2400" dirty="0" smtClean="0"/>
              <a:t>їх </a:t>
            </a:r>
            <a:r>
              <a:rPr lang="uk-UA" sz="2400" dirty="0" smtClean="0"/>
              <a:t>політична </a:t>
            </a:r>
            <a:r>
              <a:rPr lang="uk-UA" sz="2400" dirty="0" smtClean="0"/>
              <a:t>культура і рівень </a:t>
            </a:r>
            <a:r>
              <a:rPr lang="uk-UA" sz="2400" dirty="0" err="1" smtClean="0"/>
              <a:t>включеності</a:t>
            </a:r>
            <a:r>
              <a:rPr lang="uk-UA" sz="2400" dirty="0" smtClean="0"/>
              <a:t> у прийняття важливих рішень. Більш простий приклад такого зв'язку: </a:t>
            </a:r>
            <a:r>
              <a:rPr lang="uk-UA" sz="2400" dirty="0" smtClean="0"/>
              <a:t>чим активніше студенти працюють на заняттях, тим краще вони опановують навчальним матеріалом. </a:t>
            </a:r>
            <a:endParaRPr lang="ru-RU" sz="2400" dirty="0" smtClean="0"/>
          </a:p>
          <a:p>
            <a:pPr algn="just">
              <a:buNone/>
            </a:pP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ru-RU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Об’єкт та предмет </a:t>
            </a:r>
            <a:r>
              <a:rPr lang="uk-UA" b="1" dirty="0" smtClean="0"/>
              <a:t>соціології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54102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uk-UA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Основне питання: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влаштоване суспільство, якими є основні правила поведінки в ньому, хто їх встановлює, та й взагалі, що спонукає людей жити разом та об’єднуватись?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r>
              <a:rPr lang="uk-UA" sz="2600" dirty="0" smtClean="0"/>
              <a:t>Відповіді на ці питання намагались дати різні філософи та науковці: </a:t>
            </a:r>
            <a:endParaRPr lang="ru-RU" sz="2600" dirty="0" smtClean="0"/>
          </a:p>
          <a:p>
            <a:pPr algn="just"/>
            <a:r>
              <a:rPr lang="uk-UA" sz="2600" dirty="0" smtClean="0"/>
              <a:t>Давньогрецькі філософи</a:t>
            </a:r>
            <a:endParaRPr lang="ru-RU" sz="2600" dirty="0" smtClean="0"/>
          </a:p>
          <a:p>
            <a:pPr algn="just">
              <a:buNone/>
            </a:pPr>
            <a:r>
              <a:rPr lang="uk-UA" sz="2600" dirty="0" err="1" smtClean="0"/>
              <a:t>Демокріт</a:t>
            </a:r>
            <a:r>
              <a:rPr lang="uk-UA" sz="2600" dirty="0" smtClean="0"/>
              <a:t>, </a:t>
            </a:r>
            <a:r>
              <a:rPr lang="uk-UA" sz="2600" dirty="0" err="1" smtClean="0"/>
              <a:t>Полібій</a:t>
            </a:r>
            <a:r>
              <a:rPr lang="uk-UA" sz="2600" dirty="0" smtClean="0"/>
              <a:t>, Платон, </a:t>
            </a:r>
            <a:r>
              <a:rPr lang="uk-UA" sz="2600" dirty="0" err="1" smtClean="0"/>
              <a:t>Арістотель</a:t>
            </a:r>
            <a:r>
              <a:rPr lang="uk-UA" sz="2600" dirty="0" smtClean="0"/>
              <a:t> та інші</a:t>
            </a:r>
            <a:endParaRPr lang="ru-RU" sz="2600" dirty="0" smtClean="0"/>
          </a:p>
          <a:p>
            <a:pPr algn="just"/>
            <a:r>
              <a:rPr lang="uk-UA" sz="2600" dirty="0" smtClean="0"/>
              <a:t>Китайські мислителі</a:t>
            </a:r>
            <a:endParaRPr lang="ru-RU" sz="2600" dirty="0" smtClean="0"/>
          </a:p>
          <a:p>
            <a:pPr algn="just">
              <a:buNone/>
            </a:pPr>
            <a:r>
              <a:rPr lang="uk-UA" sz="2600" dirty="0" err="1" smtClean="0"/>
              <a:t>Лао-цзи</a:t>
            </a:r>
            <a:r>
              <a:rPr lang="uk-UA" sz="2600" dirty="0" smtClean="0"/>
              <a:t> та </a:t>
            </a:r>
            <a:r>
              <a:rPr lang="uk-UA" sz="2600" dirty="0" err="1" smtClean="0"/>
              <a:t>Кнфуцій</a:t>
            </a:r>
            <a:endParaRPr lang="ru-RU" sz="2600" dirty="0" smtClean="0"/>
          </a:p>
          <a:p>
            <a:pPr algn="just"/>
            <a:r>
              <a:rPr lang="uk-UA" sz="2600" dirty="0" smtClean="0"/>
              <a:t>Середньовічні богослови</a:t>
            </a:r>
            <a:endParaRPr lang="ru-RU" sz="2600" dirty="0" smtClean="0"/>
          </a:p>
          <a:p>
            <a:pPr algn="just">
              <a:buNone/>
            </a:pPr>
            <a:r>
              <a:rPr lang="uk-UA" sz="2600" dirty="0" smtClean="0"/>
              <a:t>А. Блаженний та Ф. Аквінський, тощо</a:t>
            </a:r>
            <a:endParaRPr lang="ru-RU" sz="2600" dirty="0" smtClean="0"/>
          </a:p>
          <a:p>
            <a:pPr algn="just"/>
            <a:r>
              <a:rPr lang="uk-UA" sz="2600" dirty="0" smtClean="0"/>
              <a:t>Представники епох Відродження та Нового часу</a:t>
            </a:r>
            <a:endParaRPr lang="ru-RU" sz="2600" dirty="0" smtClean="0"/>
          </a:p>
          <a:p>
            <a:pPr algn="just">
              <a:buNone/>
            </a:pPr>
            <a:r>
              <a:rPr lang="uk-UA" sz="2600" dirty="0" smtClean="0"/>
              <a:t>Т. Мор, Т Кампанелла, Н. Макіавеллі, Ф. Бекон, Т. </a:t>
            </a:r>
            <a:r>
              <a:rPr lang="uk-UA" sz="2600" dirty="0" err="1" smtClean="0"/>
              <a:t>Гобсс</a:t>
            </a:r>
            <a:r>
              <a:rPr lang="uk-UA" sz="2600" dirty="0" smtClean="0"/>
              <a:t>, Дж. Локк та інші</a:t>
            </a:r>
            <a:endParaRPr lang="ru-RU" sz="2600" dirty="0" smtClean="0"/>
          </a:p>
          <a:p>
            <a:pPr algn="just"/>
            <a:r>
              <a:rPr lang="uk-UA" sz="2600" dirty="0" smtClean="0"/>
              <a:t>Діячі епохи Просвітництва</a:t>
            </a:r>
            <a:endParaRPr lang="ru-RU" sz="2600" dirty="0" smtClean="0"/>
          </a:p>
          <a:p>
            <a:pPr algn="just">
              <a:buNone/>
            </a:pPr>
            <a:r>
              <a:rPr lang="uk-UA" sz="2600" dirty="0" smtClean="0"/>
              <a:t>Д. Дідро, Ж.-Ж. Руссо, Ш. </a:t>
            </a:r>
            <a:r>
              <a:rPr lang="uk-UA" sz="2600" dirty="0" err="1" smtClean="0"/>
              <a:t>Мотеск’є</a:t>
            </a:r>
            <a:r>
              <a:rPr lang="uk-UA" sz="2600" dirty="0" smtClean="0"/>
              <a:t>, тощо</a:t>
            </a:r>
            <a:endParaRPr lang="ru-RU" sz="2600" dirty="0" smtClean="0"/>
          </a:p>
          <a:p>
            <a:pPr algn="just">
              <a:buNone/>
            </a:pPr>
            <a:r>
              <a:rPr lang="uk-UA" sz="2600" b="1" dirty="0" smtClean="0"/>
              <a:t>Роботи та ідеї цих діячів стали називати </a:t>
            </a:r>
            <a:r>
              <a:rPr lang="uk-UA" sz="2600" b="1" dirty="0" err="1" smtClean="0"/>
              <a:t>протосоціологією</a:t>
            </a:r>
            <a:r>
              <a:rPr lang="uk-UA" sz="2600" b="1" dirty="0" smtClean="0"/>
              <a:t>, оскільки вони стали </a:t>
            </a:r>
            <a:r>
              <a:rPr lang="uk-UA" sz="2600" b="1" dirty="0" smtClean="0"/>
              <a:t>підґрунтям для </a:t>
            </a:r>
            <a:r>
              <a:rPr lang="uk-UA" sz="2600" b="1" dirty="0" smtClean="0"/>
              <a:t>виникнення у XIX ст. нової науки, що вивчає суспільство – соціології. </a:t>
            </a:r>
            <a:endParaRPr lang="ru-RU" sz="2600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orrelation-between-education-and-democracy-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304800"/>
            <a:ext cx="10667999" cy="60960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Закони і категорії соціології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4953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3600" dirty="0" smtClean="0"/>
              <a:t>Закони соціології. </a:t>
            </a:r>
            <a:endParaRPr lang="uk-UA" sz="3600" dirty="0" smtClean="0"/>
          </a:p>
          <a:p>
            <a:r>
              <a:rPr lang="uk-UA" sz="2400" b="1" i="1" dirty="0" smtClean="0"/>
              <a:t>Взявши за основу форми зв'язку</a:t>
            </a:r>
            <a:r>
              <a:rPr lang="uk-UA" sz="2400" dirty="0" smtClean="0"/>
              <a:t>, можна виокремити такі типи соціальних законів: </a:t>
            </a:r>
            <a:endParaRPr lang="ru-RU" sz="2400" dirty="0" smtClean="0"/>
          </a:p>
          <a:p>
            <a:pPr algn="just"/>
            <a:r>
              <a:rPr lang="uk-UA" sz="2400" dirty="0" smtClean="0"/>
              <a:t>4. Закони, які фіксують зв'язок між соціальними явищами, лише з функціональної (необов'язкової) точки зору. Наприклад, необхідною умовою підвищення народжуваності в країні є поліпшення соціально-побутових умов. Але в той же час наявність функціональної залежності не є фактом існування причинних відносин. Так, наприклад, у розвинених країнах, де більшість населення має гарні соціально-побутові умови народжуваність не тільки не зростає, але навпаки, поступово скорочується (тут потрібно аналізувати додаткові умови, зайнятість, прагнення самореалізації і побудови кар'єри, збільшення загальної тривалості життя, підвищення цінності дитини і т.д.)</a:t>
            </a:r>
            <a:endParaRPr lang="ru-RU" sz="2400" dirty="0" smtClean="0"/>
          </a:p>
          <a:p>
            <a:pPr algn="just">
              <a:buNone/>
            </a:pP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ru-RU" sz="3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_113427706_projected_population_ukrainian_640-nc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533400"/>
            <a:ext cx="9677400" cy="5354126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Закони і категорії соціології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4953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3600" dirty="0" smtClean="0"/>
              <a:t>Закони соціології. </a:t>
            </a:r>
            <a:endParaRPr lang="uk-UA" sz="3600" dirty="0" smtClean="0"/>
          </a:p>
          <a:p>
            <a:r>
              <a:rPr lang="uk-UA" sz="2400" b="1" i="1" dirty="0" smtClean="0"/>
              <a:t>Взявши за основу форми зв'язку</a:t>
            </a:r>
            <a:r>
              <a:rPr lang="uk-UA" sz="2400" dirty="0" smtClean="0"/>
              <a:t>, можна виокремити такі типи соціальних законів: </a:t>
            </a:r>
            <a:endParaRPr lang="ru-RU" sz="2400" dirty="0" smtClean="0"/>
          </a:p>
          <a:p>
            <a:pPr algn="just"/>
            <a:r>
              <a:rPr lang="uk-UA" sz="2400" dirty="0" smtClean="0"/>
              <a:t>5. Закони, які встановлюють імовірність зв'язку між соціальними явищами. Наприклад, зростання економічної самостійності жінок підвищує ймовірність розлучень.</a:t>
            </a:r>
            <a:endParaRPr lang="ru-RU" sz="2400" dirty="0" smtClean="0"/>
          </a:p>
          <a:p>
            <a:pPr algn="just">
              <a:buNone/>
            </a:pP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ru-RU" sz="36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Закони і категорії соціології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4953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sz="3600" b="1" dirty="0" smtClean="0"/>
              <a:t>Категорії соціології.</a:t>
            </a:r>
            <a:r>
              <a:rPr lang="uk-UA" sz="3600" dirty="0" smtClean="0"/>
              <a:t> </a:t>
            </a:r>
            <a:endParaRPr lang="en-US" sz="3600" dirty="0" smtClean="0"/>
          </a:p>
          <a:p>
            <a:pPr algn="just"/>
            <a:r>
              <a:rPr lang="uk-UA" sz="3600" dirty="0" smtClean="0"/>
              <a:t>Поняття </a:t>
            </a:r>
            <a:r>
              <a:rPr lang="uk-UA" sz="3600" dirty="0" smtClean="0"/>
              <a:t>«категорія» виражає універсальні особливості дійсності, загальні закономірності розвитку матеріальних, природних і духовних явищ. Розрізняють дві основні групи категорій соціології: </a:t>
            </a:r>
            <a:endParaRPr lang="ru-RU" sz="3600" dirty="0" smtClean="0"/>
          </a:p>
          <a:p>
            <a:pPr algn="just"/>
            <a:r>
              <a:rPr lang="uk-UA" sz="3600" dirty="0" smtClean="0"/>
              <a:t>1. Категорії, що пояснюють статику суспільства, його структуру з виокремленням її основних підсистем та елементів. Серед них такі категорії, як «соціальна спільність», «соціалізація», «особистість», «соціальна група», «соціальна верства», «соціальна стратифікація», «соціальний контроль», «соціальна поведінка» та ін.</a:t>
            </a:r>
            <a:endParaRPr lang="ru-RU" sz="3600" dirty="0" smtClean="0"/>
          </a:p>
          <a:p>
            <a:pPr algn="just"/>
            <a:r>
              <a:rPr lang="uk-UA" sz="3600" dirty="0" smtClean="0"/>
              <a:t>2. Категорії, що характеризують динаміку суспільства, його основні зміни — причини, характер, етапи тощо. Ці категорії вказують, як змінюється соціальний об'єкт, якими є особливості його розвитку. Серед них такі категорії, як «соціальний розвиток», «соціальний протест», «соціальна трансформація», «соціальний рух», «соціальна мобільність» та ін.</a:t>
            </a:r>
            <a:endParaRPr lang="ru-RU" sz="3600" dirty="0" smtClean="0"/>
          </a:p>
          <a:p>
            <a:pPr algn="just">
              <a:buNone/>
            </a:pP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ru-RU" sz="3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Закони і категорії соціології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600" b="1" dirty="0" smtClean="0"/>
              <a:t>Категорії соціології.</a:t>
            </a:r>
            <a:r>
              <a:rPr lang="uk-UA" sz="3600" dirty="0" smtClean="0"/>
              <a:t> </a:t>
            </a:r>
            <a:endParaRPr lang="en-US" sz="3600" dirty="0" smtClean="0"/>
          </a:p>
          <a:p>
            <a:r>
              <a:rPr lang="uk-UA" sz="2800" dirty="0" smtClean="0"/>
              <a:t>Більш поширеним є підхід, за яким виділяють три групи категорій: </a:t>
            </a:r>
            <a:endParaRPr lang="ru-RU" sz="2800" dirty="0" smtClean="0"/>
          </a:p>
          <a:p>
            <a:r>
              <a:rPr lang="uk-UA" sz="2800" dirty="0" smtClean="0"/>
              <a:t>1. Загальнонаукові категорії у соціологічному заломленні («суспільство», «соціальна система», «соціальний розвиток» тощо). </a:t>
            </a:r>
            <a:endParaRPr lang="ru-RU" sz="2800" dirty="0" smtClean="0"/>
          </a:p>
          <a:p>
            <a:r>
              <a:rPr lang="uk-UA" sz="2800" dirty="0" smtClean="0"/>
              <a:t>2. Безпосередні соціологічні категорії («соціальний статус», «стратифікація», «соціальний інститут», «соціальна мобільність» тощо). </a:t>
            </a:r>
            <a:endParaRPr lang="ru-RU" sz="2800" dirty="0" smtClean="0"/>
          </a:p>
          <a:p>
            <a:r>
              <a:rPr lang="uk-UA" sz="2800" dirty="0" smtClean="0"/>
              <a:t>3. Категорії дисциплін, суміжних із соціологією («особистість», «сім'я», «політика», «економіка» тощо). </a:t>
            </a:r>
            <a:endParaRPr lang="ru-RU" sz="3600" dirty="0" smtClean="0"/>
          </a:p>
          <a:p>
            <a:pPr algn="just">
              <a:buNone/>
            </a:pP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ru-RU" sz="3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Функції соціології як науки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4953000"/>
          </a:xfrm>
        </p:spPr>
        <p:txBody>
          <a:bodyPr>
            <a:noAutofit/>
          </a:bodyPr>
          <a:lstStyle/>
          <a:p>
            <a:pPr algn="just"/>
            <a:r>
              <a:rPr lang="uk-UA" sz="2000" b="1" dirty="0" smtClean="0"/>
              <a:t>1. Інтегративна</a:t>
            </a:r>
            <a:endParaRPr lang="ru-RU" sz="2000" b="1" dirty="0" smtClean="0"/>
          </a:p>
          <a:p>
            <a:pPr algn="just">
              <a:buNone/>
            </a:pPr>
            <a:r>
              <a:rPr lang="uk-UA" sz="2000" dirty="0" smtClean="0"/>
              <a:t>Виражається у об'єднуючій позиції соціології по відношенню до гуманітарних та соціальних наук, яким соціологія дає знання про структуру та закони розвитку суспільства в цілому.</a:t>
            </a:r>
            <a:endParaRPr lang="ru-RU" sz="2000" dirty="0" smtClean="0"/>
          </a:p>
          <a:p>
            <a:pPr algn="just"/>
            <a:r>
              <a:rPr lang="uk-UA" sz="2000" b="1" dirty="0" smtClean="0"/>
              <a:t>2. </a:t>
            </a:r>
            <a:r>
              <a:rPr lang="uk-UA" sz="2000" b="1" dirty="0" err="1" smtClean="0"/>
              <a:t>Теоритико-пізнавальна</a:t>
            </a:r>
            <a:r>
              <a:rPr lang="uk-UA" sz="2000" b="1" dirty="0" smtClean="0"/>
              <a:t> функція</a:t>
            </a:r>
            <a:endParaRPr lang="ru-RU" sz="2000" b="1" dirty="0" smtClean="0"/>
          </a:p>
          <a:p>
            <a:pPr algn="just">
              <a:buNone/>
            </a:pPr>
            <a:r>
              <a:rPr lang="uk-UA" sz="2000" dirty="0" smtClean="0"/>
              <a:t>Спрямована на вироблення нового соціологічного знання через систематизацію нагромадженого знання, на основі якого відбувається виявлення закономірностей розвитку та функціонування досліджуваного об'єкту, винайдення та обґрунтування перспективних шляхів здійснення соціологічного пошуку.</a:t>
            </a:r>
            <a:endParaRPr lang="ru-RU" sz="2000" dirty="0" smtClean="0"/>
          </a:p>
          <a:p>
            <a:pPr algn="just"/>
            <a:r>
              <a:rPr lang="uk-UA" sz="2000" b="1" dirty="0" smtClean="0"/>
              <a:t>3. Практико-перетворювальна функція</a:t>
            </a:r>
            <a:endParaRPr lang="ru-RU" sz="2000" b="1" dirty="0" smtClean="0"/>
          </a:p>
          <a:p>
            <a:pPr algn="just">
              <a:buNone/>
            </a:pPr>
            <a:r>
              <a:rPr lang="uk-UA" sz="2000" dirty="0" smtClean="0"/>
              <a:t>Вироблення науково обґрунтованих прогнозів щодо еволюції суспільства, які є основою перспективних планів соціального розвитку.</a:t>
            </a:r>
            <a:endParaRPr lang="ru-RU" sz="2000" dirty="0" smtClean="0"/>
          </a:p>
          <a:p>
            <a:pPr algn="just"/>
            <a:r>
              <a:rPr lang="uk-UA" sz="2000" b="1" dirty="0" smtClean="0"/>
              <a:t>4. Управлінська функція</a:t>
            </a:r>
            <a:endParaRPr lang="ru-RU" sz="2000" b="1" dirty="0" smtClean="0"/>
          </a:p>
          <a:p>
            <a:pPr algn="just">
              <a:buNone/>
            </a:pPr>
            <a:r>
              <a:rPr lang="uk-UA" sz="2000" dirty="0" smtClean="0"/>
              <a:t>Полягає у віднайдені розумних способів вирішення конкретних суспільних проблем «тут і зараз», як і проблем, які можуть виникнути в результаті певних управлінських впливів у перспективі</a:t>
            </a:r>
            <a:r>
              <a:rPr lang="uk-UA" sz="2000" dirty="0" smtClean="0"/>
              <a:t>.</a:t>
            </a:r>
            <a:endParaRPr lang="ru-RU" sz="2000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Функції соціології як науки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4953000"/>
          </a:xfrm>
        </p:spPr>
        <p:txBody>
          <a:bodyPr>
            <a:noAutofit/>
          </a:bodyPr>
          <a:lstStyle/>
          <a:p>
            <a:pPr algn="just"/>
            <a:r>
              <a:rPr lang="uk-UA" sz="2200" b="1" dirty="0" smtClean="0"/>
              <a:t>5. Світоглядно-ідеологічна функція</a:t>
            </a:r>
            <a:endParaRPr lang="ru-RU" sz="2200" b="1" dirty="0" smtClean="0"/>
          </a:p>
          <a:p>
            <a:pPr algn="just">
              <a:buNone/>
            </a:pPr>
            <a:r>
              <a:rPr lang="uk-UA" sz="2200" dirty="0" smtClean="0"/>
              <a:t>Спрямована на забезпечення наукової дискусії між концепціями, поширення наукової ідеології, формування відповідного стилю мислення.</a:t>
            </a:r>
            <a:endParaRPr lang="ru-RU" sz="2200" dirty="0" smtClean="0"/>
          </a:p>
          <a:p>
            <a:pPr algn="just"/>
            <a:r>
              <a:rPr lang="uk-UA" sz="2200" b="1" dirty="0" smtClean="0"/>
              <a:t>6. Гуманістична функція</a:t>
            </a:r>
            <a:endParaRPr lang="ru-RU" sz="2200" b="1" dirty="0" smtClean="0"/>
          </a:p>
          <a:p>
            <a:pPr algn="just">
              <a:buNone/>
            </a:pPr>
            <a:r>
              <a:rPr lang="uk-UA" sz="2200" dirty="0" smtClean="0"/>
              <a:t>Відображає новий підхід соціолога до досліджуваних ним проблем, який передбачає його участь не як «пасивного спостерігача», а як активно діючого емоційного суб'єкту, чутливого до людських проблем, драм, трагедій.</a:t>
            </a:r>
            <a:endParaRPr lang="ru-RU" sz="2200" dirty="0" smtClean="0"/>
          </a:p>
          <a:p>
            <a:pPr algn="just"/>
            <a:r>
              <a:rPr lang="uk-UA" sz="2200" b="1" dirty="0" smtClean="0"/>
              <a:t>7. Описова функція</a:t>
            </a:r>
            <a:endParaRPr lang="ru-RU" sz="2200" b="1" dirty="0" smtClean="0"/>
          </a:p>
          <a:p>
            <a:pPr algn="just">
              <a:buNone/>
            </a:pPr>
            <a:r>
              <a:rPr lang="uk-UA" sz="2200" dirty="0" smtClean="0"/>
              <a:t>Передбачає систематизацію та опис нагромадженого дослідником матеріалу, з метою спрощення подальшої роботи з ним.</a:t>
            </a:r>
            <a:endParaRPr lang="ru-RU" sz="2200" dirty="0" smtClean="0"/>
          </a:p>
          <a:p>
            <a:pPr algn="just"/>
            <a:r>
              <a:rPr lang="uk-UA" sz="2200" b="1" dirty="0" smtClean="0"/>
              <a:t>8. Інформаційна функція</a:t>
            </a:r>
            <a:endParaRPr lang="ru-RU" sz="2200" b="1" dirty="0" smtClean="0"/>
          </a:p>
          <a:p>
            <a:pPr algn="just">
              <a:buNone/>
            </a:pPr>
            <a:r>
              <a:rPr lang="uk-UA" sz="2200" dirty="0" smtClean="0"/>
              <a:t>Передбачає механізми та цілі використання систематизованої інформації, а також виокремлення об'єктів для її сприйняття.</a:t>
            </a:r>
            <a:endParaRPr lang="ru-RU" sz="22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Місце соціології в системі наукового знання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4953000"/>
          </a:xfrm>
        </p:spPr>
        <p:txBody>
          <a:bodyPr>
            <a:noAutofit/>
          </a:bodyPr>
          <a:lstStyle/>
          <a:p>
            <a:r>
              <a:rPr lang="uk-UA" sz="2400" b="1" dirty="0" smtClean="0"/>
              <a:t>ІСТОРІЯ</a:t>
            </a:r>
            <a:r>
              <a:rPr lang="en-US" sz="2400" dirty="0" smtClean="0"/>
              <a:t> </a:t>
            </a:r>
            <a:r>
              <a:rPr lang="uk-UA" sz="2400" dirty="0" smtClean="0"/>
              <a:t>/</a:t>
            </a:r>
            <a:r>
              <a:rPr lang="uk-UA" sz="2400" b="1" dirty="0" smtClean="0"/>
              <a:t>СОЦІОЛОГІЯ</a:t>
            </a:r>
            <a:endParaRPr lang="ru-RU" sz="2400" dirty="0" smtClean="0"/>
          </a:p>
          <a:p>
            <a:r>
              <a:rPr lang="uk-UA" sz="2400" i="1" dirty="0" smtClean="0"/>
              <a:t>Спільне</a:t>
            </a:r>
            <a:endParaRPr lang="ru-RU" sz="2400" dirty="0" smtClean="0"/>
          </a:p>
          <a:p>
            <a:pPr>
              <a:buNone/>
            </a:pPr>
            <a:r>
              <a:rPr lang="uk-UA" sz="2400" dirty="0" smtClean="0"/>
              <a:t>Вивчають </a:t>
            </a:r>
            <a:r>
              <a:rPr lang="uk-UA" sz="2400" dirty="0" smtClean="0"/>
              <a:t>суспільство, закономірності його розвитку та функціонування у конкретних часових вимірах.</a:t>
            </a:r>
            <a:endParaRPr lang="ru-RU" sz="2400" dirty="0" smtClean="0"/>
          </a:p>
          <a:p>
            <a:r>
              <a:rPr lang="uk-UA" sz="2400" i="1" dirty="0" smtClean="0"/>
              <a:t>Відмінне</a:t>
            </a:r>
            <a:endParaRPr lang="ru-RU" sz="2400" dirty="0" smtClean="0"/>
          </a:p>
          <a:p>
            <a:pPr>
              <a:buNone/>
            </a:pPr>
            <a:r>
              <a:rPr lang="uk-UA" sz="2400" b="1" dirty="0" smtClean="0"/>
              <a:t>ІСТОРІЯ</a:t>
            </a:r>
            <a:r>
              <a:rPr lang="en-US" sz="2400" dirty="0" smtClean="0"/>
              <a:t> </a:t>
            </a:r>
            <a:r>
              <a:rPr lang="uk-UA" sz="2400" dirty="0" smtClean="0"/>
              <a:t>Вивчає </a:t>
            </a:r>
            <a:r>
              <a:rPr lang="uk-UA" sz="2400" dirty="0" smtClean="0"/>
              <a:t>минуле суспільства, його розвиток у хронологічній послідовності.</a:t>
            </a:r>
            <a:endParaRPr lang="ru-RU" sz="2400" dirty="0" smtClean="0"/>
          </a:p>
          <a:p>
            <a:pPr>
              <a:buNone/>
            </a:pPr>
            <a:r>
              <a:rPr lang="uk-UA" sz="2400" b="1" dirty="0" smtClean="0"/>
              <a:t>СОЦІОЛОГІЯ </a:t>
            </a:r>
            <a:r>
              <a:rPr lang="uk-UA" sz="2400" dirty="0" smtClean="0"/>
              <a:t>Акцент </a:t>
            </a:r>
            <a:r>
              <a:rPr lang="uk-UA" sz="2400" dirty="0" smtClean="0"/>
              <a:t>робиться на актуальних проблемах сьогодення із </a:t>
            </a:r>
            <a:r>
              <a:rPr lang="uk-UA" sz="2400" dirty="0" smtClean="0"/>
              <a:t>встановленням причинно-наслідкових зв'язків </a:t>
            </a:r>
            <a:r>
              <a:rPr lang="uk-UA" sz="2400" dirty="0" smtClean="0"/>
              <a:t>між минулим та сучасним.</a:t>
            </a:r>
            <a:endParaRPr lang="ru-RU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Місце соціології в системі наукового знання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4953000"/>
          </a:xfrm>
        </p:spPr>
        <p:txBody>
          <a:bodyPr>
            <a:noAutofit/>
          </a:bodyPr>
          <a:lstStyle/>
          <a:p>
            <a:r>
              <a:rPr lang="uk-UA" sz="2400" b="1" dirty="0" smtClean="0"/>
              <a:t>ФІЛОСОФІЯ </a:t>
            </a:r>
            <a:r>
              <a:rPr lang="uk-UA" sz="2400" dirty="0" smtClean="0"/>
              <a:t>/</a:t>
            </a:r>
            <a:r>
              <a:rPr lang="uk-UA" sz="2400" b="1" dirty="0" smtClean="0"/>
              <a:t>СОЦІОЛОГІЯ</a:t>
            </a:r>
            <a:endParaRPr lang="ru-RU" sz="2400" dirty="0" smtClean="0"/>
          </a:p>
          <a:p>
            <a:r>
              <a:rPr lang="uk-UA" sz="2400" i="1" dirty="0" smtClean="0"/>
              <a:t>Спільне</a:t>
            </a:r>
            <a:endParaRPr lang="ru-RU" sz="2400" dirty="0" smtClean="0"/>
          </a:p>
          <a:p>
            <a:pPr>
              <a:buNone/>
            </a:pPr>
            <a:r>
              <a:rPr lang="uk-UA" sz="2400" dirty="0" smtClean="0"/>
              <a:t> Оперування абстрактними універсальними категоріями, законами функціонування світу в цілому та окремих об'єктів дослідження </a:t>
            </a:r>
            <a:r>
              <a:rPr lang="uk-UA" sz="2400" dirty="0" smtClean="0"/>
              <a:t>зокрема</a:t>
            </a:r>
            <a:endParaRPr lang="ru-RU" sz="2400" dirty="0" smtClean="0"/>
          </a:p>
          <a:p>
            <a:r>
              <a:rPr lang="uk-UA" sz="2400" i="1" dirty="0" smtClean="0"/>
              <a:t>Відмінне</a:t>
            </a:r>
            <a:endParaRPr lang="ru-RU" sz="2400" dirty="0" smtClean="0"/>
          </a:p>
          <a:p>
            <a:pPr>
              <a:buNone/>
            </a:pPr>
            <a:r>
              <a:rPr lang="uk-UA" sz="2400" b="1" dirty="0" smtClean="0"/>
              <a:t>ФІЛОСОФІЯ</a:t>
            </a:r>
            <a:r>
              <a:rPr lang="uk-UA" sz="2400" dirty="0" smtClean="0"/>
              <a:t> Знання носить узагальнений, універсальний характер </a:t>
            </a:r>
            <a:endParaRPr lang="uk-UA" sz="2400" dirty="0" smtClean="0"/>
          </a:p>
          <a:p>
            <a:pPr>
              <a:buNone/>
            </a:pPr>
            <a:r>
              <a:rPr lang="uk-UA" sz="2400" b="1" dirty="0" smtClean="0"/>
              <a:t>СОЦІОЛОГІЯ </a:t>
            </a:r>
            <a:r>
              <a:rPr lang="uk-UA" sz="2400" dirty="0" smtClean="0"/>
              <a:t>Використання </a:t>
            </a:r>
            <a:r>
              <a:rPr lang="uk-UA" sz="2400" dirty="0" smtClean="0"/>
              <a:t>методів дослідження і збору інформації, категорій </a:t>
            </a:r>
            <a:r>
              <a:rPr lang="uk-UA" sz="2400" dirty="0" smtClean="0"/>
              <a:t>та законів по відношенню до суспільства в цілому та його складових елементів, що позбавляє знання універсальності, надаючи </a:t>
            </a:r>
            <a:r>
              <a:rPr lang="uk-UA" sz="2400" dirty="0" smtClean="0"/>
              <a:t>більшу чіткість </a:t>
            </a:r>
            <a:r>
              <a:rPr lang="uk-UA" sz="2400" dirty="0" smtClean="0"/>
              <a:t>та конкретність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Об’єкт та предмет </a:t>
            </a:r>
            <a:r>
              <a:rPr lang="uk-UA" b="1" dirty="0" smtClean="0"/>
              <a:t>соціології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5410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Виникнення соціології  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зумовлене рядом чинників, зокрема такими як: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uk-UA" sz="2400" dirty="0" smtClean="0"/>
              <a:t>ускладнення суспільних відносин та соціальні зміни, що відбувались в кінці ХVІІІ на початку XIX ст., під впливом промислової революції;</a:t>
            </a:r>
            <a:endParaRPr lang="ru-RU" sz="2400" dirty="0" smtClean="0"/>
          </a:p>
          <a:p>
            <a:pPr lvl="0"/>
            <a:r>
              <a:rPr lang="uk-UA" sz="2400" dirty="0" smtClean="0"/>
              <a:t>нові умови виробництва, а саме потреба в складних і точних механізмах, позитивно вплинули на розвиток природничих і точних наук, що забезпечували ці запити, а от у сфері гуманітарних наук спостерігалось значне відставання, хоч вже і з’явилось певне розуміння</a:t>
            </a:r>
            <a:r>
              <a:rPr lang="uk-UA" sz="2400" b="1" dirty="0" smtClean="0"/>
              <a:t> </a:t>
            </a:r>
            <a:r>
              <a:rPr lang="uk-UA" sz="2400" dirty="0" smtClean="0"/>
              <a:t>необхідності вивчення соціальних спільнот і процесів їх розвитку і функціонування;</a:t>
            </a:r>
            <a:endParaRPr lang="ru-RU" sz="2400" dirty="0" smtClean="0"/>
          </a:p>
          <a:p>
            <a:pPr lvl="0"/>
            <a:r>
              <a:rPr lang="uk-UA" sz="2400" dirty="0" smtClean="0"/>
              <a:t>поява нового філософського напрямку – позитивізму, що виник саме під впливом успіхів та фундаментальних відкриттів в області природничих наук. Позитивізм об’єднав ті філософські школи, що основним джерелом наукового знання вважали факти, їх накопичення та перевірку (позитивне знання, засноване на чуттєвому досвіді), визначення користі та суспільної значимості і відкидали абстрактні теоретичні роздуми і розмірковування як метафізику, що не може бути підкріплена емпірично. 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Місце соціології в системі наукового знання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4953000"/>
          </a:xfrm>
        </p:spPr>
        <p:txBody>
          <a:bodyPr>
            <a:noAutofit/>
          </a:bodyPr>
          <a:lstStyle/>
          <a:p>
            <a:r>
              <a:rPr lang="uk-UA" sz="2400" b="1" dirty="0" smtClean="0"/>
              <a:t>ЕКОНОМІКА</a:t>
            </a:r>
            <a:r>
              <a:rPr lang="uk-UA" sz="2400" b="1" dirty="0" smtClean="0"/>
              <a:t> </a:t>
            </a:r>
            <a:r>
              <a:rPr lang="uk-UA" sz="2400" dirty="0" smtClean="0"/>
              <a:t>/</a:t>
            </a:r>
            <a:r>
              <a:rPr lang="uk-UA" sz="2400" b="1" dirty="0" smtClean="0"/>
              <a:t>СОЦІОЛОГІЯ</a:t>
            </a:r>
            <a:endParaRPr lang="ru-RU" sz="2400" dirty="0" smtClean="0"/>
          </a:p>
          <a:p>
            <a:r>
              <a:rPr lang="uk-UA" sz="2400" i="1" dirty="0" smtClean="0"/>
              <a:t>Спільне</a:t>
            </a:r>
            <a:endParaRPr lang="ru-RU" sz="2400" dirty="0" smtClean="0"/>
          </a:p>
          <a:p>
            <a:pPr>
              <a:buNone/>
            </a:pPr>
            <a:r>
              <a:rPr lang="uk-UA" sz="2400" dirty="0" smtClean="0"/>
              <a:t> Наукові пошуки та дослідження відносин, що складаються у сфері виробництва, обміну та розподілу матеріальних благ</a:t>
            </a:r>
            <a:endParaRPr lang="ru-RU" sz="2400" dirty="0" smtClean="0"/>
          </a:p>
          <a:p>
            <a:r>
              <a:rPr lang="uk-UA" sz="2400" i="1" dirty="0" smtClean="0"/>
              <a:t>Відмінне</a:t>
            </a:r>
            <a:endParaRPr lang="ru-RU" sz="2400" dirty="0" smtClean="0"/>
          </a:p>
          <a:p>
            <a:pPr>
              <a:buNone/>
            </a:pPr>
            <a:r>
              <a:rPr lang="uk-UA" sz="2400" b="1" dirty="0" smtClean="0"/>
              <a:t>ЕКОНОМІКА</a:t>
            </a:r>
            <a:r>
              <a:rPr lang="uk-UA" sz="2400" dirty="0" smtClean="0"/>
              <a:t> </a:t>
            </a:r>
            <a:r>
              <a:rPr lang="uk-UA" sz="2400" dirty="0" smtClean="0"/>
              <a:t>Безпосереднє вивчення та дослідження закономірностей та форм функціонування й розвитку відносин у сфері виробництва, обміну та розподілу матеріальних благ</a:t>
            </a:r>
            <a:endParaRPr lang="uk-UA" sz="2400" dirty="0" smtClean="0"/>
          </a:p>
          <a:p>
            <a:pPr>
              <a:buNone/>
            </a:pPr>
            <a:r>
              <a:rPr lang="uk-UA" sz="2400" b="1" dirty="0" smtClean="0"/>
              <a:t>СОЦІОЛОГІЯ </a:t>
            </a:r>
            <a:r>
              <a:rPr lang="uk-UA" sz="2400" dirty="0" smtClean="0"/>
              <a:t>Д</a:t>
            </a:r>
            <a:r>
              <a:rPr lang="uk-UA" sz="2400" dirty="0" smtClean="0"/>
              <a:t>ослідження </a:t>
            </a:r>
            <a:r>
              <a:rPr lang="uk-UA" sz="2400" dirty="0" smtClean="0"/>
              <a:t>відносин у сфері виробництва, обміну та розподілу матеріальних благ у межах галузевої соціології (соціологія праці, соціологія економіки тощо) з акцентуацією уваги на соціальних чинниках</a:t>
            </a:r>
            <a:endParaRPr lang="ru-RU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Місце соціології в системі наукового знання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4953000"/>
          </a:xfrm>
        </p:spPr>
        <p:txBody>
          <a:bodyPr>
            <a:noAutofit/>
          </a:bodyPr>
          <a:lstStyle/>
          <a:p>
            <a:r>
              <a:rPr lang="uk-UA" sz="2400" b="1" dirty="0" smtClean="0"/>
              <a:t>ПОЛІТОЛОГІЯ</a:t>
            </a:r>
            <a:r>
              <a:rPr lang="uk-UA" sz="2400" b="1" dirty="0" smtClean="0"/>
              <a:t> </a:t>
            </a:r>
            <a:r>
              <a:rPr lang="uk-UA" sz="2400" dirty="0" smtClean="0"/>
              <a:t>/</a:t>
            </a:r>
            <a:r>
              <a:rPr lang="uk-UA" sz="2400" b="1" dirty="0" smtClean="0"/>
              <a:t>СОЦІОЛОГІЯ</a:t>
            </a:r>
            <a:endParaRPr lang="ru-RU" sz="2400" dirty="0" smtClean="0"/>
          </a:p>
          <a:p>
            <a:r>
              <a:rPr lang="uk-UA" sz="2400" i="1" dirty="0" smtClean="0"/>
              <a:t>Спільне</a:t>
            </a:r>
            <a:endParaRPr lang="ru-RU" sz="2400" dirty="0" smtClean="0"/>
          </a:p>
          <a:p>
            <a:pPr>
              <a:buNone/>
            </a:pPr>
            <a:r>
              <a:rPr lang="uk-UA" sz="2400" dirty="0" smtClean="0"/>
              <a:t> Дослідження політичного життя з позиції розгляду суспільства як соціальної системи</a:t>
            </a:r>
            <a:endParaRPr lang="ru-RU" sz="2400" dirty="0" smtClean="0"/>
          </a:p>
          <a:p>
            <a:r>
              <a:rPr lang="uk-UA" sz="2400" i="1" dirty="0" smtClean="0"/>
              <a:t>Відмінне</a:t>
            </a:r>
            <a:endParaRPr lang="ru-RU" sz="2400" dirty="0" smtClean="0"/>
          </a:p>
          <a:p>
            <a:pPr>
              <a:buNone/>
            </a:pPr>
            <a:r>
              <a:rPr lang="uk-UA" sz="2400" b="1" dirty="0" smtClean="0"/>
              <a:t>ПОЛІТОЛОГІЯ</a:t>
            </a:r>
            <a:r>
              <a:rPr lang="uk-UA" sz="2400" dirty="0" smtClean="0"/>
              <a:t> </a:t>
            </a:r>
            <a:r>
              <a:rPr lang="uk-UA" sz="2400" dirty="0" smtClean="0"/>
              <a:t>Вивчення та аналіз відносин між суб'єктами політичної сфери у процесі боротьби за </a:t>
            </a:r>
            <a:r>
              <a:rPr lang="uk-UA" sz="2400" dirty="0" smtClean="0"/>
              <a:t>владу</a:t>
            </a:r>
          </a:p>
          <a:p>
            <a:pPr>
              <a:buNone/>
            </a:pPr>
            <a:r>
              <a:rPr lang="uk-UA" sz="2400" b="1" dirty="0" smtClean="0"/>
              <a:t>СОЦІОЛОГІЯ </a:t>
            </a:r>
            <a:r>
              <a:rPr lang="uk-UA" sz="2400" dirty="0" smtClean="0"/>
              <a:t>Аналіз політичних процесів та політичних відносин з точки зору їх впливу на загальний стан функціонування суспільства чи окремих його підсистем</a:t>
            </a:r>
            <a:endParaRPr lang="ru-RU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Місце соціології в системі наукового знання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4953000"/>
          </a:xfrm>
        </p:spPr>
        <p:txBody>
          <a:bodyPr>
            <a:noAutofit/>
          </a:bodyPr>
          <a:lstStyle/>
          <a:p>
            <a:r>
              <a:rPr lang="uk-UA" sz="2400" b="1" dirty="0" smtClean="0"/>
              <a:t>ПРАВОВІ НАУКИ</a:t>
            </a:r>
            <a:r>
              <a:rPr lang="uk-UA" sz="2400" b="1" dirty="0" smtClean="0"/>
              <a:t> </a:t>
            </a:r>
            <a:r>
              <a:rPr lang="uk-UA" sz="2400" dirty="0" smtClean="0"/>
              <a:t>/</a:t>
            </a:r>
            <a:r>
              <a:rPr lang="uk-UA" sz="2400" b="1" dirty="0" smtClean="0"/>
              <a:t>СОЦІОЛОГІЯ</a:t>
            </a:r>
            <a:endParaRPr lang="ru-RU" sz="2400" dirty="0" smtClean="0"/>
          </a:p>
          <a:p>
            <a:r>
              <a:rPr lang="uk-UA" sz="2400" i="1" dirty="0" smtClean="0"/>
              <a:t>Спільне</a:t>
            </a:r>
            <a:endParaRPr lang="ru-RU" sz="2400" dirty="0" smtClean="0"/>
          </a:p>
          <a:p>
            <a:pPr>
              <a:buNone/>
            </a:pPr>
            <a:r>
              <a:rPr lang="uk-UA" sz="2400" dirty="0" smtClean="0"/>
              <a:t> Юридичні норми, що законодавчо закріплюють відносини в середині держави, регулюють соціальну поведінку людей</a:t>
            </a:r>
            <a:endParaRPr lang="ru-RU" sz="2400" dirty="0" smtClean="0"/>
          </a:p>
          <a:p>
            <a:r>
              <a:rPr lang="uk-UA" sz="2400" i="1" dirty="0" smtClean="0"/>
              <a:t>Відмінне</a:t>
            </a:r>
            <a:endParaRPr lang="ru-RU" sz="2400" dirty="0" smtClean="0"/>
          </a:p>
          <a:p>
            <a:pPr>
              <a:buNone/>
            </a:pPr>
            <a:r>
              <a:rPr lang="uk-UA" sz="2400" b="1" dirty="0" smtClean="0"/>
              <a:t>ПРАВОВІ НАУКИ</a:t>
            </a:r>
            <a:r>
              <a:rPr lang="uk-UA" sz="2400" dirty="0" smtClean="0"/>
              <a:t> </a:t>
            </a:r>
            <a:r>
              <a:rPr lang="uk-UA" sz="2400" dirty="0" smtClean="0"/>
              <a:t>Власне дослідження та аналіз правового поля певної </a:t>
            </a:r>
            <a:r>
              <a:rPr lang="uk-UA" sz="2400" dirty="0" smtClean="0"/>
              <a:t>країни чи країн</a:t>
            </a:r>
          </a:p>
          <a:p>
            <a:pPr>
              <a:buNone/>
            </a:pPr>
            <a:r>
              <a:rPr lang="uk-UA" sz="2400" b="1" dirty="0" smtClean="0"/>
              <a:t>СОЦІОЛОГІЯ </a:t>
            </a:r>
            <a:r>
              <a:rPr lang="uk-UA" sz="2400" dirty="0" smtClean="0"/>
              <a:t>Аналіз юридичних норм та механізмів,  пов'язаних із їх реалізацією </a:t>
            </a:r>
            <a:r>
              <a:rPr lang="uk-UA" sz="2400" dirty="0" smtClean="0"/>
              <a:t>та впливом на </a:t>
            </a:r>
            <a:r>
              <a:rPr lang="uk-UA" sz="2400" dirty="0" smtClean="0"/>
              <a:t>соціальні явища та </a:t>
            </a:r>
            <a:r>
              <a:rPr lang="uk-UA" sz="2400" dirty="0" smtClean="0"/>
              <a:t>процеси і, навпаки, соціальні витоки їх формування</a:t>
            </a:r>
            <a:endParaRPr lang="ru-RU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Місце соціології в системі наукового знання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4953000"/>
          </a:xfrm>
        </p:spPr>
        <p:txBody>
          <a:bodyPr>
            <a:noAutofit/>
          </a:bodyPr>
          <a:lstStyle/>
          <a:p>
            <a:r>
              <a:rPr lang="uk-UA" sz="2400" b="1" dirty="0" smtClean="0"/>
              <a:t>ПСИХОЛОГІЯ </a:t>
            </a:r>
            <a:r>
              <a:rPr lang="uk-UA" sz="2400" dirty="0" smtClean="0"/>
              <a:t>/</a:t>
            </a:r>
            <a:r>
              <a:rPr lang="uk-UA" sz="2400" b="1" dirty="0" smtClean="0"/>
              <a:t>СОЦІОЛОГІЯ</a:t>
            </a:r>
            <a:endParaRPr lang="ru-RU" sz="2400" dirty="0" smtClean="0"/>
          </a:p>
          <a:p>
            <a:r>
              <a:rPr lang="uk-UA" sz="2400" i="1" dirty="0" smtClean="0"/>
              <a:t>Спільне</a:t>
            </a:r>
            <a:endParaRPr lang="ru-RU" sz="2400" dirty="0" smtClean="0"/>
          </a:p>
          <a:p>
            <a:pPr>
              <a:buNone/>
            </a:pPr>
            <a:r>
              <a:rPr lang="uk-UA" sz="2400" dirty="0" smtClean="0"/>
              <a:t> Використовувані методи дослідження та певні теорії (мотивації, особистих та масових реакцій), а також </a:t>
            </a:r>
            <a:r>
              <a:rPr lang="uk-UA" sz="2400" dirty="0" smtClean="0"/>
              <a:t>особистість </a:t>
            </a:r>
            <a:r>
              <a:rPr lang="uk-UA" sz="2400" dirty="0" smtClean="0"/>
              <a:t>як частина предмету дослідження науки взагалі</a:t>
            </a:r>
            <a:endParaRPr lang="ru-RU" sz="2400" dirty="0" smtClean="0"/>
          </a:p>
          <a:p>
            <a:r>
              <a:rPr lang="uk-UA" sz="2400" i="1" dirty="0" smtClean="0"/>
              <a:t>Відмінне</a:t>
            </a:r>
            <a:endParaRPr lang="ru-RU" sz="2400" dirty="0" smtClean="0"/>
          </a:p>
          <a:p>
            <a:pPr>
              <a:buNone/>
            </a:pPr>
            <a:r>
              <a:rPr lang="uk-UA" sz="2400" b="1" dirty="0" smtClean="0"/>
              <a:t>ПСИХОЛОГІЯ </a:t>
            </a:r>
            <a:r>
              <a:rPr lang="uk-UA" sz="2400" dirty="0" smtClean="0"/>
              <a:t>Акцентуація уваги на особі з притаманними їй розмаїттям психічних процесів, якостей та станів, що чинить вплив на її поведінку</a:t>
            </a:r>
            <a:endParaRPr lang="uk-UA" sz="2400" dirty="0" smtClean="0"/>
          </a:p>
          <a:p>
            <a:pPr>
              <a:buNone/>
            </a:pPr>
            <a:r>
              <a:rPr lang="uk-UA" sz="2400" b="1" dirty="0" smtClean="0"/>
              <a:t>СОЦІОЛОГІЯ </a:t>
            </a:r>
            <a:r>
              <a:rPr lang="uk-UA" sz="2400" dirty="0" smtClean="0"/>
              <a:t>Розгляд особистості </a:t>
            </a:r>
            <a:r>
              <a:rPr lang="uk-UA" sz="2400" dirty="0" smtClean="0"/>
              <a:t>як складової більш </a:t>
            </a:r>
            <a:r>
              <a:rPr lang="uk-UA" sz="2400" dirty="0" smtClean="0"/>
              <a:t>великих </a:t>
            </a:r>
            <a:r>
              <a:rPr lang="uk-UA" sz="2400" dirty="0" smtClean="0"/>
              <a:t>соціальних утворень, акцентуація уваги не на індивідуальному, а на загальному (але без нівелювання одиничних актів)</a:t>
            </a:r>
            <a:endParaRPr lang="ru-RU" sz="2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Місце соціології в системі наукового знання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4953000"/>
          </a:xfrm>
        </p:spPr>
        <p:txBody>
          <a:bodyPr>
            <a:noAutofit/>
          </a:bodyPr>
          <a:lstStyle/>
          <a:p>
            <a:r>
              <a:rPr lang="uk-UA" sz="2400" b="1" dirty="0" smtClean="0"/>
              <a:t>ТЕХНІЧНІ НАУКИ, МАТЕМАТИКА, СТАТИСТИКА</a:t>
            </a:r>
            <a:r>
              <a:rPr lang="uk-UA" sz="2400" b="1" dirty="0" smtClean="0"/>
              <a:t> </a:t>
            </a:r>
            <a:r>
              <a:rPr lang="uk-UA" sz="2400" dirty="0" smtClean="0"/>
              <a:t>/</a:t>
            </a:r>
            <a:r>
              <a:rPr lang="uk-UA" sz="2400" b="1" dirty="0" smtClean="0"/>
              <a:t>СОЦІОЛОГІЯ</a:t>
            </a:r>
            <a:endParaRPr lang="ru-RU" sz="2400" dirty="0" smtClean="0"/>
          </a:p>
          <a:p>
            <a:r>
              <a:rPr lang="uk-UA" sz="2400" i="1" dirty="0" smtClean="0"/>
              <a:t>Спільне</a:t>
            </a:r>
            <a:endParaRPr lang="ru-RU" sz="2400" dirty="0" smtClean="0"/>
          </a:p>
          <a:p>
            <a:pPr>
              <a:buNone/>
            </a:pPr>
            <a:r>
              <a:rPr lang="uk-UA" sz="2400" dirty="0" smtClean="0"/>
              <a:t> Використання та врахування математичних, статистичних та технічних засобів, для здійснення </a:t>
            </a:r>
            <a:r>
              <a:rPr lang="uk-UA" sz="2400" dirty="0" smtClean="0"/>
              <a:t>наукового </a:t>
            </a:r>
            <a:r>
              <a:rPr lang="uk-UA" sz="2400" dirty="0" smtClean="0"/>
              <a:t>дослідження</a:t>
            </a:r>
            <a:endParaRPr lang="ru-RU" sz="2400" dirty="0" smtClean="0"/>
          </a:p>
          <a:p>
            <a:r>
              <a:rPr lang="uk-UA" sz="2400" i="1" dirty="0" smtClean="0"/>
              <a:t>Відмінне</a:t>
            </a:r>
            <a:endParaRPr lang="ru-RU" sz="2400" dirty="0" smtClean="0"/>
          </a:p>
          <a:p>
            <a:pPr>
              <a:buNone/>
            </a:pPr>
            <a:r>
              <a:rPr lang="uk-UA" sz="2400" b="1" dirty="0" smtClean="0"/>
              <a:t>ТЕХНІЧНІ НАУКИ, МАТЕМАТИКА, СТАТИСТИКА</a:t>
            </a:r>
            <a:r>
              <a:rPr lang="uk-UA" sz="2400" b="1" dirty="0" smtClean="0"/>
              <a:t> </a:t>
            </a:r>
            <a:r>
              <a:rPr lang="uk-UA" sz="2400" dirty="0" smtClean="0"/>
              <a:t>Вивчення і вимірювання фізичних чи абстрактних форм і кількісних відносин реального світу у символічній та знаковій формі (числа, символи, геометричні фігури). Важливим є знаходження констант і виявлення законів</a:t>
            </a:r>
          </a:p>
          <a:p>
            <a:pPr>
              <a:buNone/>
            </a:pPr>
            <a:r>
              <a:rPr lang="uk-UA" sz="2400" b="1" dirty="0" smtClean="0"/>
              <a:t>СОЦІОЛОГІЯ </a:t>
            </a:r>
            <a:r>
              <a:rPr lang="uk-UA" sz="2400" dirty="0" smtClean="0"/>
              <a:t>Немає жорсткої прив’язки до </a:t>
            </a:r>
            <a:r>
              <a:rPr lang="uk-UA" sz="2400" dirty="0" smtClean="0"/>
              <a:t>констант (одні </a:t>
            </a:r>
            <a:r>
              <a:rPr lang="uk-UA" sz="2400" dirty="0" smtClean="0"/>
              <a:t>і ті ж значення в різних випадках інтерпретуються </a:t>
            </a:r>
            <a:r>
              <a:rPr lang="uk-UA" sz="2400" dirty="0" smtClean="0"/>
              <a:t>по-різному)</a:t>
            </a:r>
            <a:endParaRPr lang="ru-RU" sz="2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1676400"/>
            <a:ext cx="10363200" cy="1828800"/>
          </a:xfrm>
        </p:spPr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Об’єкт та предмет </a:t>
            </a:r>
            <a:r>
              <a:rPr lang="uk-UA" b="1" dirty="0" smtClean="0"/>
              <a:t>соціології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5410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О.</a:t>
            </a:r>
            <a:r>
              <a:rPr lang="uk-UA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</a:t>
            </a:r>
            <a:r>
              <a:rPr lang="uk-UA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засновник соціології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uk-UA" sz="2400" dirty="0" smtClean="0"/>
              <a:t>Представником </a:t>
            </a:r>
            <a:r>
              <a:rPr lang="uk-UA" sz="2400" dirty="0" smtClean="0"/>
              <a:t>позитивізму </a:t>
            </a:r>
            <a:r>
              <a:rPr lang="uk-UA" sz="2400" dirty="0" smtClean="0"/>
              <a:t> </a:t>
            </a:r>
            <a:r>
              <a:rPr lang="uk-UA" sz="2400" dirty="0" smtClean="0"/>
              <a:t>був французький філософ й соціолог </a:t>
            </a:r>
            <a:r>
              <a:rPr lang="uk-UA" sz="2400" b="1" dirty="0" smtClean="0"/>
              <a:t>Огюст </a:t>
            </a:r>
            <a:r>
              <a:rPr lang="uk-UA" sz="2400" b="1" dirty="0" err="1" smtClean="0"/>
              <a:t>Конт</a:t>
            </a:r>
            <a:r>
              <a:rPr lang="uk-UA" sz="2400" dirty="0" smtClean="0"/>
              <a:t>, що в кінці 30-х років ХІХ ст. вводить термін «соціологія» для позначення сфери наукового знання, що спрямовує увагу на проблеми розвитку суспільства та суспільних відносин. </a:t>
            </a:r>
            <a:endParaRPr lang="uk-UA" sz="2400" dirty="0" smtClean="0"/>
          </a:p>
          <a:p>
            <a:pPr algn="just"/>
            <a:r>
              <a:rPr lang="uk-UA" sz="2400" dirty="0" smtClean="0"/>
              <a:t>Цю </a:t>
            </a:r>
            <a:r>
              <a:rPr lang="uk-UA" sz="2400" dirty="0" smtClean="0"/>
              <a:t>нову науку О. </a:t>
            </a:r>
            <a:r>
              <a:rPr lang="uk-UA" sz="2400" dirty="0" err="1" smtClean="0"/>
              <a:t>Конт</a:t>
            </a:r>
            <a:r>
              <a:rPr lang="uk-UA" sz="2400" dirty="0" smtClean="0"/>
              <a:t> навіть пропонував назвати «соціальна фізика», бо вважав, що вона, як і природничі науки </a:t>
            </a:r>
            <a:r>
              <a:rPr lang="uk-UA" sz="2400" b="1" dirty="0" smtClean="0"/>
              <a:t>повинна, спираючись на факти і емпіричні докази, вирішувати конкретні проблеми</a:t>
            </a:r>
            <a:r>
              <a:rPr lang="uk-UA" sz="2400" dirty="0" smtClean="0"/>
              <a:t> і допускав застосування законів механіки до вивчення суспільства та його основних елементів. </a:t>
            </a:r>
            <a:endParaRPr lang="uk-UA" sz="2400" dirty="0" smtClean="0"/>
          </a:p>
          <a:p>
            <a:pPr algn="just"/>
            <a:r>
              <a:rPr lang="uk-UA" sz="2400" dirty="0" smtClean="0"/>
              <a:t>За </a:t>
            </a:r>
            <a:r>
              <a:rPr lang="uk-UA" sz="2400" dirty="0" smtClean="0"/>
              <a:t>аналогією з фізикою він також виділяв такі розділи соціології як </a:t>
            </a:r>
            <a:r>
              <a:rPr lang="uk-UA" sz="2400" b="1" dirty="0" smtClean="0"/>
              <a:t>соціальну статику і динаміку. Соціальна статика повинна була зосереджуватись на вивченні суспільства у стані стійкої рівноваги, а соціальна динаміка, відповідно, описувала процеси його розвитку</a:t>
            </a:r>
            <a:r>
              <a:rPr lang="uk-UA" sz="2400" b="1" dirty="0" smtClean="0"/>
              <a:t>.</a:t>
            </a:r>
            <a:endParaRPr lang="ru-RU" sz="2400" b="1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Об’єкт та предмет </a:t>
            </a:r>
            <a:r>
              <a:rPr lang="uk-UA" b="1" dirty="0" smtClean="0"/>
              <a:t>соціології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5410200"/>
          </a:xfrm>
        </p:spPr>
        <p:txBody>
          <a:bodyPr>
            <a:normAutofit/>
          </a:bodyPr>
          <a:lstStyle/>
          <a:p>
            <a:r>
              <a:rPr lang="uk-UA" sz="2800" b="1" dirty="0" smtClean="0"/>
              <a:t>Сам термін «соціологія» складається з двох частин, </a:t>
            </a:r>
            <a:r>
              <a:rPr lang="uk-UA" sz="2800" b="1" dirty="0" smtClean="0"/>
              <a:t>перша </a:t>
            </a:r>
            <a:r>
              <a:rPr lang="uk-UA" sz="2800" b="1" dirty="0" smtClean="0"/>
              <a:t>від латинського слова «</a:t>
            </a:r>
            <a:r>
              <a:rPr lang="uk-UA" sz="2800" b="1" dirty="0" err="1" smtClean="0"/>
              <a:t>societas</a:t>
            </a:r>
            <a:r>
              <a:rPr lang="uk-UA" sz="2800" b="1" dirty="0" smtClean="0"/>
              <a:t>» (суспільство) </a:t>
            </a:r>
            <a:r>
              <a:rPr lang="uk-UA" sz="2800" b="1" dirty="0" smtClean="0"/>
              <a:t>та </a:t>
            </a:r>
            <a:r>
              <a:rPr lang="uk-UA" sz="2800" b="1" dirty="0" smtClean="0"/>
              <a:t>друга – від грецького «</a:t>
            </a:r>
            <a:r>
              <a:rPr lang="uk-UA" sz="2800" b="1" dirty="0" err="1" smtClean="0"/>
              <a:t>logos</a:t>
            </a:r>
            <a:r>
              <a:rPr lang="uk-UA" sz="2800" b="1" dirty="0" smtClean="0"/>
              <a:t>» (слово, вчення)</a:t>
            </a:r>
            <a:endParaRPr lang="ru-RU" sz="2800" dirty="0" smtClean="0"/>
          </a:p>
          <a:p>
            <a:pPr algn="just"/>
            <a:r>
              <a:rPr lang="uk-UA" sz="2400" dirty="0" smtClean="0"/>
              <a:t>Згідно позиції О. </a:t>
            </a:r>
            <a:r>
              <a:rPr lang="uk-UA" sz="2400" dirty="0" err="1" smtClean="0"/>
              <a:t>Конта</a:t>
            </a:r>
            <a:r>
              <a:rPr lang="uk-UA" sz="2400" dirty="0" smtClean="0"/>
              <a:t> </a:t>
            </a:r>
            <a:r>
              <a:rPr lang="uk-UA" sz="2400" b="1" dirty="0" smtClean="0"/>
              <a:t>соціологія</a:t>
            </a:r>
            <a:r>
              <a:rPr lang="uk-UA" sz="2400" dirty="0" smtClean="0"/>
              <a:t>, як наука наближена до точних, </a:t>
            </a:r>
            <a:r>
              <a:rPr lang="uk-UA" sz="2400" b="1" dirty="0" smtClean="0"/>
              <a:t>має збирати і систематизувати соціальні факти та виявляти на їх основі фундаментальні закономірності суспільного життя.</a:t>
            </a:r>
            <a:r>
              <a:rPr lang="uk-UA" sz="2400" dirty="0" smtClean="0"/>
              <a:t> Для того щоб соціологічне знання було точним, об’єктивним та відображало дійсність, </a:t>
            </a:r>
            <a:r>
              <a:rPr lang="uk-UA" sz="2400" b="1" dirty="0" smtClean="0"/>
              <a:t>необхідно використовувати відповідні методи пізнання.</a:t>
            </a:r>
            <a:r>
              <a:rPr lang="uk-UA" sz="2400" dirty="0" smtClean="0"/>
              <a:t> За О. </a:t>
            </a:r>
            <a:r>
              <a:rPr lang="uk-UA" sz="2400" dirty="0" err="1" smtClean="0"/>
              <a:t>Контом</a:t>
            </a:r>
            <a:r>
              <a:rPr lang="uk-UA" sz="2400" dirty="0" smtClean="0"/>
              <a:t> такими методами мали стати </a:t>
            </a:r>
            <a:r>
              <a:rPr lang="uk-UA" sz="2400" b="1" u="sng" dirty="0" smtClean="0"/>
              <a:t>спостереження, експеримент, метод порівняння (компаративний) та історичний, </a:t>
            </a:r>
            <a:r>
              <a:rPr lang="uk-UA" sz="2400" dirty="0" smtClean="0"/>
              <a:t>що дозволяє виявити тенденції і закономірності розвитку суспільства.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Об’єкт та предмет </a:t>
            </a:r>
            <a:r>
              <a:rPr lang="uk-UA" b="1" dirty="0" smtClean="0"/>
              <a:t>соціології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5410200"/>
          </a:xfrm>
        </p:spPr>
        <p:txBody>
          <a:bodyPr>
            <a:normAutofit/>
          </a:bodyPr>
          <a:lstStyle/>
          <a:p>
            <a:pPr algn="just"/>
            <a:r>
              <a:rPr lang="uk-UA" sz="2800" dirty="0" smtClean="0"/>
              <a:t>Сучасна соціологія звичайно відрізняється від того проекту, що був запропонований О. </a:t>
            </a:r>
            <a:r>
              <a:rPr lang="uk-UA" sz="2800" dirty="0" err="1" smtClean="0"/>
              <a:t>Контом</a:t>
            </a:r>
            <a:r>
              <a:rPr lang="uk-UA" sz="2800" dirty="0" smtClean="0"/>
              <a:t>, але його ідеї дали поштовх до формування і виокремлення з поміж інших гуманітарних наук соціології як науки про суспільство.</a:t>
            </a:r>
            <a:endParaRPr lang="ru-RU" sz="2800" dirty="0" smtClean="0"/>
          </a:p>
          <a:p>
            <a:pPr algn="just"/>
            <a:r>
              <a:rPr lang="uk-UA" sz="2800" dirty="0" smtClean="0"/>
              <a:t>Як і інші науки соціологія має свій об’єкт і предмет вивчення. </a:t>
            </a:r>
            <a:endParaRPr lang="ru-RU" sz="2800" dirty="0" smtClean="0"/>
          </a:p>
          <a:p>
            <a:pPr algn="just"/>
            <a:r>
              <a:rPr lang="uk-UA" sz="2800" dirty="0" smtClean="0"/>
              <a:t>Об’єкт науки розуміється як та частина (фрагмент) реальності, на яку спрямована увага дослідника. </a:t>
            </a:r>
            <a:endParaRPr lang="uk-UA" sz="2800" dirty="0" smtClean="0"/>
          </a:p>
          <a:p>
            <a:pPr algn="ctr">
              <a:buNone/>
            </a:pPr>
            <a:r>
              <a:rPr lang="uk-UA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соціології об’єктом наукового пізнання виступає суспільство</a:t>
            </a:r>
            <a:endParaRPr lang="ru-RU" sz="28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Об’єкт та предмет </a:t>
            </a:r>
            <a:r>
              <a:rPr lang="uk-UA" b="1" dirty="0" smtClean="0"/>
              <a:t>соціології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5410200"/>
          </a:xfrm>
        </p:spPr>
        <p:txBody>
          <a:bodyPr>
            <a:normAutofit/>
          </a:bodyPr>
          <a:lstStyle/>
          <a:p>
            <a:pPr algn="just"/>
            <a:r>
              <a:rPr lang="uk-UA" sz="2800" dirty="0" smtClean="0"/>
              <a:t>Однак суспільство виступає як об’єкт дослідження і для інших гуманітарних наук, тому розмежування з ними відбувається за предметом.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 розглядається як точка зору чи спосіб пізнання дослідником об’єкта, виділення головних, найбільш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істотних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 ознак, які є специфічними для даної науки.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uk-UA" sz="2800" dirty="0" smtClean="0"/>
              <a:t>В соціології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питання предмету є дискусійним</a:t>
            </a:r>
            <a:r>
              <a:rPr lang="uk-UA" sz="2800" dirty="0" smtClean="0"/>
              <a:t>, оскільки різні соціологічні школи і напрямки визначають його виходячи з власних дослідницьких інтересів (іноді говорять навіть не про предмет, а про предметне поле соціології, щоб узагальнити більшість визначень</a:t>
            </a:r>
            <a:r>
              <a:rPr lang="uk-UA" sz="2800" dirty="0" smtClean="0"/>
              <a:t>).</a:t>
            </a:r>
            <a:endParaRPr lang="ru-RU" sz="28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Об’єкт та предмет </a:t>
            </a:r>
            <a:r>
              <a:rPr lang="uk-UA" b="1" dirty="0" smtClean="0"/>
              <a:t>соціології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54102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uk-UA" sz="5900" b="1" dirty="0" smtClean="0"/>
              <a:t>Погляди на предмет </a:t>
            </a:r>
            <a:r>
              <a:rPr lang="uk-UA" sz="5900" b="1" dirty="0" smtClean="0"/>
              <a:t>соціології:</a:t>
            </a:r>
            <a:endParaRPr lang="ru-RU" sz="5900" dirty="0" smtClean="0"/>
          </a:p>
          <a:p>
            <a:pPr algn="just"/>
            <a:r>
              <a:rPr lang="uk-UA" sz="3600" b="1" dirty="0" smtClean="0"/>
              <a:t>О. </a:t>
            </a:r>
            <a:r>
              <a:rPr lang="uk-UA" sz="3600" b="1" dirty="0" err="1" smtClean="0"/>
              <a:t>Конт</a:t>
            </a:r>
            <a:endParaRPr lang="ru-RU" sz="3600" b="1" dirty="0" smtClean="0"/>
          </a:p>
          <a:p>
            <a:pPr algn="just">
              <a:buNone/>
            </a:pPr>
            <a:r>
              <a:rPr lang="uk-UA" sz="3600" dirty="0" smtClean="0"/>
              <a:t>Суспільство як соціальна система, елементи якої виконують специфічні функції і служать її вимогам. Предметом соціології є закони функціонування і розвитку цієї системи.</a:t>
            </a:r>
            <a:endParaRPr lang="ru-RU" sz="3600" dirty="0" smtClean="0"/>
          </a:p>
          <a:p>
            <a:pPr algn="just"/>
            <a:r>
              <a:rPr lang="uk-UA" sz="3600" b="1" dirty="0" smtClean="0"/>
              <a:t>Г. </a:t>
            </a:r>
            <a:r>
              <a:rPr lang="uk-UA" sz="3600" b="1" dirty="0" err="1" smtClean="0"/>
              <a:t>Спенсер</a:t>
            </a:r>
            <a:endParaRPr lang="ru-RU" sz="3600" b="1" dirty="0" smtClean="0"/>
          </a:p>
          <a:p>
            <a:pPr algn="just">
              <a:buNone/>
            </a:pPr>
            <a:r>
              <a:rPr lang="uk-UA" sz="3600" dirty="0" smtClean="0"/>
              <a:t>Суспільство як соціальний організм та механізми його еволюції.</a:t>
            </a:r>
            <a:endParaRPr lang="ru-RU" sz="3600" dirty="0" smtClean="0"/>
          </a:p>
          <a:p>
            <a:pPr algn="just"/>
            <a:r>
              <a:rPr lang="uk-UA" sz="3600" b="1" dirty="0" smtClean="0"/>
              <a:t>Е.Дюркгейм</a:t>
            </a:r>
            <a:endParaRPr lang="ru-RU" sz="3600" b="1" dirty="0" smtClean="0"/>
          </a:p>
          <a:p>
            <a:pPr algn="just">
              <a:buNone/>
            </a:pPr>
            <a:r>
              <a:rPr lang="uk-UA" sz="3600" dirty="0" smtClean="0"/>
              <a:t>Соціальна реальність, що має особливі, притаманні тільки їй одній якості. Елементи цієї соціальної реальності – соціальні факти, сукупність яких становить суспільство. Ці факти і є предметом соціології.</a:t>
            </a:r>
            <a:endParaRPr lang="ru-RU" sz="3600" dirty="0" smtClean="0"/>
          </a:p>
          <a:p>
            <a:pPr algn="just"/>
            <a:r>
              <a:rPr lang="uk-UA" sz="3600" b="1" dirty="0" smtClean="0"/>
              <a:t>М. Вебер</a:t>
            </a:r>
            <a:endParaRPr lang="ru-RU" sz="3600" b="1" dirty="0" smtClean="0"/>
          </a:p>
          <a:p>
            <a:pPr algn="just">
              <a:buNone/>
            </a:pPr>
            <a:r>
              <a:rPr lang="uk-UA" sz="3600" dirty="0" smtClean="0"/>
              <a:t>Вивчення соціальної дії, розуміння її значення та сенсу для індивідів, що є основою для виникнення соціальних відносин. </a:t>
            </a:r>
            <a:endParaRPr lang="ru-RU" sz="3600" dirty="0" smtClean="0"/>
          </a:p>
          <a:p>
            <a:pPr algn="just"/>
            <a:r>
              <a:rPr lang="uk-UA" sz="3600" b="1" dirty="0" smtClean="0"/>
              <a:t>Т. </a:t>
            </a:r>
            <a:r>
              <a:rPr lang="uk-UA" sz="3600" b="1" dirty="0" err="1" smtClean="0"/>
              <a:t>Парсонс</a:t>
            </a:r>
            <a:endParaRPr lang="ru-RU" sz="3600" b="1" dirty="0" smtClean="0"/>
          </a:p>
          <a:p>
            <a:pPr algn="just">
              <a:buNone/>
            </a:pPr>
            <a:r>
              <a:rPr lang="uk-UA" sz="3600" dirty="0" smtClean="0"/>
              <a:t>Дослідження суспільства як системи, в якій кожен елемент структури має певне призначення (функцію).</a:t>
            </a:r>
            <a:endParaRPr lang="ru-RU" sz="3600" dirty="0" smtClean="0"/>
          </a:p>
          <a:p>
            <a:pPr algn="just"/>
            <a:r>
              <a:rPr lang="uk-UA" sz="3600" b="1" dirty="0" smtClean="0"/>
              <a:t>Е. </a:t>
            </a:r>
            <a:r>
              <a:rPr lang="uk-UA" sz="3600" b="1" dirty="0" err="1" smtClean="0"/>
              <a:t>Гідденс</a:t>
            </a:r>
            <a:endParaRPr lang="ru-RU" sz="3600" b="1" dirty="0" smtClean="0"/>
          </a:p>
          <a:p>
            <a:pPr algn="just">
              <a:buNone/>
            </a:pPr>
            <a:r>
              <a:rPr lang="uk-UA" sz="3600" dirty="0" smtClean="0"/>
              <a:t>Оскільки індивіди відтворюють соціальну структуру і їхні дії призводять до соціальних змін, незважаючи на обмеженість свободи і знань при виборі дій. </a:t>
            </a:r>
            <a:r>
              <a:rPr lang="uk-UA" sz="3600" dirty="0" err="1" smtClean="0"/>
              <a:t>Гідденс</a:t>
            </a:r>
            <a:r>
              <a:rPr lang="uk-UA" sz="3600" dirty="0" smtClean="0"/>
              <a:t> вважає, що соціології варто зосередитись на вивченні зв’язку між структурою і дією, що є фундаментальним елементом соціальної теорії.</a:t>
            </a:r>
            <a:endParaRPr lang="ru-RU" sz="3600" dirty="0" smtClean="0"/>
          </a:p>
          <a:p>
            <a:pPr algn="just"/>
            <a:r>
              <a:rPr lang="uk-UA" sz="3600" b="1" dirty="0" smtClean="0"/>
              <a:t>П. </a:t>
            </a:r>
            <a:r>
              <a:rPr lang="uk-UA" sz="3600" b="1" dirty="0" err="1" smtClean="0"/>
              <a:t>Бурдьє</a:t>
            </a:r>
            <a:endParaRPr lang="ru-RU" sz="3600" b="1" dirty="0" smtClean="0"/>
          </a:p>
          <a:p>
            <a:pPr algn="just">
              <a:buNone/>
            </a:pPr>
            <a:r>
              <a:rPr lang="uk-UA" sz="3600" dirty="0" smtClean="0"/>
              <a:t>З одного боку – латентні структури суспільства, що впливають на індивідів, а з іншого – схильність останніх до тих чи інших дій в конкретних соціальних умовах і полях.</a:t>
            </a:r>
            <a:endParaRPr lang="ru-RU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Об’єкт та предмет </a:t>
            </a:r>
            <a:r>
              <a:rPr lang="uk-UA" b="1" dirty="0" smtClean="0"/>
              <a:t>соціології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2438400"/>
            <a:ext cx="10972800" cy="304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 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соціології в сучасній розгорнутій інтерпретації – це закономірності становлення, функціонування і розвитку суспільства, а також відносини, діяльність і поведінка індивідів і соціальних груп та форми їх організації.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ru-RU"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</TotalTime>
  <Words>2456</Words>
  <Application>Microsoft Office PowerPoint</Application>
  <PresentationFormat>Произвольный</PresentationFormat>
  <Paragraphs>174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Тема: Соціологія як наука </vt:lpstr>
      <vt:lpstr>Об’єкт та предмет соціології</vt:lpstr>
      <vt:lpstr>Об’єкт та предмет соціології</vt:lpstr>
      <vt:lpstr>Об’єкт та предмет соціології</vt:lpstr>
      <vt:lpstr>Об’єкт та предмет соціології</vt:lpstr>
      <vt:lpstr>Об’єкт та предмет соціології</vt:lpstr>
      <vt:lpstr>Об’єкт та предмет соціології</vt:lpstr>
      <vt:lpstr>Об’єкт та предмет соціології</vt:lpstr>
      <vt:lpstr>Об’єкт та предмет соціології</vt:lpstr>
      <vt:lpstr>Закони і категорії соціології</vt:lpstr>
      <vt:lpstr>Закони і категорії соціології</vt:lpstr>
      <vt:lpstr>Закони і категорії соціології</vt:lpstr>
      <vt:lpstr>Закони і категорії соціології</vt:lpstr>
      <vt:lpstr>Слайд 14</vt:lpstr>
      <vt:lpstr>Слайд 15</vt:lpstr>
      <vt:lpstr>Слайд 16</vt:lpstr>
      <vt:lpstr>Закони і категорії соціології</vt:lpstr>
      <vt:lpstr>Слайд 18</vt:lpstr>
      <vt:lpstr>Закони і категорії соціології</vt:lpstr>
      <vt:lpstr>Слайд 20</vt:lpstr>
      <vt:lpstr>Закони і категорії соціології</vt:lpstr>
      <vt:lpstr>Слайд 22</vt:lpstr>
      <vt:lpstr>Закони і категорії соціології</vt:lpstr>
      <vt:lpstr>Закони і категорії соціології</vt:lpstr>
      <vt:lpstr>Закони і категорії соціології</vt:lpstr>
      <vt:lpstr>Функції соціології як науки</vt:lpstr>
      <vt:lpstr>Функції соціології як науки</vt:lpstr>
      <vt:lpstr>Місце соціології в системі наукового знання</vt:lpstr>
      <vt:lpstr>Місце соціології в системі наукового знання</vt:lpstr>
      <vt:lpstr>Місце соціології в системі наукового знання</vt:lpstr>
      <vt:lpstr>Місце соціології в системі наукового знання</vt:lpstr>
      <vt:lpstr>Місце соціології в системі наукового знання</vt:lpstr>
      <vt:lpstr>Місце соціології в системі наукового знання</vt:lpstr>
      <vt:lpstr>Місце соціології в системі наукового знання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«Особливості методів в кількісній і якісній стратегїї дослідження»</dc:title>
  <dc:creator>Гойда Анна</dc:creator>
  <cp:lastModifiedBy> </cp:lastModifiedBy>
  <cp:revision>8</cp:revision>
  <dcterms:created xsi:type="dcterms:W3CDTF">2020-10-05T19:12:53Z</dcterms:created>
  <dcterms:modified xsi:type="dcterms:W3CDTF">2021-02-08T08:48:01Z</dcterms:modified>
</cp:coreProperties>
</file>