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notesMasterIdLst>
    <p:notesMasterId r:id="rId17"/>
  </p:notesMasterIdLst>
  <p:sldIdLst>
    <p:sldId id="282" r:id="rId2"/>
    <p:sldId id="263" r:id="rId3"/>
    <p:sldId id="264" r:id="rId4"/>
    <p:sldId id="265" r:id="rId5"/>
    <p:sldId id="266" r:id="rId6"/>
    <p:sldId id="268" r:id="rId7"/>
    <p:sldId id="274" r:id="rId8"/>
    <p:sldId id="288" r:id="rId9"/>
    <p:sldId id="287" r:id="rId10"/>
    <p:sldId id="270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797675" cy="99250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 autoAdjust="0"/>
    <p:restoredTop sz="94805" autoAdjust="0"/>
  </p:normalViewPr>
  <p:slideViewPr>
    <p:cSldViewPr>
      <p:cViewPr varScale="1">
        <p:scale>
          <a:sx n="100" d="100"/>
          <a:sy n="100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DAC58F6-C2FB-0C69-4D5B-D1B5CB1FAC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F53F960-174C-FF35-302B-BA205EBEB8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378ACCE-A475-152E-EB24-0A89C1E1FC7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F493292-A3B3-167C-554D-1A6FEA9071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88749A8-1AAF-2C92-3DA9-AD68088A4D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D02145A-635B-9E9F-DF77-F87226D4F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EC97F8-484F-2449-8F67-D463C7AF8D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FC2BE4AC-4264-5B55-9E5C-602F58DB96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0C2BAD7F-3C09-9EB9-CB87-7D6397904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A0CA1DA8-E8C8-EBA8-7BDD-16060C86F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137B88-1E33-484B-843E-A13FB45D57A4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37913-37D8-C1D7-A431-AD75CF710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D9FC7A-E1A4-30B5-C08D-8E8216AC8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1F92A8-E8D6-1A39-6BEF-C3D06A829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8C71-1E3E-C74A-823F-3EF12D020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50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932405-D344-E71F-7814-126CFBDAD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37A7AC-F0F0-1BEB-E0F7-FCD46A8B2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0017C0-5BB2-3C79-CFC7-63525190E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392F2-34C9-E049-A443-761FA18F5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628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CE8291-D891-7BE9-2CED-B9FC6FAB0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1A4B8-E19E-F8F2-7819-FF691675D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0CE4FE-21E0-B0F0-B95C-62D6F592F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2A0E-8038-584D-8B6D-928510EC1B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90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6D50D6-5F72-60DE-2388-B15A249D5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8FD2BE-4A54-8C3E-2C27-21E593DC9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EF54AE-EC20-7AA1-D7A5-A11B21474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E2FDA-84A8-A348-8C7C-466F6E4BE3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1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2A11E-827E-7871-BF2D-24E6C968E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4AC54-2FFF-5298-3B34-6D0ECAF86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FCA197-A8E8-9537-3752-B234EF971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0CCA7-ED47-1945-BEBA-BCFAEF00FB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78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FEAF23-886F-7EEA-44F9-99B1A1913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C98598-3D74-712F-28BD-1D5725A1A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00A9E-D05A-E618-55DC-CE8A10324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21A1C-7677-C34A-81E6-3590B346CC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39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83793F-1551-CD91-EEA0-E9587B974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246358-0661-EB2F-E917-A18559D08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53250B-4064-6647-83BD-A9E634252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A5398-BF07-9842-A872-74C44E68FD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96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FE55B5-5251-ACA7-17DA-A52497E4D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52502-FFD4-6067-8F88-2030D1498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FAFDF7-DADA-F982-527E-9FB1E318F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DDCBB-5548-B044-9215-F090AF4C4A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1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B037D9-C3D3-274C-407B-0FB491DBC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384D26-D6C5-F2A6-E527-0EDFE6B70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3469B0-B7DB-9C7B-9DDE-8E3A1F6445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57DA5-B9F8-8C41-BC35-FAECB1DF5F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66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392CFF-5B22-A178-1E29-C99E770BE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E4E321-04AC-0E94-6C4F-37D5D7A3A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0508F7-1C0C-3ED8-E686-B61648E07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03CA5-B134-1F4E-B3B3-E07782FA0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810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61B2D-B19E-4919-9546-2675E38BE7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B1D62-13F8-F2CA-819D-6218F3EFD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FFB709-6363-56F0-8C0A-223E22077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B6895-2300-1E42-8889-0713BAB4AC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86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C36F8C-06C7-DBF7-8EB6-FFFCDDF0B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E2A7EA-7DD0-E885-05FA-12C2DE4E7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71FDCE5-B29E-FEB3-FDCA-2D8E96F0AA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7605CCB-BB1A-7FD8-AD56-7AAB9E94D5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D0041BAD-6D99-6772-E285-EB4D8E2AC8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8EFCC2-637D-B649-ADAD-3FF31027C3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12" Type="http://schemas.openxmlformats.org/officeDocument/2006/relationships/image" Target="../media/image20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6.e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emf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>
            <a:extLst>
              <a:ext uri="{FF2B5EF4-FFF2-40B4-BE49-F238E27FC236}">
                <a16:creationId xmlns:a16="http://schemas.microsoft.com/office/drawing/2014/main" id="{C3DE5552-1460-814C-984A-0A515493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37825-5F31-3A4A-BE41-E79B0624824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AC3BAFB-C4E6-5F32-4F91-21167E257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Вимірювання параметрів нерівноважних носіїв заряду</a:t>
            </a:r>
          </a:p>
        </p:txBody>
      </p:sp>
      <p:graphicFrame>
        <p:nvGraphicFramePr>
          <p:cNvPr id="3076" name="Object 3">
            <a:extLst>
              <a:ext uri="{FF2B5EF4-FFF2-40B4-BE49-F238E27FC236}">
                <a16:creationId xmlns:a16="http://schemas.microsoft.com/office/drawing/2014/main" id="{6E30F59A-B5FE-2BA9-7C59-557ECD476A39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25438" y="2571750"/>
          <a:ext cx="8250237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902700" imgH="2755900" progId="Word.Document.8">
                  <p:embed/>
                </p:oleObj>
              </mc:Choice>
              <mc:Fallback>
                <p:oleObj name="Document" r:id="rId2" imgW="8902700" imgH="27559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2571750"/>
                        <a:ext cx="8250237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>
            <a:extLst>
              <a:ext uri="{FF2B5EF4-FFF2-40B4-BE49-F238E27FC236}">
                <a16:creationId xmlns:a16="http://schemas.microsoft.com/office/drawing/2014/main" id="{27F26C06-B095-D968-90E9-7751358C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8BAE5F-96FA-7443-85AF-E94EBE59CE7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B8483A2-5E03-67CF-96AB-DF9BE19FA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Методи вимірювання часу життя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8CC44A0A-082F-7826-18EA-25813287B3B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66725" y="1157288"/>
          <a:ext cx="8189913" cy="495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042400" imgH="5473700" progId="Word.Document.8">
                  <p:embed/>
                </p:oleObj>
              </mc:Choice>
              <mc:Fallback>
                <p:oleObj name="Document" r:id="rId2" imgW="9042400" imgH="5473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157288"/>
                        <a:ext cx="8189913" cy="495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>
            <a:extLst>
              <a:ext uri="{FF2B5EF4-FFF2-40B4-BE49-F238E27FC236}">
                <a16:creationId xmlns:a16="http://schemas.microsoft.com/office/drawing/2014/main" id="{BCC89905-C33E-2351-F8B8-EE747B7C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2E1E38-E8C7-9845-9D21-B50AA277854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636F887-5BC3-7D2F-9C29-321BF3B78266}"/>
              </a:ext>
            </a:extLst>
          </p:cNvPr>
          <p:cNvSpPr txBox="1">
            <a:spLocks/>
          </p:cNvSpPr>
          <p:nvPr/>
        </p:nvSpPr>
        <p:spPr>
          <a:xfrm>
            <a:off x="241300" y="61913"/>
            <a:ext cx="8229600" cy="8493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uk-UA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Мет</a:t>
            </a:r>
            <a:r>
              <a:rPr lang="ru-RU" altLang="ru-RU" sz="3200" b="1" kern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оди</a:t>
            </a: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вимірювання</a:t>
            </a: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 часу </a:t>
            </a:r>
            <a:r>
              <a:rPr lang="ru-RU" altLang="ru-RU" sz="3200" b="1" kern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життя</a:t>
            </a:r>
            <a:endParaRPr lang="ru-RU" altLang="ru-RU" sz="3200" kern="0" dirty="0"/>
          </a:p>
        </p:txBody>
      </p:sp>
      <p:graphicFrame>
        <p:nvGraphicFramePr>
          <p:cNvPr id="13316" name="Объект 6">
            <a:extLst>
              <a:ext uri="{FF2B5EF4-FFF2-40B4-BE49-F238E27FC236}">
                <a16:creationId xmlns:a16="http://schemas.microsoft.com/office/drawing/2014/main" id="{4F06FC8E-1A20-142A-7F5E-65D8EAA8F3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565275"/>
          <a:ext cx="44608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457700" imgH="2209800" progId="Word.Document.8">
                  <p:embed/>
                </p:oleObj>
              </mc:Choice>
              <mc:Fallback>
                <p:oleObj name="Document" r:id="rId2" imgW="4457700" imgH="2209800" progId="Word.Document.8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565275"/>
                        <a:ext cx="4460875" cy="1981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Объект 7">
            <a:extLst>
              <a:ext uri="{FF2B5EF4-FFF2-40B4-BE49-F238E27FC236}">
                <a16:creationId xmlns:a16="http://schemas.microsoft.com/office/drawing/2014/main" id="{3C8B6D6F-D2CF-B6B1-591F-6BDEFDA53A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4725" y="971550"/>
          <a:ext cx="4033838" cy="556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025900" imgH="5549900" progId="Word.Document.8">
                  <p:embed/>
                </p:oleObj>
              </mc:Choice>
              <mc:Fallback>
                <p:oleObj name="Document" r:id="rId4" imgW="4025900" imgH="5549900" progId="Word.Document.8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971550"/>
                        <a:ext cx="4033838" cy="55610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5">
            <a:extLst>
              <a:ext uri="{FF2B5EF4-FFF2-40B4-BE49-F238E27FC236}">
                <a16:creationId xmlns:a16="http://schemas.microsoft.com/office/drawing/2014/main" id="{7A940355-09F6-8397-26CA-603501AC7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3319" name="Объект 10">
            <a:extLst>
              <a:ext uri="{FF2B5EF4-FFF2-40B4-BE49-F238E27FC236}">
                <a16:creationId xmlns:a16="http://schemas.microsoft.com/office/drawing/2014/main" id="{C44B69D1-B9CE-8BE7-3D77-B707D0E2E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052888"/>
          <a:ext cx="21526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350200" imgH="9067800" progId="Equation.3">
                  <p:embed/>
                </p:oleObj>
              </mc:Choice>
              <mc:Fallback>
                <p:oleObj name="Equation" r:id="rId6" imgW="33350200" imgH="90678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52888"/>
                        <a:ext cx="21526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7">
            <a:extLst>
              <a:ext uri="{FF2B5EF4-FFF2-40B4-BE49-F238E27FC236}">
                <a16:creationId xmlns:a16="http://schemas.microsoft.com/office/drawing/2014/main" id="{E2A45F3C-B8D6-6850-F347-4F82963A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4348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3321" name="Объект 12">
            <a:extLst>
              <a:ext uri="{FF2B5EF4-FFF2-40B4-BE49-F238E27FC236}">
                <a16:creationId xmlns:a16="http://schemas.microsoft.com/office/drawing/2014/main" id="{C9ECF2B5-EA86-80CE-328E-AA7269BC0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983163"/>
          <a:ext cx="2495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620700" imgH="9067800" progId="Equation.3">
                  <p:embed/>
                </p:oleObj>
              </mc:Choice>
              <mc:Fallback>
                <p:oleObj name="Equation" r:id="rId8" imgW="38620700" imgH="90678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83163"/>
                        <a:ext cx="24955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Прямоугольник 13">
            <a:extLst>
              <a:ext uri="{FF2B5EF4-FFF2-40B4-BE49-F238E27FC236}">
                <a16:creationId xmlns:a16="http://schemas.microsoft.com/office/drawing/2014/main" id="{295AA5E4-C33C-E119-080A-91B60985A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69913"/>
            <a:ext cx="6202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1800" b="1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модуляції провідності точкового контакту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>
            <a:extLst>
              <a:ext uri="{FF2B5EF4-FFF2-40B4-BE49-F238E27FC236}">
                <a16:creationId xmlns:a16="http://schemas.microsoft.com/office/drawing/2014/main" id="{1C0ED854-4C05-B0EF-67F4-302756EC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A8825D-568B-404F-830A-9215EEEA5B8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1115E0-016F-89CD-DFD4-B65F0F6DA01A}"/>
              </a:ext>
            </a:extLst>
          </p:cNvPr>
          <p:cNvSpPr/>
          <p:nvPr/>
        </p:nvSpPr>
        <p:spPr>
          <a:xfrm>
            <a:off x="1331913" y="20638"/>
            <a:ext cx="64182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Методи вимірювання часу життя</a:t>
            </a:r>
            <a:endParaRPr lang="uk-UA" altLang="ru-RU" sz="3200" kern="0" dirty="0"/>
          </a:p>
        </p:txBody>
      </p:sp>
      <p:sp>
        <p:nvSpPr>
          <p:cNvPr id="14340" name="Прямоугольник 3">
            <a:extLst>
              <a:ext uri="{FF2B5EF4-FFF2-40B4-BE49-F238E27FC236}">
                <a16:creationId xmlns:a16="http://schemas.microsoft.com/office/drawing/2014/main" id="{74A02005-F2B8-7D9E-06C4-C8BBD9B5E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69913"/>
            <a:ext cx="6202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1800" b="1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модуляції провідності точкового контакту</a:t>
            </a:r>
          </a:p>
        </p:txBody>
      </p:sp>
      <p:graphicFrame>
        <p:nvGraphicFramePr>
          <p:cNvPr id="14341" name="Объект 4">
            <a:extLst>
              <a:ext uri="{FF2B5EF4-FFF2-40B4-BE49-F238E27FC236}">
                <a16:creationId xmlns:a16="http://schemas.microsoft.com/office/drawing/2014/main" id="{DECDB959-BA00-4AB1-15F0-DA361F5451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125" y="1158875"/>
          <a:ext cx="37703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38700" imgH="3911600" progId="Word.Document.8">
                  <p:embed/>
                </p:oleObj>
              </mc:Choice>
              <mc:Fallback>
                <p:oleObj name="Document" r:id="rId2" imgW="4838700" imgH="3911600" progId="Word.Document.8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158875"/>
                        <a:ext cx="37703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11">
            <a:extLst>
              <a:ext uri="{FF2B5EF4-FFF2-40B4-BE49-F238E27FC236}">
                <a16:creationId xmlns:a16="http://schemas.microsoft.com/office/drawing/2014/main" id="{7954828C-046F-6219-D989-221776CB8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868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4343" name="Объект 12">
            <a:extLst>
              <a:ext uri="{FF2B5EF4-FFF2-40B4-BE49-F238E27FC236}">
                <a16:creationId xmlns:a16="http://schemas.microsoft.com/office/drawing/2014/main" id="{3134EBC5-282C-93EF-1FC3-3422A9136A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9375" y="1270000"/>
          <a:ext cx="4819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39300" imgH="9944100" progId="Equation.3">
                  <p:embed/>
                </p:oleObj>
              </mc:Choice>
              <mc:Fallback>
                <p:oleObj name="Equation" r:id="rId4" imgW="73139300" imgH="99441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1270000"/>
                        <a:ext cx="48196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Прямоугольник 13">
            <a:extLst>
              <a:ext uri="{FF2B5EF4-FFF2-40B4-BE49-F238E27FC236}">
                <a16:creationId xmlns:a16="http://schemas.microsoft.com/office/drawing/2014/main" id="{B286CC70-ADA0-2233-96C1-287ECB6F2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18351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1800">
                <a:solidFill>
                  <a:srgbClr val="000000"/>
                </a:solidFill>
                <a:latin typeface="Symbol" pitchFamily="2" charset="2"/>
                <a:cs typeface="Times New Roman" panose="02020603050405020304" pitchFamily="18" charset="0"/>
              </a:rPr>
              <a:t>m</a:t>
            </a:r>
            <a:r>
              <a:rPr lang="en-US" altLang="ru-RU" sz="1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1800">
                <a:solidFill>
                  <a:srgbClr val="000000"/>
                </a:solidFill>
                <a:latin typeface="Symbol" pitchFamily="2" charset="2"/>
                <a:cs typeface="Times New Roman" panose="02020603050405020304" pitchFamily="18" charset="0"/>
              </a:rPr>
              <a:t>m</a:t>
            </a:r>
            <a:r>
              <a:rPr lang="en-US" altLang="ru-RU" sz="1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altLang="ru-RU" sz="1800"/>
          </a:p>
        </p:txBody>
      </p:sp>
      <p:sp>
        <p:nvSpPr>
          <p:cNvPr id="14345" name="Rectangle 13">
            <a:extLst>
              <a:ext uri="{FF2B5EF4-FFF2-40B4-BE49-F238E27FC236}">
                <a16:creationId xmlns:a16="http://schemas.microsoft.com/office/drawing/2014/main" id="{CA67730E-829A-37C0-9BEA-59CB2491C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4346" name="Объект 15">
            <a:extLst>
              <a:ext uri="{FF2B5EF4-FFF2-40B4-BE49-F238E27FC236}">
                <a16:creationId xmlns:a16="http://schemas.microsoft.com/office/drawing/2014/main" id="{59AF4E42-1504-E80C-0BBC-B619E74F4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2243138"/>
          <a:ext cx="16668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742900" imgH="11112500" progId="Equation.3">
                  <p:embed/>
                </p:oleObj>
              </mc:Choice>
              <mc:Fallback>
                <p:oleObj name="Equation" r:id="rId6" imgW="25742900" imgH="111125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43138"/>
                        <a:ext cx="16668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5">
            <a:extLst>
              <a:ext uri="{FF2B5EF4-FFF2-40B4-BE49-F238E27FC236}">
                <a16:creationId xmlns:a16="http://schemas.microsoft.com/office/drawing/2014/main" id="{8FD1144F-342E-8491-5153-CBBD775B7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48" name="Rectangle 17">
            <a:extLst>
              <a:ext uri="{FF2B5EF4-FFF2-40B4-BE49-F238E27FC236}">
                <a16:creationId xmlns:a16="http://schemas.microsoft.com/office/drawing/2014/main" id="{4808822E-D75F-7EAA-4B99-13371C755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224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49" name="Rectangle 19">
            <a:extLst>
              <a:ext uri="{FF2B5EF4-FFF2-40B4-BE49-F238E27FC236}">
                <a16:creationId xmlns:a16="http://schemas.microsoft.com/office/drawing/2014/main" id="{1CF17A36-B353-E768-C45A-60BA6F523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7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4350" name="Объект 21">
            <a:extLst>
              <a:ext uri="{FF2B5EF4-FFF2-40B4-BE49-F238E27FC236}">
                <a16:creationId xmlns:a16="http://schemas.microsoft.com/office/drawing/2014/main" id="{52494D74-CD84-E364-48EB-6FB000898E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9375" y="2949575"/>
          <a:ext cx="50784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444800" imgH="11112500" progId="Equation.3">
                  <p:embed/>
                </p:oleObj>
              </mc:Choice>
              <mc:Fallback>
                <p:oleObj name="Equation" r:id="rId8" imgW="104444800" imgH="111125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949575"/>
                        <a:ext cx="50784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Прямоугольник 22">
            <a:extLst>
              <a:ext uri="{FF2B5EF4-FFF2-40B4-BE49-F238E27FC236}">
                <a16:creationId xmlns:a16="http://schemas.microsoft.com/office/drawing/2014/main" id="{C2CD5974-D9D2-4FFF-2FF1-7DFA2B42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3711575"/>
            <a:ext cx="219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де С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деяка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константа.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2E4D226-2245-E6C2-0545-217910DF123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4757507"/>
            <a:ext cx="8075240" cy="584775"/>
          </a:xfrm>
          <a:prstGeom prst="rect">
            <a:avLst/>
          </a:prstGeom>
          <a:blipFill rotWithShape="0">
            <a:blip r:embed="rId10"/>
            <a:stretch>
              <a:fillRect l="-377" t="-3125" b="-125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353" name="Rectangle 25">
            <a:extLst>
              <a:ext uri="{FF2B5EF4-FFF2-40B4-BE49-F238E27FC236}">
                <a16:creationId xmlns:a16="http://schemas.microsoft.com/office/drawing/2014/main" id="{8150140A-20A7-3193-960E-DE249A2E6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675" y="0"/>
            <a:ext cx="9845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4354" name="Объект 25">
            <a:extLst>
              <a:ext uri="{FF2B5EF4-FFF2-40B4-BE49-F238E27FC236}">
                <a16:creationId xmlns:a16="http://schemas.microsoft.com/office/drawing/2014/main" id="{BF9CC5E9-7176-AA17-23AC-407CE730A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5013" y="5513388"/>
          <a:ext cx="1733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282400" imgH="9067800" progId="Equation.3">
                  <p:embed/>
                </p:oleObj>
              </mc:Choice>
              <mc:Fallback>
                <p:oleObj name="Equation" r:id="rId11" imgW="24282400" imgH="90678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5513388"/>
                        <a:ext cx="17335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>
            <a:extLst>
              <a:ext uri="{FF2B5EF4-FFF2-40B4-BE49-F238E27FC236}">
                <a16:creationId xmlns:a16="http://schemas.microsoft.com/office/drawing/2014/main" id="{E752B718-503B-94FF-0960-C5A0EEAD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DF6859-CF55-EC40-8C9A-B40C2B53408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graphicFrame>
        <p:nvGraphicFramePr>
          <p:cNvPr id="15363" name="Объект 2">
            <a:extLst>
              <a:ext uri="{FF2B5EF4-FFF2-40B4-BE49-F238E27FC236}">
                <a16:creationId xmlns:a16="http://schemas.microsoft.com/office/drawing/2014/main" id="{6176EE4D-D6FD-F283-11E5-2A7CCD6F81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884238"/>
          <a:ext cx="4765675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0400" imgH="4330700" progId="Word.Document.8">
                  <p:embed/>
                </p:oleObj>
              </mc:Choice>
              <mc:Fallback>
                <p:oleObj name="Document" r:id="rId2" imgW="5740400" imgH="4330700" progId="Word.Document.8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884238"/>
                        <a:ext cx="4765675" cy="360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>
            <a:extLst>
              <a:ext uri="{FF2B5EF4-FFF2-40B4-BE49-F238E27FC236}">
                <a16:creationId xmlns:a16="http://schemas.microsoft.com/office/drawing/2014/main" id="{9F5647AB-DA8E-A84E-DE6C-E0A649915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5365" name="Объект 4">
            <a:extLst>
              <a:ext uri="{FF2B5EF4-FFF2-40B4-BE49-F238E27FC236}">
                <a16:creationId xmlns:a16="http://schemas.microsoft.com/office/drawing/2014/main" id="{A9156014-EE86-ABDE-10A6-13BD681F77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6963" y="1333500"/>
          <a:ext cx="7524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04600" imgH="9067800" progId="Equation.3">
                  <p:embed/>
                </p:oleObj>
              </mc:Choice>
              <mc:Fallback>
                <p:oleObj name="Equation" r:id="rId4" imgW="11404600" imgH="90678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1333500"/>
                        <a:ext cx="7524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1B0A270-A7C9-06B9-369F-1A3256B57A2C}"/>
              </a:ext>
            </a:extLst>
          </p:cNvPr>
          <p:cNvSpPr/>
          <p:nvPr/>
        </p:nvSpPr>
        <p:spPr>
          <a:xfrm>
            <a:off x="1331913" y="44450"/>
            <a:ext cx="64182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</a:rPr>
              <a:t>Методи вимірювання часу життя</a:t>
            </a:r>
            <a:endParaRPr lang="uk-UA" altLang="ru-RU" sz="3200" kern="0" dirty="0"/>
          </a:p>
        </p:txBody>
      </p:sp>
      <p:sp>
        <p:nvSpPr>
          <p:cNvPr id="15367" name="Прямоугольник 6">
            <a:extLst>
              <a:ext uri="{FF2B5EF4-FFF2-40B4-BE49-F238E27FC236}">
                <a16:creationId xmlns:a16="http://schemas.microsoft.com/office/drawing/2014/main" id="{4CAF1ED0-5778-C3B8-764E-7FB9939F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4784725"/>
            <a:ext cx="7786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модуляції провідності точкового контакту використовується для вимірювань τ в Si і Ge. Діапазон вимірювання часу життя τ (1 - 500) мкс в зразках з питомим опором (0.1 - 300) Ом • см. Похибка методу складає (20 - 30)%.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>
            <a:extLst>
              <a:ext uri="{FF2B5EF4-FFF2-40B4-BE49-F238E27FC236}">
                <a16:creationId xmlns:a16="http://schemas.microsoft.com/office/drawing/2014/main" id="{0A269C31-A997-A3F7-CBB1-5194996A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DC7457-65EB-CE4C-8EEC-250DCCB8CC3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9D23EE83-F5FF-796E-FA3C-77027F27A1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052513"/>
          <a:ext cx="866616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690100" imgH="4419600" progId="Word.Document.8">
                  <p:embed/>
                </p:oleObj>
              </mc:Choice>
              <mc:Fallback>
                <p:oleObj name="Document" r:id="rId2" imgW="9690100" imgH="4419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052513"/>
                        <a:ext cx="866616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>
            <a:extLst>
              <a:ext uri="{FF2B5EF4-FFF2-40B4-BE49-F238E27FC236}">
                <a16:creationId xmlns:a16="http://schemas.microsoft.com/office/drawing/2014/main" id="{8F0B06B6-F83B-8A42-28DC-E2F24108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9B9D5F-D1BA-7442-BA53-A36484CC92B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17411" name="Rectangle 9">
            <a:extLst>
              <a:ext uri="{FF2B5EF4-FFF2-40B4-BE49-F238E27FC236}">
                <a16:creationId xmlns:a16="http://schemas.microsoft.com/office/drawing/2014/main" id="{2B4DF8C5-C014-331D-87EE-CCD936E1D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151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12" name="Прямоугольник 19">
            <a:extLst>
              <a:ext uri="{FF2B5EF4-FFF2-40B4-BE49-F238E27FC236}">
                <a16:creationId xmlns:a16="http://schemas.microsoft.com/office/drawing/2014/main" id="{24B1B75C-DF82-09D3-1ADA-12312B329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111125"/>
            <a:ext cx="580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дрейфової рухливості</a:t>
            </a:r>
          </a:p>
        </p:txBody>
      </p:sp>
      <p:sp>
        <p:nvSpPr>
          <p:cNvPr id="17413" name="Rectangle 13">
            <a:extLst>
              <a:ext uri="{FF2B5EF4-FFF2-40B4-BE49-F238E27FC236}">
                <a16:creationId xmlns:a16="http://schemas.microsoft.com/office/drawing/2014/main" id="{11AF2AE5-22F7-77C4-6491-8D9E68316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84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7414" name="Объект 21">
            <a:extLst>
              <a:ext uri="{FF2B5EF4-FFF2-40B4-BE49-F238E27FC236}">
                <a16:creationId xmlns:a16="http://schemas.microsoft.com/office/drawing/2014/main" id="{6E80E4BD-85DD-2255-1DEE-8C5A5D44EA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5825" y="1208088"/>
          <a:ext cx="29051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183300" imgH="10820400" progId="Equation.3">
                  <p:embed/>
                </p:oleObj>
              </mc:Choice>
              <mc:Fallback>
                <p:oleObj name="Equation" r:id="rId3" imgW="44183300" imgH="108204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1208088"/>
                        <a:ext cx="29051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Прямоугольник 22">
            <a:extLst>
              <a:ext uri="{FF2B5EF4-FFF2-40B4-BE49-F238E27FC236}">
                <a16:creationId xmlns:a16="http://schemas.microsoft.com/office/drawing/2014/main" id="{45D5A33A-ACB3-F997-9856-8E8CC7C4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665163"/>
            <a:ext cx="2406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Шоклі-Хайнса</a:t>
            </a:r>
            <a:endParaRPr lang="ru-RU" altLang="ru-RU" sz="1800" b="1">
              <a:solidFill>
                <a:srgbClr val="FF9933"/>
              </a:solidFill>
            </a:endParaRPr>
          </a:p>
        </p:txBody>
      </p:sp>
      <p:sp>
        <p:nvSpPr>
          <p:cNvPr id="17416" name="Прямоугольник 26">
            <a:extLst>
              <a:ext uri="{FF2B5EF4-FFF2-40B4-BE49-F238E27FC236}">
                <a16:creationId xmlns:a16="http://schemas.microsoft.com/office/drawing/2014/main" id="{22C8E398-428D-A8F2-E265-DA71EE6D7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437063"/>
            <a:ext cx="4572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дрейфової рухливості: </a:t>
            </a:r>
            <a:r>
              <a:rPr lang="uk-UA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схема вимірювальної установки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(Г1, Г2 -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імпульсні генератори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; П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підсилювач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; О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осцилограф;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Е та К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випрямляючі контакти на поверхні зразку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навантажувальний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резистор);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осцилограми сигналів.</a:t>
            </a:r>
          </a:p>
        </p:txBody>
      </p:sp>
      <p:sp>
        <p:nvSpPr>
          <p:cNvPr id="17417" name="Rectangle 19">
            <a:extLst>
              <a:ext uri="{FF2B5EF4-FFF2-40B4-BE49-F238E27FC236}">
                <a16:creationId xmlns:a16="http://schemas.microsoft.com/office/drawing/2014/main" id="{98CCF41E-7294-1B88-9662-4E9FE5E6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752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7418" name="Объект 28">
            <a:extLst>
              <a:ext uri="{FF2B5EF4-FFF2-40B4-BE49-F238E27FC236}">
                <a16:creationId xmlns:a16="http://schemas.microsoft.com/office/drawing/2014/main" id="{28298F7F-4E35-C7A6-26C3-8ADC1704AD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2155825"/>
          <a:ext cx="8953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54100" imgH="10236200" progId="Equation.3">
                  <p:embed/>
                </p:oleObj>
              </mc:Choice>
              <mc:Fallback>
                <p:oleObj name="Equation" r:id="rId5" imgW="13754100" imgH="102362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155825"/>
                        <a:ext cx="8953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21">
            <a:extLst>
              <a:ext uri="{FF2B5EF4-FFF2-40B4-BE49-F238E27FC236}">
                <a16:creationId xmlns:a16="http://schemas.microsoft.com/office/drawing/2014/main" id="{3B0B02C4-D29E-F5A2-CC4E-6D1B25082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7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7420" name="Объект 30">
            <a:extLst>
              <a:ext uri="{FF2B5EF4-FFF2-40B4-BE49-F238E27FC236}">
                <a16:creationId xmlns:a16="http://schemas.microsoft.com/office/drawing/2014/main" id="{BB4650D3-EBE7-49D5-8764-8119D05BF3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2970213"/>
          <a:ext cx="11525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551400" imgH="10236200" progId="Equation.3">
                  <p:embed/>
                </p:oleObj>
              </mc:Choice>
              <mc:Fallback>
                <p:oleObj name="Equation" r:id="rId7" imgW="17551400" imgH="102362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70213"/>
                        <a:ext cx="11525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Таблица 31">
            <a:extLst>
              <a:ext uri="{FF2B5EF4-FFF2-40B4-BE49-F238E27FC236}">
                <a16:creationId xmlns:a16="http://schemas.microsoft.com/office/drawing/2014/main" id="{438EC5C3-0038-C710-84A3-5B7681773E6A}"/>
              </a:ext>
            </a:extLst>
          </p:cNvPr>
          <p:cNvGraphicFramePr>
            <a:graphicFrameLocks noGrp="1"/>
          </p:cNvGraphicFramePr>
          <p:nvPr/>
        </p:nvGraphicFramePr>
        <p:xfrm>
          <a:off x="5715000" y="4141788"/>
          <a:ext cx="2914650" cy="125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599">
                <a:tc>
                  <a:txBody>
                    <a:bodyPr/>
                    <a:lstStyle/>
                    <a:p>
                      <a:pPr indent="25717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τ, 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305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–11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- 10</a:t>
                      </a:r>
                      <a:r>
                        <a:rPr lang="ru-RU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99">
                <a:tc>
                  <a:txBody>
                    <a:bodyPr/>
                    <a:lstStyle/>
                    <a:p>
                      <a:pPr indent="25717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см/с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305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1 - 10</a:t>
                      </a:r>
                      <a:r>
                        <a:rPr lang="ru-RU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52">
                <a:tc>
                  <a:txBody>
                    <a:bodyPr/>
                    <a:lstStyle/>
                    <a:p>
                      <a:pPr marL="0" marR="0" indent="257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8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7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305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</a:t>
                      </a:r>
                      <a:r>
                        <a:rPr lang="ru-RU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23050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В/см.</a:t>
                      </a:r>
                    </a:p>
                    <a:p>
                      <a:pPr indent="2305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7435" name="Рисунок 1">
            <a:extLst>
              <a:ext uri="{FF2B5EF4-FFF2-40B4-BE49-F238E27FC236}">
                <a16:creationId xmlns:a16="http://schemas.microsoft.com/office/drawing/2014/main" id="{0D7E37FA-A115-C76A-6D7C-108699B791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298575"/>
            <a:ext cx="53911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>
            <a:extLst>
              <a:ext uri="{FF2B5EF4-FFF2-40B4-BE49-F238E27FC236}">
                <a16:creationId xmlns:a16="http://schemas.microsoft.com/office/drawing/2014/main" id="{EDBF1497-4195-7BBA-7830-01B679F1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30F3AB-8A97-F342-AE0D-31E86DFE743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68B859B4-CEE2-185B-C7F1-26058B975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Вимірювання параметрів нерівноважних носіїв заряду</a:t>
            </a:r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67A068C5-1E61-EA2C-8868-E617B212673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09600" y="1371600"/>
          <a:ext cx="7793038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712200" imgH="5384800" progId="Word.Document.8">
                  <p:embed/>
                </p:oleObj>
              </mc:Choice>
              <mc:Fallback>
                <p:oleObj name="Document" r:id="rId2" imgW="8712200" imgH="5384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7793038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>
            <a:extLst>
              <a:ext uri="{FF2B5EF4-FFF2-40B4-BE49-F238E27FC236}">
                <a16:creationId xmlns:a16="http://schemas.microsoft.com/office/drawing/2014/main" id="{AA4FD4B2-EF16-1CD1-9AEA-F0A9FD96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28EC7-FFE9-6F49-986D-7286B2D202B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29F1AE2-FC49-C9C2-E0E9-B9D098D44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Стаціонарний метод визначення </a:t>
            </a:r>
            <a:b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дифузійної довжини</a:t>
            </a:r>
            <a:endParaRPr lang="ru-RU" altLang="ru-RU" sz="3200">
              <a:solidFill>
                <a:srgbClr val="7030A0"/>
              </a:solidFill>
            </a:endParaRP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5EA5A364-7005-F8D3-065B-676F8506609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09600" y="1485900"/>
          <a:ext cx="7497763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80400" imgH="4889500" progId="Word.Document.8">
                  <p:embed/>
                </p:oleObj>
              </mc:Choice>
              <mc:Fallback>
                <p:oleObj name="Document" r:id="rId2" imgW="8280400" imgH="48895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85900"/>
                        <a:ext cx="7497763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>
            <a:extLst>
              <a:ext uri="{FF2B5EF4-FFF2-40B4-BE49-F238E27FC236}">
                <a16:creationId xmlns:a16="http://schemas.microsoft.com/office/drawing/2014/main" id="{C31B7AF3-7169-A7FB-E876-DB8E399C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91F9E-4A1F-234A-86B9-A5F80230B0F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335E1E5-0BD8-686F-65F2-05222563F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Стаціонарний метод визначення </a:t>
            </a:r>
            <a:b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дифузійної довжини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1EE1297A-1113-DAF0-5EF2-CBDFEFA9C84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84213" y="1519238"/>
          <a:ext cx="7407275" cy="496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67700" imgH="5549900" progId="Word.Document.8">
                  <p:embed/>
                </p:oleObj>
              </mc:Choice>
              <mc:Fallback>
                <p:oleObj name="Document" r:id="rId2" imgW="8267700" imgH="55499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19238"/>
                        <a:ext cx="7407275" cy="496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>
            <a:extLst>
              <a:ext uri="{FF2B5EF4-FFF2-40B4-BE49-F238E27FC236}">
                <a16:creationId xmlns:a16="http://schemas.microsoft.com/office/drawing/2014/main" id="{FA2479F9-9EEF-E917-A92B-3D2B3A1F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64E32F-79D7-AC45-AB5B-590D1A95859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CF0414C-7298-C002-4234-06E850A15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027113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Стаціонарний метод визначення </a:t>
            </a:r>
            <a:b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дифузійної довжини</a:t>
            </a: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9FC684CD-0A4C-AC44-0032-83AC8FCCA64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896938" y="1485900"/>
          <a:ext cx="7620000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67700" imgH="5143500" progId="Word.Document.8">
                  <p:embed/>
                </p:oleObj>
              </mc:Choice>
              <mc:Fallback>
                <p:oleObj name="Document" r:id="rId2" imgW="8267700" imgH="51435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485900"/>
                        <a:ext cx="7620000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>
            <a:extLst>
              <a:ext uri="{FF2B5EF4-FFF2-40B4-BE49-F238E27FC236}">
                <a16:creationId xmlns:a16="http://schemas.microsoft.com/office/drawing/2014/main" id="{7C23C3C2-0434-860E-3F62-17C05888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698662-5279-2646-B124-A5BE716F769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F46CBE93-E48F-609E-1077-207F1A11B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Cтационарный метод определения диффузионной длины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91E68899-3BD6-3361-7F26-F5AA7D665D75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57200" y="1593850"/>
          <a:ext cx="8118475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64600" imgH="4965700" progId="Word.Document.8">
                  <p:embed/>
                </p:oleObj>
              </mc:Choice>
              <mc:Fallback>
                <p:oleObj name="Document" r:id="rId2" imgW="8864600" imgH="4965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93850"/>
                        <a:ext cx="8118475" cy="454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>
            <a:extLst>
              <a:ext uri="{FF2B5EF4-FFF2-40B4-BE49-F238E27FC236}">
                <a16:creationId xmlns:a16="http://schemas.microsoft.com/office/drawing/2014/main" id="{1AC54F26-8821-E73D-34BC-FB2B6CC8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D5D6A9-B94E-4140-A24D-41E0F69662F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D2FC0F-6F81-8BF5-2324-11269C566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Нестаціонарні методи вимірювання </a:t>
            </a:r>
            <a:b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часу життя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9B46418B-DAD9-FA4F-67EE-26CD1BD1CC2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822325" y="2135188"/>
          <a:ext cx="7285038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861300" imgH="3835400" progId="Word.Document.8">
                  <p:embed/>
                </p:oleObj>
              </mc:Choice>
              <mc:Fallback>
                <p:oleObj name="Document" r:id="rId2" imgW="7861300" imgH="3835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135188"/>
                        <a:ext cx="7285038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97B621D5-C95F-3919-5807-47BB8097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Методи вимірювання часу життя</a:t>
            </a:r>
            <a:endParaRPr lang="ru-RU" altLang="ru-RU" sz="3200"/>
          </a:p>
        </p:txBody>
      </p:sp>
      <p:sp>
        <p:nvSpPr>
          <p:cNvPr id="10243" name="Номер слайда 3">
            <a:extLst>
              <a:ext uri="{FF2B5EF4-FFF2-40B4-BE49-F238E27FC236}">
                <a16:creationId xmlns:a16="http://schemas.microsoft.com/office/drawing/2014/main" id="{61C08322-0C0A-6F5D-C057-21A256F1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3CA5C4-8FD2-474C-AA2B-FB9B24498FB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graphicFrame>
        <p:nvGraphicFramePr>
          <p:cNvPr id="10244" name="Содержимое 4">
            <a:extLst>
              <a:ext uri="{FF2B5EF4-FFF2-40B4-BE49-F238E27FC236}">
                <a16:creationId xmlns:a16="http://schemas.microsoft.com/office/drawing/2014/main" id="{01C623E0-F3D6-5292-9A7B-2828108ADBC5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23850" y="935038"/>
          <a:ext cx="8188325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9017000" imgH="5918200" progId="Word.Document.12">
                  <p:embed/>
                </p:oleObj>
              </mc:Choice>
              <mc:Fallback>
                <p:oleObj name="Документ" r:id="rId2" imgW="9017000" imgH="5918200" progId="Word.Document.12">
                  <p:embed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35038"/>
                        <a:ext cx="8188325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6628C259-BB5E-151C-37C5-A015AA1D8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49313"/>
          </a:xfrm>
        </p:spPr>
        <p:txBody>
          <a:bodyPr/>
          <a:lstStyle/>
          <a:p>
            <a:r>
              <a:rPr lang="ru-RU" altLang="ru-RU" sz="3200" b="1">
                <a:solidFill>
                  <a:srgbClr val="7030A0"/>
                </a:solidFill>
                <a:latin typeface="Times New Roman" panose="02020603050405020304" pitchFamily="18" charset="0"/>
              </a:rPr>
              <a:t>Методи вимірювання часу життя</a:t>
            </a:r>
            <a:endParaRPr lang="ru-RU" altLang="ru-RU" sz="3200"/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B774C4F5-C047-86B2-41CE-C423DBFAE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3175" algn="just">
              <a:buFontTx/>
              <a:buNone/>
            </a:pPr>
            <a:endParaRPr lang="ru-RU" altLang="ru-RU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-3175" algn="ctr">
              <a:buFontTx/>
              <a:buNone/>
            </a:pPr>
            <a:endParaRPr lang="ru-RU" altLang="ru-RU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0EB3B8E4-959D-00E1-132C-CFB69298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683DC9-6247-6A45-BA74-8E2C6AFE1CA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graphicFrame>
        <p:nvGraphicFramePr>
          <p:cNvPr id="11269" name="Object 2">
            <a:extLst>
              <a:ext uri="{FF2B5EF4-FFF2-40B4-BE49-F238E27FC236}">
                <a16:creationId xmlns:a16="http://schemas.microsoft.com/office/drawing/2014/main" id="{37A9195C-47BD-8E57-BF16-F9C8D6955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475" y="923925"/>
          <a:ext cx="7904163" cy="521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8813800" imgH="5816600" progId="Word.Document.12">
                  <p:embed/>
                </p:oleObj>
              </mc:Choice>
              <mc:Fallback>
                <p:oleObj name="Документ" r:id="rId2" imgW="8813800" imgH="5816600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923925"/>
                        <a:ext cx="7904163" cy="521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229</Words>
  <Application>Microsoft Macintosh PowerPoint</Application>
  <PresentationFormat>Экран (4:3)</PresentationFormat>
  <Paragraphs>46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Symbol</vt:lpstr>
      <vt:lpstr>Оформление по умолчанию</vt:lpstr>
      <vt:lpstr>Документ Microsoft Word 97–2003</vt:lpstr>
      <vt:lpstr>Документ Microsoft Word</vt:lpstr>
      <vt:lpstr>Microsoft Equation 3.0</vt:lpstr>
      <vt:lpstr>Вимірювання параметрів нерівноважних носіїв заряду</vt:lpstr>
      <vt:lpstr>Вимірювання параметрів нерівноважних носіїв заряду</vt:lpstr>
      <vt:lpstr>Стаціонарний метод визначення  дифузійної довжини</vt:lpstr>
      <vt:lpstr>Стаціонарний метод визначення  дифузійної довжини</vt:lpstr>
      <vt:lpstr>Стаціонарний метод визначення  дифузійної довжини</vt:lpstr>
      <vt:lpstr>Cтационарный метод определения диффузионной длины</vt:lpstr>
      <vt:lpstr>Нестаціонарні методи вимірювання  часу життя</vt:lpstr>
      <vt:lpstr>Методи вимірювання часу життя</vt:lpstr>
      <vt:lpstr>Методи вимірювання часу життя</vt:lpstr>
      <vt:lpstr>Методи вимірювання часу життя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sbb</dc:creator>
  <cp:lastModifiedBy>ivanovvl</cp:lastModifiedBy>
  <cp:revision>152</cp:revision>
  <cp:lastPrinted>2019-10-06T07:00:22Z</cp:lastPrinted>
  <dcterms:created xsi:type="dcterms:W3CDTF">2009-09-18T08:57:57Z</dcterms:created>
  <dcterms:modified xsi:type="dcterms:W3CDTF">2023-03-03T10:24:17Z</dcterms:modified>
</cp:coreProperties>
</file>