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59" r:id="rId4"/>
    <p:sldId id="277" r:id="rId5"/>
    <p:sldId id="287" r:id="rId6"/>
    <p:sldId id="267" r:id="rId7"/>
    <p:sldId id="260" r:id="rId8"/>
    <p:sldId id="268" r:id="rId9"/>
    <p:sldId id="269" r:id="rId10"/>
    <p:sldId id="261" r:id="rId11"/>
    <p:sldId id="278" r:id="rId12"/>
    <p:sldId id="270" r:id="rId13"/>
    <p:sldId id="288" r:id="rId14"/>
    <p:sldId id="262" r:id="rId15"/>
    <p:sldId id="279" r:id="rId16"/>
    <p:sldId id="280" r:id="rId17"/>
    <p:sldId id="263" r:id="rId18"/>
    <p:sldId id="271" r:id="rId19"/>
    <p:sldId id="272" r:id="rId20"/>
    <p:sldId id="265" r:id="rId21"/>
    <p:sldId id="286" r:id="rId22"/>
    <p:sldId id="273" r:id="rId23"/>
    <p:sldId id="274" r:id="rId24"/>
    <p:sldId id="281" r:id="rId25"/>
    <p:sldId id="266" r:id="rId26"/>
    <p:sldId id="282" r:id="rId27"/>
    <p:sldId id="289" r:id="rId28"/>
    <p:sldId id="283" r:id="rId29"/>
    <p:sldId id="276" r:id="rId30"/>
    <p:sldId id="290" r:id="rId31"/>
    <p:sldId id="275" r:id="rId32"/>
    <p:sldId id="291" r:id="rId33"/>
    <p:sldId id="292" r:id="rId34"/>
    <p:sldId id="284" r:id="rId35"/>
    <p:sldId id="285" r:id="rId3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10.04.2021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10.04.2021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10.04.2021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4C71EC6-210F-42DE-9C53-41977AD35B3D}" type="datetimeFigureOut">
              <a:rPr lang="ru-RU" smtClean="0"/>
              <a:t>10.04.2021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Політичні</a:t>
            </a:r>
            <a:r>
              <a:rPr lang="ru-RU" dirty="0" smtClean="0"/>
              <a:t> </a:t>
            </a:r>
            <a:r>
              <a:rPr lang="ru-RU" dirty="0" err="1" smtClean="0"/>
              <a:t>ідеї</a:t>
            </a:r>
            <a:r>
              <a:rPr lang="ru-RU" dirty="0" smtClean="0"/>
              <a:t> у </a:t>
            </a:r>
            <a:r>
              <a:rPr lang="ru-RU" dirty="0" err="1" smtClean="0"/>
              <a:t>другій</a:t>
            </a:r>
            <a:r>
              <a:rPr lang="ru-RU" dirty="0" smtClean="0"/>
              <a:t> </a:t>
            </a:r>
            <a:r>
              <a:rPr lang="ru-RU" dirty="0" err="1" smtClean="0"/>
              <a:t>половині</a:t>
            </a: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>ХІХ ст.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78352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«</a:t>
            </a:r>
            <a:r>
              <a:rPr lang="ru-RU" dirty="0" err="1" smtClean="0"/>
              <a:t>громадівський</a:t>
            </a:r>
            <a:r>
              <a:rPr lang="ru-RU" dirty="0" smtClean="0"/>
              <a:t> </a:t>
            </a:r>
            <a:r>
              <a:rPr lang="ru-RU" dirty="0" err="1" smtClean="0"/>
              <a:t>соціалізм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Причина </a:t>
            </a:r>
            <a:r>
              <a:rPr lang="ru-RU" dirty="0" err="1" smtClean="0"/>
              <a:t>поділу</a:t>
            </a:r>
            <a:r>
              <a:rPr lang="ru-RU" dirty="0" smtClean="0"/>
              <a:t> </a:t>
            </a:r>
            <a:r>
              <a:rPr lang="ru-RU" dirty="0" err="1"/>
              <a:t>суспільства</a:t>
            </a:r>
            <a:r>
              <a:rPr lang="ru-RU" dirty="0"/>
              <a:t> на </a:t>
            </a:r>
            <a:r>
              <a:rPr lang="ru-RU" dirty="0" err="1"/>
              <a:t>багатих</a:t>
            </a:r>
            <a:r>
              <a:rPr lang="ru-RU" dirty="0"/>
              <a:t> і </a:t>
            </a:r>
            <a:r>
              <a:rPr lang="ru-RU" dirty="0" err="1" smtClean="0"/>
              <a:t>бідних</a:t>
            </a:r>
            <a:r>
              <a:rPr lang="ru-RU" dirty="0"/>
              <a:t> </a:t>
            </a:r>
            <a:r>
              <a:rPr lang="ru-RU" dirty="0" smtClean="0"/>
              <a:t>- приватна </a:t>
            </a:r>
            <a:r>
              <a:rPr lang="ru-RU" dirty="0" err="1" smtClean="0"/>
              <a:t>власність</a:t>
            </a:r>
            <a:r>
              <a:rPr lang="ru-RU" dirty="0" smtClean="0"/>
              <a:t>. </a:t>
            </a:r>
          </a:p>
          <a:p>
            <a:endParaRPr lang="ru-RU" dirty="0"/>
          </a:p>
          <a:p>
            <a:r>
              <a:rPr lang="ru-RU" sz="2800" dirty="0" smtClean="0"/>
              <a:t>У </a:t>
            </a:r>
            <a:r>
              <a:rPr lang="ru-RU" sz="2800" dirty="0" err="1" smtClean="0">
                <a:solidFill>
                  <a:srgbClr val="FF0000"/>
                </a:solidFill>
              </a:rPr>
              <a:t>громаді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smtClean="0"/>
              <a:t>– </a:t>
            </a:r>
            <a:r>
              <a:rPr lang="ru-RU" sz="2800" dirty="0" err="1" smtClean="0"/>
              <a:t>колективна</a:t>
            </a:r>
            <a:r>
              <a:rPr lang="ru-RU" sz="2800" dirty="0" smtClean="0"/>
              <a:t> </a:t>
            </a:r>
            <a:r>
              <a:rPr lang="ru-RU" sz="2800" dirty="0" err="1" smtClean="0"/>
              <a:t>праця</a:t>
            </a:r>
            <a:r>
              <a:rPr lang="ru-RU" sz="2800" dirty="0" smtClean="0"/>
              <a:t> </a:t>
            </a:r>
            <a:r>
              <a:rPr lang="ru-RU" sz="2800" dirty="0"/>
              <a:t>за </a:t>
            </a:r>
            <a:r>
              <a:rPr lang="ru-RU" sz="2800" dirty="0" err="1"/>
              <a:t>умови</a:t>
            </a:r>
            <a:r>
              <a:rPr lang="ru-RU" sz="2800" dirty="0"/>
              <a:t> </a:t>
            </a:r>
            <a:r>
              <a:rPr lang="ru-RU" sz="2800" dirty="0" err="1"/>
              <a:t>колективної</a:t>
            </a:r>
            <a:r>
              <a:rPr lang="ru-RU" sz="2800" dirty="0"/>
              <a:t> </a:t>
            </a:r>
            <a:r>
              <a:rPr lang="ru-RU" sz="2800" dirty="0" err="1"/>
              <a:t>власності</a:t>
            </a:r>
            <a:r>
              <a:rPr lang="ru-RU" sz="2800" dirty="0"/>
              <a:t> </a:t>
            </a:r>
            <a:r>
              <a:rPr lang="ru-RU" sz="2800" dirty="0" err="1"/>
              <a:t>громади</a:t>
            </a:r>
            <a:r>
              <a:rPr lang="ru-RU" sz="2800" dirty="0"/>
              <a:t> на землю та </a:t>
            </a:r>
            <a:r>
              <a:rPr lang="ru-RU" sz="2800" dirty="0" err="1"/>
              <a:t>знаряддя</a:t>
            </a:r>
            <a:r>
              <a:rPr lang="ru-RU" sz="2800" dirty="0"/>
              <a:t> </a:t>
            </a:r>
            <a:r>
              <a:rPr lang="ru-RU" sz="2800" dirty="0" err="1"/>
              <a:t>праці</a:t>
            </a:r>
            <a:r>
              <a:rPr lang="ru-RU" sz="2800" dirty="0"/>
              <a:t>.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0980481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Шлях перетворень - еволюція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err="1" smtClean="0"/>
              <a:t>Демократизація</a:t>
            </a:r>
            <a:endParaRPr lang="ru-RU" dirty="0" smtClean="0"/>
          </a:p>
          <a:p>
            <a:r>
              <a:rPr lang="ru-RU" dirty="0" err="1" smtClean="0"/>
              <a:t>піднесення</a:t>
            </a:r>
            <a:r>
              <a:rPr lang="ru-RU" dirty="0" smtClean="0"/>
              <a:t> </a:t>
            </a:r>
            <a:r>
              <a:rPr lang="ru-RU" dirty="0" err="1"/>
              <a:t>культури</a:t>
            </a:r>
            <a:r>
              <a:rPr lang="ru-RU" dirty="0"/>
              <a:t> і </a:t>
            </a:r>
            <a:r>
              <a:rPr lang="ru-RU" dirty="0" err="1"/>
              <a:t>свідомості</a:t>
            </a:r>
            <a:r>
              <a:rPr lang="ru-RU" dirty="0"/>
              <a:t> народу. 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 err="1" smtClean="0">
                <a:solidFill>
                  <a:srgbClr val="FF0000"/>
                </a:solidFill>
              </a:rPr>
              <a:t>лібералізм</a:t>
            </a:r>
            <a:r>
              <a:rPr lang="ru-RU" dirty="0" smtClean="0">
                <a:solidFill>
                  <a:srgbClr val="FF0000"/>
                </a:solidFill>
              </a:rPr>
              <a:t> - </a:t>
            </a:r>
            <a:r>
              <a:rPr lang="ru-RU" dirty="0" err="1" smtClean="0">
                <a:solidFill>
                  <a:srgbClr val="FF0000"/>
                </a:solidFill>
              </a:rPr>
              <a:t>засіб</a:t>
            </a:r>
            <a:r>
              <a:rPr lang="ru-RU" dirty="0" smtClean="0">
                <a:solidFill>
                  <a:srgbClr val="FF0000"/>
                </a:solidFill>
              </a:rPr>
              <a:t> у </a:t>
            </a:r>
            <a:r>
              <a:rPr lang="ru-RU" dirty="0" err="1" smtClean="0">
                <a:solidFill>
                  <a:srgbClr val="FF0000"/>
                </a:solidFill>
              </a:rPr>
              <a:t>боротьбі</a:t>
            </a:r>
            <a:r>
              <a:rPr lang="ru-RU" dirty="0" smtClean="0">
                <a:solidFill>
                  <a:srgbClr val="FF0000"/>
                </a:solidFill>
              </a:rPr>
              <a:t> за </a:t>
            </a:r>
            <a:r>
              <a:rPr lang="ru-RU" dirty="0" err="1" smtClean="0">
                <a:solidFill>
                  <a:srgbClr val="FF0000"/>
                </a:solidFill>
              </a:rPr>
              <a:t>соціалістичний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ідеал</a:t>
            </a:r>
            <a:r>
              <a:rPr lang="ru-RU" dirty="0" smtClean="0">
                <a:solidFill>
                  <a:srgbClr val="FF0000"/>
                </a:solidFill>
              </a:rPr>
              <a:t>!!!!</a:t>
            </a:r>
          </a:p>
          <a:p>
            <a:endParaRPr lang="ru-RU" dirty="0" smtClean="0"/>
          </a:p>
          <a:p>
            <a:r>
              <a:rPr lang="ru-RU" dirty="0" err="1" smtClean="0"/>
              <a:t>Поділ</a:t>
            </a:r>
            <a:r>
              <a:rPr lang="ru-RU" dirty="0" smtClean="0"/>
              <a:t> </a:t>
            </a:r>
            <a:r>
              <a:rPr lang="ru-RU" dirty="0" err="1" smtClean="0"/>
              <a:t>влади</a:t>
            </a:r>
            <a:endParaRPr lang="ru-RU" dirty="0" smtClean="0"/>
          </a:p>
          <a:p>
            <a:r>
              <a:rPr lang="ru-RU" dirty="0" smtClean="0"/>
              <a:t>Парламентаризм</a:t>
            </a:r>
          </a:p>
          <a:p>
            <a:r>
              <a:rPr lang="ru-RU" dirty="0" err="1" smtClean="0"/>
              <a:t>демократичні</a:t>
            </a:r>
            <a:r>
              <a:rPr lang="ru-RU" dirty="0" smtClean="0"/>
              <a:t> права і </a:t>
            </a:r>
            <a:r>
              <a:rPr lang="ru-RU" dirty="0" err="1" smtClean="0"/>
              <a:t>свободи</a:t>
            </a:r>
            <a:endParaRPr lang="ru-RU" dirty="0" smtClean="0"/>
          </a:p>
          <a:p>
            <a:endParaRPr lang="uk-UA" dirty="0" smtClean="0"/>
          </a:p>
          <a:p>
            <a:endParaRPr lang="ru-RU" dirty="0"/>
          </a:p>
          <a:p>
            <a:r>
              <a:rPr lang="ru-RU" dirty="0" err="1" smtClean="0"/>
              <a:t>соціалізм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Стрелка вниз 3"/>
          <p:cNvSpPr/>
          <p:nvPr/>
        </p:nvSpPr>
        <p:spPr>
          <a:xfrm>
            <a:off x="4716016" y="4725144"/>
            <a:ext cx="360040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5514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Принцип </a:t>
            </a:r>
            <a:r>
              <a:rPr lang="ru-RU" dirty="0" err="1"/>
              <a:t>федералізму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 smtClean="0"/>
              <a:t>заперечував</a:t>
            </a:r>
            <a:r>
              <a:rPr lang="ru-RU" dirty="0" smtClean="0"/>
              <a:t> </a:t>
            </a:r>
            <a:r>
              <a:rPr lang="ru-RU" dirty="0" err="1"/>
              <a:t>ідею</a:t>
            </a:r>
            <a:r>
              <a:rPr lang="ru-RU" dirty="0"/>
              <a:t> </a:t>
            </a:r>
            <a:r>
              <a:rPr lang="ru-RU" dirty="0" err="1"/>
              <a:t>національної</a:t>
            </a:r>
            <a:r>
              <a:rPr lang="ru-RU" dirty="0"/>
              <a:t> </a:t>
            </a:r>
            <a:r>
              <a:rPr lang="ru-RU" dirty="0" err="1" smtClean="0"/>
              <a:t>державності</a:t>
            </a:r>
            <a:endParaRPr lang="ru-RU" dirty="0" smtClean="0"/>
          </a:p>
          <a:p>
            <a:endParaRPr lang="ru-RU" dirty="0"/>
          </a:p>
          <a:p>
            <a:pPr algn="ctr"/>
            <a:r>
              <a:rPr lang="ru-RU" dirty="0" err="1" smtClean="0">
                <a:solidFill>
                  <a:srgbClr val="FF0000"/>
                </a:solidFill>
              </a:rPr>
              <a:t>федерація</a:t>
            </a:r>
            <a:r>
              <a:rPr lang="ru-RU" dirty="0">
                <a:solidFill>
                  <a:srgbClr val="FF0000"/>
                </a:solidFill>
              </a:rPr>
              <a:t>, </a:t>
            </a:r>
            <a:r>
              <a:rPr lang="ru-RU" dirty="0" err="1">
                <a:solidFill>
                  <a:srgbClr val="FF0000"/>
                </a:solidFill>
              </a:rPr>
              <a:t>що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складається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із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самоврядних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громад</a:t>
            </a:r>
          </a:p>
          <a:p>
            <a:pPr algn="ctr"/>
            <a:endParaRPr lang="ru-RU" dirty="0" smtClean="0">
              <a:solidFill>
                <a:srgbClr val="FF0000"/>
              </a:solidFill>
            </a:endParaRPr>
          </a:p>
          <a:p>
            <a:r>
              <a:rPr lang="ru-RU" dirty="0" smtClean="0"/>
              <a:t> </a:t>
            </a:r>
            <a:r>
              <a:rPr lang="ru-RU" dirty="0" err="1"/>
              <a:t>Україна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бути </a:t>
            </a:r>
            <a:r>
              <a:rPr lang="ru-RU" dirty="0" err="1"/>
              <a:t>федеративним</a:t>
            </a:r>
            <a:r>
              <a:rPr lang="ru-RU" dirty="0"/>
              <a:t> </a:t>
            </a:r>
            <a:r>
              <a:rPr lang="ru-RU" dirty="0" err="1"/>
              <a:t>утворенням</a:t>
            </a:r>
            <a:r>
              <a:rPr lang="ru-RU" dirty="0"/>
              <a:t>, яке </a:t>
            </a:r>
            <a:r>
              <a:rPr lang="ru-RU" dirty="0" err="1"/>
              <a:t>складається</a:t>
            </a:r>
            <a:r>
              <a:rPr lang="ru-RU" dirty="0"/>
              <a:t> з 20 земель (</a:t>
            </a:r>
            <a:r>
              <a:rPr lang="ru-RU" dirty="0" err="1"/>
              <a:t>Київської</a:t>
            </a:r>
            <a:r>
              <a:rPr lang="ru-RU" dirty="0"/>
              <a:t>, </a:t>
            </a:r>
            <a:r>
              <a:rPr lang="ru-RU" dirty="0" err="1"/>
              <a:t>Одеської</a:t>
            </a:r>
            <a:r>
              <a:rPr lang="ru-RU" dirty="0"/>
              <a:t>, </a:t>
            </a:r>
            <a:r>
              <a:rPr lang="ru-RU" dirty="0" err="1"/>
              <a:t>Харківської</a:t>
            </a:r>
            <a:r>
              <a:rPr lang="ru-RU" dirty="0"/>
              <a:t>, </a:t>
            </a:r>
            <a:r>
              <a:rPr lang="ru-RU" dirty="0" err="1"/>
              <a:t>Поліської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.) і, у свою </a:t>
            </a:r>
            <a:r>
              <a:rPr lang="ru-RU" dirty="0" err="1"/>
              <a:t>чергу</a:t>
            </a:r>
            <a:r>
              <a:rPr lang="ru-RU" dirty="0"/>
              <a:t>, </a:t>
            </a:r>
            <a:r>
              <a:rPr lang="ru-RU" dirty="0" err="1"/>
              <a:t>входити</a:t>
            </a:r>
            <a:r>
              <a:rPr lang="ru-RU" dirty="0"/>
              <a:t> до </a:t>
            </a:r>
            <a:r>
              <a:rPr lang="ru-RU" dirty="0" err="1"/>
              <a:t>побудованої</a:t>
            </a:r>
            <a:r>
              <a:rPr lang="ru-RU" dirty="0"/>
              <a:t> на </a:t>
            </a:r>
            <a:r>
              <a:rPr lang="ru-RU" dirty="0" err="1"/>
              <a:t>федеративних</a:t>
            </a:r>
            <a:r>
              <a:rPr lang="ru-RU" dirty="0"/>
              <a:t> </a:t>
            </a:r>
            <a:r>
              <a:rPr lang="ru-RU" dirty="0" smtClean="0"/>
              <a:t>засадах</a:t>
            </a: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Росії</a:t>
            </a:r>
            <a:r>
              <a:rPr lang="ru-RU" dirty="0"/>
              <a:t>. 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85180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федералізм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>
                <a:solidFill>
                  <a:srgbClr val="FF0000"/>
                </a:solidFill>
              </a:rPr>
              <a:t>«</a:t>
            </a:r>
            <a:r>
              <a:rPr lang="ru-RU" dirty="0" err="1">
                <a:solidFill>
                  <a:srgbClr val="FF0000"/>
                </a:solidFill>
              </a:rPr>
              <a:t>Здобути</a:t>
            </a:r>
            <a:r>
              <a:rPr lang="ru-RU" dirty="0">
                <a:solidFill>
                  <a:srgbClr val="FF0000"/>
                </a:solidFill>
              </a:rPr>
              <a:t> ж </a:t>
            </a:r>
            <a:r>
              <a:rPr lang="ru-RU" dirty="0" err="1">
                <a:solidFill>
                  <a:srgbClr val="FF0000"/>
                </a:solidFill>
              </a:rPr>
              <a:t>політичну</a:t>
            </a:r>
            <a:r>
              <a:rPr lang="ru-RU" dirty="0">
                <a:solidFill>
                  <a:srgbClr val="FF0000"/>
                </a:solidFill>
              </a:rPr>
              <a:t> волю в </a:t>
            </a:r>
            <a:r>
              <a:rPr lang="ru-RU" dirty="0" err="1">
                <a:solidFill>
                  <a:srgbClr val="FF0000"/>
                </a:solidFill>
              </a:rPr>
              <a:t>Росії</a:t>
            </a:r>
            <a:r>
              <a:rPr lang="ru-RU" dirty="0">
                <a:solidFill>
                  <a:srgbClr val="FF0000"/>
                </a:solidFill>
              </a:rPr>
              <a:t>, на мою думку, </a:t>
            </a:r>
            <a:r>
              <a:rPr lang="ru-RU" dirty="0" err="1">
                <a:solidFill>
                  <a:srgbClr val="FF0000"/>
                </a:solidFill>
              </a:rPr>
              <a:t>українська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нація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може</a:t>
            </a:r>
            <a:r>
              <a:rPr lang="ru-RU" dirty="0">
                <a:solidFill>
                  <a:srgbClr val="FF0000"/>
                </a:solidFill>
              </a:rPr>
              <a:t> не шляхом сепаратизму, а </a:t>
            </a:r>
            <a:r>
              <a:rPr lang="ru-RU" dirty="0" err="1">
                <a:solidFill>
                  <a:srgbClr val="FF0000"/>
                </a:solidFill>
              </a:rPr>
              <a:t>тільки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вкупі</a:t>
            </a:r>
            <a:r>
              <a:rPr lang="ru-RU" dirty="0">
                <a:solidFill>
                  <a:srgbClr val="FF0000"/>
                </a:solidFill>
              </a:rPr>
              <a:t> з </a:t>
            </a:r>
            <a:r>
              <a:rPr lang="ru-RU" dirty="0" err="1">
                <a:solidFill>
                  <a:srgbClr val="FF0000"/>
                </a:solidFill>
              </a:rPr>
              <a:t>іншими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націями</a:t>
            </a:r>
            <a:r>
              <a:rPr lang="ru-RU" dirty="0">
                <a:solidFill>
                  <a:srgbClr val="FF0000"/>
                </a:solidFill>
              </a:rPr>
              <a:t> й </a:t>
            </a:r>
            <a:r>
              <a:rPr lang="ru-RU" dirty="0" err="1">
                <a:solidFill>
                  <a:srgbClr val="FF0000"/>
                </a:solidFill>
              </a:rPr>
              <a:t>країнами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Росії</a:t>
            </a:r>
            <a:r>
              <a:rPr lang="ru-RU" dirty="0">
                <a:solidFill>
                  <a:srgbClr val="FF0000"/>
                </a:solidFill>
              </a:rPr>
              <a:t>, через </a:t>
            </a:r>
            <a:r>
              <a:rPr lang="ru-RU" dirty="0" err="1">
                <a:solidFill>
                  <a:srgbClr val="FF0000"/>
                </a:solidFill>
              </a:rPr>
              <a:t>федералізм</a:t>
            </a:r>
            <a:r>
              <a:rPr lang="ru-RU" dirty="0">
                <a:solidFill>
                  <a:srgbClr val="FF0000"/>
                </a:solidFill>
              </a:rPr>
              <a:t>»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r>
              <a:rPr lang="ru-RU" dirty="0" err="1"/>
              <a:t>відкидав</a:t>
            </a:r>
            <a:r>
              <a:rPr lang="ru-RU" dirty="0"/>
              <a:t> </a:t>
            </a:r>
            <a:r>
              <a:rPr lang="ru-RU" dirty="0" err="1"/>
              <a:t>націоналізм</a:t>
            </a:r>
            <a:r>
              <a:rPr lang="ru-RU" dirty="0"/>
              <a:t> і сепаратизм, </a:t>
            </a:r>
            <a:r>
              <a:rPr lang="ru-RU" dirty="0" err="1"/>
              <a:t>виступаючи</a:t>
            </a:r>
            <a:r>
              <a:rPr lang="ru-RU" dirty="0"/>
              <a:t> з </a:t>
            </a:r>
            <a:r>
              <a:rPr lang="ru-RU" dirty="0" err="1"/>
              <a:t>позицій</a:t>
            </a:r>
            <a:r>
              <a:rPr lang="ru-RU" dirty="0"/>
              <a:t> </a:t>
            </a:r>
            <a:r>
              <a:rPr lang="ru-RU" dirty="0" err="1"/>
              <a:t>інтернаціоналізму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0258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Сергій</a:t>
            </a:r>
            <a:r>
              <a:rPr lang="ru-RU" b="1" dirty="0"/>
              <a:t> </a:t>
            </a:r>
            <a:r>
              <a:rPr lang="ru-RU" b="1" dirty="0" err="1"/>
              <a:t>Подолинський</a:t>
            </a:r>
            <a:r>
              <a:rPr lang="ru-RU" b="1" dirty="0"/>
              <a:t> </a:t>
            </a:r>
            <a:r>
              <a:rPr lang="ru-RU" dirty="0"/>
              <a:t>(1850—1891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 </a:t>
            </a:r>
            <a:br>
              <a:rPr lang="ru-RU" dirty="0"/>
            </a:br>
            <a:r>
              <a:rPr lang="ru-RU" dirty="0"/>
              <a:t>«</a:t>
            </a:r>
            <a:r>
              <a:rPr lang="ru-RU" dirty="0" err="1"/>
              <a:t>Парова</a:t>
            </a:r>
            <a:r>
              <a:rPr lang="ru-RU" dirty="0"/>
              <a:t> машина» </a:t>
            </a:r>
            <a:endParaRPr lang="ru-RU" dirty="0" smtClean="0"/>
          </a:p>
          <a:p>
            <a:r>
              <a:rPr lang="ru-RU" dirty="0" smtClean="0"/>
              <a:t>(</a:t>
            </a:r>
            <a:r>
              <a:rPr lang="ru-RU" dirty="0"/>
              <a:t>1875</a:t>
            </a:r>
            <a:r>
              <a:rPr lang="ru-RU" dirty="0" smtClean="0"/>
              <a:t>)</a:t>
            </a:r>
          </a:p>
          <a:p>
            <a:r>
              <a:rPr lang="ru-RU" dirty="0" smtClean="0"/>
              <a:t>«</a:t>
            </a:r>
            <a:r>
              <a:rPr lang="ru-RU" dirty="0"/>
              <a:t>Про </a:t>
            </a:r>
            <a:r>
              <a:rPr lang="ru-RU" dirty="0" err="1"/>
              <a:t>бідність</a:t>
            </a:r>
            <a:r>
              <a:rPr lang="ru-RU" dirty="0" smtClean="0"/>
              <a:t>»</a:t>
            </a:r>
          </a:p>
          <a:p>
            <a:r>
              <a:rPr lang="ru-RU" dirty="0" smtClean="0"/>
              <a:t> </a:t>
            </a:r>
            <a:r>
              <a:rPr lang="ru-RU" dirty="0"/>
              <a:t>«Про </a:t>
            </a:r>
            <a:r>
              <a:rPr lang="ru-RU" dirty="0" err="1"/>
              <a:t>багатство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dirty="0" smtClean="0"/>
              <a:t>і </a:t>
            </a:r>
            <a:r>
              <a:rPr lang="ru-RU" dirty="0" err="1"/>
              <a:t>бідність</a:t>
            </a:r>
            <a:r>
              <a:rPr lang="ru-RU" dirty="0"/>
              <a:t>», </a:t>
            </a:r>
            <a:endParaRPr lang="ru-RU" dirty="0" smtClean="0"/>
          </a:p>
          <a:p>
            <a:r>
              <a:rPr lang="ru-RU" dirty="0" smtClean="0"/>
              <a:t>«</a:t>
            </a:r>
            <a:r>
              <a:rPr lang="ru-RU" dirty="0"/>
              <a:t>Про </a:t>
            </a:r>
            <a:r>
              <a:rPr lang="ru-RU" dirty="0" err="1"/>
              <a:t>хліборобство</a:t>
            </a:r>
            <a:r>
              <a:rPr lang="ru-RU" dirty="0"/>
              <a:t>» (1874)</a:t>
            </a:r>
            <a:br>
              <a:rPr lang="ru-RU" dirty="0"/>
            </a:br>
            <a:r>
              <a:rPr lang="ru-RU" dirty="0" smtClean="0"/>
              <a:t>(1874)</a:t>
            </a:r>
            <a:endParaRPr lang="ru-RU" dirty="0"/>
          </a:p>
        </p:txBody>
      </p:sp>
      <p:pic>
        <p:nvPicPr>
          <p:cNvPr id="3074" name="Picture 2" descr="C:\Users\User\Desktop\Подолинський_Сергій_Андрійович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546350"/>
            <a:ext cx="3277989" cy="3330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89891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Політичні погляди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/>
              <a:t>Виникнення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 - </a:t>
            </a:r>
            <a:r>
              <a:rPr lang="ru-RU" dirty="0" err="1"/>
              <a:t>історично</a:t>
            </a:r>
            <a:r>
              <a:rPr lang="ru-RU" dirty="0"/>
              <a:t> </a:t>
            </a:r>
            <a:r>
              <a:rPr lang="ru-RU" dirty="0" err="1"/>
              <a:t>прогресивне</a:t>
            </a:r>
            <a:r>
              <a:rPr lang="ru-RU" dirty="0"/>
              <a:t> </a:t>
            </a:r>
            <a:r>
              <a:rPr lang="ru-RU" dirty="0" err="1"/>
              <a:t>явище</a:t>
            </a:r>
            <a:r>
              <a:rPr lang="ru-RU" dirty="0"/>
              <a:t> </a:t>
            </a:r>
          </a:p>
          <a:p>
            <a:r>
              <a:rPr lang="ru-RU" dirty="0" err="1"/>
              <a:t>подальший</a:t>
            </a:r>
            <a:r>
              <a:rPr lang="ru-RU" dirty="0"/>
              <a:t>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ішов</a:t>
            </a:r>
            <a:r>
              <a:rPr lang="ru-RU" dirty="0"/>
              <a:t> шляхом </a:t>
            </a:r>
            <a:r>
              <a:rPr lang="ru-RU" dirty="0" err="1"/>
              <a:t>поглиблення</a:t>
            </a:r>
            <a:r>
              <a:rPr lang="ru-RU" dirty="0"/>
              <a:t> </a:t>
            </a:r>
            <a:r>
              <a:rPr lang="ru-RU" dirty="0" err="1"/>
              <a:t>майнової</a:t>
            </a:r>
            <a:r>
              <a:rPr lang="ru-RU" dirty="0"/>
              <a:t> </a:t>
            </a:r>
            <a:r>
              <a:rPr lang="ru-RU" dirty="0" err="1"/>
              <a:t>нерівності</a:t>
            </a:r>
            <a:r>
              <a:rPr lang="ru-RU" dirty="0"/>
              <a:t> та </a:t>
            </a:r>
            <a:r>
              <a:rPr lang="ru-RU" dirty="0" err="1"/>
              <a:t>посилення</a:t>
            </a:r>
            <a:r>
              <a:rPr lang="ru-RU" dirty="0"/>
              <a:t> </a:t>
            </a:r>
            <a:r>
              <a:rPr lang="ru-RU" dirty="0" err="1"/>
              <a:t>панування</a:t>
            </a:r>
            <a:r>
              <a:rPr lang="ru-RU" dirty="0"/>
              <a:t> одного </a:t>
            </a:r>
            <a:r>
              <a:rPr lang="ru-RU" dirty="0" err="1"/>
              <a:t>класу</a:t>
            </a:r>
            <a:r>
              <a:rPr lang="ru-RU" dirty="0"/>
              <a:t> над </a:t>
            </a:r>
            <a:r>
              <a:rPr lang="ru-RU" dirty="0" err="1"/>
              <a:t>іншим</a:t>
            </a:r>
            <a:endParaRPr lang="ru-RU" dirty="0"/>
          </a:p>
          <a:p>
            <a:r>
              <a:rPr lang="ru-RU" dirty="0" smtClean="0"/>
              <a:t>Критика </a:t>
            </a:r>
            <a:r>
              <a:rPr lang="ru-RU" dirty="0" err="1"/>
              <a:t>самодержавства</a:t>
            </a:r>
            <a:r>
              <a:rPr lang="ru-RU" dirty="0"/>
              <a:t> в </a:t>
            </a:r>
            <a:r>
              <a:rPr lang="ru-RU" dirty="0" err="1"/>
              <a:t>Росії</a:t>
            </a:r>
            <a:endParaRPr lang="ru-RU" dirty="0"/>
          </a:p>
          <a:p>
            <a:endParaRPr lang="ru-RU" dirty="0"/>
          </a:p>
          <a:p>
            <a:r>
              <a:rPr lang="ru-RU" dirty="0" err="1"/>
              <a:t>знищення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революційним</a:t>
            </a:r>
            <a:r>
              <a:rPr lang="ru-RU" dirty="0"/>
              <a:t> шляхом, </a:t>
            </a:r>
            <a:r>
              <a:rPr lang="ru-RU" dirty="0" err="1"/>
              <a:t>завоювання</a:t>
            </a:r>
            <a:r>
              <a:rPr lang="ru-RU" dirty="0"/>
              <a:t> трудящими </a:t>
            </a:r>
            <a:r>
              <a:rPr lang="ru-RU" dirty="0" err="1"/>
              <a:t>політичної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та </a:t>
            </a:r>
            <a:r>
              <a:rPr lang="ru-RU" dirty="0" err="1"/>
              <a:t>утворення</a:t>
            </a:r>
            <a:r>
              <a:rPr lang="ru-RU" dirty="0"/>
              <a:t> </a:t>
            </a:r>
            <a:r>
              <a:rPr lang="ru-RU" dirty="0" err="1"/>
              <a:t>соціалістичної</a:t>
            </a:r>
            <a:r>
              <a:rPr lang="ru-RU" dirty="0"/>
              <a:t> </a:t>
            </a:r>
            <a:r>
              <a:rPr lang="ru-RU" dirty="0" err="1"/>
              <a:t>республіки</a:t>
            </a:r>
            <a:r>
              <a:rPr lang="ru-RU" dirty="0"/>
              <a:t>. 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Стрелка вниз 3"/>
          <p:cNvSpPr/>
          <p:nvPr/>
        </p:nvSpPr>
        <p:spPr>
          <a:xfrm>
            <a:off x="3995936" y="4293096"/>
            <a:ext cx="432048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1332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Ідея</a:t>
            </a:r>
            <a:r>
              <a:rPr lang="ru-RU" dirty="0"/>
              <a:t> </a:t>
            </a:r>
            <a:r>
              <a:rPr lang="ru-RU" dirty="0" err="1"/>
              <a:t>соціально-політичної</a:t>
            </a:r>
            <a:r>
              <a:rPr lang="ru-RU" dirty="0"/>
              <a:t> </a:t>
            </a:r>
            <a:r>
              <a:rPr lang="ru-RU" dirty="0" err="1"/>
              <a:t>рівності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2132856"/>
            <a:ext cx="7056784" cy="3603812"/>
          </a:xfrm>
        </p:spPr>
        <p:txBody>
          <a:bodyPr>
            <a:normAutofit fontScale="55000" lnSpcReduction="20000"/>
          </a:bodyPr>
          <a:lstStyle/>
          <a:p>
            <a:r>
              <a:rPr lang="ru-RU" sz="2900" dirty="0"/>
              <a:t>Формально </a:t>
            </a:r>
            <a:r>
              <a:rPr lang="ru-RU" sz="2900" dirty="0" err="1"/>
              <a:t>зафіксовані</a:t>
            </a:r>
            <a:r>
              <a:rPr lang="ru-RU" sz="2900" dirty="0"/>
              <a:t> в </a:t>
            </a:r>
            <a:r>
              <a:rPr lang="ru-RU" sz="2900" dirty="0" err="1"/>
              <a:t>політико-правових</a:t>
            </a:r>
            <a:r>
              <a:rPr lang="ru-RU" sz="2900" dirty="0"/>
              <a:t> документах </a:t>
            </a:r>
            <a:r>
              <a:rPr lang="ru-RU" sz="2900" dirty="0" err="1"/>
              <a:t>буржуазних</a:t>
            </a:r>
            <a:r>
              <a:rPr lang="ru-RU" sz="2900" dirty="0"/>
              <a:t> держав свободу і </a:t>
            </a:r>
            <a:r>
              <a:rPr lang="ru-RU" sz="2900" dirty="0" err="1" smtClean="0"/>
              <a:t>рівність</a:t>
            </a:r>
            <a:r>
              <a:rPr lang="ru-RU" sz="2900" dirty="0" smtClean="0"/>
              <a:t> - </a:t>
            </a:r>
            <a:r>
              <a:rPr lang="ru-RU" sz="2900" dirty="0" err="1" smtClean="0"/>
              <a:t>неістинні</a:t>
            </a:r>
            <a:r>
              <a:rPr lang="ru-RU" sz="2900" dirty="0" smtClean="0"/>
              <a:t>, </a:t>
            </a:r>
            <a:r>
              <a:rPr lang="ru-RU" sz="2900" dirty="0"/>
              <a:t>тому </a:t>
            </a:r>
            <a:r>
              <a:rPr lang="ru-RU" sz="2900" dirty="0" err="1"/>
              <a:t>що</a:t>
            </a:r>
            <a:r>
              <a:rPr lang="ru-RU" sz="2900" dirty="0"/>
              <a:t> реально </a:t>
            </a:r>
            <a:r>
              <a:rPr lang="ru-RU" sz="2900" dirty="0" err="1"/>
              <a:t>народні</a:t>
            </a:r>
            <a:r>
              <a:rPr lang="ru-RU" sz="2900" dirty="0"/>
              <a:t> </a:t>
            </a:r>
            <a:r>
              <a:rPr lang="ru-RU" sz="2900" dirty="0" err="1"/>
              <a:t>маси</a:t>
            </a:r>
            <a:r>
              <a:rPr lang="ru-RU" sz="2900" dirty="0"/>
              <a:t> </a:t>
            </a:r>
            <a:r>
              <a:rPr lang="ru-RU" sz="2900" dirty="0" err="1"/>
              <a:t>позбавлені</a:t>
            </a:r>
            <a:r>
              <a:rPr lang="ru-RU" sz="2900" dirty="0"/>
              <a:t> </a:t>
            </a:r>
            <a:r>
              <a:rPr lang="ru-RU" sz="2900" dirty="0" err="1"/>
              <a:t>свободи</a:t>
            </a:r>
            <a:r>
              <a:rPr lang="ru-RU" sz="2900" dirty="0" smtClean="0"/>
              <a:t>.</a:t>
            </a:r>
          </a:p>
          <a:p>
            <a:endParaRPr lang="ru-RU" sz="2900" dirty="0"/>
          </a:p>
          <a:p>
            <a:endParaRPr lang="uk-UA" sz="2900" dirty="0" smtClean="0"/>
          </a:p>
          <a:p>
            <a:endParaRPr lang="ru-RU" sz="2900" dirty="0" smtClean="0"/>
          </a:p>
          <a:p>
            <a:pPr algn="ctr"/>
            <a:r>
              <a:rPr lang="ru-RU" sz="2900" dirty="0" err="1" smtClean="0">
                <a:solidFill>
                  <a:srgbClr val="FF0000"/>
                </a:solidFill>
              </a:rPr>
              <a:t>Нове</a:t>
            </a:r>
            <a:r>
              <a:rPr lang="ru-RU" sz="2900" dirty="0" smtClean="0">
                <a:solidFill>
                  <a:srgbClr val="FF0000"/>
                </a:solidFill>
              </a:rPr>
              <a:t> </a:t>
            </a:r>
            <a:r>
              <a:rPr lang="ru-RU" sz="2900" dirty="0" err="1" smtClean="0">
                <a:solidFill>
                  <a:srgbClr val="FF0000"/>
                </a:solidFill>
              </a:rPr>
              <a:t>суспільство</a:t>
            </a:r>
            <a:r>
              <a:rPr lang="ru-RU" sz="2900" dirty="0" smtClean="0">
                <a:solidFill>
                  <a:srgbClr val="FF0000"/>
                </a:solidFill>
              </a:rPr>
              <a:t> -  </a:t>
            </a:r>
            <a:r>
              <a:rPr lang="ru-RU" sz="2900" dirty="0" err="1" smtClean="0">
                <a:solidFill>
                  <a:srgbClr val="FF0000"/>
                </a:solidFill>
              </a:rPr>
              <a:t>рівність</a:t>
            </a:r>
            <a:r>
              <a:rPr lang="ru-RU" sz="2900" dirty="0" smtClean="0">
                <a:solidFill>
                  <a:srgbClr val="FF0000"/>
                </a:solidFill>
              </a:rPr>
              <a:t> </a:t>
            </a:r>
            <a:r>
              <a:rPr lang="ru-RU" sz="2900" dirty="0">
                <a:solidFill>
                  <a:srgbClr val="FF0000"/>
                </a:solidFill>
              </a:rPr>
              <a:t>не </a:t>
            </a:r>
            <a:r>
              <a:rPr lang="ru-RU" sz="2900" dirty="0" err="1">
                <a:solidFill>
                  <a:srgbClr val="FF0000"/>
                </a:solidFill>
              </a:rPr>
              <a:t>лише</a:t>
            </a:r>
            <a:r>
              <a:rPr lang="ru-RU" sz="2900" dirty="0">
                <a:solidFill>
                  <a:srgbClr val="FF0000"/>
                </a:solidFill>
              </a:rPr>
              <a:t> </a:t>
            </a:r>
            <a:r>
              <a:rPr lang="ru-RU" sz="2900" dirty="0" err="1">
                <a:solidFill>
                  <a:srgbClr val="FF0000"/>
                </a:solidFill>
              </a:rPr>
              <a:t>політична</a:t>
            </a:r>
            <a:r>
              <a:rPr lang="ru-RU" sz="2900" dirty="0">
                <a:solidFill>
                  <a:srgbClr val="FF0000"/>
                </a:solidFill>
              </a:rPr>
              <a:t>, а й </a:t>
            </a:r>
            <a:r>
              <a:rPr lang="ru-RU" sz="2900" dirty="0" err="1" smtClean="0">
                <a:solidFill>
                  <a:srgbClr val="FF0000"/>
                </a:solidFill>
              </a:rPr>
              <a:t>економічна</a:t>
            </a:r>
            <a:endParaRPr lang="ru-RU" sz="2900" dirty="0" smtClean="0">
              <a:solidFill>
                <a:srgbClr val="FF0000"/>
              </a:solidFill>
            </a:endParaRPr>
          </a:p>
          <a:p>
            <a:endParaRPr lang="ru-RU" sz="2900" dirty="0"/>
          </a:p>
          <a:p>
            <a:pPr algn="ctr"/>
            <a:r>
              <a:rPr lang="ru-RU" sz="2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програма</a:t>
            </a:r>
            <a:r>
              <a:rPr lang="ru-RU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соціалістичного</a:t>
            </a:r>
            <a:r>
              <a:rPr lang="ru-RU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перетворення</a:t>
            </a:r>
            <a:r>
              <a:rPr lang="ru-RU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України</a:t>
            </a:r>
            <a:r>
              <a:rPr lang="ru-RU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endParaRPr lang="ru-RU" sz="2900" dirty="0" smtClean="0"/>
          </a:p>
          <a:p>
            <a:r>
              <a:rPr lang="ru-RU" sz="2900" dirty="0" err="1" smtClean="0"/>
              <a:t>надання</a:t>
            </a:r>
            <a:r>
              <a:rPr lang="ru-RU" sz="2900" dirty="0" smtClean="0"/>
              <a:t> </a:t>
            </a:r>
            <a:r>
              <a:rPr lang="ru-RU" sz="2900" dirty="0" err="1"/>
              <a:t>всім</a:t>
            </a:r>
            <a:r>
              <a:rPr lang="ru-RU" sz="2900" dirty="0"/>
              <a:t> трудящим </a:t>
            </a:r>
            <a:r>
              <a:rPr lang="ru-RU" sz="2900" dirty="0" err="1"/>
              <a:t>рівних</a:t>
            </a:r>
            <a:r>
              <a:rPr lang="ru-RU" sz="2900" dirty="0"/>
              <a:t> </a:t>
            </a:r>
            <a:r>
              <a:rPr lang="ru-RU" sz="2900" dirty="0" err="1"/>
              <a:t>політичних</a:t>
            </a:r>
            <a:r>
              <a:rPr lang="ru-RU" sz="2900" dirty="0"/>
              <a:t> та </a:t>
            </a:r>
            <a:r>
              <a:rPr lang="ru-RU" sz="2900" dirty="0" err="1"/>
              <a:t>економічних</a:t>
            </a:r>
            <a:r>
              <a:rPr lang="ru-RU" sz="2900" dirty="0"/>
              <a:t> </a:t>
            </a:r>
            <a:r>
              <a:rPr lang="ru-RU" sz="2900" dirty="0" smtClean="0"/>
              <a:t>прав</a:t>
            </a:r>
          </a:p>
          <a:p>
            <a:r>
              <a:rPr lang="ru-RU" sz="2900" dirty="0" err="1" smtClean="0"/>
              <a:t>свободи</a:t>
            </a:r>
            <a:r>
              <a:rPr lang="ru-RU" sz="2900" dirty="0" smtClean="0"/>
              <a:t> </a:t>
            </a:r>
            <a:r>
              <a:rPr lang="ru-RU" sz="2900" dirty="0"/>
              <a:t>слова і </a:t>
            </a:r>
            <a:r>
              <a:rPr lang="ru-RU" sz="2900" dirty="0" err="1" smtClean="0"/>
              <a:t>совісті</a:t>
            </a:r>
            <a:endParaRPr lang="ru-RU" sz="2900" dirty="0" smtClean="0"/>
          </a:p>
          <a:p>
            <a:r>
              <a:rPr lang="ru-RU" sz="2900" dirty="0" err="1" smtClean="0"/>
              <a:t>рівних</a:t>
            </a:r>
            <a:r>
              <a:rPr lang="ru-RU" sz="2900" dirty="0" smtClean="0"/>
              <a:t> </a:t>
            </a:r>
            <a:r>
              <a:rPr lang="ru-RU" sz="2900" dirty="0" err="1"/>
              <a:t>можливостей</a:t>
            </a:r>
            <a:r>
              <a:rPr lang="ru-RU" sz="2900" dirty="0"/>
              <a:t> для </a:t>
            </a:r>
            <a:r>
              <a:rPr lang="ru-RU" sz="2900" dirty="0" err="1"/>
              <a:t>всебічного</a:t>
            </a:r>
            <a:r>
              <a:rPr lang="ru-RU" sz="2900" dirty="0"/>
              <a:t> культурного </a:t>
            </a:r>
            <a:r>
              <a:rPr lang="ru-RU" sz="2900" dirty="0" err="1"/>
              <a:t>розвитку</a:t>
            </a:r>
            <a:r>
              <a:rPr lang="ru-RU" sz="2900" dirty="0"/>
              <a:t>.</a:t>
            </a:r>
            <a:br>
              <a:rPr lang="ru-RU" sz="2900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endParaRPr lang="ru-RU" dirty="0"/>
          </a:p>
        </p:txBody>
      </p:sp>
      <p:sp>
        <p:nvSpPr>
          <p:cNvPr id="4" name="Стрелка вниз 3"/>
          <p:cNvSpPr/>
          <p:nvPr/>
        </p:nvSpPr>
        <p:spPr>
          <a:xfrm>
            <a:off x="4283968" y="2852936"/>
            <a:ext cx="576064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68495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Громадівський</a:t>
            </a:r>
            <a:r>
              <a:rPr lang="uk-UA" dirty="0" smtClean="0"/>
              <a:t> соціалізм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1772816"/>
            <a:ext cx="6912768" cy="3950253"/>
          </a:xfrm>
        </p:spPr>
        <p:txBody>
          <a:bodyPr>
            <a:noAutofit/>
          </a:bodyPr>
          <a:lstStyle/>
          <a:p>
            <a:r>
              <a:rPr lang="ru-RU" sz="1800" dirty="0" smtClean="0">
                <a:solidFill>
                  <a:srgbClr val="FF0000"/>
                </a:solidFill>
              </a:rPr>
              <a:t>Громада</a:t>
            </a:r>
            <a:r>
              <a:rPr lang="ru-RU" sz="1800" dirty="0" smtClean="0"/>
              <a:t> – </a:t>
            </a:r>
            <a:r>
              <a:rPr lang="ru-RU" sz="1800" dirty="0" err="1" smtClean="0"/>
              <a:t>Основний</a:t>
            </a:r>
            <a:r>
              <a:rPr lang="ru-RU" sz="1800" dirty="0" smtClean="0"/>
              <a:t> </a:t>
            </a:r>
            <a:r>
              <a:rPr lang="ru-RU" sz="1800" dirty="0" err="1" smtClean="0"/>
              <a:t>осередок</a:t>
            </a:r>
            <a:r>
              <a:rPr lang="ru-RU" sz="1800" dirty="0" smtClean="0"/>
              <a:t> </a:t>
            </a:r>
            <a:r>
              <a:rPr lang="ru-RU" sz="1800" dirty="0" err="1"/>
              <a:t>соціалістичного</a:t>
            </a:r>
            <a:r>
              <a:rPr lang="ru-RU" sz="1800" dirty="0"/>
              <a:t> </a:t>
            </a:r>
            <a:r>
              <a:rPr lang="ru-RU" sz="1800" dirty="0" err="1" smtClean="0"/>
              <a:t>суспільства</a:t>
            </a:r>
            <a:endParaRPr lang="ru-RU" sz="1800" dirty="0"/>
          </a:p>
          <a:p>
            <a:r>
              <a:rPr lang="ru-RU" sz="1800" dirty="0" smtClean="0"/>
              <a:t>основа для </a:t>
            </a:r>
            <a:r>
              <a:rPr lang="ru-RU" sz="1800" dirty="0" err="1"/>
              <a:t>ведення</a:t>
            </a:r>
            <a:r>
              <a:rPr lang="ru-RU" sz="1800" dirty="0"/>
              <a:t> </a:t>
            </a:r>
            <a:r>
              <a:rPr lang="ru-RU" sz="1800" dirty="0" err="1"/>
              <a:t>господарства</a:t>
            </a:r>
            <a:r>
              <a:rPr lang="ru-RU" sz="1800" dirty="0"/>
              <a:t> </a:t>
            </a:r>
            <a:r>
              <a:rPr lang="ru-RU" sz="1800" dirty="0" smtClean="0"/>
              <a:t>і орган </a:t>
            </a:r>
            <a:r>
              <a:rPr lang="ru-RU" sz="1800" dirty="0" err="1"/>
              <a:t>політичного</a:t>
            </a:r>
            <a:r>
              <a:rPr lang="ru-RU" sz="1800" dirty="0"/>
              <a:t> </a:t>
            </a:r>
            <a:r>
              <a:rPr lang="ru-RU" sz="1800" dirty="0" err="1"/>
              <a:t>самоврядування</a:t>
            </a:r>
            <a:r>
              <a:rPr lang="ru-RU" sz="1800" dirty="0"/>
              <a:t>, </a:t>
            </a:r>
          </a:p>
          <a:p>
            <a:pPr algn="ctr"/>
            <a:r>
              <a:rPr lang="ru-RU" sz="1800" dirty="0" err="1" smtClean="0"/>
              <a:t>законодавча</a:t>
            </a:r>
            <a:r>
              <a:rPr lang="ru-RU" sz="1800" dirty="0" smtClean="0"/>
              <a:t>, </a:t>
            </a:r>
            <a:r>
              <a:rPr lang="ru-RU" sz="1800" dirty="0" err="1" smtClean="0"/>
              <a:t>виконавча</a:t>
            </a:r>
            <a:r>
              <a:rPr lang="ru-RU" sz="1800" dirty="0" smtClean="0"/>
              <a:t> </a:t>
            </a:r>
            <a:r>
              <a:rPr lang="ru-RU" sz="1800" dirty="0"/>
              <a:t>й </a:t>
            </a:r>
            <a:r>
              <a:rPr lang="ru-RU" sz="1800" dirty="0" err="1" smtClean="0"/>
              <a:t>судова</a:t>
            </a:r>
            <a:r>
              <a:rPr lang="ru-RU" sz="1800" dirty="0" smtClean="0"/>
              <a:t> </a:t>
            </a:r>
            <a:r>
              <a:rPr lang="ru-RU" sz="1800" dirty="0" err="1" smtClean="0"/>
              <a:t>влада</a:t>
            </a:r>
            <a:r>
              <a:rPr lang="ru-RU" sz="1800" dirty="0" smtClean="0"/>
              <a:t>. </a:t>
            </a:r>
          </a:p>
          <a:p>
            <a:endParaRPr lang="ru-RU" sz="1800" dirty="0"/>
          </a:p>
          <a:p>
            <a:pPr algn="ctr"/>
            <a:r>
              <a:rPr lang="ru-RU" sz="1800" dirty="0" err="1" smtClean="0">
                <a:solidFill>
                  <a:srgbClr val="FF0000"/>
                </a:solidFill>
              </a:rPr>
              <a:t>політичний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</a:rPr>
              <a:t>устрій</a:t>
            </a:r>
            <a:endParaRPr lang="ru-RU" sz="1800" dirty="0" smtClean="0">
              <a:solidFill>
                <a:srgbClr val="FF0000"/>
              </a:solidFill>
            </a:endParaRPr>
          </a:p>
          <a:p>
            <a:r>
              <a:rPr lang="ru-RU" sz="1800" dirty="0" smtClean="0"/>
              <a:t>народна </a:t>
            </a:r>
            <a:r>
              <a:rPr lang="ru-RU" sz="1800" dirty="0" err="1"/>
              <a:t>федерація</a:t>
            </a:r>
            <a:r>
              <a:rPr lang="ru-RU" sz="1800" dirty="0"/>
              <a:t> громад, заснована на </a:t>
            </a:r>
            <a:r>
              <a:rPr lang="ru-RU" sz="1800" dirty="0" err="1"/>
              <a:t>повному</a:t>
            </a:r>
            <a:r>
              <a:rPr lang="ru-RU" sz="1800" dirty="0"/>
              <a:t> </a:t>
            </a:r>
            <a:r>
              <a:rPr lang="ru-RU" sz="1800" dirty="0" err="1"/>
              <a:t>політичному</a:t>
            </a:r>
            <a:r>
              <a:rPr lang="ru-RU" sz="1800" dirty="0"/>
              <a:t> </a:t>
            </a:r>
            <a:r>
              <a:rPr lang="ru-RU" sz="1800" dirty="0" err="1"/>
              <a:t>рівноправ'ї</a:t>
            </a:r>
            <a:r>
              <a:rPr lang="ru-RU" sz="1800" dirty="0"/>
              <a:t> </a:t>
            </a:r>
            <a:r>
              <a:rPr lang="ru-RU" sz="1800" dirty="0" err="1"/>
              <a:t>кожної</a:t>
            </a:r>
            <a:r>
              <a:rPr lang="ru-RU" sz="1800" dirty="0"/>
              <a:t> </a:t>
            </a:r>
            <a:r>
              <a:rPr lang="ru-RU" sz="1800" dirty="0" err="1"/>
              <a:t>громади</a:t>
            </a:r>
            <a:r>
              <a:rPr lang="ru-RU" sz="1800" dirty="0"/>
              <a:t> й </a:t>
            </a:r>
            <a:r>
              <a:rPr lang="ru-RU" sz="1800" dirty="0" err="1"/>
              <a:t>повному</a:t>
            </a:r>
            <a:r>
              <a:rPr lang="ru-RU" sz="1800" dirty="0"/>
              <a:t> </a:t>
            </a:r>
            <a:r>
              <a:rPr lang="ru-RU" sz="1800" dirty="0" err="1"/>
              <a:t>внутрішньому</a:t>
            </a:r>
            <a:r>
              <a:rPr lang="ru-RU" sz="1800" dirty="0"/>
              <a:t> </a:t>
            </a:r>
            <a:r>
              <a:rPr lang="ru-RU" sz="1800" dirty="0" err="1"/>
              <a:t>самоврядуванні</a:t>
            </a:r>
            <a:r>
              <a:rPr lang="ru-RU" sz="1800" dirty="0"/>
              <a:t>. </a:t>
            </a:r>
            <a:endParaRPr lang="ru-RU" sz="1800" dirty="0" smtClean="0"/>
          </a:p>
          <a:p>
            <a:endParaRPr lang="ru-RU" sz="1800" dirty="0"/>
          </a:p>
          <a:p>
            <a:r>
              <a:rPr lang="ru-RU" sz="1800" dirty="0" err="1" smtClean="0"/>
              <a:t>Україна</a:t>
            </a:r>
            <a:r>
              <a:rPr lang="ru-RU" sz="1800" dirty="0" smtClean="0"/>
              <a:t> </a:t>
            </a:r>
            <a:r>
              <a:rPr lang="ru-RU" sz="1800" dirty="0" err="1"/>
              <a:t>майбутнього</a:t>
            </a:r>
            <a:r>
              <a:rPr lang="ru-RU" sz="1800" dirty="0"/>
              <a:t> </a:t>
            </a:r>
            <a:r>
              <a:rPr lang="ru-RU" sz="1800" dirty="0" err="1"/>
              <a:t>має</a:t>
            </a:r>
            <a:r>
              <a:rPr lang="ru-RU" sz="1800" dirty="0"/>
              <a:t> бути </a:t>
            </a:r>
            <a:r>
              <a:rPr lang="ru-RU" sz="1800" dirty="0" err="1"/>
              <a:t>спочатку</a:t>
            </a:r>
            <a:r>
              <a:rPr lang="ru-RU" sz="1800" dirty="0"/>
              <a:t> федеративною демократичною </a:t>
            </a:r>
            <a:r>
              <a:rPr lang="ru-RU" sz="1800" dirty="0" err="1"/>
              <a:t>республікою</a:t>
            </a:r>
            <a:r>
              <a:rPr lang="ru-RU" sz="1800" dirty="0"/>
              <a:t> </a:t>
            </a:r>
            <a:r>
              <a:rPr lang="ru-RU" sz="1800" dirty="0" err="1"/>
              <a:t>добровільно</a:t>
            </a:r>
            <a:r>
              <a:rPr lang="ru-RU" sz="1800" dirty="0"/>
              <a:t> </a:t>
            </a:r>
            <a:r>
              <a:rPr lang="ru-RU" sz="1800" dirty="0" err="1"/>
              <a:t>об'єднаних</a:t>
            </a:r>
            <a:r>
              <a:rPr lang="ru-RU" sz="1800" dirty="0"/>
              <a:t> громад, а </a:t>
            </a:r>
            <a:r>
              <a:rPr lang="ru-RU" sz="1800" dirty="0" err="1" smtClean="0"/>
              <a:t>потім</a:t>
            </a:r>
            <a:r>
              <a:rPr lang="ru-RU" sz="1800" dirty="0" smtClean="0"/>
              <a:t> стати </a:t>
            </a:r>
            <a:r>
              <a:rPr lang="ru-RU" sz="1800" dirty="0"/>
              <a:t>членом всенародного </a:t>
            </a:r>
            <a:r>
              <a:rPr lang="ru-RU" sz="1800" dirty="0" err="1"/>
              <a:t>вільного</a:t>
            </a:r>
            <a:r>
              <a:rPr lang="ru-RU" sz="1800" dirty="0"/>
              <a:t> союзу — </a:t>
            </a:r>
            <a:r>
              <a:rPr lang="ru-RU" sz="1800" dirty="0" err="1"/>
              <a:t>міжнародної</a:t>
            </a:r>
            <a:r>
              <a:rPr lang="ru-RU" sz="1800" dirty="0"/>
              <a:t> </a:t>
            </a:r>
            <a:r>
              <a:rPr lang="ru-RU" sz="1800" dirty="0" err="1"/>
              <a:t>федерації</a:t>
            </a:r>
            <a:r>
              <a:rPr lang="ru-RU" sz="1800" dirty="0"/>
              <a:t>.</a:t>
            </a:r>
            <a:br>
              <a:rPr lang="ru-RU" sz="1800" dirty="0"/>
            </a:br>
            <a:r>
              <a:rPr lang="ru-RU" sz="1800" dirty="0"/>
              <a:t/>
            </a:r>
            <a:br>
              <a:rPr lang="ru-RU" sz="1800" dirty="0"/>
            </a:b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6463828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Шлях перетворень - </a:t>
            </a:r>
            <a:r>
              <a:rPr lang="uk-UA" dirty="0" smtClean="0">
                <a:solidFill>
                  <a:srgbClr val="FF0000"/>
                </a:solidFill>
              </a:rPr>
              <a:t>революція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dirty="0" err="1" smtClean="0">
                <a:solidFill>
                  <a:srgbClr val="FF0000"/>
                </a:solidFill>
              </a:rPr>
              <a:t>революція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/>
              <a:t>у </a:t>
            </a:r>
            <a:r>
              <a:rPr lang="ru-RU" dirty="0" err="1"/>
              <a:t>формі</a:t>
            </a:r>
            <a:r>
              <a:rPr lang="ru-RU" dirty="0"/>
              <a:t> </a:t>
            </a:r>
            <a:r>
              <a:rPr lang="ru-RU" dirty="0" err="1"/>
              <a:t>збройного</a:t>
            </a:r>
            <a:r>
              <a:rPr lang="ru-RU" dirty="0"/>
              <a:t> </a:t>
            </a:r>
            <a:r>
              <a:rPr lang="ru-RU" dirty="0" err="1"/>
              <a:t>повстання</a:t>
            </a:r>
            <a:r>
              <a:rPr lang="ru-RU" dirty="0"/>
              <a:t>: 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в </a:t>
            </a:r>
            <a:r>
              <a:rPr lang="ru-RU" dirty="0" err="1"/>
              <a:t>Західній</a:t>
            </a:r>
            <a:r>
              <a:rPr lang="ru-RU" dirty="0"/>
              <a:t> </a:t>
            </a:r>
            <a:r>
              <a:rPr lang="ru-RU" dirty="0" err="1"/>
              <a:t>Європі</a:t>
            </a:r>
            <a:r>
              <a:rPr lang="ru-RU" dirty="0"/>
              <a:t> — </a:t>
            </a:r>
            <a:r>
              <a:rPr lang="ru-RU" dirty="0" err="1"/>
              <a:t>пролетаріату</a:t>
            </a:r>
            <a:r>
              <a:rPr lang="ru-RU" dirty="0"/>
              <a:t> за </a:t>
            </a:r>
            <a:r>
              <a:rPr lang="ru-RU" dirty="0" err="1"/>
              <a:t>підтримки</a:t>
            </a:r>
            <a:r>
              <a:rPr lang="ru-RU" dirty="0"/>
              <a:t> селянства, а в </a:t>
            </a:r>
            <a:r>
              <a:rPr lang="ru-RU" dirty="0" err="1"/>
              <a:t>Східній</a:t>
            </a:r>
            <a:r>
              <a:rPr lang="ru-RU" dirty="0"/>
              <a:t> — селянства за </a:t>
            </a:r>
            <a:r>
              <a:rPr lang="ru-RU" dirty="0" err="1"/>
              <a:t>підтримки</a:t>
            </a:r>
            <a:r>
              <a:rPr lang="ru-RU" dirty="0"/>
              <a:t> </a:t>
            </a:r>
            <a:r>
              <a:rPr lang="ru-RU" dirty="0" err="1"/>
              <a:t>найбіднішого</a:t>
            </a:r>
            <a:r>
              <a:rPr lang="ru-RU" dirty="0"/>
              <a:t> </a:t>
            </a:r>
            <a:r>
              <a:rPr lang="ru-RU" dirty="0" err="1"/>
              <a:t>міського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95298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громадівський</a:t>
            </a:r>
            <a:r>
              <a:rPr lang="ru-RU" dirty="0"/>
              <a:t> </a:t>
            </a:r>
            <a:r>
              <a:rPr lang="ru-RU" dirty="0" err="1"/>
              <a:t>соціалізм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err="1" smtClean="0"/>
              <a:t>суспільство</a:t>
            </a:r>
            <a:r>
              <a:rPr lang="ru-RU" dirty="0"/>
              <a:t>, в </a:t>
            </a:r>
            <a:r>
              <a:rPr lang="ru-RU" dirty="0" err="1"/>
              <a:t>якому</a:t>
            </a:r>
            <a:r>
              <a:rPr lang="ru-RU" dirty="0"/>
              <a:t> народ сам </a:t>
            </a:r>
            <a:r>
              <a:rPr lang="ru-RU" dirty="0" err="1"/>
              <a:t>управлятиме</a:t>
            </a:r>
            <a:r>
              <a:rPr lang="ru-RU" dirty="0"/>
              <a:t> й </a:t>
            </a:r>
            <a:r>
              <a:rPr lang="ru-RU" dirty="0" err="1"/>
              <a:t>керуватиме</a:t>
            </a:r>
            <a:r>
              <a:rPr lang="ru-RU" dirty="0"/>
              <a:t> </a:t>
            </a:r>
            <a:r>
              <a:rPr lang="ru-RU" dirty="0" err="1"/>
              <a:t>всіма</a:t>
            </a:r>
            <a:r>
              <a:rPr lang="ru-RU" dirty="0"/>
              <a:t> </a:t>
            </a:r>
            <a:r>
              <a:rPr lang="ru-RU" dirty="0" err="1"/>
              <a:t>економічними</a:t>
            </a:r>
            <a:r>
              <a:rPr lang="ru-RU" dirty="0"/>
              <a:t>, </a:t>
            </a:r>
            <a:r>
              <a:rPr lang="ru-RU" dirty="0" err="1"/>
              <a:t>політичними</a:t>
            </a:r>
            <a:r>
              <a:rPr lang="ru-RU" dirty="0"/>
              <a:t> та </a:t>
            </a:r>
            <a:r>
              <a:rPr lang="ru-RU" dirty="0" err="1"/>
              <a:t>культурними</a:t>
            </a:r>
            <a:r>
              <a:rPr lang="ru-RU" dirty="0"/>
              <a:t> </a:t>
            </a:r>
            <a:r>
              <a:rPr lang="ru-RU" dirty="0" err="1"/>
              <a:t>процесами</a:t>
            </a:r>
            <a:r>
              <a:rPr lang="ru-RU" dirty="0"/>
              <a:t>.</a:t>
            </a:r>
            <a:br>
              <a:rPr lang="ru-RU" dirty="0"/>
            </a:b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1736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План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uk-UA" dirty="0" smtClean="0"/>
              <a:t>Теорія громади М. Драгоманова.</a:t>
            </a:r>
          </a:p>
          <a:p>
            <a:pPr marL="457200" indent="-457200">
              <a:buFont typeface="+mj-lt"/>
              <a:buAutoNum type="arabicPeriod"/>
            </a:pPr>
            <a:r>
              <a:rPr lang="uk-UA" dirty="0" err="1" smtClean="0"/>
              <a:t>Громадівський</a:t>
            </a:r>
            <a:r>
              <a:rPr lang="uk-UA" dirty="0" smtClean="0"/>
              <a:t> соціалізм С.Подолинського.</a:t>
            </a:r>
          </a:p>
          <a:p>
            <a:pPr marL="457200" indent="-457200">
              <a:buFont typeface="+mj-lt"/>
              <a:buAutoNum type="arabicPeriod"/>
            </a:pPr>
            <a:r>
              <a:rPr lang="uk-UA" dirty="0" smtClean="0"/>
              <a:t>Політичні погляди І. Франка. </a:t>
            </a:r>
          </a:p>
          <a:p>
            <a:pPr marL="457200" indent="-457200">
              <a:buFont typeface="+mj-lt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27419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Іван</a:t>
            </a:r>
            <a:r>
              <a:rPr lang="ru-RU" b="1" dirty="0"/>
              <a:t> </a:t>
            </a:r>
            <a:r>
              <a:rPr lang="ru-RU" b="1" dirty="0" smtClean="0"/>
              <a:t>Франко </a:t>
            </a:r>
            <a:r>
              <a:rPr lang="ru-RU" dirty="0"/>
              <a:t>(</a:t>
            </a:r>
            <a:r>
              <a:rPr lang="ru-RU" dirty="0" smtClean="0"/>
              <a:t>1856-1916</a:t>
            </a:r>
            <a:r>
              <a:rPr lang="ru-RU" dirty="0"/>
              <a:t>)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один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організаторів</a:t>
            </a:r>
            <a:r>
              <a:rPr lang="ru-RU" dirty="0"/>
              <a:t> </a:t>
            </a:r>
            <a:r>
              <a:rPr lang="ru-RU" dirty="0" err="1"/>
              <a:t>Русько-української</a:t>
            </a:r>
            <a:r>
              <a:rPr lang="ru-RU" dirty="0"/>
              <a:t> </a:t>
            </a:r>
            <a:r>
              <a:rPr lang="ru-RU" dirty="0" err="1"/>
              <a:t>радикальної</a:t>
            </a:r>
            <a:r>
              <a:rPr lang="ru-RU" dirty="0"/>
              <a:t> </a:t>
            </a:r>
            <a:r>
              <a:rPr lang="ru-RU" dirty="0" err="1" smtClean="0"/>
              <a:t>партії</a:t>
            </a:r>
            <a:r>
              <a:rPr lang="ru-RU" dirty="0" smtClean="0"/>
              <a:t> </a:t>
            </a:r>
          </a:p>
          <a:p>
            <a:r>
              <a:rPr lang="ru-RU" dirty="0" smtClean="0"/>
              <a:t>автор </a:t>
            </a:r>
            <a:r>
              <a:rPr lang="ru-RU" dirty="0" err="1"/>
              <a:t>близько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dirty="0" smtClean="0"/>
              <a:t>3000 </a:t>
            </a:r>
            <a:r>
              <a:rPr lang="ru-RU" dirty="0" err="1" smtClean="0"/>
              <a:t>літературних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 err="1"/>
              <a:t>творів</a:t>
            </a:r>
            <a:r>
              <a:rPr lang="ru-RU" dirty="0"/>
              <a:t>, </a:t>
            </a:r>
            <a:r>
              <a:rPr lang="ru-RU" dirty="0" err="1" smtClean="0"/>
              <a:t>публіцистичних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і </a:t>
            </a:r>
            <a:r>
              <a:rPr lang="ru-RU" dirty="0" err="1"/>
              <a:t>наукових</a:t>
            </a:r>
            <a:r>
              <a:rPr lang="ru-RU" dirty="0"/>
              <a:t> </a:t>
            </a:r>
            <a:r>
              <a:rPr lang="ru-RU" dirty="0" err="1"/>
              <a:t>праць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«</a:t>
            </a:r>
            <a:r>
              <a:rPr lang="ru-RU" dirty="0" err="1"/>
              <a:t>Соціалізм</a:t>
            </a:r>
            <a:r>
              <a:rPr lang="ru-RU" dirty="0"/>
              <a:t> і </a:t>
            </a:r>
            <a:endParaRPr lang="ru-RU" dirty="0" smtClean="0"/>
          </a:p>
          <a:p>
            <a:r>
              <a:rPr lang="ru-RU" dirty="0" err="1" smtClean="0"/>
              <a:t>соціал</a:t>
            </a:r>
            <a:r>
              <a:rPr lang="ru-RU" dirty="0" smtClean="0"/>
              <a:t>-демократизм</a:t>
            </a:r>
            <a:r>
              <a:rPr lang="ru-RU"/>
              <a:t>» </a:t>
            </a:r>
            <a:endParaRPr lang="ru-RU" smtClean="0"/>
          </a:p>
          <a:p>
            <a:r>
              <a:rPr lang="ru-RU" smtClean="0"/>
              <a:t>(</a:t>
            </a:r>
            <a:r>
              <a:rPr lang="ru-RU" dirty="0"/>
              <a:t>1897)</a:t>
            </a:r>
            <a:br>
              <a:rPr lang="ru-RU" dirty="0"/>
            </a:br>
            <a:endParaRPr lang="ru-RU" dirty="0"/>
          </a:p>
        </p:txBody>
      </p:sp>
      <p:pic>
        <p:nvPicPr>
          <p:cNvPr id="5122" name="Picture 2" descr="C:\Users\User\Desktop\Без названия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2708920"/>
            <a:ext cx="2736304" cy="316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56300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User\Desktop\image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052736"/>
            <a:ext cx="6768752" cy="4824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14236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Еволюція поглядів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err="1" smtClean="0"/>
              <a:t>громадівський</a:t>
            </a:r>
            <a:r>
              <a:rPr lang="ru-RU" dirty="0" smtClean="0"/>
              <a:t> </a:t>
            </a:r>
            <a:r>
              <a:rPr lang="ru-RU" dirty="0" err="1" smtClean="0"/>
              <a:t>соціалізм</a:t>
            </a:r>
            <a:r>
              <a:rPr lang="ru-RU" dirty="0" smtClean="0"/>
              <a:t> </a:t>
            </a:r>
            <a:r>
              <a:rPr lang="ru-RU" dirty="0"/>
              <a:t>й </a:t>
            </a:r>
            <a:r>
              <a:rPr lang="ru-RU" dirty="0" err="1"/>
              <a:t>захоплення</a:t>
            </a:r>
            <a:r>
              <a:rPr lang="ru-RU" dirty="0"/>
              <a:t> марксизмом </a:t>
            </a:r>
          </a:p>
          <a:p>
            <a:pPr algn="just"/>
            <a:endParaRPr lang="ru-RU" dirty="0" smtClean="0"/>
          </a:p>
          <a:p>
            <a:pPr algn="just"/>
            <a:endParaRPr lang="ru-RU" dirty="0"/>
          </a:p>
          <a:p>
            <a:pPr algn="just"/>
            <a:r>
              <a:rPr lang="ru-RU" dirty="0" err="1" smtClean="0"/>
              <a:t>позиції</a:t>
            </a:r>
            <a:r>
              <a:rPr lang="ru-RU" dirty="0" smtClean="0"/>
              <a:t> </a:t>
            </a:r>
            <a:r>
              <a:rPr lang="ru-RU" dirty="0" err="1"/>
              <a:t>національної</a:t>
            </a:r>
            <a:r>
              <a:rPr lang="ru-RU" dirty="0"/>
              <a:t> </a:t>
            </a:r>
            <a:r>
              <a:rPr lang="ru-RU" dirty="0" err="1"/>
              <a:t>демократії</a:t>
            </a:r>
            <a:r>
              <a:rPr lang="ru-RU" dirty="0"/>
              <a:t> та </a:t>
            </a:r>
            <a:r>
              <a:rPr lang="ru-RU" dirty="0" smtClean="0"/>
              <a:t>критика марксизму 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Стрелка вниз 3"/>
          <p:cNvSpPr/>
          <p:nvPr/>
        </p:nvSpPr>
        <p:spPr>
          <a:xfrm>
            <a:off x="4103948" y="2924944"/>
            <a:ext cx="792088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86912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Марксистські погляди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 smtClean="0"/>
              <a:t>Виникнення</a:t>
            </a:r>
            <a:r>
              <a:rPr lang="ru-RU" dirty="0" smtClean="0"/>
              <a:t> </a:t>
            </a:r>
            <a:r>
              <a:rPr lang="ru-RU" dirty="0" err="1"/>
              <a:t>держави</a:t>
            </a:r>
            <a:r>
              <a:rPr lang="ru-RU" dirty="0"/>
              <a:t> </a:t>
            </a:r>
            <a:r>
              <a:rPr lang="ru-RU" dirty="0" smtClean="0"/>
              <a:t>- приватна </a:t>
            </a:r>
            <a:r>
              <a:rPr lang="ru-RU" dirty="0" err="1" smtClean="0"/>
              <a:t>власність</a:t>
            </a:r>
            <a:r>
              <a:rPr lang="ru-RU" dirty="0" smtClean="0"/>
              <a:t> </a:t>
            </a:r>
            <a:r>
              <a:rPr lang="ru-RU" dirty="0"/>
              <a:t>та </a:t>
            </a:r>
            <a:r>
              <a:rPr lang="ru-RU" dirty="0" err="1" smtClean="0"/>
              <a:t>суспільні</a:t>
            </a:r>
            <a:r>
              <a:rPr lang="ru-RU" dirty="0" smtClean="0"/>
              <a:t> </a:t>
            </a:r>
            <a:r>
              <a:rPr lang="ru-RU" dirty="0" err="1" smtClean="0"/>
              <a:t>класи</a:t>
            </a:r>
            <a:r>
              <a:rPr lang="ru-RU" dirty="0" smtClean="0"/>
              <a:t>. </a:t>
            </a:r>
          </a:p>
          <a:p>
            <a:endParaRPr lang="ru-RU" dirty="0"/>
          </a:p>
          <a:p>
            <a:endParaRPr lang="ru-RU" dirty="0" smtClean="0"/>
          </a:p>
          <a:p>
            <a:r>
              <a:rPr lang="ru-RU" dirty="0" err="1" smtClean="0"/>
              <a:t>Найважливіша</a:t>
            </a:r>
            <a:r>
              <a:rPr lang="ru-RU" dirty="0" smtClean="0"/>
              <a:t> </a:t>
            </a:r>
            <a:r>
              <a:rPr lang="ru-RU" dirty="0" err="1" smtClean="0"/>
              <a:t>ознака</a:t>
            </a:r>
            <a:r>
              <a:rPr lang="ru-RU" dirty="0" smtClean="0"/>
              <a:t> </a:t>
            </a:r>
            <a:r>
              <a:rPr lang="ru-RU" dirty="0" err="1"/>
              <a:t>держави</a:t>
            </a:r>
            <a:r>
              <a:rPr lang="ru-RU" dirty="0"/>
              <a:t> </a:t>
            </a:r>
            <a:r>
              <a:rPr lang="ru-RU" dirty="0" smtClean="0"/>
              <a:t>– </a:t>
            </a:r>
            <a:r>
              <a:rPr lang="ru-RU" dirty="0" err="1" smtClean="0"/>
              <a:t>відокремлений</a:t>
            </a:r>
            <a:r>
              <a:rPr lang="ru-RU" dirty="0" smtClean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суспільства</a:t>
            </a:r>
            <a:r>
              <a:rPr lang="ru-RU" dirty="0"/>
              <a:t> </a:t>
            </a:r>
            <a:r>
              <a:rPr lang="ru-RU" dirty="0" err="1">
                <a:solidFill>
                  <a:srgbClr val="FF0000"/>
                </a:solidFill>
              </a:rPr>
              <a:t>управлінський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апарат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виступає</a:t>
            </a:r>
            <a:r>
              <a:rPr lang="ru-RU" dirty="0"/>
              <a:t> як </a:t>
            </a:r>
            <a:r>
              <a:rPr lang="ru-RU" dirty="0" err="1"/>
              <a:t>чинник</a:t>
            </a:r>
            <a:r>
              <a:rPr lang="ru-RU" dirty="0"/>
              <a:t> </a:t>
            </a:r>
            <a:r>
              <a:rPr lang="ru-RU" dirty="0" err="1"/>
              <a:t>насильства</a:t>
            </a:r>
            <a:r>
              <a:rPr lang="ru-RU" dirty="0"/>
              <a:t> </a:t>
            </a:r>
            <a:r>
              <a:rPr lang="ru-RU" dirty="0" err="1"/>
              <a:t>стосовно</a:t>
            </a:r>
            <a:r>
              <a:rPr lang="ru-RU" dirty="0"/>
              <a:t> </a:t>
            </a:r>
            <a:r>
              <a:rPr lang="ru-RU" dirty="0" err="1"/>
              <a:t>суспільства</a:t>
            </a:r>
            <a:r>
              <a:rPr lang="ru-RU" dirty="0"/>
              <a:t>. </a:t>
            </a:r>
            <a:r>
              <a:rPr lang="ru-RU" dirty="0" err="1">
                <a:solidFill>
                  <a:srgbClr val="FF0000"/>
                </a:solidFill>
              </a:rPr>
              <a:t>Всі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експлуататорські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держави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були</a:t>
            </a:r>
            <a:r>
              <a:rPr lang="ru-RU" dirty="0">
                <a:solidFill>
                  <a:srgbClr val="FF0000"/>
                </a:solidFill>
              </a:rPr>
              <a:t> і є </a:t>
            </a:r>
            <a:r>
              <a:rPr lang="ru-RU" dirty="0" err="1">
                <a:solidFill>
                  <a:srgbClr val="FF0000"/>
                </a:solidFill>
              </a:rPr>
              <a:t>відчуженою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від</a:t>
            </a:r>
            <a:r>
              <a:rPr lang="ru-RU" dirty="0">
                <a:solidFill>
                  <a:srgbClr val="FF0000"/>
                </a:solidFill>
              </a:rPr>
              <a:t> народу </a:t>
            </a:r>
            <a:r>
              <a:rPr lang="ru-RU" dirty="0" err="1">
                <a:solidFill>
                  <a:srgbClr val="FF0000"/>
                </a:solidFill>
              </a:rPr>
              <a:t>політичною</a:t>
            </a:r>
            <a:r>
              <a:rPr lang="ru-RU" dirty="0">
                <a:solidFill>
                  <a:srgbClr val="FF0000"/>
                </a:solidFill>
              </a:rPr>
              <a:t> силою, яка </a:t>
            </a:r>
            <a:r>
              <a:rPr lang="ru-RU" dirty="0" err="1">
                <a:solidFill>
                  <a:srgbClr val="FF0000"/>
                </a:solidFill>
              </a:rPr>
              <a:t>протистоїть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народові</a:t>
            </a:r>
            <a:r>
              <a:rPr lang="ru-RU" dirty="0">
                <a:solidFill>
                  <a:srgbClr val="FF0000"/>
                </a:solidFill>
              </a:rPr>
              <a:t> й </a:t>
            </a:r>
            <a:r>
              <a:rPr lang="ru-RU" dirty="0" err="1">
                <a:solidFill>
                  <a:srgbClr val="FF0000"/>
                </a:solidFill>
              </a:rPr>
              <a:t>панує</a:t>
            </a:r>
            <a:r>
              <a:rPr lang="ru-RU" dirty="0">
                <a:solidFill>
                  <a:srgbClr val="FF0000"/>
                </a:solidFill>
              </a:rPr>
              <a:t> над ним</a:t>
            </a:r>
            <a:r>
              <a:rPr lang="ru-RU" dirty="0"/>
              <a:t>. 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16300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Буржуазна </a:t>
            </a:r>
            <a:r>
              <a:rPr lang="ru-RU" dirty="0" smtClean="0"/>
              <a:t>держава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1844824"/>
            <a:ext cx="6768752" cy="3878245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 smtClean="0"/>
              <a:t>наявність</a:t>
            </a:r>
            <a:r>
              <a:rPr lang="ru-RU" dirty="0" smtClean="0"/>
              <a:t> </a:t>
            </a:r>
            <a:r>
              <a:rPr lang="ru-RU" dirty="0" err="1"/>
              <a:t>міцної</a:t>
            </a:r>
            <a:r>
              <a:rPr lang="ru-RU" dirty="0"/>
              <a:t> </a:t>
            </a:r>
            <a:r>
              <a:rPr lang="ru-RU" dirty="0" err="1" smtClean="0"/>
              <a:t>армії</a:t>
            </a:r>
            <a:r>
              <a:rPr lang="ru-RU" dirty="0" smtClean="0"/>
              <a:t>, </a:t>
            </a:r>
            <a:r>
              <a:rPr lang="ru-RU" dirty="0"/>
              <a:t>бюрократичного </a:t>
            </a:r>
            <a:r>
              <a:rPr lang="ru-RU" dirty="0" err="1"/>
              <a:t>апарату</a:t>
            </a:r>
            <a:r>
              <a:rPr lang="ru-RU" dirty="0"/>
              <a:t>, </a:t>
            </a:r>
            <a:r>
              <a:rPr lang="ru-RU" dirty="0" err="1"/>
              <a:t>посилення</a:t>
            </a:r>
            <a:r>
              <a:rPr lang="ru-RU" dirty="0"/>
              <a:t> </a:t>
            </a:r>
            <a:r>
              <a:rPr lang="ru-RU" dirty="0" err="1"/>
              <a:t>виконавчої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і </a:t>
            </a:r>
            <a:r>
              <a:rPr lang="ru-RU" dirty="0" err="1"/>
              <a:t>зниження</a:t>
            </a:r>
            <a:r>
              <a:rPr lang="ru-RU" dirty="0"/>
              <a:t> </a:t>
            </a:r>
            <a:r>
              <a:rPr lang="ru-RU" dirty="0" err="1"/>
              <a:t>ролі</a:t>
            </a:r>
            <a:r>
              <a:rPr lang="ru-RU" dirty="0"/>
              <a:t> </a:t>
            </a:r>
            <a:r>
              <a:rPr lang="ru-RU" dirty="0" err="1"/>
              <a:t>представницьких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концентрація</a:t>
            </a:r>
            <a:r>
              <a:rPr lang="ru-RU" dirty="0" smtClean="0"/>
              <a:t> </a:t>
            </a:r>
            <a:r>
              <a:rPr lang="ru-RU" dirty="0" err="1"/>
              <a:t>багатства</a:t>
            </a:r>
            <a:r>
              <a:rPr lang="ru-RU" dirty="0"/>
              <a:t> в руках </a:t>
            </a:r>
            <a:r>
              <a:rPr lang="ru-RU" dirty="0" err="1"/>
              <a:t>нечисленної</a:t>
            </a:r>
            <a:r>
              <a:rPr lang="ru-RU" dirty="0"/>
              <a:t> </a:t>
            </a:r>
            <a:r>
              <a:rPr lang="ru-RU" dirty="0" err="1"/>
              <a:t>пануючої</a:t>
            </a:r>
            <a:r>
              <a:rPr lang="ru-RU" dirty="0"/>
              <a:t> </a:t>
            </a:r>
            <a:r>
              <a:rPr lang="ru-RU" dirty="0" err="1" smtClean="0"/>
              <a:t>верхівки</a:t>
            </a:r>
            <a:endParaRPr lang="ru-RU" dirty="0" smtClean="0"/>
          </a:p>
          <a:p>
            <a:r>
              <a:rPr lang="ru-RU" dirty="0" err="1" smtClean="0"/>
              <a:t>Конституційність</a:t>
            </a:r>
            <a:r>
              <a:rPr lang="ru-RU" dirty="0"/>
              <a:t>, парламентаризм не </a:t>
            </a:r>
            <a:r>
              <a:rPr lang="ru-RU" dirty="0" err="1"/>
              <a:t>ліквідують</a:t>
            </a:r>
            <a:r>
              <a:rPr lang="ru-RU" dirty="0"/>
              <a:t> </a:t>
            </a:r>
            <a:r>
              <a:rPr lang="ru-RU" dirty="0" err="1"/>
              <a:t>соціальної</a:t>
            </a:r>
            <a:r>
              <a:rPr lang="ru-RU" dirty="0"/>
              <a:t> </a:t>
            </a:r>
            <a:r>
              <a:rPr lang="ru-RU" dirty="0" err="1" smtClean="0"/>
              <a:t>нерівності</a:t>
            </a:r>
            <a:endParaRPr lang="ru-RU" dirty="0"/>
          </a:p>
          <a:p>
            <a:r>
              <a:rPr lang="ru-RU" dirty="0" err="1" smtClean="0"/>
              <a:t>Слід</a:t>
            </a:r>
            <a:r>
              <a:rPr lang="ru-RU" dirty="0" smtClean="0"/>
              <a:t> </a:t>
            </a:r>
            <a:r>
              <a:rPr lang="ru-RU" dirty="0" err="1"/>
              <a:t>розрізняти</a:t>
            </a:r>
            <a:r>
              <a:rPr lang="ru-RU" dirty="0"/>
              <a:t> </a:t>
            </a:r>
            <a:r>
              <a:rPr lang="ru-RU" dirty="0" err="1">
                <a:solidFill>
                  <a:srgbClr val="FF0000"/>
                </a:solidFill>
              </a:rPr>
              <a:t>формальну</a:t>
            </a:r>
            <a:r>
              <a:rPr lang="ru-RU" dirty="0">
                <a:solidFill>
                  <a:srgbClr val="FF0000"/>
                </a:solidFill>
              </a:rPr>
              <a:t> і </a:t>
            </a:r>
            <a:r>
              <a:rPr lang="ru-RU" dirty="0" err="1">
                <a:solidFill>
                  <a:srgbClr val="FF0000"/>
                </a:solidFill>
              </a:rPr>
              <a:t>реальну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рівність</a:t>
            </a:r>
            <a:r>
              <a:rPr lang="ru-RU" dirty="0"/>
              <a:t>, </a:t>
            </a:r>
            <a:r>
              <a:rPr lang="ru-RU" dirty="0" err="1"/>
              <a:t>бо</a:t>
            </a:r>
            <a:r>
              <a:rPr lang="ru-RU" dirty="0"/>
              <a:t> </a:t>
            </a:r>
            <a:r>
              <a:rPr lang="ru-RU" dirty="0" err="1"/>
              <a:t>юридична</a:t>
            </a:r>
            <a:r>
              <a:rPr lang="ru-RU" dirty="0"/>
              <a:t> </a:t>
            </a:r>
            <a:r>
              <a:rPr lang="ru-RU" dirty="0" err="1"/>
              <a:t>рівність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не </a:t>
            </a:r>
            <a:r>
              <a:rPr lang="ru-RU" dirty="0" err="1"/>
              <a:t>спирається</a:t>
            </a:r>
            <a:r>
              <a:rPr lang="ru-RU" dirty="0"/>
              <a:t> на </a:t>
            </a:r>
            <a:r>
              <a:rPr lang="ru-RU" dirty="0" err="1"/>
              <a:t>економічну</a:t>
            </a:r>
            <a:r>
              <a:rPr lang="ru-RU" dirty="0"/>
              <a:t> та </a:t>
            </a:r>
            <a:r>
              <a:rPr lang="ru-RU" dirty="0" err="1"/>
              <a:t>освітню</a:t>
            </a:r>
            <a:r>
              <a:rPr lang="ru-RU" dirty="0"/>
              <a:t> </a:t>
            </a:r>
            <a:r>
              <a:rPr lang="ru-RU" dirty="0" err="1"/>
              <a:t>рівність</a:t>
            </a:r>
            <a:r>
              <a:rPr lang="ru-RU" dirty="0"/>
              <a:t>, </a:t>
            </a:r>
            <a:r>
              <a:rPr lang="ru-RU" dirty="0" err="1"/>
              <a:t>залишається</a:t>
            </a:r>
            <a:r>
              <a:rPr lang="ru-RU" dirty="0"/>
              <a:t> на </a:t>
            </a:r>
            <a:r>
              <a:rPr lang="ru-RU" dirty="0" err="1"/>
              <a:t>папері</a:t>
            </a:r>
            <a:r>
              <a:rPr lang="ru-RU" dirty="0"/>
              <a:t>, а в </a:t>
            </a:r>
            <a:r>
              <a:rPr lang="ru-RU" dirty="0" err="1"/>
              <a:t>повсякденному</a:t>
            </a:r>
            <a:r>
              <a:rPr lang="ru-RU" dirty="0"/>
              <a:t> </a:t>
            </a:r>
            <a:r>
              <a:rPr lang="ru-RU" dirty="0" err="1"/>
              <a:t>житті</a:t>
            </a:r>
            <a:r>
              <a:rPr lang="ru-RU" dirty="0"/>
              <a:t> вона для </a:t>
            </a:r>
            <a:r>
              <a:rPr lang="ru-RU" dirty="0" err="1"/>
              <a:t>нижчих</a:t>
            </a:r>
            <a:r>
              <a:rPr lang="ru-RU" dirty="0"/>
              <a:t> </a:t>
            </a:r>
            <a:r>
              <a:rPr lang="ru-RU" dirty="0" err="1"/>
              <a:t>верств</a:t>
            </a:r>
            <a:r>
              <a:rPr lang="ru-RU" dirty="0"/>
              <a:t> </a:t>
            </a:r>
            <a:r>
              <a:rPr lang="ru-RU" dirty="0" err="1"/>
              <a:t>нездійсненна</a:t>
            </a:r>
            <a:r>
              <a:rPr lang="ru-RU" dirty="0"/>
              <a:t>.</a:t>
            </a:r>
            <a:br>
              <a:rPr lang="ru-RU" dirty="0"/>
            </a:b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69800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Критика марксизму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негативне</a:t>
            </a:r>
            <a:r>
              <a:rPr lang="ru-RU" dirty="0" smtClean="0"/>
              <a:t> </a:t>
            </a:r>
            <a:r>
              <a:rPr lang="ru-RU" dirty="0" err="1"/>
              <a:t>ставлення</a:t>
            </a:r>
            <a:r>
              <a:rPr lang="ru-RU" dirty="0"/>
              <a:t> до </a:t>
            </a:r>
            <a:r>
              <a:rPr lang="ru-RU" dirty="0" err="1"/>
              <a:t>марксистської</a:t>
            </a:r>
            <a:r>
              <a:rPr lang="ru-RU" dirty="0"/>
              <a:t> </a:t>
            </a:r>
            <a:r>
              <a:rPr lang="ru-RU" dirty="0" err="1"/>
              <a:t>ідеї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 </a:t>
            </a:r>
            <a:r>
              <a:rPr lang="ru-RU" dirty="0" err="1"/>
              <a:t>диктатури</a:t>
            </a:r>
            <a:r>
              <a:rPr lang="ru-RU" dirty="0"/>
              <a:t> </a:t>
            </a:r>
            <a:r>
              <a:rPr lang="ru-RU" dirty="0" err="1"/>
              <a:t>пролетаріату</a:t>
            </a:r>
            <a:r>
              <a:rPr lang="ru-RU" dirty="0"/>
              <a:t>. 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r>
              <a:rPr lang="ru-RU" dirty="0" err="1" smtClean="0"/>
              <a:t>Така</a:t>
            </a:r>
            <a:r>
              <a:rPr lang="ru-RU" dirty="0" smtClean="0"/>
              <a:t> </a:t>
            </a:r>
            <a:r>
              <a:rPr lang="ru-RU" dirty="0"/>
              <a:t>держава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матиме</a:t>
            </a:r>
            <a:r>
              <a:rPr lang="ru-RU" dirty="0"/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чиновницько-адміністративний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апарат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стоятиме</a:t>
            </a:r>
            <a:r>
              <a:rPr lang="ru-RU" dirty="0"/>
              <a:t> над народом, і </a:t>
            </a:r>
            <a:r>
              <a:rPr lang="ru-RU" dirty="0" err="1"/>
              <a:t>соціальна</a:t>
            </a:r>
            <a:r>
              <a:rPr lang="ru-RU" dirty="0"/>
              <a:t> </a:t>
            </a:r>
            <a:r>
              <a:rPr lang="ru-RU" dirty="0" err="1"/>
              <a:t>нерівність</a:t>
            </a:r>
            <a:r>
              <a:rPr lang="ru-RU" dirty="0"/>
              <a:t> не буде </a:t>
            </a:r>
            <a:r>
              <a:rPr lang="ru-RU" dirty="0" err="1"/>
              <a:t>подолана</a:t>
            </a:r>
            <a:r>
              <a:rPr lang="ru-RU" dirty="0"/>
              <a:t>. </a:t>
            </a:r>
            <a:br>
              <a:rPr lang="ru-RU" dirty="0"/>
            </a:br>
            <a:endParaRPr lang="ru-RU" dirty="0"/>
          </a:p>
        </p:txBody>
      </p:sp>
      <p:sp>
        <p:nvSpPr>
          <p:cNvPr id="4" name="Стрелка вниз 3"/>
          <p:cNvSpPr/>
          <p:nvPr/>
        </p:nvSpPr>
        <p:spPr>
          <a:xfrm>
            <a:off x="4211960" y="3212976"/>
            <a:ext cx="720080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31440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955234"/>
          </a:xfrm>
        </p:spPr>
        <p:txBody>
          <a:bodyPr/>
          <a:lstStyle/>
          <a:p>
            <a:r>
              <a:rPr lang="uk-UA" dirty="0" smtClean="0"/>
              <a:t>Політичний ідеал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1988840"/>
            <a:ext cx="6759853" cy="3806237"/>
          </a:xfrm>
        </p:spPr>
        <p:txBody>
          <a:bodyPr>
            <a:normAutofit/>
          </a:bodyPr>
          <a:lstStyle/>
          <a:p>
            <a:r>
              <a:rPr lang="ru-RU" dirty="0" err="1" smtClean="0">
                <a:solidFill>
                  <a:srgbClr val="FF0000"/>
                </a:solidFill>
              </a:rPr>
              <a:t>соціалістичне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суспільство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smtClean="0"/>
              <a:t>- </a:t>
            </a:r>
            <a:r>
              <a:rPr lang="ru-RU" dirty="0" err="1" smtClean="0"/>
              <a:t>співдружність</a:t>
            </a:r>
            <a:r>
              <a:rPr lang="ru-RU" dirty="0" smtClean="0"/>
              <a:t> </a:t>
            </a:r>
            <a:r>
              <a:rPr lang="ru-RU" dirty="0"/>
              <a:t>людей </a:t>
            </a:r>
            <a:r>
              <a:rPr lang="ru-RU" dirty="0" err="1"/>
              <a:t>праці</a:t>
            </a:r>
            <a:r>
              <a:rPr lang="ru-RU" dirty="0"/>
              <a:t>, </a:t>
            </a:r>
            <a:r>
              <a:rPr lang="ru-RU" dirty="0" err="1" smtClean="0"/>
              <a:t>засноване</a:t>
            </a:r>
            <a:r>
              <a:rPr lang="ru-RU" dirty="0" smtClean="0"/>
              <a:t> </a:t>
            </a:r>
            <a:r>
              <a:rPr lang="ru-RU" dirty="0"/>
              <a:t>на </a:t>
            </a:r>
            <a:r>
              <a:rPr lang="ru-RU" dirty="0" err="1"/>
              <a:t>господарській</a:t>
            </a:r>
            <a:r>
              <a:rPr lang="ru-RU" dirty="0"/>
              <a:t> </a:t>
            </a:r>
            <a:r>
              <a:rPr lang="ru-RU" dirty="0" err="1"/>
              <a:t>рівності</a:t>
            </a:r>
            <a:r>
              <a:rPr lang="ru-RU" dirty="0"/>
              <a:t>, </a:t>
            </a:r>
            <a:r>
              <a:rPr lang="ru-RU" dirty="0" err="1"/>
              <a:t>повній</a:t>
            </a:r>
            <a:r>
              <a:rPr lang="ru-RU" dirty="0"/>
              <a:t> </a:t>
            </a:r>
            <a:r>
              <a:rPr lang="ru-RU" dirty="0" err="1"/>
              <a:t>громадянській</a:t>
            </a:r>
            <a:r>
              <a:rPr lang="ru-RU" dirty="0"/>
              <a:t> і </a:t>
            </a:r>
            <a:r>
              <a:rPr lang="ru-RU" dirty="0" err="1"/>
              <a:t>політичній</a:t>
            </a:r>
            <a:r>
              <a:rPr lang="ru-RU" dirty="0"/>
              <a:t> </a:t>
            </a:r>
            <a:r>
              <a:rPr lang="ru-RU" dirty="0" err="1"/>
              <a:t>свободі</a:t>
            </a:r>
            <a:r>
              <a:rPr lang="ru-RU" dirty="0"/>
              <a:t>, </a:t>
            </a:r>
            <a:r>
              <a:rPr lang="ru-RU" dirty="0" err="1"/>
              <a:t>несумісній</a:t>
            </a:r>
            <a:r>
              <a:rPr lang="ru-RU" dirty="0"/>
              <a:t> з державою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06934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громада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 smtClean="0"/>
              <a:t>відсутність</a:t>
            </a:r>
            <a:r>
              <a:rPr lang="ru-RU" dirty="0" smtClean="0"/>
              <a:t> </a:t>
            </a:r>
            <a:r>
              <a:rPr lang="ru-RU" dirty="0" err="1"/>
              <a:t>політичного</a:t>
            </a:r>
            <a:r>
              <a:rPr lang="ru-RU" dirty="0"/>
              <a:t> </a:t>
            </a:r>
            <a:r>
              <a:rPr lang="ru-RU" dirty="0" err="1"/>
              <a:t>тиску</a:t>
            </a:r>
            <a:r>
              <a:rPr lang="ru-RU" dirty="0"/>
              <a:t> та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зверху</a:t>
            </a:r>
            <a:r>
              <a:rPr lang="ru-RU" dirty="0"/>
              <a:t>, </a:t>
            </a:r>
            <a:r>
              <a:rPr lang="ru-RU" dirty="0" err="1"/>
              <a:t>держави</a:t>
            </a:r>
            <a:r>
              <a:rPr lang="ru-RU" dirty="0"/>
              <a:t> як органу примусу. </a:t>
            </a:r>
            <a:endParaRPr lang="ru-RU" dirty="0" smtClean="0"/>
          </a:p>
          <a:p>
            <a:pPr algn="ctr"/>
            <a:r>
              <a:rPr lang="ru-RU" dirty="0" err="1" smtClean="0">
                <a:solidFill>
                  <a:srgbClr val="FF0000"/>
                </a:solidFill>
              </a:rPr>
              <a:t>Народовладдя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ru-RU" dirty="0" smtClean="0"/>
              <a:t>народ </a:t>
            </a:r>
            <a:r>
              <a:rPr lang="ru-RU" dirty="0" err="1" smtClean="0"/>
              <a:t>управляє</a:t>
            </a:r>
            <a:r>
              <a:rPr lang="ru-RU" dirty="0" smtClean="0"/>
              <a:t> </a:t>
            </a:r>
            <a:r>
              <a:rPr lang="ru-RU" dirty="0"/>
              <a:t>сам собою, </a:t>
            </a:r>
            <a:r>
              <a:rPr lang="ru-RU" dirty="0" err="1"/>
              <a:t>працює</a:t>
            </a:r>
            <a:r>
              <a:rPr lang="ru-RU" dirty="0"/>
              <a:t> сам на себе, сам </a:t>
            </a:r>
            <a:r>
              <a:rPr lang="ru-RU" dirty="0" err="1"/>
              <a:t>здобуває</a:t>
            </a:r>
            <a:r>
              <a:rPr lang="ru-RU" dirty="0"/>
              <a:t> </a:t>
            </a:r>
            <a:r>
              <a:rPr lang="ru-RU" dirty="0" err="1"/>
              <a:t>освіту</a:t>
            </a:r>
            <a:r>
              <a:rPr lang="ru-RU" dirty="0"/>
              <a:t> й </a:t>
            </a:r>
            <a:r>
              <a:rPr lang="ru-RU" dirty="0" err="1"/>
              <a:t>захищається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Головними</a:t>
            </a:r>
            <a:r>
              <a:rPr lang="ru-RU" dirty="0" smtClean="0"/>
              <a:t> </a:t>
            </a:r>
            <a:r>
              <a:rPr lang="ru-RU" dirty="0" err="1"/>
              <a:t>осередками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народу </a:t>
            </a:r>
            <a:r>
              <a:rPr lang="ru-RU" dirty="0" smtClean="0"/>
              <a:t>є </a:t>
            </a:r>
            <a:r>
              <a:rPr lang="ru-RU" dirty="0" err="1" smtClean="0">
                <a:solidFill>
                  <a:srgbClr val="FF0000"/>
                </a:solidFill>
              </a:rPr>
              <a:t>громади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виконуватимуть</a:t>
            </a:r>
            <a:r>
              <a:rPr lang="ru-RU" dirty="0"/>
              <a:t> </a:t>
            </a:r>
            <a:r>
              <a:rPr lang="ru-RU" dirty="0" err="1"/>
              <a:t>усі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суспільством</a:t>
            </a:r>
            <a:r>
              <a:rPr lang="ru-RU" dirty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76690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демократія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 smtClean="0">
                <a:solidFill>
                  <a:srgbClr val="FF0000"/>
                </a:solidFill>
              </a:rPr>
              <a:t>безпосередня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демократія</a:t>
            </a:r>
            <a:r>
              <a:rPr lang="ru-RU" dirty="0" smtClean="0"/>
              <a:t>, </a:t>
            </a:r>
            <a:r>
              <a:rPr lang="ru-RU" dirty="0" err="1"/>
              <a:t>хоча</a:t>
            </a:r>
            <a:r>
              <a:rPr lang="ru-RU" dirty="0"/>
              <a:t> не </a:t>
            </a:r>
            <a:r>
              <a:rPr lang="ru-RU" dirty="0" err="1"/>
              <a:t>заперечував</a:t>
            </a:r>
            <a:r>
              <a:rPr lang="ru-RU" dirty="0"/>
              <a:t> </a:t>
            </a:r>
            <a:r>
              <a:rPr lang="ru-RU" dirty="0" err="1"/>
              <a:t>необхідності</a:t>
            </a:r>
            <a:r>
              <a:rPr lang="ru-RU" dirty="0"/>
              <a:t> і </a:t>
            </a:r>
            <a:r>
              <a:rPr lang="ru-RU" dirty="0" err="1">
                <a:solidFill>
                  <a:srgbClr val="FF0000"/>
                </a:solidFill>
              </a:rPr>
              <a:t>представницької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демократії</a:t>
            </a:r>
            <a:endParaRPr lang="ru-RU" dirty="0" smtClean="0">
              <a:solidFill>
                <a:srgbClr val="FF0000"/>
              </a:solidFill>
            </a:endParaRPr>
          </a:p>
          <a:p>
            <a:endParaRPr lang="ru-RU" dirty="0"/>
          </a:p>
          <a:p>
            <a:r>
              <a:rPr lang="ru-RU" dirty="0" err="1" smtClean="0"/>
              <a:t>Органи</a:t>
            </a:r>
            <a:r>
              <a:rPr lang="ru-RU" dirty="0" smtClean="0"/>
              <a:t> </a:t>
            </a:r>
            <a:r>
              <a:rPr lang="ru-RU" dirty="0" err="1"/>
              <a:t>представницької</a:t>
            </a:r>
            <a:r>
              <a:rPr lang="ru-RU" dirty="0"/>
              <a:t> </a:t>
            </a:r>
            <a:r>
              <a:rPr lang="ru-RU" dirty="0" err="1"/>
              <a:t>демократії</a:t>
            </a:r>
            <a:r>
              <a:rPr lang="ru-RU" dirty="0"/>
              <a:t> </a:t>
            </a:r>
            <a:r>
              <a:rPr lang="ru-RU" dirty="0" err="1"/>
              <a:t>утворюються</a:t>
            </a:r>
            <a:r>
              <a:rPr lang="ru-RU" dirty="0"/>
              <a:t> на </a:t>
            </a:r>
            <a:r>
              <a:rPr lang="ru-RU" dirty="0" err="1"/>
              <a:t>рівні</a:t>
            </a:r>
            <a:r>
              <a:rPr lang="ru-RU" dirty="0"/>
              <a:t> </a:t>
            </a:r>
            <a:r>
              <a:rPr lang="ru-RU" dirty="0" err="1"/>
              <a:t>вільного</a:t>
            </a:r>
            <a:r>
              <a:rPr lang="ru-RU" dirty="0"/>
              <a:t> союзу громад, </a:t>
            </a:r>
            <a:r>
              <a:rPr lang="ru-RU" dirty="0" err="1"/>
              <a:t>представники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формують</a:t>
            </a:r>
            <a:r>
              <a:rPr lang="ru-RU" dirty="0"/>
              <a:t> </a:t>
            </a:r>
            <a:r>
              <a:rPr lang="ru-RU" dirty="0" err="1"/>
              <a:t>єдиний</a:t>
            </a:r>
            <a:r>
              <a:rPr lang="ru-RU" dirty="0"/>
              <a:t> </a:t>
            </a:r>
            <a:r>
              <a:rPr lang="ru-RU" dirty="0" err="1"/>
              <a:t>представницький</a:t>
            </a:r>
            <a:r>
              <a:rPr lang="ru-RU" dirty="0"/>
              <a:t> орган для </a:t>
            </a:r>
            <a:r>
              <a:rPr lang="ru-RU" dirty="0" err="1"/>
              <a:t>вирішення</a:t>
            </a:r>
            <a:r>
              <a:rPr lang="ru-RU" dirty="0"/>
              <a:t> </a:t>
            </a:r>
            <a:r>
              <a:rPr lang="ru-RU" dirty="0" err="1"/>
              <a:t>важливих</a:t>
            </a:r>
            <a:r>
              <a:rPr lang="ru-RU" dirty="0"/>
              <a:t> </a:t>
            </a:r>
            <a:r>
              <a:rPr lang="ru-RU" dirty="0" err="1"/>
              <a:t>питань</a:t>
            </a:r>
            <a:r>
              <a:rPr lang="ru-RU" dirty="0"/>
              <a:t> — </a:t>
            </a:r>
            <a:r>
              <a:rPr lang="ru-RU" dirty="0" err="1"/>
              <a:t>зовнішньої</a:t>
            </a:r>
            <a:r>
              <a:rPr lang="ru-RU" dirty="0"/>
              <a:t> </a:t>
            </a:r>
            <a:r>
              <a:rPr lang="ru-RU" dirty="0" err="1"/>
              <a:t>торгівлі</a:t>
            </a:r>
            <a:r>
              <a:rPr lang="ru-RU" dirty="0"/>
              <a:t>, суду, оборони та </a:t>
            </a:r>
            <a:r>
              <a:rPr lang="ru-RU" dirty="0" err="1"/>
              <a:t>ін</a:t>
            </a:r>
            <a:r>
              <a:rPr lang="ru-RU" dirty="0"/>
              <a:t>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508943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Шляхи переходу до соціалізму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 </a:t>
            </a:r>
            <a:r>
              <a:rPr lang="ru-RU" dirty="0"/>
              <a:t>одних </a:t>
            </a:r>
            <a:r>
              <a:rPr lang="ru-RU" dirty="0" err="1"/>
              <a:t>працях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обстоював</a:t>
            </a:r>
            <a:r>
              <a:rPr lang="ru-RU" dirty="0"/>
              <a:t> </a:t>
            </a:r>
            <a:r>
              <a:rPr lang="ru-RU" dirty="0" err="1"/>
              <a:t>правомірність</a:t>
            </a:r>
            <a:r>
              <a:rPr lang="ru-RU" dirty="0"/>
              <a:t> </a:t>
            </a:r>
            <a:r>
              <a:rPr lang="ru-RU" dirty="0" err="1"/>
              <a:t>застосування</a:t>
            </a:r>
            <a:r>
              <a:rPr lang="ru-RU" dirty="0"/>
              <a:t> трудящими </a:t>
            </a:r>
            <a:r>
              <a:rPr lang="ru-RU" dirty="0" err="1"/>
              <a:t>радикальних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для </a:t>
            </a:r>
            <a:r>
              <a:rPr lang="ru-RU" dirty="0" err="1"/>
              <a:t>звільнення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експлуатації</a:t>
            </a:r>
            <a:r>
              <a:rPr lang="ru-RU" dirty="0"/>
              <a:t> і </a:t>
            </a:r>
            <a:r>
              <a:rPr lang="ru-RU" dirty="0" err="1"/>
              <a:t>здобуття</a:t>
            </a:r>
            <a:r>
              <a:rPr lang="ru-RU" dirty="0"/>
              <a:t> </a:t>
            </a:r>
            <a:r>
              <a:rPr lang="ru-RU" dirty="0" err="1"/>
              <a:t>свободи</a:t>
            </a:r>
            <a:r>
              <a:rPr lang="ru-RU" dirty="0"/>
              <a:t>, в </a:t>
            </a:r>
            <a:r>
              <a:rPr lang="ru-RU" dirty="0" err="1"/>
              <a:t>інших</a:t>
            </a:r>
            <a:r>
              <a:rPr lang="ru-RU" dirty="0"/>
              <a:t> — </a:t>
            </a:r>
            <a:r>
              <a:rPr lang="ru-RU" dirty="0" err="1"/>
              <a:t>схилявся</a:t>
            </a:r>
            <a:r>
              <a:rPr lang="ru-RU" dirty="0"/>
              <a:t> до </a:t>
            </a:r>
            <a:r>
              <a:rPr lang="ru-RU" dirty="0" err="1"/>
              <a:t>мирних</a:t>
            </a:r>
            <a:r>
              <a:rPr lang="ru-RU" dirty="0"/>
              <a:t> форм </a:t>
            </a:r>
            <a:r>
              <a:rPr lang="ru-RU" dirty="0" err="1"/>
              <a:t>політичної</a:t>
            </a:r>
            <a:r>
              <a:rPr lang="ru-RU" dirty="0"/>
              <a:t> </a:t>
            </a:r>
            <a:r>
              <a:rPr lang="ru-RU" dirty="0" err="1"/>
              <a:t>боротьби</a:t>
            </a:r>
            <a:r>
              <a:rPr lang="ru-RU" dirty="0"/>
              <a:t>. </a:t>
            </a:r>
            <a:endParaRPr lang="ru-RU" dirty="0" smtClean="0"/>
          </a:p>
          <a:p>
            <a:endParaRPr lang="ru-RU" dirty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583110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Михайло Драгоманов 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 smtClean="0"/>
              <a:t>(</a:t>
            </a:r>
            <a:r>
              <a:rPr lang="ru-RU" dirty="0"/>
              <a:t>1841 — 1895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3600" dirty="0" err="1" smtClean="0"/>
              <a:t>український</a:t>
            </a:r>
            <a:r>
              <a:rPr lang="ru-RU" sz="3600" dirty="0" smtClean="0"/>
              <a:t> </a:t>
            </a:r>
            <a:r>
              <a:rPr lang="ru-RU" sz="3600" dirty="0" err="1"/>
              <a:t>історик</a:t>
            </a:r>
            <a:r>
              <a:rPr lang="ru-RU" sz="3600" dirty="0"/>
              <a:t>, </a:t>
            </a:r>
            <a:r>
              <a:rPr lang="ru-RU" sz="3600" dirty="0" err="1"/>
              <a:t>етнограф</a:t>
            </a:r>
            <a:r>
              <a:rPr lang="ru-RU" sz="3600" dirty="0"/>
              <a:t>, </a:t>
            </a:r>
            <a:r>
              <a:rPr lang="ru-RU" sz="3600" dirty="0" err="1"/>
              <a:t>літературознавець</a:t>
            </a:r>
            <a:r>
              <a:rPr lang="ru-RU" sz="3600" dirty="0"/>
              <a:t> і </a:t>
            </a:r>
            <a:r>
              <a:rPr lang="ru-RU" sz="3600" dirty="0" err="1"/>
              <a:t>публіцист</a:t>
            </a:r>
            <a:r>
              <a:rPr lang="ru-RU" sz="3600" dirty="0"/>
              <a:t> </a:t>
            </a:r>
            <a:endParaRPr lang="ru-RU" sz="3600" dirty="0" smtClean="0"/>
          </a:p>
          <a:p>
            <a:endParaRPr lang="ru-RU" sz="3600" dirty="0" smtClean="0"/>
          </a:p>
          <a:p>
            <a:r>
              <a:rPr lang="ru-RU" sz="3600" dirty="0" smtClean="0"/>
              <a:t> </a:t>
            </a:r>
            <a:r>
              <a:rPr lang="ru-RU" sz="3600" i="1" dirty="0" smtClean="0"/>
              <a:t>«</a:t>
            </a:r>
            <a:r>
              <a:rPr lang="ru-RU" sz="3600" i="1" dirty="0" err="1"/>
              <a:t>Чудацькі</a:t>
            </a:r>
            <a:r>
              <a:rPr lang="ru-RU" sz="3600" i="1" dirty="0"/>
              <a:t> думки про </a:t>
            </a:r>
            <a:r>
              <a:rPr lang="ru-RU" sz="3600" i="1" dirty="0" err="1"/>
              <a:t>українську</a:t>
            </a:r>
            <a:r>
              <a:rPr lang="ru-RU" sz="3600" i="1" dirty="0"/>
              <a:t> </a:t>
            </a:r>
            <a:r>
              <a:rPr lang="ru-RU" sz="3600" i="1" dirty="0" err="1"/>
              <a:t>національну</a:t>
            </a:r>
            <a:r>
              <a:rPr lang="ru-RU" sz="3600" i="1" dirty="0"/>
              <a:t> справу» (1891).</a:t>
            </a: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72667763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Рушійна сила перетворень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не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>
                <a:solidFill>
                  <a:srgbClr val="FF0000"/>
                </a:solidFill>
              </a:rPr>
              <a:t>пролетаріат</a:t>
            </a:r>
            <a:r>
              <a:rPr lang="ru-RU" dirty="0"/>
              <a:t>, а й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категорії</a:t>
            </a:r>
            <a:r>
              <a:rPr lang="ru-RU" dirty="0"/>
              <a:t> </a:t>
            </a:r>
            <a:r>
              <a:rPr lang="ru-RU" dirty="0" err="1" smtClean="0">
                <a:solidFill>
                  <a:srgbClr val="FF0000"/>
                </a:solidFill>
              </a:rPr>
              <a:t>трудівників</a:t>
            </a:r>
            <a:endParaRPr lang="ru-RU" dirty="0" smtClean="0">
              <a:solidFill>
                <a:srgbClr val="FF0000"/>
              </a:solidFill>
            </a:endParaRPr>
          </a:p>
          <a:p>
            <a:endParaRPr lang="ru-RU" dirty="0"/>
          </a:p>
          <a:p>
            <a:r>
              <a:rPr lang="ru-RU" dirty="0" smtClean="0"/>
              <a:t>«</a:t>
            </a:r>
            <a:r>
              <a:rPr lang="ru-RU" dirty="0" err="1">
                <a:solidFill>
                  <a:srgbClr val="FF0000"/>
                </a:solidFill>
              </a:rPr>
              <a:t>робітництво</a:t>
            </a:r>
            <a:r>
              <a:rPr lang="ru-RU" dirty="0"/>
              <a:t>», </a:t>
            </a:r>
            <a:r>
              <a:rPr lang="ru-RU" dirty="0" err="1" smtClean="0"/>
              <a:t>всі</a:t>
            </a:r>
            <a:r>
              <a:rPr lang="ru-RU" dirty="0" smtClean="0"/>
              <a:t>, </a:t>
            </a:r>
            <a:r>
              <a:rPr lang="ru-RU" dirty="0" err="1" smtClean="0"/>
              <a:t>хто</a:t>
            </a:r>
            <a:r>
              <a:rPr lang="ru-RU" dirty="0" smtClean="0"/>
              <a:t> </a:t>
            </a:r>
            <a:r>
              <a:rPr lang="ru-RU" dirty="0" err="1"/>
              <a:t>працює</a:t>
            </a:r>
            <a:r>
              <a:rPr lang="ru-RU" dirty="0"/>
              <a:t>, — </a:t>
            </a:r>
            <a:r>
              <a:rPr lang="ru-RU" dirty="0" err="1" smtClean="0"/>
              <a:t>робітники</a:t>
            </a:r>
            <a:r>
              <a:rPr lang="ru-RU" dirty="0" smtClean="0"/>
              <a:t>, </a:t>
            </a:r>
            <a:r>
              <a:rPr lang="ru-RU" dirty="0" err="1" smtClean="0"/>
              <a:t>дрібні</a:t>
            </a:r>
            <a:r>
              <a:rPr lang="ru-RU" dirty="0" smtClean="0"/>
              <a:t> </a:t>
            </a:r>
            <a:r>
              <a:rPr lang="ru-RU" dirty="0" err="1" smtClean="0"/>
              <a:t>селяни</a:t>
            </a:r>
            <a:r>
              <a:rPr lang="ru-RU" dirty="0" smtClean="0"/>
              <a:t>, </a:t>
            </a:r>
            <a:r>
              <a:rPr lang="ru-RU" dirty="0" err="1" smtClean="0"/>
              <a:t>ремісники</a:t>
            </a:r>
            <a:r>
              <a:rPr lang="ru-RU" dirty="0" smtClean="0"/>
              <a:t>, </a:t>
            </a:r>
            <a:r>
              <a:rPr lang="ru-RU" dirty="0" err="1" smtClean="0"/>
              <a:t>інтелігенція</a:t>
            </a:r>
            <a:r>
              <a:rPr lang="ru-RU" dirty="0" smtClean="0"/>
              <a:t>. </a:t>
            </a:r>
          </a:p>
          <a:p>
            <a:endParaRPr lang="ru-RU" dirty="0" smtClean="0"/>
          </a:p>
          <a:p>
            <a:r>
              <a:rPr lang="ru-RU" dirty="0" err="1" smtClean="0"/>
              <a:t>соціалізм</a:t>
            </a:r>
            <a:r>
              <a:rPr lang="ru-RU" dirty="0" smtClean="0"/>
              <a:t> </a:t>
            </a:r>
            <a:r>
              <a:rPr lang="ru-RU" dirty="0" err="1"/>
              <a:t>спирався</a:t>
            </a:r>
            <a:r>
              <a:rPr lang="ru-RU" dirty="0"/>
              <a:t> на </a:t>
            </a:r>
            <a:r>
              <a:rPr lang="ru-RU" dirty="0" err="1">
                <a:solidFill>
                  <a:srgbClr val="FF0000"/>
                </a:solidFill>
              </a:rPr>
              <a:t>загальнолюдські</a:t>
            </a:r>
            <a:r>
              <a:rPr lang="ru-RU" dirty="0"/>
              <a:t>, а не на </a:t>
            </a:r>
            <a:r>
              <a:rPr lang="ru-RU" dirty="0" err="1"/>
              <a:t>суто</a:t>
            </a:r>
            <a:r>
              <a:rPr lang="ru-RU" dirty="0"/>
              <a:t> </a:t>
            </a:r>
            <a:r>
              <a:rPr lang="ru-RU" dirty="0" err="1"/>
              <a:t>класові</a:t>
            </a:r>
            <a:r>
              <a:rPr lang="ru-RU" dirty="0"/>
              <a:t> </a:t>
            </a:r>
            <a:r>
              <a:rPr lang="ru-RU" dirty="0" err="1"/>
              <a:t>цінності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мав</a:t>
            </a:r>
            <a:r>
              <a:rPr lang="ru-RU" dirty="0"/>
              <a:t> </a:t>
            </a:r>
            <a:r>
              <a:rPr lang="ru-RU" dirty="0" err="1"/>
              <a:t>би</a:t>
            </a:r>
            <a:r>
              <a:rPr lang="ru-RU" dirty="0"/>
              <a:t> бути </a:t>
            </a:r>
            <a:r>
              <a:rPr lang="ru-RU" dirty="0" err="1"/>
              <a:t>самоврядний</a:t>
            </a:r>
            <a:r>
              <a:rPr lang="ru-RU" dirty="0"/>
              <a:t>, </a:t>
            </a:r>
            <a:r>
              <a:rPr lang="ru-RU" dirty="0" err="1"/>
              <a:t>недержавний</a:t>
            </a:r>
            <a:r>
              <a:rPr lang="ru-RU" dirty="0"/>
              <a:t> </a:t>
            </a:r>
            <a:r>
              <a:rPr lang="ru-RU" dirty="0" err="1"/>
              <a:t>соціалізм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153458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національне</a:t>
            </a:r>
            <a:r>
              <a:rPr lang="ru-RU" dirty="0" smtClean="0"/>
              <a:t> </a:t>
            </a:r>
            <a:r>
              <a:rPr lang="ru-RU" dirty="0" err="1" smtClean="0"/>
              <a:t>питання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закликав </a:t>
            </a:r>
            <a:r>
              <a:rPr lang="ru-RU" dirty="0" err="1"/>
              <a:t>інтелігенцію</a:t>
            </a:r>
            <a:r>
              <a:rPr lang="ru-RU" dirty="0"/>
              <a:t> </a:t>
            </a:r>
            <a:r>
              <a:rPr lang="ru-RU" dirty="0" err="1"/>
              <a:t>сприяти</a:t>
            </a:r>
            <a:r>
              <a:rPr lang="ru-RU" dirty="0"/>
              <a:t> </a:t>
            </a:r>
            <a:r>
              <a:rPr lang="ru-RU" dirty="0" err="1"/>
              <a:t>формуванню</a:t>
            </a:r>
            <a:r>
              <a:rPr lang="ru-RU" dirty="0"/>
              <a:t> </a:t>
            </a:r>
            <a:r>
              <a:rPr lang="ru-RU" dirty="0" err="1">
                <a:solidFill>
                  <a:srgbClr val="FF0000"/>
                </a:solidFill>
              </a:rPr>
              <a:t>української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нації</a:t>
            </a:r>
            <a:r>
              <a:rPr lang="ru-RU" dirty="0"/>
              <a:t>, </a:t>
            </a:r>
            <a:r>
              <a:rPr lang="ru-RU" dirty="0" err="1"/>
              <a:t>здатної</a:t>
            </a:r>
            <a:r>
              <a:rPr lang="ru-RU" dirty="0"/>
              <a:t> до </a:t>
            </a:r>
            <a:r>
              <a:rPr lang="ru-RU" dirty="0" err="1"/>
              <a:t>самостійного</a:t>
            </a:r>
            <a:r>
              <a:rPr lang="ru-RU" dirty="0"/>
              <a:t> </a:t>
            </a:r>
            <a:r>
              <a:rPr lang="ru-RU" dirty="0" smtClean="0"/>
              <a:t>культурного й </a:t>
            </a:r>
            <a:r>
              <a:rPr lang="ru-RU" dirty="0" err="1"/>
              <a:t>політичного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і </a:t>
            </a:r>
            <a:r>
              <a:rPr lang="ru-RU" dirty="0" err="1"/>
              <a:t>спроможної</a:t>
            </a:r>
            <a:r>
              <a:rPr lang="ru-RU" dirty="0"/>
              <a:t> активно </a:t>
            </a:r>
            <a:r>
              <a:rPr lang="ru-RU" dirty="0" err="1"/>
              <a:t>засвоювати</a:t>
            </a:r>
            <a:r>
              <a:rPr lang="ru-RU" dirty="0"/>
              <a:t> </a:t>
            </a:r>
            <a:r>
              <a:rPr lang="ru-RU" dirty="0" err="1"/>
              <a:t>загальнолюдські</a:t>
            </a:r>
            <a:r>
              <a:rPr lang="ru-RU" dirty="0"/>
              <a:t> </a:t>
            </a:r>
            <a:r>
              <a:rPr lang="ru-RU" dirty="0" err="1"/>
              <a:t>культурні</a:t>
            </a:r>
            <a:r>
              <a:rPr lang="ru-RU" dirty="0"/>
              <a:t> </a:t>
            </a:r>
            <a:r>
              <a:rPr lang="ru-RU" dirty="0" err="1"/>
              <a:t>здобутки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082630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Політичний </a:t>
            </a:r>
            <a:r>
              <a:rPr lang="uk-UA" dirty="0" err="1" smtClean="0"/>
              <a:t>проєкт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1844824"/>
            <a:ext cx="6984776" cy="4248472"/>
          </a:xfrm>
        </p:spPr>
        <p:txBody>
          <a:bodyPr>
            <a:normAutofit fontScale="40000" lnSpcReduction="20000"/>
          </a:bodyPr>
          <a:lstStyle/>
          <a:p>
            <a:pPr algn="just"/>
            <a:r>
              <a:rPr lang="ru-RU" sz="4500" dirty="0" err="1" smtClean="0"/>
              <a:t>політична</a:t>
            </a:r>
            <a:r>
              <a:rPr lang="ru-RU" sz="4500" dirty="0" smtClean="0"/>
              <a:t> </a:t>
            </a:r>
            <a:r>
              <a:rPr lang="ru-RU" sz="4500" dirty="0" err="1"/>
              <a:t>незалежність</a:t>
            </a:r>
            <a:r>
              <a:rPr lang="ru-RU" sz="4500" dirty="0"/>
              <a:t> </a:t>
            </a:r>
            <a:r>
              <a:rPr lang="ru-RU" sz="4500" dirty="0" err="1" smtClean="0"/>
              <a:t>націй</a:t>
            </a:r>
            <a:r>
              <a:rPr lang="ru-RU" sz="4500" dirty="0" smtClean="0"/>
              <a:t>, яка не </a:t>
            </a:r>
            <a:r>
              <a:rPr lang="ru-RU" sz="4500" dirty="0" err="1"/>
              <a:t>передбачає</a:t>
            </a:r>
            <a:r>
              <a:rPr lang="ru-RU" sz="4500" dirty="0"/>
              <a:t> </a:t>
            </a:r>
            <a:r>
              <a:rPr lang="ru-RU" sz="4500" dirty="0" err="1"/>
              <a:t>обов'язкового</a:t>
            </a:r>
            <a:r>
              <a:rPr lang="ru-RU" sz="4500" dirty="0"/>
              <a:t> </a:t>
            </a:r>
            <a:r>
              <a:rPr lang="ru-RU" sz="4500" dirty="0" err="1"/>
              <a:t>відокремлення</a:t>
            </a:r>
            <a:r>
              <a:rPr lang="ru-RU" sz="4500" dirty="0"/>
              <a:t> </a:t>
            </a:r>
            <a:r>
              <a:rPr lang="ru-RU" sz="4500" dirty="0" err="1"/>
              <a:t>всіх</a:t>
            </a:r>
            <a:r>
              <a:rPr lang="ru-RU" sz="4500" dirty="0"/>
              <a:t> </a:t>
            </a:r>
            <a:r>
              <a:rPr lang="ru-RU" sz="4500" dirty="0" err="1"/>
              <a:t>націй</a:t>
            </a:r>
            <a:r>
              <a:rPr lang="ru-RU" sz="4500" dirty="0"/>
              <a:t>, </a:t>
            </a:r>
            <a:r>
              <a:rPr lang="ru-RU" sz="4500" dirty="0" err="1"/>
              <a:t>що</a:t>
            </a:r>
            <a:r>
              <a:rPr lang="ru-RU" sz="4500" dirty="0"/>
              <a:t> входили до складу </a:t>
            </a:r>
            <a:r>
              <a:rPr lang="ru-RU" sz="4500" dirty="0" err="1"/>
              <a:t>Російської</a:t>
            </a:r>
            <a:r>
              <a:rPr lang="ru-RU" sz="4500" dirty="0"/>
              <a:t> </a:t>
            </a:r>
            <a:r>
              <a:rPr lang="ru-RU" sz="4500" dirty="0" err="1" smtClean="0"/>
              <a:t>держави</a:t>
            </a:r>
            <a:endParaRPr lang="ru-RU" sz="4500" dirty="0"/>
          </a:p>
          <a:p>
            <a:pPr algn="just"/>
            <a:endParaRPr lang="uk-UA" sz="4500" dirty="0" smtClean="0"/>
          </a:p>
          <a:p>
            <a:pPr algn="just"/>
            <a:endParaRPr lang="ru-RU" sz="4500" dirty="0"/>
          </a:p>
          <a:p>
            <a:pPr algn="ctr"/>
            <a:r>
              <a:rPr lang="ru-RU" sz="4500" dirty="0">
                <a:solidFill>
                  <a:srgbClr val="FF0000"/>
                </a:solidFill>
              </a:rPr>
              <a:t>демократична </a:t>
            </a:r>
            <a:r>
              <a:rPr lang="ru-RU" sz="4500" dirty="0" err="1">
                <a:solidFill>
                  <a:srgbClr val="FF0000"/>
                </a:solidFill>
              </a:rPr>
              <a:t>автономія</a:t>
            </a:r>
            <a:r>
              <a:rPr lang="ru-RU" sz="4500" dirty="0">
                <a:solidFill>
                  <a:srgbClr val="FF0000"/>
                </a:solidFill>
              </a:rPr>
              <a:t> у </a:t>
            </a:r>
            <a:r>
              <a:rPr lang="ru-RU" sz="4500" dirty="0" err="1">
                <a:solidFill>
                  <a:srgbClr val="FF0000"/>
                </a:solidFill>
              </a:rPr>
              <a:t>складі</a:t>
            </a:r>
            <a:r>
              <a:rPr lang="ru-RU" sz="4500" dirty="0">
                <a:solidFill>
                  <a:srgbClr val="FF0000"/>
                </a:solidFill>
              </a:rPr>
              <a:t> </a:t>
            </a:r>
            <a:r>
              <a:rPr lang="ru-RU" sz="4500" dirty="0" err="1" smtClean="0">
                <a:solidFill>
                  <a:srgbClr val="FF0000"/>
                </a:solidFill>
              </a:rPr>
              <a:t>федерації</a:t>
            </a:r>
            <a:endParaRPr lang="ru-RU" sz="4500" dirty="0">
              <a:solidFill>
                <a:srgbClr val="FF0000"/>
              </a:solidFill>
            </a:endParaRPr>
          </a:p>
          <a:p>
            <a:pPr algn="just"/>
            <a:endParaRPr lang="ru-RU" sz="4500" dirty="0">
              <a:solidFill>
                <a:srgbClr val="FF0000"/>
              </a:solidFill>
            </a:endParaRPr>
          </a:p>
          <a:p>
            <a:pPr algn="just"/>
            <a:r>
              <a:rPr lang="ru-RU" sz="4500" dirty="0" err="1" smtClean="0"/>
              <a:t>федерація</a:t>
            </a:r>
            <a:r>
              <a:rPr lang="ru-RU" sz="4500" dirty="0" smtClean="0"/>
              <a:t> </a:t>
            </a:r>
            <a:r>
              <a:rPr lang="ru-RU" sz="4500" dirty="0" err="1"/>
              <a:t>політично</a:t>
            </a:r>
            <a:r>
              <a:rPr lang="ru-RU" sz="4500" dirty="0"/>
              <a:t> </a:t>
            </a:r>
            <a:r>
              <a:rPr lang="ru-RU" sz="4500" dirty="0" err="1"/>
              <a:t>рівноправних</a:t>
            </a:r>
            <a:r>
              <a:rPr lang="ru-RU" sz="4500" dirty="0"/>
              <a:t> </a:t>
            </a:r>
            <a:r>
              <a:rPr lang="ru-RU" sz="4500" dirty="0" err="1"/>
              <a:t>народів</a:t>
            </a:r>
            <a:r>
              <a:rPr lang="ru-RU" sz="4500" dirty="0"/>
              <a:t> з демократичною, </a:t>
            </a:r>
            <a:r>
              <a:rPr lang="ru-RU" sz="4500" dirty="0" err="1"/>
              <a:t>республіканською</a:t>
            </a:r>
            <a:r>
              <a:rPr lang="ru-RU" sz="4500" dirty="0"/>
              <a:t> формою </a:t>
            </a:r>
            <a:r>
              <a:rPr lang="ru-RU" sz="4500" dirty="0" err="1"/>
              <a:t>правління</a:t>
            </a:r>
            <a:r>
              <a:rPr lang="ru-RU" sz="4500" dirty="0"/>
              <a:t>, </a:t>
            </a:r>
            <a:r>
              <a:rPr lang="ru-RU" sz="4500" dirty="0" err="1"/>
              <a:t>заснованою</a:t>
            </a:r>
            <a:r>
              <a:rPr lang="ru-RU" sz="4500" dirty="0"/>
              <a:t> на </a:t>
            </a:r>
            <a:r>
              <a:rPr lang="ru-RU" sz="4500" dirty="0" err="1"/>
              <a:t>громаді</a:t>
            </a:r>
            <a:r>
              <a:rPr lang="ru-RU" sz="4500" dirty="0"/>
              <a:t> як </a:t>
            </a:r>
            <a:r>
              <a:rPr lang="ru-RU" sz="4500" dirty="0" err="1"/>
              <a:t>первинному</a:t>
            </a:r>
            <a:r>
              <a:rPr lang="ru-RU" sz="4500" dirty="0"/>
              <a:t> </a:t>
            </a:r>
            <a:r>
              <a:rPr lang="ru-RU" sz="4500" dirty="0" err="1"/>
              <a:t>самоврядному</a:t>
            </a:r>
            <a:r>
              <a:rPr lang="ru-RU" sz="4500" dirty="0"/>
              <a:t> </a:t>
            </a:r>
            <a:r>
              <a:rPr lang="ru-RU" sz="4500" dirty="0" err="1"/>
              <a:t>територіальному</a:t>
            </a:r>
            <a:r>
              <a:rPr lang="ru-RU" sz="4500" dirty="0"/>
              <a:t> </a:t>
            </a:r>
            <a:r>
              <a:rPr lang="ru-RU" sz="4500" dirty="0" err="1"/>
              <a:t>об'єднанні</a:t>
            </a:r>
            <a:r>
              <a:rPr lang="ru-RU" sz="4500" dirty="0"/>
              <a:t>. </a:t>
            </a:r>
          </a:p>
          <a:p>
            <a:pPr algn="just"/>
            <a:endParaRPr lang="ru-RU" sz="4500" dirty="0"/>
          </a:p>
          <a:p>
            <a:pPr algn="just"/>
            <a:r>
              <a:rPr lang="ru-RU" sz="4500" dirty="0" err="1" smtClean="0"/>
              <a:t>вільний</a:t>
            </a:r>
            <a:r>
              <a:rPr lang="ru-RU" sz="4500" dirty="0" smtClean="0"/>
              <a:t> </a:t>
            </a:r>
            <a:r>
              <a:rPr lang="ru-RU" sz="4500" dirty="0" err="1"/>
              <a:t>розвиток</a:t>
            </a:r>
            <a:r>
              <a:rPr lang="ru-RU" sz="4500" dirty="0"/>
              <a:t> </a:t>
            </a:r>
            <a:r>
              <a:rPr lang="ru-RU" sz="4500" dirty="0" err="1"/>
              <a:t>народів</a:t>
            </a:r>
            <a:r>
              <a:rPr lang="ru-RU" sz="4500" dirty="0"/>
              <a:t> без будь-</a:t>
            </a:r>
            <a:r>
              <a:rPr lang="ru-RU" sz="4500" dirty="0" err="1"/>
              <a:t>якого</a:t>
            </a:r>
            <a:r>
              <a:rPr lang="ru-RU" sz="4500" dirty="0"/>
              <a:t> верховенства </a:t>
            </a:r>
            <a:r>
              <a:rPr lang="ru-RU" sz="4500" dirty="0" err="1"/>
              <a:t>однієї</a:t>
            </a:r>
            <a:r>
              <a:rPr lang="ru-RU" sz="4500" dirty="0"/>
              <a:t> </a:t>
            </a:r>
            <a:r>
              <a:rPr lang="ru-RU" sz="4500" dirty="0" err="1"/>
              <a:t>нації</a:t>
            </a:r>
            <a:r>
              <a:rPr lang="ru-RU" sz="4500" dirty="0"/>
              <a:t> над </a:t>
            </a:r>
            <a:r>
              <a:rPr lang="ru-RU" sz="4500" dirty="0" err="1"/>
              <a:t>іншою</a:t>
            </a:r>
            <a:r>
              <a:rPr lang="ru-RU" sz="4500" dirty="0"/>
              <a:t> </a:t>
            </a:r>
            <a:r>
              <a:rPr lang="ru-RU" sz="4500" dirty="0" err="1"/>
              <a:t>здатні</a:t>
            </a:r>
            <a:r>
              <a:rPr lang="ru-RU" sz="4500" dirty="0"/>
              <a:t> </a:t>
            </a:r>
            <a:r>
              <a:rPr lang="ru-RU" sz="4500" dirty="0" err="1"/>
              <a:t>забезпечити</a:t>
            </a:r>
            <a:r>
              <a:rPr lang="ru-RU" sz="4500" dirty="0"/>
              <a:t> </a:t>
            </a:r>
            <a:r>
              <a:rPr lang="ru-RU" sz="4500" dirty="0" err="1"/>
              <a:t>соціалізм</a:t>
            </a:r>
            <a:r>
              <a:rPr lang="ru-RU" sz="4500" dirty="0"/>
              <a:t> і </a:t>
            </a:r>
            <a:r>
              <a:rPr lang="ru-RU" sz="4500" dirty="0" err="1" smtClean="0"/>
              <a:t>федерація</a:t>
            </a:r>
            <a:endParaRPr lang="ru-RU" sz="4500" dirty="0" smtClean="0"/>
          </a:p>
          <a:p>
            <a:pPr algn="just"/>
            <a:endParaRPr lang="ru-RU" sz="45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088566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федералізм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На </a:t>
            </a:r>
            <a:r>
              <a:rPr lang="ru-RU" dirty="0" err="1"/>
              <a:t>федеративних</a:t>
            </a:r>
            <a:r>
              <a:rPr lang="ru-RU" dirty="0"/>
              <a:t> засадах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будуватися</a:t>
            </a:r>
            <a:r>
              <a:rPr lang="ru-RU" dirty="0"/>
              <a:t> </a:t>
            </a:r>
            <a:r>
              <a:rPr lang="ru-RU" dirty="0" err="1"/>
              <a:t>відносини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народами як у межах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ru-RU" dirty="0"/>
              <a:t>, так і у </a:t>
            </a:r>
            <a:r>
              <a:rPr lang="ru-RU" dirty="0" err="1"/>
              <a:t>всесвітньому</a:t>
            </a:r>
            <a:r>
              <a:rPr lang="ru-RU" dirty="0"/>
              <a:t> </a:t>
            </a:r>
            <a:r>
              <a:rPr lang="ru-RU" dirty="0" err="1"/>
              <a:t>масштабі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348127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Критика космополітизму та інтернаціоналізму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 smtClean="0"/>
              <a:t>різко</a:t>
            </a:r>
            <a:r>
              <a:rPr lang="ru-RU" dirty="0" smtClean="0"/>
              <a:t> </a:t>
            </a:r>
            <a:r>
              <a:rPr lang="ru-RU" dirty="0" err="1"/>
              <a:t>критикував</a:t>
            </a:r>
            <a:r>
              <a:rPr lang="ru-RU" dirty="0"/>
              <a:t> тих </a:t>
            </a:r>
            <a:r>
              <a:rPr lang="ru-RU" dirty="0" err="1"/>
              <a:t>діячів</a:t>
            </a:r>
            <a:r>
              <a:rPr lang="ru-RU" dirty="0"/>
              <a:t>, для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загальноєвропейські</a:t>
            </a:r>
            <a:r>
              <a:rPr lang="ru-RU" dirty="0"/>
              <a:t> </a:t>
            </a:r>
            <a:r>
              <a:rPr lang="ru-RU" dirty="0" err="1"/>
              <a:t>ідеали</a:t>
            </a:r>
            <a:r>
              <a:rPr lang="ru-RU" dirty="0"/>
              <a:t> </a:t>
            </a:r>
            <a:r>
              <a:rPr lang="ru-RU" dirty="0" err="1"/>
              <a:t>соціальної</a:t>
            </a:r>
            <a:r>
              <a:rPr lang="ru-RU" dirty="0"/>
              <a:t> </a:t>
            </a:r>
            <a:r>
              <a:rPr lang="ru-RU" dirty="0" err="1"/>
              <a:t>рівності</a:t>
            </a:r>
            <a:r>
              <a:rPr lang="ru-RU" dirty="0"/>
              <a:t> заслонили </a:t>
            </a:r>
            <a:r>
              <a:rPr lang="ru-RU" dirty="0" err="1"/>
              <a:t>ідеал</a:t>
            </a:r>
            <a:r>
              <a:rPr lang="ru-RU" dirty="0"/>
              <a:t> </a:t>
            </a:r>
            <a:r>
              <a:rPr lang="ru-RU" dirty="0" err="1"/>
              <a:t>національної</a:t>
            </a:r>
            <a:r>
              <a:rPr lang="ru-RU" dirty="0"/>
              <a:t> </a:t>
            </a:r>
            <a:r>
              <a:rPr lang="ru-RU" dirty="0" err="1"/>
              <a:t>самостійності</a:t>
            </a:r>
            <a:r>
              <a:rPr lang="ru-RU" dirty="0"/>
              <a:t>, та тих, </a:t>
            </a:r>
            <a:r>
              <a:rPr lang="ru-RU" dirty="0" err="1"/>
              <a:t>хто</a:t>
            </a:r>
            <a:r>
              <a:rPr lang="ru-RU" dirty="0"/>
              <a:t> за </a:t>
            </a:r>
            <a:r>
              <a:rPr lang="ru-RU" dirty="0" err="1"/>
              <a:t>гаслами</a:t>
            </a:r>
            <a:r>
              <a:rPr lang="ru-RU" dirty="0"/>
              <a:t> </a:t>
            </a:r>
            <a:r>
              <a:rPr lang="ru-RU" dirty="0" err="1"/>
              <a:t>інтернаціоналізму</a:t>
            </a:r>
            <a:r>
              <a:rPr lang="ru-RU" dirty="0"/>
              <a:t> </a:t>
            </a:r>
            <a:r>
              <a:rPr lang="ru-RU" dirty="0" err="1"/>
              <a:t>приховує</a:t>
            </a:r>
            <a:r>
              <a:rPr lang="ru-RU" dirty="0"/>
              <a:t> </a:t>
            </a:r>
            <a:r>
              <a:rPr lang="ru-RU" dirty="0" err="1"/>
              <a:t>нелюбов</a:t>
            </a:r>
            <a:r>
              <a:rPr lang="ru-RU" dirty="0"/>
              <a:t> до </a:t>
            </a:r>
            <a:r>
              <a:rPr lang="ru-RU" dirty="0" err="1"/>
              <a:t>власного</a:t>
            </a:r>
            <a:r>
              <a:rPr lang="ru-RU" dirty="0"/>
              <a:t> народу.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 err="1" smtClean="0"/>
              <a:t>виступав</a:t>
            </a:r>
            <a:r>
              <a:rPr lang="ru-RU" dirty="0" smtClean="0"/>
              <a:t> </a:t>
            </a:r>
            <a:r>
              <a:rPr lang="ru-RU" dirty="0" err="1"/>
              <a:t>проти</a:t>
            </a:r>
            <a:r>
              <a:rPr lang="ru-RU" dirty="0"/>
              <a:t> </a:t>
            </a:r>
            <a:r>
              <a:rPr lang="ru-RU" dirty="0" err="1"/>
              <a:t>абсолютизації</a:t>
            </a:r>
            <a:r>
              <a:rPr lang="ru-RU" dirty="0"/>
              <a:t> </a:t>
            </a:r>
            <a:r>
              <a:rPr lang="ru-RU" dirty="0" err="1"/>
              <a:t>марксистського</a:t>
            </a:r>
            <a:r>
              <a:rPr lang="ru-RU" dirty="0"/>
              <a:t> </a:t>
            </a:r>
            <a:r>
              <a:rPr lang="ru-RU" dirty="0" err="1"/>
              <a:t>вчення</a:t>
            </a:r>
            <a:r>
              <a:rPr lang="ru-RU" dirty="0"/>
              <a:t>, закликав </a:t>
            </a:r>
            <a:r>
              <a:rPr lang="ru-RU" dirty="0" err="1"/>
              <a:t>сприймати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як продукт </a:t>
            </a:r>
            <a:r>
              <a:rPr lang="ru-RU" dirty="0" err="1"/>
              <a:t>певної</a:t>
            </a:r>
            <a:r>
              <a:rPr lang="ru-RU" dirty="0"/>
              <a:t> </a:t>
            </a:r>
            <a:r>
              <a:rPr lang="ru-RU" dirty="0" err="1"/>
              <a:t>епохи</a:t>
            </a:r>
            <a:r>
              <a:rPr lang="ru-RU" dirty="0"/>
              <a:t>, а не як </a:t>
            </a:r>
            <a:r>
              <a:rPr lang="ru-RU" dirty="0" err="1"/>
              <a:t>керівництво</a:t>
            </a:r>
            <a:r>
              <a:rPr lang="ru-RU" dirty="0"/>
              <a:t> до </a:t>
            </a:r>
            <a:r>
              <a:rPr lang="ru-RU" dirty="0" err="1"/>
              <a:t>дії</a:t>
            </a:r>
            <a:r>
              <a:rPr lang="ru-RU" dirty="0"/>
              <a:t> на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часи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429130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User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052736"/>
            <a:ext cx="6696744" cy="4896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3574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esktop\thumb_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908720"/>
            <a:ext cx="6624736" cy="4896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1478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User\Desktop\thumb_2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124744"/>
            <a:ext cx="6552728" cy="4536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4086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Біографія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У 1863 р. </a:t>
            </a:r>
            <a:r>
              <a:rPr lang="ru-RU" dirty="0" err="1"/>
              <a:t>закінчив</a:t>
            </a:r>
            <a:r>
              <a:rPr lang="ru-RU" dirty="0"/>
              <a:t> </a:t>
            </a:r>
            <a:r>
              <a:rPr lang="ru-RU" dirty="0" err="1"/>
              <a:t>історико-філологічний</a:t>
            </a:r>
            <a:r>
              <a:rPr lang="ru-RU" dirty="0"/>
              <a:t> факультет </a:t>
            </a:r>
            <a:r>
              <a:rPr lang="ru-RU" dirty="0" err="1"/>
              <a:t>Київського</a:t>
            </a:r>
            <a:r>
              <a:rPr lang="ru-RU" dirty="0"/>
              <a:t> </a:t>
            </a:r>
            <a:r>
              <a:rPr lang="ru-RU" dirty="0" err="1" smtClean="0"/>
              <a:t>університету</a:t>
            </a:r>
            <a:endParaRPr lang="ru-RU" dirty="0" smtClean="0"/>
          </a:p>
          <a:p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/>
              <a:t>1864—1875 </a:t>
            </a:r>
            <a:r>
              <a:rPr lang="en-GB" dirty="0"/>
              <a:t>pp. </a:t>
            </a:r>
            <a:r>
              <a:rPr lang="ru-RU" dirty="0" err="1"/>
              <a:t>працював</a:t>
            </a:r>
            <a:r>
              <a:rPr lang="ru-RU" dirty="0"/>
              <a:t> у </a:t>
            </a:r>
            <a:r>
              <a:rPr lang="ru-RU" dirty="0" err="1"/>
              <a:t>ньому</a:t>
            </a:r>
            <a:r>
              <a:rPr lang="ru-RU" dirty="0"/>
              <a:t> приват-доцентом на </a:t>
            </a:r>
            <a:r>
              <a:rPr lang="ru-RU" dirty="0" err="1"/>
              <a:t>кафедрі</a:t>
            </a:r>
            <a:r>
              <a:rPr lang="ru-RU" dirty="0"/>
              <a:t> </a:t>
            </a:r>
            <a:r>
              <a:rPr lang="ru-RU" dirty="0" err="1"/>
              <a:t>всесвітньої</a:t>
            </a:r>
            <a:r>
              <a:rPr lang="ru-RU" dirty="0"/>
              <a:t> </a:t>
            </a:r>
            <a:r>
              <a:rPr lang="ru-RU" dirty="0" err="1"/>
              <a:t>історії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викривав</a:t>
            </a:r>
            <a:r>
              <a:rPr lang="ru-RU" dirty="0" smtClean="0"/>
              <a:t> </a:t>
            </a:r>
            <a:r>
              <a:rPr lang="ru-RU" dirty="0" err="1"/>
              <a:t>русифікаторську</a:t>
            </a:r>
            <a:r>
              <a:rPr lang="ru-RU" dirty="0"/>
              <a:t> </a:t>
            </a:r>
            <a:r>
              <a:rPr lang="ru-RU" dirty="0" err="1"/>
              <a:t>політику</a:t>
            </a:r>
            <a:r>
              <a:rPr lang="ru-RU" dirty="0"/>
              <a:t> царизму </a:t>
            </a:r>
            <a:r>
              <a:rPr lang="ru-RU" dirty="0" err="1"/>
              <a:t>стосовно</a:t>
            </a:r>
            <a:r>
              <a:rPr lang="ru-RU" dirty="0"/>
              <a:t> </a:t>
            </a:r>
            <a:r>
              <a:rPr lang="ru-RU" dirty="0" err="1"/>
              <a:t>неросійських</a:t>
            </a:r>
            <a:r>
              <a:rPr lang="ru-RU" dirty="0"/>
              <a:t> </a:t>
            </a:r>
            <a:r>
              <a:rPr lang="ru-RU" dirty="0" err="1"/>
              <a:t>народів</a:t>
            </a:r>
            <a:r>
              <a:rPr lang="ru-RU" dirty="0"/>
              <a:t>, за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звільнений</a:t>
            </a:r>
            <a:r>
              <a:rPr lang="ru-RU" dirty="0"/>
              <a:t> з </a:t>
            </a:r>
            <a:r>
              <a:rPr lang="ru-RU" dirty="0" err="1" smtClean="0"/>
              <a:t>університету</a:t>
            </a:r>
            <a:endParaRPr lang="ru-RU" dirty="0" smtClean="0"/>
          </a:p>
          <a:p>
            <a:r>
              <a:rPr lang="ru-RU" dirty="0" smtClean="0"/>
              <a:t>У </a:t>
            </a:r>
            <a:r>
              <a:rPr lang="ru-RU" dirty="0"/>
              <a:t>1876 р. </a:t>
            </a:r>
            <a:r>
              <a:rPr lang="ru-RU" dirty="0" err="1"/>
              <a:t>виїжджає</a:t>
            </a:r>
            <a:r>
              <a:rPr lang="ru-RU" dirty="0"/>
              <a:t> до </a:t>
            </a:r>
            <a:r>
              <a:rPr lang="ru-RU" dirty="0" err="1"/>
              <a:t>Женеви</a:t>
            </a:r>
            <a:r>
              <a:rPr lang="ru-RU" dirty="0"/>
              <a:t>, де </a:t>
            </a:r>
            <a:r>
              <a:rPr lang="ru-RU" dirty="0" err="1"/>
              <a:t>видає</a:t>
            </a:r>
            <a:r>
              <a:rPr lang="ru-RU" dirty="0"/>
              <a:t> </a:t>
            </a:r>
            <a:r>
              <a:rPr lang="ru-RU" dirty="0" err="1"/>
              <a:t>збірник</a:t>
            </a:r>
            <a:r>
              <a:rPr lang="ru-RU" dirty="0"/>
              <a:t> «Громада» з метою </a:t>
            </a:r>
            <a:r>
              <a:rPr lang="ru-RU" dirty="0" err="1"/>
              <a:t>популяризації</a:t>
            </a:r>
            <a:r>
              <a:rPr lang="ru-RU" dirty="0"/>
              <a:t> «</a:t>
            </a:r>
            <a:r>
              <a:rPr lang="ru-RU" dirty="0" err="1"/>
              <a:t>українського</a:t>
            </a:r>
            <a:r>
              <a:rPr lang="ru-RU" dirty="0"/>
              <a:t> </a:t>
            </a:r>
            <a:r>
              <a:rPr lang="ru-RU" dirty="0" err="1"/>
              <a:t>питання</a:t>
            </a:r>
            <a:r>
              <a:rPr lang="ru-RU" dirty="0"/>
              <a:t>» у </a:t>
            </a:r>
            <a:r>
              <a:rPr lang="ru-RU" dirty="0" err="1" smtClean="0"/>
              <a:t>світі</a:t>
            </a:r>
            <a:endParaRPr lang="ru-RU" dirty="0" smtClean="0"/>
          </a:p>
          <a:p>
            <a:r>
              <a:rPr lang="ru-RU" dirty="0" smtClean="0"/>
              <a:t>У </a:t>
            </a:r>
            <a:r>
              <a:rPr lang="ru-RU" dirty="0"/>
              <a:t>1889 р. </a:t>
            </a:r>
            <a:r>
              <a:rPr lang="ru-RU" dirty="0" err="1"/>
              <a:t>болгарський</a:t>
            </a:r>
            <a:r>
              <a:rPr lang="ru-RU" dirty="0"/>
              <a:t> уряд запросив М. </a:t>
            </a:r>
            <a:r>
              <a:rPr lang="ru-RU" dirty="0" err="1"/>
              <a:t>Драгоманова</a:t>
            </a:r>
            <a:r>
              <a:rPr lang="ru-RU" dirty="0"/>
              <a:t> на посаду </a:t>
            </a:r>
            <a:r>
              <a:rPr lang="ru-RU" dirty="0" err="1"/>
              <a:t>професора</a:t>
            </a:r>
            <a:r>
              <a:rPr lang="ru-RU" dirty="0"/>
              <a:t> </a:t>
            </a:r>
            <a:r>
              <a:rPr lang="ru-RU" dirty="0" err="1"/>
              <a:t>кафедри</a:t>
            </a:r>
            <a:r>
              <a:rPr lang="ru-RU" dirty="0"/>
              <a:t> </a:t>
            </a:r>
            <a:r>
              <a:rPr lang="ru-RU" dirty="0" err="1"/>
              <a:t>всесвітньої</a:t>
            </a:r>
            <a:r>
              <a:rPr lang="ru-RU" dirty="0"/>
              <a:t> </a:t>
            </a:r>
            <a:r>
              <a:rPr lang="ru-RU" dirty="0" err="1"/>
              <a:t>історії</a:t>
            </a:r>
            <a:r>
              <a:rPr lang="ru-RU" dirty="0"/>
              <a:t> </a:t>
            </a:r>
            <a:r>
              <a:rPr lang="ru-RU" dirty="0" err="1"/>
              <a:t>Софійського</a:t>
            </a:r>
            <a:r>
              <a:rPr lang="ru-RU" dirty="0"/>
              <a:t> </a:t>
            </a:r>
            <a:r>
              <a:rPr lang="ru-RU" dirty="0" err="1"/>
              <a:t>університету</a:t>
            </a:r>
            <a:r>
              <a:rPr lang="ru-RU" dirty="0"/>
              <a:t>, де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працював</a:t>
            </a:r>
            <a:r>
              <a:rPr lang="ru-RU" dirty="0"/>
              <a:t> до </a:t>
            </a:r>
            <a:r>
              <a:rPr lang="ru-RU" dirty="0" err="1"/>
              <a:t>кінця</a:t>
            </a:r>
            <a:r>
              <a:rPr lang="ru-RU" dirty="0"/>
              <a:t> </a:t>
            </a:r>
            <a:r>
              <a:rPr lang="ru-RU" dirty="0" err="1"/>
              <a:t>свого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90806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Політичні</a:t>
            </a:r>
            <a:r>
              <a:rPr lang="ru-RU" dirty="0"/>
              <a:t> погляди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844824"/>
            <a:ext cx="7119893" cy="3878245"/>
          </a:xfrm>
        </p:spPr>
        <p:txBody>
          <a:bodyPr>
            <a:noAutofit/>
          </a:bodyPr>
          <a:lstStyle/>
          <a:p>
            <a:r>
              <a:rPr lang="ru-RU" sz="1800" dirty="0" err="1" smtClean="0"/>
              <a:t>вплив</a:t>
            </a:r>
            <a:r>
              <a:rPr lang="ru-RU" sz="1800" dirty="0" smtClean="0"/>
              <a:t> </a:t>
            </a:r>
            <a:r>
              <a:rPr lang="ru-RU" sz="1800" dirty="0" err="1" smtClean="0"/>
              <a:t>ліберальних</a:t>
            </a:r>
            <a:r>
              <a:rPr lang="ru-RU" sz="1800" dirty="0" smtClean="0"/>
              <a:t> </a:t>
            </a:r>
            <a:r>
              <a:rPr lang="ru-RU" sz="1800" dirty="0"/>
              <a:t>і </a:t>
            </a:r>
            <a:r>
              <a:rPr lang="ru-RU" sz="1800" dirty="0" err="1" smtClean="0"/>
              <a:t>соціалістичних</a:t>
            </a:r>
            <a:r>
              <a:rPr lang="ru-RU" sz="1800" dirty="0" smtClean="0"/>
              <a:t> </a:t>
            </a:r>
            <a:r>
              <a:rPr lang="ru-RU" sz="1800" dirty="0" err="1" smtClean="0"/>
              <a:t>ідей</a:t>
            </a:r>
            <a:endParaRPr lang="ru-RU" sz="1800" dirty="0" smtClean="0"/>
          </a:p>
          <a:p>
            <a:endParaRPr lang="ru-RU" sz="1800" dirty="0"/>
          </a:p>
          <a:p>
            <a:r>
              <a:rPr lang="ru-RU" sz="1800" dirty="0" err="1" smtClean="0"/>
              <a:t>Виникнення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держави</a:t>
            </a:r>
            <a:r>
              <a:rPr lang="ru-RU" sz="1800" dirty="0" smtClean="0"/>
              <a:t> </a:t>
            </a:r>
            <a:r>
              <a:rPr lang="ru-RU" sz="1800" dirty="0" err="1" smtClean="0"/>
              <a:t>пояснював</a:t>
            </a:r>
            <a:r>
              <a:rPr lang="ru-RU" sz="1800" dirty="0" smtClean="0"/>
              <a:t> як марксист</a:t>
            </a:r>
          </a:p>
          <a:p>
            <a:endParaRPr lang="ru-RU" sz="1800" dirty="0" smtClean="0"/>
          </a:p>
          <a:p>
            <a:r>
              <a:rPr lang="ru-RU" sz="1800" dirty="0" smtClean="0"/>
              <a:t>АЛЕ</a:t>
            </a:r>
          </a:p>
          <a:p>
            <a:endParaRPr lang="ru-RU" sz="1800" dirty="0"/>
          </a:p>
          <a:p>
            <a:r>
              <a:rPr lang="ru-RU" sz="1800" dirty="0" smtClean="0"/>
              <a:t>не </a:t>
            </a:r>
            <a:r>
              <a:rPr lang="ru-RU" sz="1800" dirty="0" err="1"/>
              <a:t>поділяв</a:t>
            </a:r>
            <a:r>
              <a:rPr lang="ru-RU" sz="1800" dirty="0"/>
              <a:t> </a:t>
            </a:r>
            <a:r>
              <a:rPr lang="ru-RU" sz="1800" dirty="0" err="1"/>
              <a:t>марксистську</a:t>
            </a:r>
            <a:r>
              <a:rPr lang="ru-RU" sz="1800" dirty="0"/>
              <a:t> тезу про </a:t>
            </a:r>
            <a:r>
              <a:rPr lang="ru-RU" sz="1800" dirty="0" err="1"/>
              <a:t>визначальну</a:t>
            </a:r>
            <a:r>
              <a:rPr lang="ru-RU" sz="1800" dirty="0"/>
              <a:t> роль </a:t>
            </a:r>
            <a:r>
              <a:rPr lang="ru-RU" sz="1800" dirty="0" err="1"/>
              <a:t>матеріального</a:t>
            </a:r>
            <a:r>
              <a:rPr lang="ru-RU" sz="1800" dirty="0"/>
              <a:t> </a:t>
            </a:r>
            <a:r>
              <a:rPr lang="ru-RU" sz="1800" dirty="0" err="1"/>
              <a:t>виробництва</a:t>
            </a:r>
            <a:r>
              <a:rPr lang="ru-RU" sz="1800" dirty="0"/>
              <a:t> в </a:t>
            </a:r>
            <a:r>
              <a:rPr lang="ru-RU" sz="1800" dirty="0" err="1"/>
              <a:t>суспільному</a:t>
            </a:r>
            <a:r>
              <a:rPr lang="ru-RU" sz="1800" dirty="0"/>
              <a:t> </a:t>
            </a:r>
            <a:r>
              <a:rPr lang="ru-RU" sz="1800" dirty="0" err="1" smtClean="0"/>
              <a:t>розвитку</a:t>
            </a:r>
            <a:endParaRPr lang="ru-RU" sz="1800" dirty="0" smtClean="0"/>
          </a:p>
          <a:p>
            <a:endParaRPr lang="ru-RU" sz="1800" dirty="0"/>
          </a:p>
          <a:p>
            <a:r>
              <a:rPr lang="ru-RU" sz="1800" dirty="0" err="1" smtClean="0"/>
              <a:t>економічна</a:t>
            </a:r>
            <a:r>
              <a:rPr lang="ru-RU" sz="1800" dirty="0" smtClean="0"/>
              <a:t> </a:t>
            </a:r>
            <a:r>
              <a:rPr lang="ru-RU" sz="1800" dirty="0" err="1"/>
              <a:t>діяльність</a:t>
            </a:r>
            <a:r>
              <a:rPr lang="ru-RU" sz="1800" dirty="0"/>
              <a:t> </a:t>
            </a:r>
            <a:r>
              <a:rPr lang="ru-RU" sz="1800" dirty="0" err="1"/>
              <a:t>задовольняє</a:t>
            </a:r>
            <a:r>
              <a:rPr lang="ru-RU" sz="1800" dirty="0"/>
              <a:t> </a:t>
            </a:r>
            <a:r>
              <a:rPr lang="ru-RU" sz="1800" dirty="0" err="1"/>
              <a:t>лише</a:t>
            </a:r>
            <a:r>
              <a:rPr lang="ru-RU" sz="1800" dirty="0"/>
              <a:t> одну з потреб </a:t>
            </a:r>
            <a:r>
              <a:rPr lang="ru-RU" sz="1800" dirty="0" err="1"/>
              <a:t>людини</a:t>
            </a:r>
            <a:r>
              <a:rPr lang="ru-RU" sz="1800" dirty="0"/>
              <a:t> — «</a:t>
            </a:r>
            <a:r>
              <a:rPr lang="ru-RU" sz="1800" dirty="0" err="1"/>
              <a:t>живлення</a:t>
            </a:r>
            <a:r>
              <a:rPr lang="ru-RU" sz="1800" dirty="0"/>
              <a:t>», </a:t>
            </a:r>
            <a:r>
              <a:rPr lang="ru-RU" sz="1800" dirty="0" err="1"/>
              <a:t>тоді</a:t>
            </a:r>
            <a:r>
              <a:rPr lang="ru-RU" sz="1800" dirty="0"/>
              <a:t> як </a:t>
            </a:r>
            <a:r>
              <a:rPr lang="ru-RU" sz="1800" dirty="0" smtClean="0"/>
              <a:t>є </a:t>
            </a:r>
            <a:r>
              <a:rPr lang="ru-RU" sz="1800" dirty="0" err="1" smtClean="0"/>
              <a:t>інші</a:t>
            </a:r>
            <a:r>
              <a:rPr lang="ru-RU" sz="1800" dirty="0" smtClean="0"/>
              <a:t> потреби</a:t>
            </a:r>
            <a:endParaRPr lang="ru-RU" sz="1800" dirty="0"/>
          </a:p>
          <a:p>
            <a:r>
              <a:rPr lang="ru-RU" sz="1800" dirty="0" smtClean="0"/>
              <a:t>Люди </a:t>
            </a:r>
            <a:r>
              <a:rPr lang="ru-RU" sz="1800" dirty="0" err="1"/>
              <a:t>прагнуть</a:t>
            </a:r>
            <a:r>
              <a:rPr lang="ru-RU" sz="1800" dirty="0"/>
              <a:t> до </a:t>
            </a:r>
            <a:r>
              <a:rPr lang="ru-RU" sz="1800" dirty="0" err="1"/>
              <a:t>спілкування</a:t>
            </a:r>
            <a:r>
              <a:rPr lang="ru-RU" sz="1800" dirty="0"/>
              <a:t> та </a:t>
            </a:r>
            <a:r>
              <a:rPr lang="ru-RU" sz="1800" dirty="0" err="1"/>
              <a:t>об'єднання</a:t>
            </a:r>
            <a:r>
              <a:rPr lang="ru-RU" sz="1800" dirty="0"/>
              <a:t>, </a:t>
            </a:r>
            <a:r>
              <a:rPr lang="ru-RU" sz="1800" dirty="0" err="1"/>
              <a:t>основними</a:t>
            </a:r>
            <a:r>
              <a:rPr lang="ru-RU" sz="1800" dirty="0"/>
              <a:t> формами </a:t>
            </a:r>
            <a:r>
              <a:rPr lang="ru-RU" sz="1800" dirty="0" err="1"/>
              <a:t>яких</a:t>
            </a:r>
            <a:r>
              <a:rPr lang="ru-RU" sz="1800" dirty="0"/>
              <a:t> є громада й </a:t>
            </a:r>
            <a:r>
              <a:rPr lang="ru-RU" sz="1800" dirty="0" err="1"/>
              <a:t>товариство</a:t>
            </a:r>
            <a:r>
              <a:rPr lang="ru-RU" sz="1800" dirty="0"/>
              <a:t>.</a:t>
            </a:r>
            <a:br>
              <a:rPr lang="ru-RU" sz="1800" dirty="0"/>
            </a:br>
            <a:r>
              <a:rPr lang="ru-RU" sz="1800" dirty="0"/>
              <a:t/>
            </a:r>
            <a:br>
              <a:rPr lang="ru-RU" sz="1800" dirty="0"/>
            </a:b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1360208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держава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err="1" smtClean="0"/>
              <a:t>головний</a:t>
            </a:r>
            <a:r>
              <a:rPr lang="ru-RU" dirty="0" smtClean="0"/>
              <a:t> </a:t>
            </a:r>
            <a:r>
              <a:rPr lang="ru-RU" dirty="0" err="1" smtClean="0"/>
              <a:t>критерій</a:t>
            </a:r>
            <a:r>
              <a:rPr lang="ru-RU" dirty="0" smtClean="0"/>
              <a:t> </a:t>
            </a:r>
            <a:r>
              <a:rPr lang="ru-RU" dirty="0" err="1"/>
              <a:t>оцінки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 </a:t>
            </a:r>
            <a:r>
              <a:rPr lang="ru-RU" dirty="0" smtClean="0"/>
              <a:t>- </a:t>
            </a:r>
            <a:r>
              <a:rPr lang="ru-RU" dirty="0" err="1"/>
              <a:t>служіння</a:t>
            </a:r>
            <a:r>
              <a:rPr lang="ru-RU" dirty="0"/>
              <a:t> </a:t>
            </a:r>
            <a:r>
              <a:rPr lang="ru-RU" dirty="0" err="1"/>
              <a:t>суспільному</a:t>
            </a:r>
            <a:r>
              <a:rPr lang="ru-RU" dirty="0"/>
              <a:t> благу. </a:t>
            </a:r>
            <a:endParaRPr lang="ru-RU" dirty="0" smtClean="0"/>
          </a:p>
          <a:p>
            <a:endParaRPr lang="ru-RU" dirty="0"/>
          </a:p>
          <a:p>
            <a:r>
              <a:rPr lang="ru-RU" dirty="0" smtClean="0"/>
              <a:t>Суть </a:t>
            </a:r>
            <a:r>
              <a:rPr lang="ru-RU" dirty="0" err="1"/>
              <a:t>держави</a:t>
            </a:r>
            <a:r>
              <a:rPr lang="ru-RU" dirty="0"/>
              <a:t> </a:t>
            </a:r>
            <a:r>
              <a:rPr lang="ru-RU" dirty="0" err="1"/>
              <a:t>полягає</a:t>
            </a:r>
            <a:r>
              <a:rPr lang="ru-RU" dirty="0"/>
              <a:t> не в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формі</a:t>
            </a:r>
            <a:r>
              <a:rPr lang="ru-RU" dirty="0"/>
              <a:t>, а в тих правах і свободах, </a:t>
            </a:r>
            <a:r>
              <a:rPr lang="ru-RU" dirty="0" err="1"/>
              <a:t>якими</a:t>
            </a:r>
            <a:r>
              <a:rPr lang="ru-RU" dirty="0"/>
              <a:t> </a:t>
            </a:r>
            <a:r>
              <a:rPr lang="ru-RU" dirty="0" err="1"/>
              <a:t>наділені</a:t>
            </a:r>
            <a:r>
              <a:rPr lang="ru-RU" dirty="0"/>
              <a:t> </a:t>
            </a:r>
            <a:r>
              <a:rPr lang="ru-RU" dirty="0" err="1"/>
              <a:t>громадяни</a:t>
            </a:r>
            <a:r>
              <a:rPr lang="ru-RU" dirty="0"/>
              <a:t>. </a:t>
            </a:r>
            <a:endParaRPr lang="ru-RU" dirty="0" smtClean="0"/>
          </a:p>
          <a:p>
            <a:endParaRPr lang="ru-RU" dirty="0"/>
          </a:p>
          <a:p>
            <a:r>
              <a:rPr lang="ru-RU" dirty="0" err="1" smtClean="0"/>
              <a:t>Кругообіг</a:t>
            </a:r>
            <a:r>
              <a:rPr lang="ru-RU" dirty="0" smtClean="0"/>
              <a:t> </a:t>
            </a:r>
            <a:r>
              <a:rPr lang="ru-RU" dirty="0" err="1" smtClean="0"/>
              <a:t>трьох</a:t>
            </a:r>
            <a:r>
              <a:rPr lang="ru-RU" dirty="0" smtClean="0"/>
              <a:t> форм </a:t>
            </a:r>
            <a:r>
              <a:rPr lang="ru-RU" dirty="0" err="1"/>
              <a:t>держави</a:t>
            </a:r>
            <a:r>
              <a:rPr lang="ru-RU" dirty="0"/>
              <a:t> — </a:t>
            </a:r>
            <a:r>
              <a:rPr lang="ru-RU" dirty="0" err="1"/>
              <a:t>аристократії</a:t>
            </a:r>
            <a:r>
              <a:rPr lang="ru-RU" dirty="0"/>
              <a:t>, </a:t>
            </a:r>
            <a:r>
              <a:rPr lang="ru-RU" dirty="0" err="1"/>
              <a:t>монархії</a:t>
            </a:r>
            <a:r>
              <a:rPr lang="ru-RU" dirty="0"/>
              <a:t> й </a:t>
            </a:r>
            <a:r>
              <a:rPr lang="ru-RU" dirty="0" err="1"/>
              <a:t>демократії</a:t>
            </a:r>
            <a:r>
              <a:rPr lang="ru-RU" dirty="0"/>
              <a:t>. </a:t>
            </a:r>
            <a:endParaRPr lang="ru-RU" dirty="0" smtClean="0"/>
          </a:p>
          <a:p>
            <a:endParaRPr lang="ru-RU" dirty="0"/>
          </a:p>
          <a:p>
            <a:r>
              <a:rPr lang="ru-RU" dirty="0" err="1" smtClean="0">
                <a:solidFill>
                  <a:srgbClr val="FF0000"/>
                </a:solidFill>
              </a:rPr>
              <a:t>Недолік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держави</a:t>
            </a:r>
            <a:r>
              <a:rPr lang="ru-RU" dirty="0" smtClean="0">
                <a:solidFill>
                  <a:srgbClr val="FF0000"/>
                </a:solidFill>
              </a:rPr>
              <a:t>: </a:t>
            </a:r>
            <a:r>
              <a:rPr lang="ru-RU" dirty="0" err="1" smtClean="0"/>
              <a:t>Людство</a:t>
            </a:r>
            <a:r>
              <a:rPr lang="ru-RU" dirty="0" smtClean="0"/>
              <a:t> </a:t>
            </a:r>
            <a:r>
              <a:rPr lang="ru-RU" dirty="0" err="1"/>
              <a:t>втратило</a:t>
            </a:r>
            <a:r>
              <a:rPr lang="ru-RU" dirty="0"/>
              <a:t> </a:t>
            </a:r>
            <a:r>
              <a:rPr lang="ru-RU" dirty="0" err="1"/>
              <a:t>первісну</a:t>
            </a:r>
            <a:r>
              <a:rPr lang="ru-RU" dirty="0"/>
              <a:t> свободу й </a:t>
            </a:r>
            <a:r>
              <a:rPr lang="ru-RU" dirty="0" err="1"/>
              <a:t>постійно</a:t>
            </a:r>
            <a:r>
              <a:rPr lang="ru-RU" dirty="0"/>
              <a:t> </a:t>
            </a:r>
            <a:r>
              <a:rPr lang="ru-RU" dirty="0" err="1"/>
              <a:t>прагне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повернути</a:t>
            </a:r>
            <a:r>
              <a:rPr lang="ru-RU" dirty="0"/>
              <a:t>, але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заважає</a:t>
            </a:r>
            <a:r>
              <a:rPr lang="ru-RU" dirty="0"/>
              <a:t> держава, </a:t>
            </a:r>
            <a:r>
              <a:rPr lang="ru-RU" dirty="0" err="1"/>
              <a:t>навіть</a:t>
            </a:r>
            <a:r>
              <a:rPr lang="ru-RU" dirty="0"/>
              <a:t> демократична, </a:t>
            </a:r>
            <a:r>
              <a:rPr lang="ru-RU" dirty="0" err="1"/>
              <a:t>бо</a:t>
            </a:r>
            <a:r>
              <a:rPr lang="ru-RU" dirty="0"/>
              <a:t> за </a:t>
            </a:r>
            <a:r>
              <a:rPr lang="ru-RU" dirty="0" err="1"/>
              <a:t>такої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 </a:t>
            </a:r>
            <a:r>
              <a:rPr lang="ru-RU" dirty="0" err="1"/>
              <a:t>депутати</a:t>
            </a:r>
            <a:r>
              <a:rPr lang="ru-RU" dirty="0"/>
              <a:t> </a:t>
            </a:r>
            <a:r>
              <a:rPr lang="ru-RU" dirty="0" err="1"/>
              <a:t>стають</a:t>
            </a:r>
            <a:r>
              <a:rPr lang="ru-RU" dirty="0"/>
              <a:t> </a:t>
            </a:r>
            <a:r>
              <a:rPr lang="ru-RU" dirty="0" err="1"/>
              <a:t>головуючими</a:t>
            </a:r>
            <a:r>
              <a:rPr lang="ru-RU" dirty="0"/>
              <a:t> над народом і </a:t>
            </a:r>
            <a:r>
              <a:rPr lang="ru-RU" dirty="0" err="1"/>
              <a:t>вирішують</a:t>
            </a:r>
            <a:r>
              <a:rPr lang="ru-RU" dirty="0"/>
              <a:t> </a:t>
            </a:r>
            <a:r>
              <a:rPr lang="ru-RU" dirty="0" err="1"/>
              <a:t>державні</a:t>
            </a:r>
            <a:r>
              <a:rPr lang="ru-RU" dirty="0"/>
              <a:t> </a:t>
            </a:r>
            <a:r>
              <a:rPr lang="ru-RU" dirty="0" err="1"/>
              <a:t>справи</a:t>
            </a:r>
            <a:r>
              <a:rPr lang="ru-RU" dirty="0"/>
              <a:t>, не </a:t>
            </a:r>
            <a:r>
              <a:rPr lang="ru-RU" dirty="0" err="1"/>
              <a:t>враховуючи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волю. </a:t>
            </a:r>
          </a:p>
        </p:txBody>
      </p:sp>
    </p:spTree>
    <p:extLst>
      <p:ext uri="{BB962C8B-B14F-4D97-AF65-F5344CB8AC3E}">
        <p14:creationId xmlns:p14="http://schemas.microsoft.com/office/powerpoint/2010/main" val="27250648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громада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 smtClean="0"/>
              <a:t>заміняє</a:t>
            </a:r>
            <a:r>
              <a:rPr lang="ru-RU" dirty="0" smtClean="0"/>
              <a:t> народоправство </a:t>
            </a:r>
            <a:r>
              <a:rPr lang="ru-RU" dirty="0"/>
              <a:t>(</a:t>
            </a:r>
            <a:r>
              <a:rPr lang="ru-RU" dirty="0" err="1" smtClean="0"/>
              <a:t>демократію</a:t>
            </a:r>
            <a:r>
              <a:rPr lang="ru-RU" dirty="0" smtClean="0"/>
              <a:t>), </a:t>
            </a:r>
            <a:r>
              <a:rPr lang="ru-RU" dirty="0" err="1"/>
              <a:t>що</a:t>
            </a:r>
            <a:r>
              <a:rPr lang="ru-RU" dirty="0"/>
              <a:t> є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однією</a:t>
            </a:r>
            <a:r>
              <a:rPr lang="ru-RU" dirty="0"/>
              <a:t> з форм державного </a:t>
            </a:r>
            <a:r>
              <a:rPr lang="ru-RU" dirty="0" err="1" smtClean="0"/>
              <a:t>правління</a:t>
            </a:r>
            <a:endParaRPr lang="ru-RU" dirty="0" smtClean="0"/>
          </a:p>
          <a:p>
            <a:endParaRPr lang="ru-RU" dirty="0" smtClean="0"/>
          </a:p>
          <a:p>
            <a:pPr algn="ctr"/>
            <a:r>
              <a:rPr lang="uk-UA" dirty="0" err="1" smtClean="0">
                <a:solidFill>
                  <a:srgbClr val="FF0000"/>
                </a:solidFill>
              </a:rPr>
              <a:t>Громадівським</a:t>
            </a:r>
            <a:r>
              <a:rPr lang="uk-UA" dirty="0" smtClean="0">
                <a:solidFill>
                  <a:srgbClr val="FF0000"/>
                </a:solidFill>
              </a:rPr>
              <a:t> соціалізмом</a:t>
            </a:r>
            <a:endParaRPr lang="ru-RU" dirty="0" smtClean="0">
              <a:solidFill>
                <a:srgbClr val="FF0000"/>
              </a:solidFill>
            </a:endParaRPr>
          </a:p>
          <a:p>
            <a:endParaRPr lang="ru-RU" dirty="0"/>
          </a:p>
          <a:p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самоврядування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>
                <a:solidFill>
                  <a:srgbClr val="FF0000"/>
                </a:solidFill>
              </a:rPr>
              <a:t>«своя воля кожному і </a:t>
            </a:r>
            <a:r>
              <a:rPr lang="ru-RU" dirty="0" err="1">
                <a:solidFill>
                  <a:srgbClr val="FF0000"/>
                </a:solidFill>
              </a:rPr>
              <a:t>вільне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громадство</a:t>
            </a:r>
            <a:r>
              <a:rPr lang="ru-RU" dirty="0">
                <a:solidFill>
                  <a:srgbClr val="FF0000"/>
                </a:solidFill>
              </a:rPr>
              <a:t> й </a:t>
            </a:r>
            <a:r>
              <a:rPr lang="ru-RU" dirty="0" err="1">
                <a:solidFill>
                  <a:srgbClr val="FF0000"/>
                </a:solidFill>
              </a:rPr>
              <a:t>товариство</a:t>
            </a:r>
            <a:r>
              <a:rPr lang="ru-RU" dirty="0">
                <a:solidFill>
                  <a:srgbClr val="FF0000"/>
                </a:solidFill>
              </a:rPr>
              <a:t> людей і </a:t>
            </a:r>
            <a:r>
              <a:rPr lang="ru-RU" dirty="0" err="1">
                <a:solidFill>
                  <a:srgbClr val="FF0000"/>
                </a:solidFill>
              </a:rPr>
              <a:t>товариств</a:t>
            </a:r>
            <a:r>
              <a:rPr lang="ru-RU" dirty="0">
                <a:solidFill>
                  <a:srgbClr val="FF0000"/>
                </a:solidFill>
              </a:rPr>
              <a:t>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1787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718</TotalTime>
  <Words>1162</Words>
  <Application>Microsoft Office PowerPoint</Application>
  <PresentationFormat>Экран (4:3)</PresentationFormat>
  <Paragraphs>174</Paragraphs>
  <Slides>35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36" baseType="lpstr">
      <vt:lpstr>Кнопка</vt:lpstr>
      <vt:lpstr>Політичні ідеї у другій половині  ХІХ ст. </vt:lpstr>
      <vt:lpstr>План</vt:lpstr>
      <vt:lpstr>Михайло Драгоманов  (1841 — 1895)</vt:lpstr>
      <vt:lpstr>Презентация PowerPoint</vt:lpstr>
      <vt:lpstr>Презентация PowerPoint</vt:lpstr>
      <vt:lpstr>Біографія </vt:lpstr>
      <vt:lpstr>Політичні погляди</vt:lpstr>
      <vt:lpstr>держава</vt:lpstr>
      <vt:lpstr>громада</vt:lpstr>
      <vt:lpstr>«громадівський соціалізм»</vt:lpstr>
      <vt:lpstr>Шлях перетворень - еволюція</vt:lpstr>
      <vt:lpstr>Принцип федералізму</vt:lpstr>
      <vt:lpstr>федералізм</vt:lpstr>
      <vt:lpstr>Сергій Подолинський (1850—1891)</vt:lpstr>
      <vt:lpstr>Політичні погляди</vt:lpstr>
      <vt:lpstr>Ідея соціально-політичної рівності</vt:lpstr>
      <vt:lpstr>Громадівський соціалізм</vt:lpstr>
      <vt:lpstr>Шлях перетворень - революція</vt:lpstr>
      <vt:lpstr>громадівський соціалізм</vt:lpstr>
      <vt:lpstr>Іван Франко (1856-1916) </vt:lpstr>
      <vt:lpstr>Презентация PowerPoint</vt:lpstr>
      <vt:lpstr>Еволюція поглядів</vt:lpstr>
      <vt:lpstr>Марксистські погляди</vt:lpstr>
      <vt:lpstr>Буржуазна держава</vt:lpstr>
      <vt:lpstr>Критика марксизму</vt:lpstr>
      <vt:lpstr>Політичний ідеал</vt:lpstr>
      <vt:lpstr>громада</vt:lpstr>
      <vt:lpstr>демократія</vt:lpstr>
      <vt:lpstr>Шляхи переходу до соціалізму</vt:lpstr>
      <vt:lpstr>Рушійна сила перетворень</vt:lpstr>
      <vt:lpstr>національне питання</vt:lpstr>
      <vt:lpstr>Політичний проєкт</vt:lpstr>
      <vt:lpstr>федералізм</vt:lpstr>
      <vt:lpstr>Критика космополітизму та інтернаціоналізму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12</cp:revision>
  <dcterms:created xsi:type="dcterms:W3CDTF">2021-04-04T19:56:44Z</dcterms:created>
  <dcterms:modified xsi:type="dcterms:W3CDTF">2021-04-10T11:44:16Z</dcterms:modified>
</cp:coreProperties>
</file>