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9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77C562-6A10-47F3-AEA4-6F2E99CF5CD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5BCFAE4-419A-4E70-B69C-8581CFDF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49" y="314325"/>
            <a:ext cx="8391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принципы объемно-планировочных  решений при проектировании цеха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200" b="1" dirty="0" smtClean="0"/>
              <a:t>Требования к компоновке цехов</a:t>
            </a:r>
          </a:p>
          <a:p>
            <a:pPr algn="ctr"/>
            <a:endParaRPr lang="ru-R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1523" y="2076450"/>
            <a:ext cx="90487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2200" dirty="0" smtClean="0"/>
              <a:t>размещение всего комплекса оборудования и сооружений на минимальных производственных площадях при соблюдении норм и правил техники безопасности, охраны труда и промсанитарии;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реализация производственной программы на минимальном количестве единиц технологического оборудования;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обеспечение оптимальных грузопотоков, минимизирующих возвратные или перекрещивающиеся передачи (включая требования генплана и транспортные потоки по территории предприятия);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554" y="1519344"/>
            <a:ext cx="94459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2000" dirty="0" smtClean="0"/>
              <a:t>проёмы для притока воздуха должны размещаться в нижней зоне наружных стен цеха и обеспечивать поступление воздуха в объёме, достаточном для ассимиляции всех излишних тепловыделений;</a:t>
            </a:r>
          </a:p>
          <a:p>
            <a:pPr lvl="0" algn="just">
              <a:buFont typeface="Wingdings" pitchFamily="2" charset="2"/>
              <a:buChar char="q"/>
            </a:pPr>
            <a:endParaRPr lang="ru-RU" sz="2000" i="1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/>
              <a:t> на горячих участках цеха проёмы для притока воздуха должны размещаться возможно ближе к постоянным рабочим местам, расположенным в зоне интенсивного теплового воздействия (например, на участке нагревательных устройств, у прокатных клетей, ножниц горячей резки);</a:t>
            </a:r>
          </a:p>
          <a:p>
            <a:pPr lvl="0" algn="just">
              <a:buFont typeface="Wingdings" pitchFamily="2" charset="2"/>
              <a:buChar char="q"/>
            </a:pPr>
            <a:endParaRPr lang="ru-RU" sz="2000" i="1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/>
              <a:t> во многопролётных зданиях для притока воздуха в горячие пролёты используют фонари, размещаемые в холодных пролётах. Для подачи воздуха в рабочую зону горячих пролетов сооружаются перегородки, не достигающие пола на расстоянии 4—6 м;</a:t>
            </a:r>
            <a:endParaRPr lang="ru-RU" sz="2000" i="1" dirty="0" smtClean="0"/>
          </a:p>
          <a:p>
            <a:pPr algn="just">
              <a:buFont typeface="Wingdings" pitchFamily="2" charset="2"/>
              <a:buChar char="q"/>
            </a:pPr>
            <a:endParaRPr lang="ru-RU" sz="2000" i="1" dirty="0" smtClean="0"/>
          </a:p>
          <a:p>
            <a:pPr>
              <a:buFont typeface="Wingdings" pitchFamily="2" charset="2"/>
              <a:buChar char="q"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476935"/>
            <a:ext cx="8953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Обеспечение норм климатических условий </a:t>
            </a:r>
          </a:p>
          <a:p>
            <a:pPr algn="ctr"/>
            <a:r>
              <a:rPr lang="ru-RU" sz="2400" b="1" dirty="0" smtClean="0"/>
              <a:t>(отопление, вентиляция, аэрация)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54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1" y="1625798"/>
            <a:ext cx="95059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dirty="0" smtClean="0"/>
              <a:t>в районах источников тепловыделений следует избегать размещения агрегатов и сооружений вспомогательных помещений, пристраиваемых к наружным стенам здания. Эти помещения в случае необходимости их сооружения располагаются на уровне не ниже 4 м с тем, чтобы в цех был обеспечен приток наружного воздуха через проемы в стенах в нижней зоне;</a:t>
            </a:r>
          </a:p>
          <a:p>
            <a:pPr lvl="0" algn="just">
              <a:buFont typeface="Wingdings" pitchFamily="2" charset="2"/>
              <a:buChar char="q"/>
            </a:pPr>
            <a:endParaRPr lang="ru-RU" sz="2000" i="1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/>
              <a:t> устройства для удаления воздуха из цеха (аэрационные фонари и шахты) должны размещаться над основными источниками тепла и газов.</a:t>
            </a:r>
          </a:p>
          <a:p>
            <a:pPr lvl="0" algn="just">
              <a:buFont typeface="Wingdings" pitchFamily="2" charset="2"/>
              <a:buChar char="q"/>
            </a:pPr>
            <a:endParaRPr lang="ru-RU" sz="20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000" dirty="0" smtClean="0"/>
              <a:t> наряду с естественной вентиляцией необходимо использование сантехнической (отвод тепла с облучающих поверхностей), приточно-вытяжной (благоприятные условия в рабочих помещениях), технологической вентиляции (отвод тепла от главных и вспомогательных электроприводов агрегатов, электропомещений, тоннелей, подвалов, сушильных агрегатов, отвод газов и паров от мест их выделения (участки, травления, сварки и т.д.)).</a:t>
            </a:r>
          </a:p>
          <a:p>
            <a:pPr algn="just"/>
            <a:endParaRPr lang="ru-RU" sz="1600" i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476935"/>
            <a:ext cx="8953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Обеспечение норм климатических условий </a:t>
            </a:r>
          </a:p>
          <a:p>
            <a:pPr algn="ctr"/>
            <a:r>
              <a:rPr lang="ru-RU" sz="2400" b="1" dirty="0" smtClean="0"/>
              <a:t>(отопление, вентиляция, аэрация) </a:t>
            </a:r>
          </a:p>
          <a:p>
            <a:pPr algn="ctr"/>
            <a:r>
              <a:rPr lang="ru-RU" sz="1600" dirty="0" smtClean="0"/>
              <a:t>(продолжение)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32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247775"/>
            <a:ext cx="965834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Ширину </a:t>
            </a:r>
            <a:r>
              <a:rPr lang="ru-RU" sz="2000" dirty="0" smtClean="0">
                <a:latin typeface="Calibri" pitchFamily="34" charset="0"/>
              </a:rPr>
              <a:t>пролётов здания цеха устанавливают с учётом:</a:t>
            </a:r>
          </a:p>
          <a:p>
            <a:pPr algn="just"/>
            <a:endParaRPr lang="ru-RU" sz="2000" dirty="0" smtClean="0">
              <a:latin typeface="Calibri" pitchFamily="34" charset="0"/>
            </a:endParaRP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габаритов выбранного (спроектированного) основного технологического оборудования: технологических линий, агрегатов, комплексов, машин</a:t>
            </a: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условий размещения в цехе складов</a:t>
            </a: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условий размещения полигонов (дополнительных площадей) для обработки, обслуживания материалов (металла)</a:t>
            </a: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необходимости размещения встроенных помещений и площадок (пульты и посты управления, площадки временного хранения запасных частей, такелажа и др.)</a:t>
            </a: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условий размещения технологического оборудования в соответствии с принятыми схемами грузопотоков</a:t>
            </a:r>
          </a:p>
          <a:p>
            <a:pPr lvl="1" algn="just"/>
            <a:r>
              <a:rPr lang="ru-RU" sz="2000" dirty="0" smtClean="0">
                <a:latin typeface="Calibri" pitchFamily="34" charset="0"/>
              </a:rPr>
              <a:t>типов, габаритов выбранных напольных транспортных средств (рольганги, транспортеры, ж/</a:t>
            </a:r>
            <a:r>
              <a:rPr lang="ru-RU" sz="2000" dirty="0" err="1" smtClean="0">
                <a:latin typeface="Calibri" pitchFamily="34" charset="0"/>
              </a:rPr>
              <a:t>д</a:t>
            </a:r>
            <a:r>
              <a:rPr lang="ru-RU" sz="2000" dirty="0" smtClean="0">
                <a:latin typeface="Calibri" pitchFamily="34" charset="0"/>
              </a:rPr>
              <a:t> тележки, шлепперы, конвейеры и т.п.)</a:t>
            </a:r>
          </a:p>
          <a:p>
            <a:pPr lvl="1" algn="just"/>
            <a:endParaRPr lang="ru-RU" sz="20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Длина пролётов – с учетом суммирования габаритов оборудования, расстояния между ними (обеспечение обслуживания, ремонта, демонтажа, монтажа и т.п.).</a:t>
            </a:r>
          </a:p>
          <a:p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607385" y="2063824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629417" y="2639217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664038" y="2950560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662891" y="4804927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74863" y="4199787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665318" y="3547875"/>
            <a:ext cx="329609" cy="637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670812"/>
            <a:ext cx="867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Этапы планировочных решений пролётов цеха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35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083" y="1422059"/>
            <a:ext cx="737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Выбор ширины пролётов осуществляется на основе типового ряда </a:t>
            </a:r>
            <a:r>
              <a:rPr lang="ru-RU" sz="2000" u="sng" dirty="0" smtClean="0"/>
              <a:t>в метрах:</a:t>
            </a:r>
            <a:endParaRPr lang="ru-RU" sz="2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2221" y="1861176"/>
            <a:ext cx="3362547" cy="407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18     24    30   36     42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83" y="3180303"/>
            <a:ext cx="9406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Чертёж технологического плана цеха должен содержать: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сетку координационных осей здания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контуры здания и толщины стен со всеми проемами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расположение основного технологического оборудования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расположение электромашинных помещений, постов управления, ремонтных мастерских, масло- и гидропроводов, тоннелей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размещение и характеристику мостовых кранов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расположение железнодорожных и автомобильных въездов в цех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перечень составных частей комплекса основного оборудования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0962" y="2425110"/>
            <a:ext cx="687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Расстояние между опорными колоннами принимается </a:t>
            </a:r>
            <a:r>
              <a:rPr lang="ru-RU" u="sng" dirty="0" smtClean="0"/>
              <a:t>12 метров</a:t>
            </a: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4853" y="648883"/>
            <a:ext cx="8677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Этапы планировочных решений пролётов цеха </a:t>
            </a:r>
          </a:p>
          <a:p>
            <a:pPr algn="ctr"/>
            <a:r>
              <a:rPr lang="ru-RU" sz="1600" dirty="0" smtClean="0"/>
              <a:t>(продолжение)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83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2118" y="1696335"/>
            <a:ext cx="87895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Перечень основных </a:t>
            </a:r>
            <a:r>
              <a:rPr lang="ru-RU" sz="2400" b="1" dirty="0" err="1" smtClean="0"/>
              <a:t>ГОСТов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ГОСТ 23837-79</a:t>
            </a:r>
          </a:p>
          <a:p>
            <a:pPr algn="just"/>
            <a:r>
              <a:rPr lang="ru-RU" sz="2400" dirty="0" smtClean="0"/>
              <a:t>(габаритные размеры зданий)</a:t>
            </a:r>
          </a:p>
          <a:p>
            <a:pPr algn="just"/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ГОСТ 21.501-80</a:t>
            </a:r>
          </a:p>
          <a:p>
            <a:pPr algn="just"/>
            <a:r>
              <a:rPr lang="ru-RU" sz="2400" dirty="0" smtClean="0"/>
              <a:t>(основные архитектурно-строительные решения)</a:t>
            </a:r>
          </a:p>
          <a:p>
            <a:pPr algn="just"/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ГОСТ 21.107-78</a:t>
            </a:r>
          </a:p>
          <a:p>
            <a:pPr algn="just"/>
            <a:r>
              <a:rPr lang="ru-RU" sz="2400" dirty="0" smtClean="0"/>
              <a:t>(условные обозначения элементов зданий, внутрицеховых сооружений и мостовых кранов)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7383" y="638249"/>
            <a:ext cx="8677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Этапы планировочных решений пролётов цеха </a:t>
            </a:r>
          </a:p>
          <a:p>
            <a:pPr algn="ctr"/>
            <a:r>
              <a:rPr lang="ru-RU" sz="1600" dirty="0" smtClean="0"/>
              <a:t>(продолжение)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41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81" y="405843"/>
            <a:ext cx="8676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Последовательность выполнения чертежа технологического плана цеха</a:t>
            </a:r>
          </a:p>
          <a:p>
            <a:pPr algn="ctr"/>
            <a:r>
              <a:rPr lang="ru-RU" sz="2200" dirty="0" smtClean="0"/>
              <a:t>Пример: 3-х пролётное здание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9546" y="2063801"/>
            <a:ext cx="34298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1-й этап</a:t>
            </a:r>
          </a:p>
          <a:p>
            <a:pPr algn="just"/>
            <a:r>
              <a:rPr lang="ru-RU" sz="2000" dirty="0" smtClean="0"/>
              <a:t>- размещение и обозначение сетки координационных осей здания стен здания, простановка размеров</a:t>
            </a:r>
            <a:endParaRPr lang="ru-RU" sz="2000" dirty="0"/>
          </a:p>
        </p:txBody>
      </p:sp>
      <p:pic>
        <p:nvPicPr>
          <p:cNvPr id="2050" name="Picture 2" descr="F:\картинки!\mRfcpKmr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1511559"/>
            <a:ext cx="6380173" cy="5169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6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41" y="461826"/>
            <a:ext cx="9461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Последовательность выполнения чертежа технологического плана цеха </a:t>
            </a:r>
            <a:r>
              <a:rPr lang="ru-RU" sz="1600" dirty="0" smtClean="0"/>
              <a:t>(продолжение)</a:t>
            </a:r>
          </a:p>
          <a:p>
            <a:pPr algn="ctr"/>
            <a:endParaRPr lang="ru-RU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04654" y="1918056"/>
            <a:ext cx="3079102" cy="286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2-й этап</a:t>
            </a:r>
          </a:p>
          <a:p>
            <a:pPr algn="just"/>
            <a:r>
              <a:rPr lang="ru-RU" sz="2000" dirty="0" smtClean="0"/>
              <a:t>- нанесение разбивочных осей оборудования: продольных и поперечных</a:t>
            </a:r>
          </a:p>
          <a:p>
            <a:pPr algn="just"/>
            <a:r>
              <a:rPr lang="ru-RU" sz="2000" dirty="0" smtClean="0"/>
              <a:t>- простановка размеров между поперечными осями, привязка осей к осям колонн, нанесение габаритов оборудования</a:t>
            </a:r>
          </a:p>
        </p:txBody>
      </p:sp>
      <p:pic>
        <p:nvPicPr>
          <p:cNvPr id="7" name="Picture 2" descr="F:\картинки!\wKSOgzlM2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47" y="1129782"/>
            <a:ext cx="6713682" cy="557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3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32" y="440348"/>
            <a:ext cx="9283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Последовательность выполнения чертежа технологического плана цеха </a:t>
            </a:r>
            <a:r>
              <a:rPr lang="ru-RU" sz="1600" dirty="0" smtClean="0"/>
              <a:t>(продолжение)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1477272"/>
            <a:ext cx="29764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2200" b="1" dirty="0" smtClean="0"/>
              <a:t>3-й этап </a:t>
            </a:r>
          </a:p>
          <a:p>
            <a:pPr algn="just"/>
            <a:r>
              <a:rPr lang="ru-RU" sz="2200" dirty="0" smtClean="0"/>
              <a:t>- </a:t>
            </a:r>
            <a:r>
              <a:rPr lang="ru-RU" sz="2000" dirty="0" smtClean="0"/>
              <a:t>нанесение обозначений дополнительных помещений, постов управления и т.п.</a:t>
            </a:r>
          </a:p>
          <a:p>
            <a:pPr algn="just"/>
            <a:r>
              <a:rPr lang="ru-RU" sz="2000" dirty="0" smtClean="0"/>
              <a:t>- нанесение обозначений элементов ниже уровня пола цеха (маслоподвалы и т.п.)</a:t>
            </a:r>
          </a:p>
        </p:txBody>
      </p:sp>
      <p:pic>
        <p:nvPicPr>
          <p:cNvPr id="6" name="Picture 2" descr="F:\картинки!\QVLbYHMeW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02" y="1121108"/>
            <a:ext cx="6870247" cy="568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440348"/>
            <a:ext cx="9330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Последовательность выполнения чертежа технологического плана цеха </a:t>
            </a:r>
            <a:r>
              <a:rPr lang="ru-RU" sz="1600" dirty="0" smtClean="0"/>
              <a:t>(продолжение)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9177" y="1694121"/>
            <a:ext cx="2995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4-й этап</a:t>
            </a:r>
          </a:p>
          <a:p>
            <a:pPr algn="just"/>
            <a:r>
              <a:rPr lang="ru-RU" sz="2000" dirty="0" smtClean="0"/>
              <a:t>- нанесение обозначений мостовых кранов, путей самоходных тележек, ж/</a:t>
            </a:r>
            <a:r>
              <a:rPr lang="ru-RU" sz="2000" dirty="0" err="1" smtClean="0"/>
              <a:t>д</a:t>
            </a:r>
            <a:r>
              <a:rPr lang="ru-RU" sz="2000" dirty="0" smtClean="0"/>
              <a:t> вводов, автовъездов, габаритов непрерывного транспорта (рольгангов, транспортеров и т.п.).</a:t>
            </a:r>
          </a:p>
        </p:txBody>
      </p:sp>
      <p:pic>
        <p:nvPicPr>
          <p:cNvPr id="5122" name="Picture 2" descr="F:\картинки!\ZATYFPCnn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72" y="1129521"/>
            <a:ext cx="6884761" cy="5586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9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49" y="314325"/>
            <a:ext cx="8391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принципы объемно-планировочных  решений при проектировании цеха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200" b="1" dirty="0" smtClean="0"/>
              <a:t>Требования к компоновке цехов </a:t>
            </a:r>
            <a:r>
              <a:rPr lang="ru-RU" sz="1600" dirty="0" smtClean="0"/>
              <a:t>(продолжение)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09576" y="1748909"/>
            <a:ext cx="93344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 создание надлежащих условий аэрации производственного здания, локализация вредностей в местах их образования и исключение выброса в окружающую среду использованных энергоносителей и материалов с содержанием вредностей сверх концентраций, допускаемых нормами;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подвод энергии к местам основного потребления;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обеспечение минимальных сроков строительства и возможность поэтапного ввода мощностей;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 соблюдение действующих строительных норм и правил;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 использование унифицированных строительных конструкций и обеспечение индустриальных методов монтажа.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699" y="552279"/>
            <a:ext cx="7935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Требования к размещению сооружений и коммуникаций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8337" y="1303122"/>
            <a:ext cx="89419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2200" dirty="0" smtClean="0"/>
              <a:t>максимально возможное освобождение периметра здания от пристроенных вспомогательных помещений и расположение их на участках здания, не обслуживаемых электромостовыми кранами: в специальных блоках, сооружаемых в отрыве от производственного здания; в специальных вспомогательных пролетах между производственными пролётами цеха;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 размещение участков производства, сопровождаемого значительными тепловыделениями, в пролётах, примыкающих к наружным стенам здания или к холодным пролётам, через которые можно обеспечить подачу холодного воздуха;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расположение складов металла и участков сброса отходов производства в местах, удобных для их удаления за пределы цеха;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i="1" dirty="0" smtClean="0"/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427" y="669395"/>
            <a:ext cx="8583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Требования к размещению сооружений и коммуникаций</a:t>
            </a:r>
          </a:p>
          <a:p>
            <a:pPr algn="ctr"/>
            <a:r>
              <a:rPr lang="ru-RU" sz="1600" dirty="0" smtClean="0"/>
              <a:t>(продолжение)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42925" y="1419225"/>
            <a:ext cx="9286875" cy="526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 расположение участков, производственный процесс на которых сопровождается выделением значительного количества вредностей или является пожаро- или взрывоопасным, в изолированных помещениях, запроектированных в соответствии с действующими нормами. Улавливание выделяющихся вредностей,  их обезвреживание и удаление за пределы цеха целесообразно организовать вблизи мест их образования;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 размещение источников питания электро­энергией (электроподстанций, машинных залов, щитовых и др.) вблизи мест потребления, но с учётом внешних источников энергии. При этом для размещения указанных сооружений широко используют вспомогательные пролеты и участки здания, не обслуживаемые электромостовыми кранами. Более мелкие электротехнические и другие установки размещают между колоннами здания на уровне пола цеха или на рабочих площадках;</a:t>
            </a:r>
            <a:endParaRPr lang="ru-RU" sz="2200" i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665053"/>
            <a:ext cx="93016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Требования к размещению сооружений и коммуникаций</a:t>
            </a:r>
          </a:p>
          <a:p>
            <a:pPr algn="ctr"/>
            <a:r>
              <a:rPr lang="ru-RU" sz="1600" dirty="0" smtClean="0"/>
              <a:t>(продолжение)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2926" y="1246942"/>
            <a:ext cx="89630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1700" dirty="0" smtClean="0"/>
          </a:p>
          <a:p>
            <a:pPr lvl="0" algn="just">
              <a:buFont typeface="Wingdings" pitchFamily="2" charset="2"/>
              <a:buChar char="Ø"/>
            </a:pPr>
            <a:endParaRPr lang="ru-RU" sz="17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1700" dirty="0" smtClean="0"/>
              <a:t> </a:t>
            </a:r>
            <a:r>
              <a:rPr lang="ru-RU" sz="2200" dirty="0" smtClean="0"/>
              <a:t>прокладка внутрицеховых коммуникаций (для подачи электроэнергии, воды, смазки, воздуха, пара, эмульсии и т.п.) в специализированных каналах, блоках, лотках, тоннелях, доступных для обслуживания, или по конструкциям здания и специальным конструкциям.  Прокладка коммуникаций не должна ухудшать условия доступа к оборудованию и препятствовать работе электромостовых кранов;</a:t>
            </a:r>
          </a:p>
          <a:p>
            <a:pPr lvl="0" algn="just">
              <a:buFont typeface="Wingdings" pitchFamily="2" charset="2"/>
              <a:buChar char="Ø"/>
            </a:pPr>
            <a:endParaRPr lang="ru-RU" sz="2200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/>
              <a:t> организация прямых и безопасных проходов по цеху (цех соединяют с блоком бытовых помещений обычно надземными или подземными пешеходными галереями, обеспечивая выход потока людей в цех в безопасных местах).</a:t>
            </a:r>
            <a:endParaRPr lang="ru-RU" sz="2200" i="1" dirty="0" smtClean="0"/>
          </a:p>
          <a:p>
            <a:pPr lvl="0">
              <a:buFont typeface="Wingdings" pitchFamily="2" charset="2"/>
              <a:buChar char="Ø"/>
            </a:pPr>
            <a:endParaRPr lang="ru-RU" sz="2200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2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047" y="439822"/>
            <a:ext cx="85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Принципы размещения технологического оборудования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76" y="1078841"/>
            <a:ext cx="3999960" cy="1752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единой технологической линии, обеспечивающей превращение исходного материала в готовую продукцию без промежуточного складирования обрабатываемого изделия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150" y="3088975"/>
            <a:ext cx="4017212" cy="16097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локальных технологических линиях, связанных промежуточными складами, на каждой линии выполняется определенный вид обработки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675" y="4943474"/>
            <a:ext cx="4076700" cy="15144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виде отдельно стоящих агрегатов, связанных промежуточными складами, со штучной или пакетной передачей полупродукта в процессе его изготовления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5934075" y="1209675"/>
            <a:ext cx="2495549" cy="13525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поточная обработка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24550" y="2924174"/>
            <a:ext cx="2628900" cy="147637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полупоточная обработка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029326" y="4924426"/>
            <a:ext cx="2657474" cy="13811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внепоточная обработка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5014912" y="1509714"/>
            <a:ext cx="561975" cy="8001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4995862" y="3281365"/>
            <a:ext cx="561975" cy="8001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033962" y="5253040"/>
            <a:ext cx="561975" cy="8001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1821" y="1105243"/>
            <a:ext cx="3849872" cy="399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Рациональные грузопотоки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" y="1999142"/>
            <a:ext cx="9953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dirty="0" smtClean="0"/>
              <a:t>в процессе обработки материал движется к месту завершения технологического процесса без возвращения назад или пересечения потока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схема грузового потока материалов в цехе должна включать весь процесс перемещения изделия при обработке – от разгрузки исходного материала на складе до отгрузки готовой продукции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схема предусматривает также направления перемещения вспомогательных материалов (смазка, инструмент, огнеупоры, краски и др.) к производственным участкам (машинам) и отходов производства (шлак, окалина, обрезь, стружка, брак и др.) к местам их удаления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необходимо обеспечить:</a:t>
            </a:r>
          </a:p>
          <a:p>
            <a:pPr algn="just"/>
            <a:r>
              <a:rPr lang="ru-RU" dirty="0" smtClean="0"/>
              <a:t>     кратчайший путь перемещения полупродукта между технологическими операциями</a:t>
            </a:r>
          </a:p>
          <a:p>
            <a:pPr algn="just"/>
            <a:r>
              <a:rPr lang="ru-RU" dirty="0" smtClean="0"/>
              <a:t>     эффективное использование производственной площади</a:t>
            </a:r>
          </a:p>
          <a:p>
            <a:pPr algn="just"/>
            <a:r>
              <a:rPr lang="ru-RU" dirty="0" smtClean="0"/>
              <a:t>     безопасность обслуживающего персонала</a:t>
            </a:r>
          </a:p>
          <a:p>
            <a:pPr algn="just"/>
            <a:r>
              <a:rPr lang="ru-RU" dirty="0" smtClean="0"/>
              <a:t>     совмещение транспортных и технологических операций</a:t>
            </a:r>
          </a:p>
          <a:p>
            <a:pPr algn="just"/>
            <a:r>
              <a:rPr lang="ru-RU" dirty="0" smtClean="0"/>
              <a:t>     свободный доступ персонала к местам управления, тех.обслуживания и ремонта</a:t>
            </a:r>
          </a:p>
          <a:p>
            <a:pPr algn="just"/>
            <a:r>
              <a:rPr lang="ru-RU" dirty="0" smtClean="0"/>
              <a:t>     рациональное сочетание продольного</a:t>
            </a:r>
            <a:r>
              <a:rPr lang="ru-RU" sz="1600" dirty="0" smtClean="0"/>
              <a:t>, поперечного и смешанного типов перемещения</a:t>
            </a:r>
            <a:endParaRPr lang="ru-RU" sz="1600" dirty="0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533613" y="1614661"/>
            <a:ext cx="435935" cy="350874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404305" y="5182486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01430" y="5467877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17604" y="6034703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14728" y="5721817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10955" y="6555164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408978" y="6293496"/>
            <a:ext cx="308344" cy="53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3526" y="533032"/>
            <a:ext cx="923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Особенности формирования схем грузопотоков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16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94936" y="1531333"/>
            <a:ext cx="2819400" cy="12382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механическая блокировка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1" y="3387956"/>
            <a:ext cx="93834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При механической блокировке два или три цеха размещают в примыкающих одно к другому зданиях, причём каждый имеет собственные склады, транспортные связи и внутрицеховые сооружения. </a:t>
            </a:r>
          </a:p>
          <a:p>
            <a:pPr algn="just"/>
            <a:r>
              <a:rPr lang="ru-RU" sz="2200" dirty="0" smtClean="0"/>
              <a:t>    Такой вид блокировки позволяет улучшить использование заводской территории, но не влияет сколь-нибудь серьёзно на технико-экономические показатели каждого из цехов.      </a:t>
            </a:r>
          </a:p>
          <a:p>
            <a:pPr algn="just"/>
            <a:r>
              <a:rPr lang="ru-RU" sz="2200" dirty="0" smtClean="0"/>
              <a:t>     При такой блокировке ухудшаются перспективы развития каждого цеха, входящего в состав блока, затрудняется аэрация производственного здания.</a:t>
            </a:r>
            <a:endParaRPr lang="ru-RU" sz="2200" i="1" dirty="0" smtClean="0"/>
          </a:p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894393" y="2975707"/>
            <a:ext cx="620487" cy="4191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6930" y="479595"/>
            <a:ext cx="8495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Применение рациональных методов блокировки цехов (отделений цеха)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84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28356" y="1791474"/>
            <a:ext cx="2667000" cy="12953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органическая блокировка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3" y="3745383"/>
            <a:ext cx="9180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При органической блокировке все цехи (отделения цеха), входящие в состав блока, имеют общие склады заготовок, исходного сырья и полупродукта, транспортные связи, энергетические сооружения и коммуникации. В этих случаях цехи блокируют так, чтобы каждый цех имел определённые перспективы развития и необходимые условия аэрации производственного здания.</a:t>
            </a:r>
            <a:endParaRPr lang="ru-RU" sz="2200" i="1" dirty="0" smtClean="0"/>
          </a:p>
          <a:p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747531" y="3321535"/>
            <a:ext cx="628650" cy="4191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6930" y="479595"/>
            <a:ext cx="8495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Применение рациональных методов блокировки цехов (отделений цеха)</a:t>
            </a:r>
          </a:p>
          <a:p>
            <a:pPr algn="ctr"/>
            <a:r>
              <a:rPr lang="ru-RU" sz="1600" dirty="0" smtClean="0"/>
              <a:t>(продолжение)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5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</TotalTime>
  <Words>1487</Words>
  <Application>Microsoft Office PowerPoint</Application>
  <PresentationFormat>Широкоэкранный</PresentationFormat>
  <Paragraphs>136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nazarkirichenko08@gmail.com</dc:creator>
  <cp:lastModifiedBy>nazarkirichenko08@gmail.com</cp:lastModifiedBy>
  <cp:revision>2</cp:revision>
  <dcterms:created xsi:type="dcterms:W3CDTF">2020-04-04T19:24:37Z</dcterms:created>
  <dcterms:modified xsi:type="dcterms:W3CDTF">2020-04-04T19:26:01Z</dcterms:modified>
</cp:coreProperties>
</file>