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520D5-592C-4094-9FCC-46710A236950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4991E-E191-469A-907B-7699A17DA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0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74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933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3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72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9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358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143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04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111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08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51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70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21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7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47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0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80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2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3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811" y="182880"/>
            <a:ext cx="11844997" cy="6499274"/>
          </a:xfrm>
        </p:spPr>
        <p:txBody>
          <a:bodyPr/>
          <a:lstStyle/>
          <a:p>
            <a:pPr indent="457200" algn="ctr">
              <a:lnSpc>
                <a:spcPct val="150000"/>
              </a:lnSpc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1.1 </a:t>
            </a:r>
            <a:r>
              <a:rPr lang="uk-UA" b="1" dirty="0">
                <a:solidFill>
                  <a:schemeClr val="tx1"/>
                </a:solidFill>
              </a:rPr>
              <a:t>Класифікація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uk-UA" b="1" dirty="0">
                <a:solidFill>
                  <a:schemeClr val="tx1"/>
                </a:solidFill>
              </a:rPr>
              <a:t>значення будівельних матеріалів</a:t>
            </a: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</a:rPr>
              <a:t>Класифікують будівельні матеріали за різними ознаками.</a:t>
            </a:r>
            <a:endParaRPr lang="en-US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endParaRPr lang="uk-UA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</a:rPr>
              <a:t>1. 3а походженням матеріали поділяють на природні (глина, пісок, камінь) і штучні (цегла, залізобетон, вапно, цемент). Крім того, за цією ознакою будівельні матеріали поділяють на мінеральні та органічні.</a:t>
            </a:r>
            <a:endParaRPr lang="en-US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endParaRPr lang="uk-UA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</a:rPr>
              <a:t>2. 3а способом одержання матеріали поділяють на випалювальні (цегла, черепиця) і невипалювальні (бетон, залізобетон).</a:t>
            </a:r>
            <a:endParaRPr lang="en-US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endParaRPr lang="uk-UA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</a:rPr>
              <a:t>3. 3а сировиною розрізняють матеріали: металеві, полімерні, деревні, скляні, кам'яні, глинобитні та ін.</a:t>
            </a:r>
            <a:endParaRPr lang="en-US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endParaRPr lang="uk-UA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</a:rPr>
              <a:t>4. 3а призначенням матеріали бувають: стінові, в'яжучі, тепло-, звуко- та гідроізоляційні, опоряджувальні, конструктивні, покрівельні, для влаштування підлог.</a:t>
            </a: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8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811" y="182880"/>
            <a:ext cx="11844997" cy="6499274"/>
          </a:xfrm>
        </p:spPr>
        <p:txBody>
          <a:bodyPr/>
          <a:lstStyle/>
          <a:p>
            <a:pPr algn="ctr"/>
            <a:r>
              <a:rPr lang="uk-UA" sz="2000" b="1" dirty="0">
                <a:solidFill>
                  <a:schemeClr val="tx1"/>
                </a:solidFill>
              </a:rPr>
              <a:t>1.2 Властивості будівельних матеріалів</a:t>
            </a:r>
            <a:endParaRPr lang="en-US" sz="2000" b="1" dirty="0">
              <a:solidFill>
                <a:schemeClr val="tx1"/>
              </a:solidFill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</a:pP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94CE5F-0F9F-4E2E-B2B7-C764840BD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52" y="368963"/>
            <a:ext cx="11423114" cy="612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Усі властивості будівельних матеріалів за сукупністю ознак поділяють на фізичні, хімічні, механічні і технологічні.</a:t>
            </a:r>
            <a:endParaRPr kumimoji="0" lang="uk-UA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Фізичні властивості характеризують фізичний стан матеріалів або їх відношення до фізичних дій. Серед цих властивостей важливими є: маса одиниці об'єму, щільність, пористість, </a:t>
            </a:r>
            <a:r>
              <a:rPr kumimoji="0" lang="uk-UA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пустотність</a:t>
            </a:r>
            <a:r>
              <a:rPr kumimoji="0" lang="uk-UA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kumimoji="0" lang="uk-UA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водовбирання</a:t>
            </a:r>
            <a:r>
              <a:rPr kumimoji="0" lang="uk-UA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, водопроникність, вологовіддача, морозостійкість, теплопровідність, теплоємність, вогнестійкість, вогнетривкість та ін.</a:t>
            </a:r>
            <a:endParaRPr kumimoji="0" lang="uk-UA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Хімічні властивості.</a:t>
            </a:r>
            <a:endParaRPr kumimoji="0" lang="uk-UA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Будівельні матеріали часто знаходяться під дією агресивних рідин (кислот, лугів, солей) і газів. Найчастіше такій дії піддаються санітарно-технічні споруди, каналізаційні системи, тваринницькі приміщення, гідротехнічні споруди. Хімічна стійкість матеріалів для виготовлення таких конструкцій і систем має велике значення. Не здатні чинити опір дії навіть слабких кислот карбонатні природні кам'яні матеріали - вапняк, доломіт, мармур. Найбільш стійкими матеріалами до дії хімічних речовин є керамічні матеріали, пластичні маси, скло.</a:t>
            </a:r>
            <a:endParaRPr kumimoji="0" lang="uk-UA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39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811" y="182880"/>
            <a:ext cx="11844997" cy="6499274"/>
          </a:xfrm>
        </p:spPr>
        <p:txBody>
          <a:bodyPr>
            <a:normAutofit fontScale="92500" lnSpcReduction="10000"/>
          </a:bodyPr>
          <a:lstStyle/>
          <a:p>
            <a:pPr lvl="0" indent="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uk-UA" altLang="ru-RU" dirty="0">
                <a:solidFill>
                  <a:srgbClr val="000000"/>
                </a:solidFill>
              </a:rPr>
              <a:t>Механічні властивості.</a:t>
            </a:r>
            <a:endParaRPr lang="uk-UA" altLang="ru-RU" dirty="0">
              <a:solidFill>
                <a:schemeClr val="tx1"/>
              </a:solidFill>
            </a:endParaRPr>
          </a:p>
          <a:p>
            <a:pPr lvl="0" indent="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uk-UA" altLang="ru-RU" dirty="0">
                <a:solidFill>
                  <a:srgbClr val="000000"/>
                </a:solidFill>
              </a:rPr>
              <a:t>Всі будівельні конструкції та елементи знаходяться під впливом зовнішніх дій </a:t>
            </a:r>
            <a:r>
              <a:rPr lang="ru-RU" altLang="ru-RU" dirty="0">
                <a:solidFill>
                  <a:srgbClr val="000000"/>
                </a:solidFill>
              </a:rPr>
              <a:t>і </a:t>
            </a:r>
            <a:r>
              <a:rPr lang="uk-UA" altLang="ru-RU" dirty="0">
                <a:solidFill>
                  <a:srgbClr val="000000"/>
                </a:solidFill>
              </a:rPr>
              <a:t>навантажень</a:t>
            </a:r>
            <a:r>
              <a:rPr lang="ru-RU" altLang="ru-RU" dirty="0">
                <a:solidFill>
                  <a:srgbClr val="000000"/>
                </a:solidFill>
              </a:rPr>
              <a:t>. </a:t>
            </a:r>
            <a:r>
              <a:rPr lang="uk-UA" altLang="ru-RU" dirty="0">
                <a:solidFill>
                  <a:srgbClr val="000000"/>
                </a:solidFill>
              </a:rPr>
              <a:t>Механічні властивості визначають здатність матеріалу чинити їм опір</a:t>
            </a:r>
            <a:r>
              <a:rPr lang="ru-RU" altLang="ru-RU" dirty="0">
                <a:solidFill>
                  <a:srgbClr val="000000"/>
                </a:solidFill>
              </a:rPr>
              <a:t>. До </a:t>
            </a:r>
            <a:r>
              <a:rPr lang="uk-UA" altLang="ru-RU" dirty="0">
                <a:solidFill>
                  <a:srgbClr val="000000"/>
                </a:solidFill>
              </a:rPr>
              <a:t>механічних властивостей</a:t>
            </a:r>
            <a:r>
              <a:rPr lang="ru-RU" altLang="ru-RU" dirty="0">
                <a:solidFill>
                  <a:srgbClr val="000000"/>
                </a:solidFill>
              </a:rPr>
              <a:t> належать </a:t>
            </a:r>
            <a:r>
              <a:rPr lang="uk-UA" altLang="ru-RU" dirty="0">
                <a:solidFill>
                  <a:srgbClr val="000000"/>
                </a:solidFill>
              </a:rPr>
              <a:t>міцність</a:t>
            </a:r>
            <a:r>
              <a:rPr lang="ru-RU" altLang="ru-RU" dirty="0">
                <a:solidFill>
                  <a:srgbClr val="000000"/>
                </a:solidFill>
              </a:rPr>
              <a:t>, </a:t>
            </a:r>
            <a:r>
              <a:rPr lang="uk-UA" altLang="ru-RU" dirty="0">
                <a:solidFill>
                  <a:srgbClr val="000000"/>
                </a:solidFill>
              </a:rPr>
              <a:t>твердість</a:t>
            </a:r>
            <a:r>
              <a:rPr lang="ru-RU" altLang="ru-RU" dirty="0">
                <a:solidFill>
                  <a:srgbClr val="000000"/>
                </a:solidFill>
              </a:rPr>
              <a:t>, </a:t>
            </a:r>
            <a:r>
              <a:rPr lang="uk-UA" altLang="ru-RU" dirty="0">
                <a:solidFill>
                  <a:srgbClr val="000000"/>
                </a:solidFill>
              </a:rPr>
              <a:t>пластичність, пружність, старанність</a:t>
            </a:r>
            <a:r>
              <a:rPr lang="ru-RU" altLang="ru-RU" dirty="0">
                <a:solidFill>
                  <a:srgbClr val="000000"/>
                </a:solidFill>
              </a:rPr>
              <a:t>, </a:t>
            </a:r>
            <a:r>
              <a:rPr lang="uk-UA" altLang="ru-RU" dirty="0">
                <a:solidFill>
                  <a:srgbClr val="000000"/>
                </a:solidFill>
              </a:rPr>
              <a:t>крихкість</a:t>
            </a:r>
            <a:r>
              <a:rPr lang="ru-RU" altLang="ru-RU" dirty="0">
                <a:solidFill>
                  <a:srgbClr val="000000"/>
                </a:solidFill>
              </a:rPr>
              <a:t>. Одна </a:t>
            </a:r>
            <a:r>
              <a:rPr lang="uk-UA" altLang="ru-RU" dirty="0">
                <a:solidFill>
                  <a:srgbClr val="000000"/>
                </a:solidFill>
              </a:rPr>
              <a:t>із основних властивостей більшості будматеріалів </a:t>
            </a:r>
            <a:r>
              <a:rPr lang="ru-RU" altLang="ru-RU" dirty="0">
                <a:solidFill>
                  <a:srgbClr val="000000"/>
                </a:solidFill>
              </a:rPr>
              <a:t>- </a:t>
            </a:r>
            <a:r>
              <a:rPr lang="uk-UA" altLang="ru-RU" dirty="0">
                <a:solidFill>
                  <a:srgbClr val="000000"/>
                </a:solidFill>
              </a:rPr>
              <a:t>міцність. Це здатність матеріалу чинити опір дії зовнішніх </a:t>
            </a:r>
            <a:r>
              <a:rPr lang="ru-RU" altLang="ru-RU" dirty="0">
                <a:solidFill>
                  <a:srgbClr val="000000"/>
                </a:solidFill>
              </a:rPr>
              <a:t>сил (</a:t>
            </a:r>
            <a:r>
              <a:rPr lang="uk-UA" altLang="ru-RU" dirty="0">
                <a:solidFill>
                  <a:srgbClr val="000000"/>
                </a:solidFill>
              </a:rPr>
              <a:t>стисканню, розтягуванню, згинанню, крученню</a:t>
            </a:r>
            <a:r>
              <a:rPr lang="ru-RU" altLang="ru-RU" dirty="0">
                <a:solidFill>
                  <a:srgbClr val="000000"/>
                </a:solidFill>
              </a:rPr>
              <a:t>). </a:t>
            </a:r>
            <a:r>
              <a:rPr lang="uk-UA" altLang="ru-RU" dirty="0">
                <a:solidFill>
                  <a:srgbClr val="000000"/>
                </a:solidFill>
              </a:rPr>
              <a:t>Міцність характеризується </a:t>
            </a:r>
            <a:r>
              <a:rPr lang="ru-RU" altLang="ru-RU" dirty="0">
                <a:solidFill>
                  <a:srgbClr val="000000"/>
                </a:solidFill>
              </a:rPr>
              <a:t>границею </a:t>
            </a:r>
            <a:r>
              <a:rPr lang="uk-UA" altLang="ru-RU" dirty="0">
                <a:solidFill>
                  <a:srgbClr val="000000"/>
                </a:solidFill>
              </a:rPr>
              <a:t>міцності. Це напруження, які відповідають навантаженню, що викликає руйнування зразка матеріалу</a:t>
            </a:r>
            <a:r>
              <a:rPr lang="ru-RU" altLang="ru-RU" dirty="0">
                <a:solidFill>
                  <a:srgbClr val="000000"/>
                </a:solidFill>
              </a:rPr>
              <a:t>:</a:t>
            </a:r>
            <a:endParaRPr lang="ru-RU" altLang="ru-RU" dirty="0">
              <a:solidFill>
                <a:schemeClr val="tx1"/>
              </a:solidFill>
            </a:endParaRPr>
          </a:p>
          <a:p>
            <a:pPr lvl="0" indent="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ru-RU" altLang="ru-RU" dirty="0">
                <a:solidFill>
                  <a:srgbClr val="000000"/>
                </a:solidFill>
              </a:rPr>
              <a:t>σ =     </a:t>
            </a:r>
            <a:endParaRPr lang="ru-RU" altLang="ru-RU" dirty="0">
              <a:solidFill>
                <a:schemeClr val="tx1"/>
              </a:solidFill>
            </a:endParaRPr>
          </a:p>
          <a:p>
            <a:pPr lvl="0" indent="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ru-RU" altLang="ru-RU" dirty="0">
                <a:solidFill>
                  <a:srgbClr val="000000"/>
                </a:solidFill>
              </a:rPr>
              <a:t>де Р </a:t>
            </a:r>
            <a:r>
              <a:rPr lang="uk-UA" altLang="ru-RU" dirty="0">
                <a:solidFill>
                  <a:srgbClr val="000000"/>
                </a:solidFill>
              </a:rPr>
              <a:t>- руйнівна </a:t>
            </a:r>
            <a:r>
              <a:rPr lang="ru-RU" altLang="ru-RU" dirty="0">
                <a:solidFill>
                  <a:srgbClr val="000000"/>
                </a:solidFill>
              </a:rPr>
              <a:t>сила</a:t>
            </a:r>
            <a:r>
              <a:rPr lang="ru-RU" altLang="ru-RU" sz="1600" dirty="0">
                <a:solidFill>
                  <a:srgbClr val="000000"/>
                </a:solidFill>
              </a:rPr>
              <a:t>;</a:t>
            </a:r>
            <a:endParaRPr lang="ru-RU" altLang="ru-RU" sz="1600" dirty="0">
              <a:solidFill>
                <a:schemeClr val="tx1"/>
              </a:solidFill>
            </a:endParaRPr>
          </a:p>
          <a:p>
            <a:pPr lvl="0" indent="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ru-RU" altLang="ru-RU" sz="1600" dirty="0">
                <a:solidFill>
                  <a:srgbClr val="000000"/>
                </a:solidFill>
              </a:rPr>
              <a:t>F - </a:t>
            </a:r>
            <a:r>
              <a:rPr lang="uk-UA" altLang="ru-RU" dirty="0">
                <a:solidFill>
                  <a:srgbClr val="000000"/>
                </a:solidFill>
              </a:rPr>
              <a:t>площа поперечного перерізу зразка до випробування.</a:t>
            </a:r>
            <a:endParaRPr lang="uk-UA" altLang="ru-RU" dirty="0">
              <a:solidFill>
                <a:schemeClr val="tx1"/>
              </a:solidFill>
            </a:endParaRPr>
          </a:p>
          <a:p>
            <a:pPr lvl="0" indent="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uk-UA" altLang="ru-RU" dirty="0">
                <a:solidFill>
                  <a:srgbClr val="000000"/>
                </a:solidFill>
              </a:rPr>
              <a:t>Границя міцності вимірюється в МПа. За границею міцності встановлюють марки кам'яних матеріалів.</a:t>
            </a:r>
            <a:endParaRPr lang="uk-UA" altLang="ru-RU" dirty="0">
              <a:solidFill>
                <a:schemeClr val="tx1"/>
              </a:solidFill>
            </a:endParaRPr>
          </a:p>
          <a:p>
            <a:pPr lvl="0" indent="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uk-UA" altLang="ru-RU" dirty="0">
                <a:solidFill>
                  <a:srgbClr val="000000"/>
                </a:solidFill>
              </a:rPr>
              <a:t>Технологічні властивості.</a:t>
            </a:r>
            <a:endParaRPr lang="uk-UA" altLang="ru-RU" dirty="0">
              <a:solidFill>
                <a:schemeClr val="tx1"/>
              </a:solidFill>
            </a:endParaRPr>
          </a:p>
          <a:p>
            <a:pPr lvl="0" indent="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uk-UA" altLang="ru-RU" dirty="0">
                <a:solidFill>
                  <a:srgbClr val="000000"/>
                </a:solidFill>
              </a:rPr>
              <a:t>Ці властивості показують відношення будівельного матеріалу до різних технологічних дій і процесів. До них належать текучість матеріалу, його подрібнюваність, оброблюваність та </a:t>
            </a:r>
            <a:r>
              <a:rPr lang="uk-UA" altLang="ru-RU" dirty="0" err="1">
                <a:solidFill>
                  <a:srgbClr val="000000"/>
                </a:solidFill>
              </a:rPr>
              <a:t>ін</a:t>
            </a:r>
            <a:r>
              <a:rPr lang="ru-RU" altLang="ru-RU" sz="1600" dirty="0">
                <a:solidFill>
                  <a:srgbClr val="000000"/>
                </a:solidFill>
              </a:rPr>
              <a:t>.</a:t>
            </a:r>
            <a:endParaRPr lang="ru-RU" altLang="ru-RU" sz="1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F6A0CCD-44A0-4C05-82A6-E0ACDEC951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94" y="2895600"/>
            <a:ext cx="21860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2037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1729</TotalTime>
  <Words>423</Words>
  <Application>Microsoft Office PowerPoint</Application>
  <PresentationFormat>Широкоэкранный</PresentationFormat>
  <Paragraphs>28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Ekaterina</cp:lastModifiedBy>
  <cp:revision>32</cp:revision>
  <dcterms:created xsi:type="dcterms:W3CDTF">2021-10-09T16:57:56Z</dcterms:created>
  <dcterms:modified xsi:type="dcterms:W3CDTF">2022-11-18T14:57:30Z</dcterms:modified>
</cp:coreProperties>
</file>