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  <p:sldId id="258" r:id="rId4"/>
    <p:sldId id="264" r:id="rId5"/>
    <p:sldId id="263" r:id="rId6"/>
    <p:sldId id="262" r:id="rId7"/>
    <p:sldId id="266" r:id="rId8"/>
    <p:sldId id="265" r:id="rId9"/>
  </p:sldIdLst>
  <p:sldSz cx="9144000" cy="6858000" type="screen4x3"/>
  <p:notesSz cx="6858000" cy="9144000"/>
  <p:custDataLst>
    <p:tags r:id="rId10"/>
  </p:custDataLst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4" d="100"/>
          <a:sy n="94" d="100"/>
        </p:scale>
        <p:origin x="-1284" y="25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432448" y="4149081"/>
            <a:ext cx="4748064" cy="1296144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572000" y="5301208"/>
            <a:ext cx="4464496" cy="7200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dirty="0" smtClean="0"/>
              <a:t>Образец подзаголовка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FEE69B-63BC-49A3-8DB5-61B348917C6D}" type="datetimeFigureOut">
              <a:rPr lang="ru-RU" smtClean="0"/>
              <a:pPr/>
              <a:t>19.01.2020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3CCE3-92DB-4B0E-944C-C3A6080538E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89353804"/>
      </p:ext>
    </p:extLst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FEE69B-63BC-49A3-8DB5-61B348917C6D}" type="datetimeFigureOut">
              <a:rPr lang="ru-RU" smtClean="0"/>
              <a:pPr/>
              <a:t>19.01.2020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3CCE3-92DB-4B0E-944C-C3A6080538E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82732063"/>
      </p:ext>
    </p:extLst>
  </p:cSld>
  <p:clrMapOvr>
    <a:masterClrMapping/>
  </p:clrMapOvr>
  <p:transition>
    <p:split orient="vert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FEE69B-63BC-49A3-8DB5-61B348917C6D}" type="datetimeFigureOut">
              <a:rPr lang="ru-RU" smtClean="0"/>
              <a:pPr/>
              <a:t>19.01.2020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3CCE3-92DB-4B0E-944C-C3A6080538E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57320582"/>
      </p:ext>
    </p:extLst>
  </p:cSld>
  <p:clrMapOvr>
    <a:masterClrMapping/>
  </p:clrMapOvr>
  <p:transition>
    <p:split orient="vert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FEE69B-63BC-49A3-8DB5-61B348917C6D}" type="datetimeFigureOut">
              <a:rPr lang="ru-RU" smtClean="0"/>
              <a:pPr/>
              <a:t>19.01.2020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3CCE3-92DB-4B0E-944C-C3A6080538E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73972164"/>
      </p:ext>
    </p:extLst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FEE69B-63BC-49A3-8DB5-61B348917C6D}" type="datetimeFigureOut">
              <a:rPr lang="ru-RU" smtClean="0"/>
              <a:pPr/>
              <a:t>19.01.2020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3CCE3-92DB-4B0E-944C-C3A6080538E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81319343"/>
      </p:ext>
    </p:extLst>
  </p:cSld>
  <p:clrMapOvr>
    <a:masterClrMapping/>
  </p:clrMapOvr>
  <p:transition>
    <p:split orient="vert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FEE69B-63BC-49A3-8DB5-61B348917C6D}" type="datetimeFigureOut">
              <a:rPr lang="ru-RU" smtClean="0"/>
              <a:pPr/>
              <a:t>19.01.2020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3CCE3-92DB-4B0E-944C-C3A6080538E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71416626"/>
      </p:ext>
    </p:extLst>
  </p:cSld>
  <p:clrMapOvr>
    <a:masterClrMapping/>
  </p:clrMapOvr>
  <p:transition>
    <p:split orient="vert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FEE69B-63BC-49A3-8DB5-61B348917C6D}" type="datetimeFigureOut">
              <a:rPr lang="ru-RU" smtClean="0"/>
              <a:pPr/>
              <a:t>19.01.2020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3CCE3-92DB-4B0E-944C-C3A6080538E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5083938"/>
      </p:ext>
    </p:extLst>
  </p:cSld>
  <p:clrMapOvr>
    <a:masterClrMapping/>
  </p:clrMapOvr>
  <p:transition>
    <p:split orient="vert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FEE69B-63BC-49A3-8DB5-61B348917C6D}" type="datetimeFigureOut">
              <a:rPr lang="ru-RU" smtClean="0"/>
              <a:pPr/>
              <a:t>19.01.2020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3CCE3-92DB-4B0E-944C-C3A6080538E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28256798"/>
      </p:ext>
    </p:extLst>
  </p:cSld>
  <p:clrMapOvr>
    <a:masterClrMapping/>
  </p:clrMapOvr>
  <p:transition>
    <p:split orient="vert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FEE69B-63BC-49A3-8DB5-61B348917C6D}" type="datetimeFigureOut">
              <a:rPr lang="ru-RU" smtClean="0"/>
              <a:pPr/>
              <a:t>19.01.2020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3CCE3-92DB-4B0E-944C-C3A6080538E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90425702"/>
      </p:ext>
    </p:extLst>
  </p:cSld>
  <p:clrMapOvr>
    <a:masterClrMapping/>
  </p:clrMapOvr>
  <p:transition>
    <p:split orient="vert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FEE69B-63BC-49A3-8DB5-61B348917C6D}" type="datetimeFigureOut">
              <a:rPr lang="ru-RU" smtClean="0"/>
              <a:pPr/>
              <a:t>19.01.2020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3CCE3-92DB-4B0E-944C-C3A6080538E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63280229"/>
      </p:ext>
    </p:extLst>
  </p:cSld>
  <p:clrMapOvr>
    <a:masterClrMapping/>
  </p:clrMapOvr>
  <p:transition>
    <p:split orient="vert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FEE69B-63BC-49A3-8DB5-61B348917C6D}" type="datetimeFigureOut">
              <a:rPr lang="ru-RU" smtClean="0"/>
              <a:pPr/>
              <a:t>19.01.2020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3CCE3-92DB-4B0E-944C-C3A6080538E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29514846"/>
      </p:ext>
    </p:extLst>
  </p:cSld>
  <p:clrMapOvr>
    <a:masterClrMapping/>
  </p:clrMapOvr>
  <p:transition>
    <p:split orient="vert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hyperlink" Target="http://presentation-creation.ru/" TargetMode="Externa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71600" y="274638"/>
            <a:ext cx="77152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275856" y="1916832"/>
            <a:ext cx="5688632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FEE69B-63BC-49A3-8DB5-61B348917C6D}" type="datetimeFigureOut">
              <a:rPr lang="ru-RU" smtClean="0"/>
              <a:pPr/>
              <a:t>19.01.2020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33CCE3-92DB-4B0E-944C-C3A6080538E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5937418" y="6507796"/>
            <a:ext cx="320658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>
              <a:spcBef>
                <a:spcPct val="0"/>
              </a:spcBef>
            </a:pPr>
            <a:r>
              <a:rPr lang="en-US" sz="18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  <a:hlinkClick r:id="rId14"/>
              </a:rPr>
              <a:t>http://presentation-creation.ru/</a:t>
            </a: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778597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>
    <p:split orient="vert"/>
  </p:transition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707904" y="3501009"/>
            <a:ext cx="5472608" cy="1296144"/>
          </a:xfrm>
        </p:spPr>
        <p:txBody>
          <a:bodyPr>
            <a:normAutofit fontScale="90000"/>
          </a:bodyPr>
          <a:lstStyle/>
          <a:p>
            <a:r>
              <a:rPr lang="ru-RU" b="1" dirty="0" err="1" smtClean="0"/>
              <a:t>Зовнішні</a:t>
            </a:r>
            <a:r>
              <a:rPr lang="ru-RU" b="1" dirty="0" smtClean="0"/>
              <a:t> </a:t>
            </a:r>
            <a:r>
              <a:rPr lang="ru-RU" b="1" dirty="0" err="1" smtClean="0"/>
              <a:t>і</a:t>
            </a:r>
            <a:r>
              <a:rPr lang="ru-RU" b="1" dirty="0" smtClean="0"/>
              <a:t> </a:t>
            </a:r>
            <a:r>
              <a:rPr lang="ru-RU" b="1" dirty="0" err="1" smtClean="0"/>
              <a:t>внутрішні</a:t>
            </a:r>
            <a:r>
              <a:rPr lang="ru-RU" b="1" dirty="0" smtClean="0"/>
              <a:t> </a:t>
            </a:r>
            <a:r>
              <a:rPr lang="ru-RU" b="1" dirty="0" err="1" smtClean="0"/>
              <a:t>складові</a:t>
            </a:r>
            <a:r>
              <a:rPr lang="ru-RU" b="1" dirty="0" smtClean="0"/>
              <a:t> </a:t>
            </a:r>
            <a:r>
              <a:rPr lang="ru-RU" b="1" dirty="0" err="1" smtClean="0"/>
              <a:t>твору</a:t>
            </a:r>
            <a:r>
              <a:rPr lang="ru-RU" b="1" dirty="0" smtClean="0"/>
              <a:t> </a:t>
            </a:r>
            <a:endParaRPr lang="ru-RU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 flipV="1">
            <a:off x="4572000" y="6983680"/>
            <a:ext cx="4464496" cy="45719"/>
          </a:xfrm>
        </p:spPr>
        <p:txBody>
          <a:bodyPr>
            <a:normAutofit fontScale="25000" lnSpcReduction="20000"/>
          </a:bodyPr>
          <a:lstStyle/>
          <a:p>
            <a:pPr algn="r"/>
            <a:r>
              <a:rPr lang="ru-RU" dirty="0" smtClean="0"/>
              <a:t>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10492238"/>
      </p:ext>
    </p:extLst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03848" y="1916832"/>
            <a:ext cx="5760640" cy="4525963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/>
              <a:t>    </a:t>
            </a:r>
            <a:r>
              <a:rPr lang="ru-RU" dirty="0" err="1" smtClean="0"/>
              <a:t>Усі</a:t>
            </a:r>
            <a:r>
              <a:rPr lang="ru-RU" dirty="0" smtClean="0"/>
              <a:t> </a:t>
            </a:r>
            <a:r>
              <a:rPr lang="ru-RU" dirty="0" err="1" smtClean="0"/>
              <a:t>літературні</a:t>
            </a:r>
            <a:r>
              <a:rPr lang="ru-RU" dirty="0" smtClean="0"/>
              <a:t> твори </a:t>
            </a:r>
            <a:r>
              <a:rPr lang="ru-RU" dirty="0" err="1" smtClean="0"/>
              <a:t>мають</a:t>
            </a:r>
            <a:r>
              <a:rPr lang="ru-RU" dirty="0" smtClean="0"/>
              <a:t> </a:t>
            </a:r>
            <a:r>
              <a:rPr lang="ru-RU" dirty="0" err="1" smtClean="0"/>
              <a:t>побудову</a:t>
            </a:r>
            <a:r>
              <a:rPr lang="ru-RU" dirty="0" smtClean="0"/>
              <a:t>. “Каркас” </a:t>
            </a:r>
            <a:r>
              <a:rPr lang="ru-RU" dirty="0" err="1" smtClean="0"/>
              <a:t>творів</a:t>
            </a:r>
            <a:r>
              <a:rPr lang="ru-RU" dirty="0" smtClean="0"/>
              <a:t> часто </a:t>
            </a:r>
            <a:r>
              <a:rPr lang="ru-RU" dirty="0" err="1" smtClean="0"/>
              <a:t>будують</a:t>
            </a:r>
            <a:r>
              <a:rPr lang="ru-RU" dirty="0" smtClean="0"/>
              <a:t> за </a:t>
            </a:r>
            <a:r>
              <a:rPr lang="ru-RU" dirty="0" err="1" smtClean="0"/>
              <a:t>однією</a:t>
            </a:r>
            <a:r>
              <a:rPr lang="ru-RU" dirty="0" smtClean="0"/>
              <a:t> схемою, яку </a:t>
            </a:r>
            <a:r>
              <a:rPr lang="ru-RU" dirty="0" err="1" smtClean="0"/>
              <a:t>називають</a:t>
            </a:r>
            <a:r>
              <a:rPr lang="ru-RU" dirty="0" smtClean="0"/>
              <a:t> </a:t>
            </a:r>
            <a:r>
              <a:rPr lang="ru-RU" dirty="0" err="1" smtClean="0"/>
              <a:t>композицією</a:t>
            </a:r>
            <a:r>
              <a:rPr lang="ru-RU" dirty="0" smtClean="0"/>
              <a:t>. </a:t>
            </a:r>
            <a:r>
              <a:rPr lang="ru-RU" dirty="0" err="1" smtClean="0"/>
              <a:t>Композиція</a:t>
            </a:r>
            <a:r>
              <a:rPr lang="ru-RU" dirty="0" smtClean="0"/>
              <a:t> кожного </a:t>
            </a:r>
            <a:r>
              <a:rPr lang="ru-RU" dirty="0" err="1" smtClean="0"/>
              <a:t>художнього</a:t>
            </a:r>
            <a:r>
              <a:rPr lang="ru-RU" dirty="0" smtClean="0"/>
              <a:t> </a:t>
            </a:r>
            <a:r>
              <a:rPr lang="ru-RU" dirty="0" err="1" smtClean="0"/>
              <a:t>твору</a:t>
            </a:r>
            <a:r>
              <a:rPr lang="ru-RU" dirty="0" smtClean="0"/>
              <a:t> </a:t>
            </a:r>
            <a:r>
              <a:rPr lang="ru-RU" dirty="0" err="1" smtClean="0"/>
              <a:t>є</a:t>
            </a:r>
            <a:r>
              <a:rPr lang="ru-RU" dirty="0" smtClean="0"/>
              <a:t> </a:t>
            </a:r>
            <a:r>
              <a:rPr lang="ru-RU" dirty="0" err="1" smtClean="0"/>
              <a:t>більш-менш</a:t>
            </a:r>
            <a:r>
              <a:rPr lang="ru-RU" dirty="0" smtClean="0"/>
              <a:t> </a:t>
            </a:r>
            <a:r>
              <a:rPr lang="ru-RU" dirty="0" err="1" smtClean="0"/>
              <a:t>сталою</a:t>
            </a:r>
            <a:r>
              <a:rPr lang="ru-RU" dirty="0" smtClean="0"/>
              <a:t>. </a:t>
            </a:r>
            <a:r>
              <a:rPr lang="ru-RU" dirty="0" err="1" smtClean="0"/>
              <a:t>Будь-який</a:t>
            </a:r>
            <a:r>
              <a:rPr lang="ru-RU" dirty="0" smtClean="0"/>
              <a:t> </a:t>
            </a:r>
            <a:r>
              <a:rPr lang="ru-RU" dirty="0" err="1" smtClean="0"/>
              <a:t>літературний</a:t>
            </a:r>
            <a:r>
              <a:rPr lang="ru-RU" dirty="0" smtClean="0"/>
              <a:t> </a:t>
            </a:r>
            <a:r>
              <a:rPr lang="ru-RU" dirty="0" err="1" smtClean="0"/>
              <a:t>твір</a:t>
            </a:r>
            <a:r>
              <a:rPr lang="ru-RU" dirty="0" smtClean="0"/>
              <a:t> </a:t>
            </a:r>
            <a:r>
              <a:rPr lang="ru-RU" dirty="0" err="1" smtClean="0"/>
              <a:t>має</a:t>
            </a:r>
            <a:r>
              <a:rPr lang="ru-RU" dirty="0" smtClean="0"/>
              <a:t> сюжет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позасюжетні</a:t>
            </a:r>
            <a:r>
              <a:rPr lang="ru-RU" dirty="0" smtClean="0"/>
              <a:t> </a:t>
            </a:r>
            <a:r>
              <a:rPr lang="ru-RU" dirty="0" err="1" smtClean="0"/>
              <a:t>елементи</a:t>
            </a:r>
            <a:r>
              <a:rPr lang="ru-RU" dirty="0" smtClean="0"/>
              <a:t>.</a:t>
            </a:r>
            <a:endParaRPr lang="uk-UA" dirty="0"/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utoShape 4"/>
          <p:cNvSpPr>
            <a:spLocks noChangeArrowheads="1"/>
          </p:cNvSpPr>
          <p:nvPr/>
        </p:nvSpPr>
        <p:spPr bwMode="gray">
          <a:xfrm>
            <a:off x="5999683" y="3243609"/>
            <a:ext cx="455613" cy="381000"/>
          </a:xfrm>
          <a:prstGeom prst="downArrow">
            <a:avLst>
              <a:gd name="adj1" fmla="val 58889"/>
              <a:gd name="adj2" fmla="val 60000"/>
            </a:avLst>
          </a:prstGeom>
          <a:solidFill>
            <a:schemeClr val="folHlink"/>
          </a:solidFill>
          <a:ln w="19050">
            <a:solidFill>
              <a:srgbClr val="FFFFFF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anchor="ctr"/>
          <a:lstStyle/>
          <a:p>
            <a:endParaRPr lang="ru-RU"/>
          </a:p>
        </p:txBody>
      </p:sp>
      <p:sp>
        <p:nvSpPr>
          <p:cNvPr id="4" name="AutoShape 5"/>
          <p:cNvSpPr>
            <a:spLocks noChangeArrowheads="1"/>
          </p:cNvSpPr>
          <p:nvPr/>
        </p:nvSpPr>
        <p:spPr bwMode="ltGray">
          <a:xfrm>
            <a:off x="5945708" y="4592984"/>
            <a:ext cx="455613" cy="381000"/>
          </a:xfrm>
          <a:prstGeom prst="downArrow">
            <a:avLst>
              <a:gd name="adj1" fmla="val 58889"/>
              <a:gd name="adj2" fmla="val 60000"/>
            </a:avLst>
          </a:prstGeom>
          <a:solidFill>
            <a:schemeClr val="accent2"/>
          </a:solidFill>
          <a:ln w="19050">
            <a:solidFill>
              <a:srgbClr val="FFFFFF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anchor="ctr"/>
          <a:lstStyle/>
          <a:p>
            <a:endParaRPr lang="ru-RU"/>
          </a:p>
        </p:txBody>
      </p:sp>
      <p:grpSp>
        <p:nvGrpSpPr>
          <p:cNvPr id="6" name="Group 7"/>
          <p:cNvGrpSpPr>
            <a:grpSpLocks/>
          </p:cNvGrpSpPr>
          <p:nvPr/>
        </p:nvGrpSpPr>
        <p:grpSpPr bwMode="auto">
          <a:xfrm>
            <a:off x="4193108" y="3678584"/>
            <a:ext cx="4051300" cy="914400"/>
            <a:chOff x="2736" y="1803"/>
            <a:chExt cx="2552" cy="576"/>
          </a:xfrm>
        </p:grpSpPr>
        <p:sp>
          <p:nvSpPr>
            <p:cNvPr id="7" name="Rectangle 8"/>
            <p:cNvSpPr>
              <a:spLocks noChangeArrowheads="1"/>
            </p:cNvSpPr>
            <p:nvPr/>
          </p:nvSpPr>
          <p:spPr bwMode="gray">
            <a:xfrm>
              <a:off x="2736" y="1803"/>
              <a:ext cx="2552" cy="576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FFFFFF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>
                  <a:alpha val="50000"/>
                </a:schemeClr>
              </a:outerShdw>
            </a:effec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8" name="Rectangle 9"/>
            <p:cNvSpPr>
              <a:spLocks noChangeArrowheads="1"/>
            </p:cNvSpPr>
            <p:nvPr/>
          </p:nvSpPr>
          <p:spPr bwMode="gray">
            <a:xfrm>
              <a:off x="2743" y="1809"/>
              <a:ext cx="2536" cy="268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9" name="Rectangle 10"/>
            <p:cNvSpPr>
              <a:spLocks noChangeArrowheads="1"/>
            </p:cNvSpPr>
            <p:nvPr/>
          </p:nvSpPr>
          <p:spPr bwMode="gray">
            <a:xfrm>
              <a:off x="2744" y="2059"/>
              <a:ext cx="2535" cy="314"/>
            </a:xfrm>
            <a:prstGeom prst="rect">
              <a:avLst/>
            </a:prstGeom>
            <a:gradFill rotWithShape="1">
              <a:gsLst>
                <a:gs pos="0">
                  <a:schemeClr val="accent2">
                    <a:gamma/>
                    <a:tint val="61176"/>
                    <a:invGamma/>
                  </a:schemeClr>
                </a:gs>
                <a:gs pos="100000">
                  <a:schemeClr val="accent2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11" name="Group 12"/>
          <p:cNvGrpSpPr>
            <a:grpSpLocks/>
          </p:cNvGrpSpPr>
          <p:nvPr/>
        </p:nvGrpSpPr>
        <p:grpSpPr bwMode="auto">
          <a:xfrm>
            <a:off x="4139952" y="5085184"/>
            <a:ext cx="4051300" cy="914400"/>
            <a:chOff x="2728" y="2640"/>
            <a:chExt cx="2552" cy="576"/>
          </a:xfrm>
        </p:grpSpPr>
        <p:sp>
          <p:nvSpPr>
            <p:cNvPr id="12" name="Rectangle 13"/>
            <p:cNvSpPr>
              <a:spLocks noChangeArrowheads="1"/>
            </p:cNvSpPr>
            <p:nvPr/>
          </p:nvSpPr>
          <p:spPr bwMode="gray">
            <a:xfrm>
              <a:off x="2728" y="2640"/>
              <a:ext cx="2552" cy="576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FFFFFF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>
                  <a:alpha val="50000"/>
                </a:schemeClr>
              </a:outerShdw>
            </a:effec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3" name="Rectangle 14"/>
            <p:cNvSpPr>
              <a:spLocks noChangeArrowheads="1"/>
            </p:cNvSpPr>
            <p:nvPr/>
          </p:nvSpPr>
          <p:spPr bwMode="gray">
            <a:xfrm>
              <a:off x="2742" y="2646"/>
              <a:ext cx="2529" cy="262"/>
            </a:xfrm>
            <a:prstGeom prst="rect">
              <a:avLst/>
            </a:prstGeom>
            <a:solidFill>
              <a:schemeClr val="hlink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4" name="Rectangle 15"/>
            <p:cNvSpPr>
              <a:spLocks noChangeArrowheads="1"/>
            </p:cNvSpPr>
            <p:nvPr/>
          </p:nvSpPr>
          <p:spPr bwMode="gray">
            <a:xfrm>
              <a:off x="2736" y="2896"/>
              <a:ext cx="2535" cy="314"/>
            </a:xfrm>
            <a:prstGeom prst="rect">
              <a:avLst/>
            </a:prstGeom>
            <a:gradFill rotWithShape="1">
              <a:gsLst>
                <a:gs pos="0">
                  <a:schemeClr val="hlink">
                    <a:gamma/>
                    <a:tint val="61176"/>
                    <a:invGamma/>
                  </a:schemeClr>
                </a:gs>
                <a:gs pos="100000">
                  <a:schemeClr val="hlink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25" name="Group 27"/>
          <p:cNvGrpSpPr>
            <a:grpSpLocks/>
          </p:cNvGrpSpPr>
          <p:nvPr/>
        </p:nvGrpSpPr>
        <p:grpSpPr bwMode="auto">
          <a:xfrm>
            <a:off x="4067944" y="404664"/>
            <a:ext cx="4392488" cy="2770112"/>
            <a:chOff x="2728" y="983"/>
            <a:chExt cx="2552" cy="576"/>
          </a:xfrm>
        </p:grpSpPr>
        <p:sp>
          <p:nvSpPr>
            <p:cNvPr id="26" name="Rectangle 28"/>
            <p:cNvSpPr>
              <a:spLocks noChangeArrowheads="1"/>
            </p:cNvSpPr>
            <p:nvPr/>
          </p:nvSpPr>
          <p:spPr bwMode="gray">
            <a:xfrm>
              <a:off x="2728" y="983"/>
              <a:ext cx="2552" cy="576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FFFFFF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>
                  <a:alpha val="50000"/>
                </a:schemeClr>
              </a:outerShdw>
            </a:effec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7" name="Rectangle 29"/>
            <p:cNvSpPr>
              <a:spLocks noChangeArrowheads="1"/>
            </p:cNvSpPr>
            <p:nvPr/>
          </p:nvSpPr>
          <p:spPr bwMode="gray">
            <a:xfrm>
              <a:off x="2741" y="989"/>
              <a:ext cx="2530" cy="262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8" name="Rectangle 30"/>
            <p:cNvSpPr>
              <a:spLocks noChangeArrowheads="1"/>
            </p:cNvSpPr>
            <p:nvPr/>
          </p:nvSpPr>
          <p:spPr bwMode="gray">
            <a:xfrm>
              <a:off x="2736" y="1239"/>
              <a:ext cx="2535" cy="314"/>
            </a:xfrm>
            <a:prstGeom prst="rect">
              <a:avLst/>
            </a:prstGeom>
            <a:gradFill rotWithShape="1">
              <a:gsLst>
                <a:gs pos="0">
                  <a:schemeClr val="folHlink">
                    <a:gamma/>
                    <a:tint val="61176"/>
                    <a:invGamma/>
                  </a:schemeClr>
                </a:gs>
                <a:gs pos="100000">
                  <a:schemeClr val="folHlink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</p:grpSp>
      <p:sp>
        <p:nvSpPr>
          <p:cNvPr id="23" name="Прямоугольник 22"/>
          <p:cNvSpPr/>
          <p:nvPr/>
        </p:nvSpPr>
        <p:spPr>
          <a:xfrm>
            <a:off x="4788024" y="548680"/>
            <a:ext cx="273630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 err="1" smtClean="0">
                <a:solidFill>
                  <a:schemeClr val="bg2">
                    <a:lumMod val="75000"/>
                  </a:schemeClr>
                </a:solidFill>
              </a:rPr>
              <a:t>Композиція</a:t>
            </a:r>
            <a:endParaRPr lang="uk-UA" sz="3600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31" name="Прямоугольник 30"/>
          <p:cNvSpPr/>
          <p:nvPr/>
        </p:nvSpPr>
        <p:spPr>
          <a:xfrm>
            <a:off x="4283968" y="1556792"/>
            <a:ext cx="3960440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 err="1" smtClean="0">
                <a:solidFill>
                  <a:schemeClr val="bg2">
                    <a:lumMod val="75000"/>
                  </a:schemeClr>
                </a:solidFill>
              </a:rPr>
              <a:t>побудова</a:t>
            </a:r>
            <a:r>
              <a:rPr lang="ru-RU" sz="2000" dirty="0" smtClean="0">
                <a:solidFill>
                  <a:schemeClr val="bg2">
                    <a:lumMod val="75000"/>
                  </a:schemeClr>
                </a:solidFill>
              </a:rPr>
              <a:t> </a:t>
            </a:r>
            <a:r>
              <a:rPr lang="ru-RU" sz="2000" dirty="0" err="1" smtClean="0">
                <a:solidFill>
                  <a:schemeClr val="bg2">
                    <a:lumMod val="75000"/>
                  </a:schemeClr>
                </a:solidFill>
              </a:rPr>
              <a:t>літературного</a:t>
            </a:r>
            <a:r>
              <a:rPr lang="ru-RU" sz="2000" dirty="0" smtClean="0">
                <a:solidFill>
                  <a:schemeClr val="bg2">
                    <a:lumMod val="75000"/>
                  </a:schemeClr>
                </a:solidFill>
              </a:rPr>
              <a:t> </a:t>
            </a:r>
            <a:r>
              <a:rPr lang="ru-RU" sz="2000" dirty="0" err="1" smtClean="0">
                <a:solidFill>
                  <a:schemeClr val="bg2">
                    <a:lumMod val="75000"/>
                  </a:schemeClr>
                </a:solidFill>
              </a:rPr>
              <a:t>твору</a:t>
            </a:r>
            <a:r>
              <a:rPr lang="ru-RU" sz="2000" dirty="0" smtClean="0">
                <a:solidFill>
                  <a:schemeClr val="bg2">
                    <a:lumMod val="75000"/>
                  </a:schemeClr>
                </a:solidFill>
              </a:rPr>
              <a:t>, </a:t>
            </a:r>
            <a:r>
              <a:rPr lang="ru-RU" sz="2000" dirty="0" err="1" smtClean="0">
                <a:solidFill>
                  <a:schemeClr val="bg2">
                    <a:lumMod val="75000"/>
                  </a:schemeClr>
                </a:solidFill>
              </a:rPr>
              <a:t>співвідношення</a:t>
            </a:r>
            <a:r>
              <a:rPr lang="ru-RU" sz="2000" dirty="0" smtClean="0">
                <a:solidFill>
                  <a:schemeClr val="bg2">
                    <a:lumMod val="75000"/>
                  </a:schemeClr>
                </a:solidFill>
              </a:rPr>
              <a:t> </a:t>
            </a:r>
            <a:r>
              <a:rPr lang="ru-RU" sz="2000" dirty="0" err="1" smtClean="0">
                <a:solidFill>
                  <a:schemeClr val="bg2">
                    <a:lumMod val="75000"/>
                  </a:schemeClr>
                </a:solidFill>
              </a:rPr>
              <a:t>всіх</a:t>
            </a:r>
            <a:r>
              <a:rPr lang="ru-RU" sz="2000" dirty="0" smtClean="0">
                <a:solidFill>
                  <a:schemeClr val="bg2">
                    <a:lumMod val="75000"/>
                  </a:schemeClr>
                </a:solidFill>
              </a:rPr>
              <a:t> </a:t>
            </a:r>
            <a:r>
              <a:rPr lang="ru-RU" sz="2000" dirty="0" err="1" smtClean="0">
                <a:solidFill>
                  <a:schemeClr val="bg2">
                    <a:lumMod val="75000"/>
                  </a:schemeClr>
                </a:solidFill>
              </a:rPr>
              <a:t>його</a:t>
            </a:r>
            <a:r>
              <a:rPr lang="ru-RU" sz="2000" dirty="0" smtClean="0">
                <a:solidFill>
                  <a:schemeClr val="bg2">
                    <a:lumMod val="75000"/>
                  </a:schemeClr>
                </a:solidFill>
              </a:rPr>
              <a:t> </a:t>
            </a:r>
            <a:r>
              <a:rPr lang="ru-RU" sz="2000" dirty="0" err="1" smtClean="0">
                <a:solidFill>
                  <a:schemeClr val="bg2">
                    <a:lumMod val="75000"/>
                  </a:schemeClr>
                </a:solidFill>
              </a:rPr>
              <a:t>компонентів</a:t>
            </a:r>
            <a:r>
              <a:rPr lang="ru-RU" sz="2000" dirty="0" smtClean="0">
                <a:solidFill>
                  <a:schemeClr val="bg2">
                    <a:lumMod val="75000"/>
                  </a:schemeClr>
                </a:solidFill>
              </a:rPr>
              <a:t>, </a:t>
            </a:r>
            <a:r>
              <a:rPr lang="ru-RU" sz="2000" dirty="0" err="1" smtClean="0">
                <a:solidFill>
                  <a:schemeClr val="bg2">
                    <a:lumMod val="75000"/>
                  </a:schemeClr>
                </a:solidFill>
              </a:rPr>
              <a:t>що</a:t>
            </a:r>
            <a:r>
              <a:rPr lang="ru-RU" sz="2000" dirty="0" smtClean="0">
                <a:solidFill>
                  <a:schemeClr val="bg2">
                    <a:lumMod val="75000"/>
                  </a:schemeClr>
                </a:solidFill>
              </a:rPr>
              <a:t> </a:t>
            </a:r>
            <a:r>
              <a:rPr lang="ru-RU" sz="2000" dirty="0" err="1" smtClean="0">
                <a:solidFill>
                  <a:schemeClr val="bg2">
                    <a:lumMod val="75000"/>
                  </a:schemeClr>
                </a:solidFill>
              </a:rPr>
              <a:t>створює</a:t>
            </a:r>
            <a:r>
              <a:rPr lang="ru-RU" sz="2000" dirty="0" smtClean="0">
                <a:solidFill>
                  <a:schemeClr val="bg2">
                    <a:lumMod val="75000"/>
                  </a:schemeClr>
                </a:solidFill>
              </a:rPr>
              <a:t> </a:t>
            </a:r>
            <a:r>
              <a:rPr lang="ru-RU" sz="2000" dirty="0" err="1" smtClean="0">
                <a:solidFill>
                  <a:schemeClr val="bg2">
                    <a:lumMod val="75000"/>
                  </a:schemeClr>
                </a:solidFill>
              </a:rPr>
              <a:t>цілісну</a:t>
            </a:r>
            <a:r>
              <a:rPr lang="ru-RU" sz="2000" dirty="0" smtClean="0">
                <a:solidFill>
                  <a:schemeClr val="bg2">
                    <a:lumMod val="75000"/>
                  </a:schemeClr>
                </a:solidFill>
              </a:rPr>
              <a:t> картину </a:t>
            </a:r>
            <a:r>
              <a:rPr lang="ru-RU" sz="2000" dirty="0" err="1" smtClean="0">
                <a:solidFill>
                  <a:schemeClr val="bg2">
                    <a:lumMod val="75000"/>
                  </a:schemeClr>
                </a:solidFill>
              </a:rPr>
              <a:t>і</a:t>
            </a:r>
            <a:r>
              <a:rPr lang="ru-RU" sz="2000" dirty="0" smtClean="0">
                <a:solidFill>
                  <a:schemeClr val="bg2">
                    <a:lumMod val="75000"/>
                  </a:schemeClr>
                </a:solidFill>
              </a:rPr>
              <a:t> </a:t>
            </a:r>
            <a:r>
              <a:rPr lang="ru-RU" sz="2000" dirty="0" err="1" smtClean="0">
                <a:solidFill>
                  <a:schemeClr val="bg2">
                    <a:lumMod val="75000"/>
                  </a:schemeClr>
                </a:solidFill>
              </a:rPr>
              <a:t>сприяє</a:t>
            </a:r>
            <a:r>
              <a:rPr lang="ru-RU" sz="2000" dirty="0" smtClean="0">
                <a:solidFill>
                  <a:schemeClr val="bg2">
                    <a:lumMod val="75000"/>
                  </a:schemeClr>
                </a:solidFill>
              </a:rPr>
              <a:t> </a:t>
            </a:r>
            <a:r>
              <a:rPr lang="ru-RU" sz="2000" dirty="0" err="1" smtClean="0">
                <a:solidFill>
                  <a:schemeClr val="bg2">
                    <a:lumMod val="75000"/>
                  </a:schemeClr>
                </a:solidFill>
              </a:rPr>
              <a:t>виявленню</a:t>
            </a:r>
            <a:r>
              <a:rPr lang="ru-RU" sz="2000" dirty="0" smtClean="0">
                <a:solidFill>
                  <a:schemeClr val="bg2">
                    <a:lumMod val="75000"/>
                  </a:schemeClr>
                </a:solidFill>
              </a:rPr>
              <a:t> </a:t>
            </a:r>
            <a:r>
              <a:rPr lang="ru-RU" sz="2000" dirty="0" err="1" smtClean="0">
                <a:solidFill>
                  <a:schemeClr val="bg2">
                    <a:lumMod val="75000"/>
                  </a:schemeClr>
                </a:solidFill>
              </a:rPr>
              <a:t>головної</a:t>
            </a:r>
            <a:r>
              <a:rPr lang="ru-RU" sz="2000" dirty="0" smtClean="0">
                <a:solidFill>
                  <a:schemeClr val="bg2">
                    <a:lumMod val="75000"/>
                  </a:schemeClr>
                </a:solidFill>
              </a:rPr>
              <a:t> </a:t>
            </a:r>
            <a:r>
              <a:rPr lang="ru-RU" sz="2000" dirty="0" err="1" smtClean="0">
                <a:solidFill>
                  <a:schemeClr val="bg2">
                    <a:lumMod val="75000"/>
                  </a:schemeClr>
                </a:solidFill>
              </a:rPr>
              <a:t>ідеї</a:t>
            </a:r>
            <a:r>
              <a:rPr lang="ru-RU" sz="2000" dirty="0" smtClean="0"/>
              <a:t>.</a:t>
            </a:r>
            <a:endParaRPr lang="uk-UA" sz="2000" dirty="0"/>
          </a:p>
        </p:txBody>
      </p:sp>
      <p:sp>
        <p:nvSpPr>
          <p:cNvPr id="32" name="Прямоугольник 31"/>
          <p:cNvSpPr/>
          <p:nvPr/>
        </p:nvSpPr>
        <p:spPr>
          <a:xfrm>
            <a:off x="4499992" y="3717032"/>
            <a:ext cx="327641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/>
              <a:t> </a:t>
            </a:r>
            <a:r>
              <a:rPr lang="ru-RU" dirty="0" err="1" smtClean="0"/>
              <a:t>зовнішні</a:t>
            </a:r>
            <a:r>
              <a:rPr lang="ru-RU" dirty="0" smtClean="0"/>
              <a:t> </a:t>
            </a:r>
            <a:r>
              <a:rPr lang="ru-RU" dirty="0" err="1" smtClean="0"/>
              <a:t>елементи</a:t>
            </a:r>
            <a:r>
              <a:rPr lang="ru-RU" dirty="0" smtClean="0"/>
              <a:t> </a:t>
            </a:r>
            <a:r>
              <a:rPr lang="ru-RU" dirty="0" err="1" smtClean="0"/>
              <a:t>композиції</a:t>
            </a:r>
            <a:r>
              <a:rPr lang="ru-RU" dirty="0" smtClean="0"/>
              <a:t> </a:t>
            </a:r>
            <a:endParaRPr lang="uk-UA" dirty="0"/>
          </a:p>
        </p:txBody>
      </p:sp>
      <p:sp>
        <p:nvSpPr>
          <p:cNvPr id="33" name="Прямоугольник 32"/>
          <p:cNvSpPr/>
          <p:nvPr/>
        </p:nvSpPr>
        <p:spPr>
          <a:xfrm>
            <a:off x="4860032" y="4077072"/>
            <a:ext cx="263238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/>
              <a:t>(</a:t>
            </a:r>
            <a:r>
              <a:rPr lang="ru-RU" dirty="0" err="1" smtClean="0"/>
              <a:t>поділ</a:t>
            </a:r>
            <a:r>
              <a:rPr lang="ru-RU" dirty="0" smtClean="0"/>
              <a:t> </a:t>
            </a:r>
            <a:r>
              <a:rPr lang="ru-RU" dirty="0" err="1" smtClean="0"/>
              <a:t>твору</a:t>
            </a:r>
            <a:r>
              <a:rPr lang="ru-RU" dirty="0" smtClean="0"/>
              <a:t> на </a:t>
            </a:r>
            <a:r>
              <a:rPr lang="ru-RU" dirty="0" err="1" smtClean="0"/>
              <a:t>частини</a:t>
            </a:r>
            <a:r>
              <a:rPr lang="ru-RU" dirty="0" smtClean="0"/>
              <a:t>) </a:t>
            </a:r>
            <a:endParaRPr lang="uk-UA" dirty="0"/>
          </a:p>
        </p:txBody>
      </p:sp>
      <p:sp>
        <p:nvSpPr>
          <p:cNvPr id="34" name="Прямоугольник 33"/>
          <p:cNvSpPr/>
          <p:nvPr/>
        </p:nvSpPr>
        <p:spPr>
          <a:xfrm>
            <a:off x="4644008" y="5013176"/>
            <a:ext cx="331969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err="1" smtClean="0"/>
              <a:t>внутрішні</a:t>
            </a:r>
            <a:r>
              <a:rPr lang="ru-RU" dirty="0" smtClean="0"/>
              <a:t>  </a:t>
            </a:r>
            <a:r>
              <a:rPr lang="ru-RU" dirty="0" err="1" smtClean="0"/>
              <a:t>елементи</a:t>
            </a:r>
            <a:r>
              <a:rPr lang="ru-RU" dirty="0" smtClean="0"/>
              <a:t> </a:t>
            </a:r>
            <a:r>
              <a:rPr lang="ru-RU" dirty="0" err="1" smtClean="0"/>
              <a:t>композиції</a:t>
            </a:r>
            <a:endParaRPr lang="uk-UA" dirty="0"/>
          </a:p>
        </p:txBody>
      </p:sp>
      <p:sp>
        <p:nvSpPr>
          <p:cNvPr id="35" name="Прямоугольник 34"/>
          <p:cNvSpPr/>
          <p:nvPr/>
        </p:nvSpPr>
        <p:spPr>
          <a:xfrm>
            <a:off x="4283968" y="5373216"/>
            <a:ext cx="404072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/>
              <a:t>(</a:t>
            </a:r>
            <a:r>
              <a:rPr lang="ru-RU" dirty="0" err="1" smtClean="0"/>
              <a:t>групування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розстановка</a:t>
            </a:r>
            <a:r>
              <a:rPr lang="ru-RU" dirty="0" smtClean="0"/>
              <a:t> </a:t>
            </a:r>
            <a:r>
              <a:rPr lang="ru-RU" dirty="0" err="1" smtClean="0"/>
              <a:t>персонажів</a:t>
            </a:r>
            <a:r>
              <a:rPr lang="ru-RU" dirty="0" smtClean="0"/>
              <a:t>).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544569234"/>
      </p:ext>
    </p:extLst>
  </p:cSld>
  <p:clrMapOvr>
    <a:masterClrMapping/>
  </p:clrMapOvr>
  <p:transition spd="med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build="p"/>
      <p:bldP spid="31" grpId="0" build="p"/>
      <p:bldP spid="32" grpId="0" build="p"/>
      <p:bldP spid="33" grpId="0" build="p"/>
      <p:bldP spid="34" grpId="0" build="p"/>
      <p:bldP spid="35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55576" y="0"/>
            <a:ext cx="7715200" cy="1844824"/>
          </a:xfrm>
        </p:spPr>
        <p:txBody>
          <a:bodyPr>
            <a:normAutofit/>
          </a:bodyPr>
          <a:lstStyle/>
          <a:p>
            <a:r>
              <a:rPr lang="ru-RU" sz="2000" b="1" dirty="0" smtClean="0"/>
              <a:t>Сюжет</a:t>
            </a:r>
            <a:r>
              <a:rPr lang="ru-RU" sz="2000" dirty="0" smtClean="0"/>
              <a:t> — система </a:t>
            </a:r>
            <a:r>
              <a:rPr lang="ru-RU" sz="2000" dirty="0" err="1" smtClean="0"/>
              <a:t>подій</a:t>
            </a:r>
            <a:r>
              <a:rPr lang="ru-RU" sz="2000" dirty="0" smtClean="0"/>
              <a:t> в </a:t>
            </a:r>
            <a:r>
              <a:rPr lang="ru-RU" sz="2000" dirty="0" err="1" smtClean="0"/>
              <a:t>художньому</a:t>
            </a:r>
            <a:r>
              <a:rPr lang="ru-RU" sz="2000" dirty="0" smtClean="0"/>
              <a:t> </a:t>
            </a:r>
            <a:r>
              <a:rPr lang="ru-RU" sz="2000" dirty="0" err="1" smtClean="0"/>
              <a:t>творі</a:t>
            </a:r>
            <a:r>
              <a:rPr lang="ru-RU" sz="2000" dirty="0" smtClean="0"/>
              <a:t>, </a:t>
            </a:r>
            <a:r>
              <a:rPr lang="ru-RU" sz="2000" dirty="0" err="1" smtClean="0"/>
              <a:t>в</a:t>
            </a:r>
            <a:r>
              <a:rPr lang="ru-RU" sz="2000" dirty="0" smtClean="0"/>
              <a:t> </a:t>
            </a:r>
            <a:r>
              <a:rPr lang="ru-RU" sz="2000" dirty="0" err="1" smtClean="0"/>
              <a:t>ході</a:t>
            </a:r>
            <a:r>
              <a:rPr lang="ru-RU" sz="2000" dirty="0" smtClean="0"/>
              <a:t> </a:t>
            </a:r>
            <a:r>
              <a:rPr lang="ru-RU" sz="2000" dirty="0" err="1" smtClean="0"/>
              <a:t>яких</a:t>
            </a:r>
            <a:r>
              <a:rPr lang="ru-RU" sz="2000" dirty="0" smtClean="0"/>
              <a:t> </a:t>
            </a:r>
            <a:r>
              <a:rPr lang="ru-RU" sz="2000" dirty="0" err="1" smtClean="0"/>
              <a:t>розкриваються</a:t>
            </a:r>
            <a:r>
              <a:rPr lang="ru-RU" sz="2000" dirty="0" smtClean="0"/>
              <a:t> </a:t>
            </a:r>
            <a:r>
              <a:rPr lang="ru-RU" sz="2000" dirty="0" err="1" smtClean="0"/>
              <a:t>характери</a:t>
            </a:r>
            <a:r>
              <a:rPr lang="ru-RU" sz="2000" dirty="0" smtClean="0"/>
              <a:t> </a:t>
            </a:r>
            <a:r>
              <a:rPr lang="ru-RU" sz="2000" dirty="0" err="1" smtClean="0"/>
              <a:t>персонажів</a:t>
            </a:r>
            <a:r>
              <a:rPr lang="ru-RU" sz="2000" dirty="0" smtClean="0"/>
              <a:t> </a:t>
            </a:r>
            <a:r>
              <a:rPr lang="ru-RU" sz="2000" dirty="0" err="1" smtClean="0"/>
              <a:t>і</a:t>
            </a:r>
            <a:r>
              <a:rPr lang="ru-RU" sz="2000" dirty="0" smtClean="0"/>
              <a:t> </a:t>
            </a:r>
            <a:r>
              <a:rPr lang="ru-RU" sz="2000" dirty="0" err="1" smtClean="0"/>
              <a:t>головна</a:t>
            </a:r>
            <a:r>
              <a:rPr lang="ru-RU" sz="2000" dirty="0" smtClean="0"/>
              <a:t> </a:t>
            </a:r>
            <a:r>
              <a:rPr lang="ru-RU" sz="2000" dirty="0" err="1" smtClean="0"/>
              <a:t>ідея</a:t>
            </a:r>
            <a:r>
              <a:rPr lang="ru-RU" sz="2000" dirty="0" smtClean="0"/>
              <a:t>. </a:t>
            </a:r>
            <a:r>
              <a:rPr lang="ru-RU" sz="2000" dirty="0" err="1" smtClean="0"/>
              <a:t>Оскільки</a:t>
            </a:r>
            <a:r>
              <a:rPr lang="ru-RU" sz="2000" dirty="0" smtClean="0"/>
              <a:t> </a:t>
            </a:r>
            <a:r>
              <a:rPr lang="ru-RU" sz="2000" dirty="0" err="1" smtClean="0"/>
              <a:t>події</a:t>
            </a:r>
            <a:r>
              <a:rPr lang="ru-RU" sz="2000" dirty="0" smtClean="0"/>
              <a:t> </a:t>
            </a:r>
            <a:r>
              <a:rPr lang="ru-RU" sz="2000" dirty="0" err="1" smtClean="0"/>
              <a:t>подаються</a:t>
            </a:r>
            <a:r>
              <a:rPr lang="ru-RU" sz="2000" dirty="0" smtClean="0"/>
              <a:t> у </a:t>
            </a:r>
            <a:r>
              <a:rPr lang="ru-RU" sz="2000" dirty="0" err="1" smtClean="0"/>
              <a:t>розвитку</a:t>
            </a:r>
            <a:r>
              <a:rPr lang="ru-RU" sz="2000" dirty="0" smtClean="0"/>
              <a:t>, в </a:t>
            </a:r>
            <a:r>
              <a:rPr lang="ru-RU" sz="2000" dirty="0" err="1" smtClean="0"/>
              <a:t>основі</a:t>
            </a:r>
            <a:r>
              <a:rPr lang="ru-RU" sz="2000" dirty="0" smtClean="0"/>
              <a:t> сюжету </a:t>
            </a:r>
            <a:r>
              <a:rPr lang="ru-RU" sz="2000" dirty="0" err="1" smtClean="0"/>
              <a:t>лежить</a:t>
            </a:r>
            <a:r>
              <a:rPr lang="ru-RU" sz="2000" dirty="0" smtClean="0"/>
              <a:t> </a:t>
            </a:r>
            <a:r>
              <a:rPr lang="ru-RU" sz="2000" dirty="0" err="1" smtClean="0"/>
              <a:t>конфлікт</a:t>
            </a:r>
            <a:r>
              <a:rPr lang="ru-RU" sz="2000" dirty="0" smtClean="0"/>
              <a:t>. </a:t>
            </a:r>
            <a:r>
              <a:rPr lang="ru-RU" sz="2000" dirty="0" err="1" smtClean="0"/>
              <a:t>Конфлікти</a:t>
            </a:r>
            <a:r>
              <a:rPr lang="ru-RU" sz="2000" dirty="0" smtClean="0"/>
              <a:t> </a:t>
            </a:r>
            <a:r>
              <a:rPr lang="ru-RU" sz="2000" dirty="0" err="1" smtClean="0"/>
              <a:t>бувають</a:t>
            </a:r>
            <a:r>
              <a:rPr lang="ru-RU" sz="2000" dirty="0" smtClean="0"/>
              <a:t> </a:t>
            </a:r>
            <a:r>
              <a:rPr lang="ru-RU" sz="2000" dirty="0" err="1" smtClean="0"/>
              <a:t>різноманітні</a:t>
            </a:r>
            <a:r>
              <a:rPr lang="ru-RU" sz="2000" dirty="0" smtClean="0"/>
              <a:t>: </a:t>
            </a:r>
            <a:r>
              <a:rPr lang="ru-RU" sz="2000" dirty="0" err="1" smtClean="0"/>
              <a:t>соціальні</a:t>
            </a:r>
            <a:r>
              <a:rPr lang="ru-RU" sz="2000" dirty="0" smtClean="0"/>
              <a:t>, </a:t>
            </a:r>
            <a:r>
              <a:rPr lang="ru-RU" sz="2000" dirty="0" err="1" smtClean="0"/>
              <a:t>любовні</a:t>
            </a:r>
            <a:r>
              <a:rPr lang="ru-RU" sz="2000" dirty="0" smtClean="0"/>
              <a:t>, </a:t>
            </a:r>
            <a:r>
              <a:rPr lang="ru-RU" sz="2000" dirty="0" err="1" smtClean="0"/>
              <a:t>психологічні</a:t>
            </a:r>
            <a:r>
              <a:rPr lang="ru-RU" sz="2000" dirty="0" smtClean="0"/>
              <a:t>, </a:t>
            </a:r>
            <a:r>
              <a:rPr lang="ru-RU" sz="2000" dirty="0" err="1" smtClean="0"/>
              <a:t>виробничі</a:t>
            </a:r>
            <a:r>
              <a:rPr lang="ru-RU" sz="2000" dirty="0" smtClean="0"/>
              <a:t> </a:t>
            </a:r>
            <a:r>
              <a:rPr lang="ru-RU" sz="2000" dirty="0" err="1" smtClean="0"/>
              <a:t>тощо</a:t>
            </a:r>
            <a:r>
              <a:rPr lang="ru-RU" sz="2000" dirty="0" smtClean="0"/>
              <a:t>. </a:t>
            </a:r>
            <a:endParaRPr lang="uk-UA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ru-RU" dirty="0" smtClean="0"/>
              <a:t>     </a:t>
            </a:r>
            <a:r>
              <a:rPr lang="ru-RU" dirty="0" err="1" smtClean="0"/>
              <a:t>Класичний</a:t>
            </a:r>
            <a:r>
              <a:rPr lang="ru-RU" dirty="0" smtClean="0"/>
              <a:t> сюжет </a:t>
            </a:r>
            <a:r>
              <a:rPr lang="ru-RU" dirty="0" err="1" smtClean="0"/>
              <a:t>має</a:t>
            </a:r>
            <a:r>
              <a:rPr lang="ru-RU" dirty="0" smtClean="0"/>
              <a:t> </a:t>
            </a:r>
            <a:r>
              <a:rPr lang="ru-RU" dirty="0" err="1" smtClean="0"/>
              <a:t>такі</a:t>
            </a:r>
            <a:r>
              <a:rPr lang="ru-RU" dirty="0" smtClean="0"/>
              <a:t> </a:t>
            </a:r>
            <a:r>
              <a:rPr lang="ru-RU" b="1" dirty="0" err="1" smtClean="0"/>
              <a:t>елементи</a:t>
            </a:r>
            <a:r>
              <a:rPr lang="ru-RU" dirty="0" smtClean="0"/>
              <a:t>:</a:t>
            </a:r>
          </a:p>
          <a:p>
            <a:r>
              <a:rPr lang="ru-RU" b="1" i="1" dirty="0" err="1" smtClean="0"/>
              <a:t>експозиція</a:t>
            </a:r>
            <a:r>
              <a:rPr lang="ru-RU" dirty="0" smtClean="0"/>
              <a:t> — </a:t>
            </a:r>
            <a:r>
              <a:rPr lang="ru-RU" dirty="0" err="1" smtClean="0"/>
              <a:t>вихідні</a:t>
            </a:r>
            <a:r>
              <a:rPr lang="ru-RU" dirty="0" smtClean="0"/>
              <a:t> </a:t>
            </a:r>
            <a:r>
              <a:rPr lang="ru-RU" dirty="0" err="1" smtClean="0"/>
              <a:t>відомості</a:t>
            </a:r>
            <a:r>
              <a:rPr lang="ru-RU" dirty="0" smtClean="0"/>
              <a:t> про </a:t>
            </a:r>
            <a:r>
              <a:rPr lang="ru-RU" dirty="0" err="1" smtClean="0"/>
              <a:t>героїв</a:t>
            </a:r>
            <a:r>
              <a:rPr lang="ru-RU" dirty="0" smtClean="0"/>
              <a:t>, </a:t>
            </a:r>
            <a:r>
              <a:rPr lang="ru-RU" dirty="0" err="1" smtClean="0"/>
              <a:t>які</a:t>
            </a:r>
            <a:r>
              <a:rPr lang="ru-RU" dirty="0" smtClean="0"/>
              <a:t> </a:t>
            </a:r>
            <a:r>
              <a:rPr lang="ru-RU" dirty="0" err="1" smtClean="0"/>
              <a:t>вмотивовують</a:t>
            </a:r>
            <a:r>
              <a:rPr lang="ru-RU" dirty="0" smtClean="0"/>
              <a:t> </a:t>
            </a:r>
            <a:r>
              <a:rPr lang="ru-RU" dirty="0" err="1" smtClean="0"/>
              <a:t>їхню</a:t>
            </a:r>
            <a:r>
              <a:rPr lang="ru-RU" dirty="0" smtClean="0"/>
              <a:t> </a:t>
            </a:r>
            <a:r>
              <a:rPr lang="ru-RU" dirty="0" err="1" smtClean="0"/>
              <a:t>поведінку</a:t>
            </a:r>
            <a:r>
              <a:rPr lang="ru-RU" dirty="0" smtClean="0"/>
              <a:t> в </a:t>
            </a:r>
            <a:r>
              <a:rPr lang="ru-RU" dirty="0" err="1" smtClean="0"/>
              <a:t>умовах</a:t>
            </a:r>
            <a:r>
              <a:rPr lang="ru-RU" dirty="0" smtClean="0"/>
              <a:t> </a:t>
            </a:r>
            <a:r>
              <a:rPr lang="ru-RU" dirty="0" err="1" smtClean="0"/>
              <a:t>конфлікту</a:t>
            </a:r>
            <a:r>
              <a:rPr lang="ru-RU" dirty="0" smtClean="0"/>
              <a:t>;</a:t>
            </a:r>
          </a:p>
          <a:p>
            <a:r>
              <a:rPr lang="ru-RU" b="1" i="1" dirty="0" err="1" smtClean="0"/>
              <a:t>зав’язка</a:t>
            </a:r>
            <a:r>
              <a:rPr lang="ru-RU" dirty="0" smtClean="0"/>
              <a:t> — </a:t>
            </a:r>
            <a:r>
              <a:rPr lang="ru-RU" dirty="0" err="1" smtClean="0"/>
              <a:t>подія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кладе початок </a:t>
            </a:r>
            <a:r>
              <a:rPr lang="ru-RU" dirty="0" err="1" smtClean="0"/>
              <a:t>конфлікту</a:t>
            </a:r>
            <a:r>
              <a:rPr lang="ru-RU" dirty="0" smtClean="0"/>
              <a:t>;</a:t>
            </a:r>
          </a:p>
          <a:p>
            <a:r>
              <a:rPr lang="ru-RU" b="1" i="1" dirty="0" err="1" smtClean="0"/>
              <a:t>кульмінація</a:t>
            </a:r>
            <a:r>
              <a:rPr lang="ru-RU" dirty="0" smtClean="0"/>
              <a:t> — </a:t>
            </a:r>
            <a:r>
              <a:rPr lang="ru-RU" dirty="0" err="1" smtClean="0"/>
              <a:t>найвищий</a:t>
            </a:r>
            <a:r>
              <a:rPr lang="ru-RU" dirty="0" smtClean="0"/>
              <a:t> момент у </a:t>
            </a:r>
            <a:r>
              <a:rPr lang="ru-RU" dirty="0" err="1" smtClean="0"/>
              <a:t>розвитку</a:t>
            </a:r>
            <a:r>
              <a:rPr lang="ru-RU" dirty="0" smtClean="0"/>
              <a:t> </a:t>
            </a:r>
            <a:r>
              <a:rPr lang="ru-RU" dirty="0" err="1" smtClean="0"/>
              <a:t>дії</a:t>
            </a:r>
            <a:r>
              <a:rPr lang="ru-RU" dirty="0" smtClean="0"/>
              <a:t>;</a:t>
            </a:r>
          </a:p>
          <a:p>
            <a:r>
              <a:rPr lang="ru-RU" b="1" i="1" dirty="0" err="1" smtClean="0"/>
              <a:t>розв’язка</a:t>
            </a:r>
            <a:r>
              <a:rPr lang="ru-RU" dirty="0" smtClean="0"/>
              <a:t> — </a:t>
            </a:r>
            <a:r>
              <a:rPr lang="ru-RU" dirty="0" err="1" smtClean="0"/>
              <a:t>подія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розв’язує</a:t>
            </a:r>
            <a:r>
              <a:rPr lang="ru-RU" dirty="0" smtClean="0"/>
              <a:t> </a:t>
            </a:r>
            <a:r>
              <a:rPr lang="ru-RU" dirty="0" err="1" smtClean="0"/>
              <a:t>конфлікт</a:t>
            </a:r>
            <a:r>
              <a:rPr lang="ru-RU" dirty="0" smtClean="0"/>
              <a:t>;</a:t>
            </a:r>
          </a:p>
          <a:p>
            <a:r>
              <a:rPr lang="ru-RU" b="1" i="1" dirty="0" err="1" smtClean="0"/>
              <a:t>епілог</a:t>
            </a:r>
            <a:r>
              <a:rPr lang="ru-RU" dirty="0" smtClean="0"/>
              <a:t> — </a:t>
            </a:r>
            <a:r>
              <a:rPr lang="ru-RU" dirty="0" err="1" smtClean="0"/>
              <a:t>повідомлення</a:t>
            </a:r>
            <a:r>
              <a:rPr lang="ru-RU" dirty="0" smtClean="0"/>
              <a:t> про </a:t>
            </a:r>
            <a:r>
              <a:rPr lang="ru-RU" dirty="0" err="1" smtClean="0"/>
              <a:t>події</a:t>
            </a:r>
            <a:r>
              <a:rPr lang="ru-RU" dirty="0" smtClean="0"/>
              <a:t> </a:t>
            </a:r>
            <a:r>
              <a:rPr lang="ru-RU" dirty="0" err="1" smtClean="0"/>
              <a:t>після</a:t>
            </a:r>
            <a:r>
              <a:rPr lang="ru-RU" dirty="0" smtClean="0"/>
              <a:t> </a:t>
            </a:r>
            <a:r>
              <a:rPr lang="ru-RU" dirty="0" err="1" smtClean="0"/>
              <a:t>розв’язки</a:t>
            </a:r>
            <a:r>
              <a:rPr lang="ru-RU" dirty="0" smtClean="0"/>
              <a:t>.</a:t>
            </a:r>
          </a:p>
          <a:p>
            <a:endParaRPr lang="uk-UA" dirty="0"/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71600" y="188640"/>
            <a:ext cx="7715200" cy="1228998"/>
          </a:xfrm>
        </p:spPr>
        <p:txBody>
          <a:bodyPr>
            <a:noAutofit/>
          </a:bodyPr>
          <a:lstStyle/>
          <a:p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Крім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сюжету, в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композиції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твору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існують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ще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й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так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звані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позасюжетні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елементи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які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часто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бувають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не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менш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а то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більш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важливі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ніж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сам сюжет</a:t>
            </a:r>
            <a:endParaRPr lang="uk-UA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Розрізняють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три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основні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різновиди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позасюжетного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елементів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ctr"/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опис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ctr"/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авторські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відступи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ctr"/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вставні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епізоди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інакше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їх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називають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ще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вставними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новелами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вставними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сюжетами)</a:t>
            </a:r>
          </a:p>
          <a:p>
            <a:pPr>
              <a:buNone/>
            </a:pPr>
            <a:endParaRPr lang="uk-UA" dirty="0"/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ru-RU" b="1" dirty="0" smtClean="0"/>
              <a:t>     </a:t>
            </a:r>
            <a:r>
              <a:rPr lang="ru-RU" b="1" dirty="0" err="1" smtClean="0"/>
              <a:t>Опис</a:t>
            </a:r>
            <a:r>
              <a:rPr lang="ru-RU" dirty="0" smtClean="0"/>
              <a:t> — </a:t>
            </a:r>
            <a:r>
              <a:rPr lang="ru-RU" dirty="0" err="1" smtClean="0"/>
              <a:t>це</a:t>
            </a:r>
            <a:r>
              <a:rPr lang="ru-RU" dirty="0" smtClean="0"/>
              <a:t> </a:t>
            </a:r>
            <a:r>
              <a:rPr lang="ru-RU" dirty="0" err="1" smtClean="0"/>
              <a:t>літературне</a:t>
            </a:r>
            <a:r>
              <a:rPr lang="ru-RU" dirty="0" smtClean="0"/>
              <a:t> </a:t>
            </a:r>
            <a:r>
              <a:rPr lang="ru-RU" dirty="0" err="1" smtClean="0"/>
              <a:t>зображення</a:t>
            </a:r>
            <a:r>
              <a:rPr lang="ru-RU" dirty="0" smtClean="0"/>
              <a:t> </a:t>
            </a:r>
            <a:r>
              <a:rPr lang="ru-RU" dirty="0" err="1" smtClean="0"/>
              <a:t>зовнішнього</a:t>
            </a:r>
            <a:r>
              <a:rPr lang="ru-RU" dirty="0" smtClean="0"/>
              <a:t> </a:t>
            </a:r>
            <a:r>
              <a:rPr lang="ru-RU" dirty="0" err="1" smtClean="0"/>
              <a:t>світу</a:t>
            </a:r>
            <a:r>
              <a:rPr lang="ru-RU" dirty="0" smtClean="0"/>
              <a:t> (пейзажу, портрета, </a:t>
            </a:r>
            <a:r>
              <a:rPr lang="ru-RU" dirty="0" err="1" smtClean="0"/>
              <a:t>світу</a:t>
            </a:r>
            <a:r>
              <a:rPr lang="ru-RU" dirty="0" smtClean="0"/>
              <a:t> речей </a:t>
            </a:r>
            <a:r>
              <a:rPr lang="ru-RU" dirty="0" err="1" smtClean="0"/>
              <a:t>тощо</a:t>
            </a:r>
            <a:r>
              <a:rPr lang="ru-RU" dirty="0" smtClean="0"/>
              <a:t>)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стійкого</a:t>
            </a:r>
            <a:r>
              <a:rPr lang="ru-RU" dirty="0" smtClean="0"/>
              <a:t> </a:t>
            </a:r>
            <a:r>
              <a:rPr lang="ru-RU" dirty="0" err="1" smtClean="0"/>
              <a:t>життєвого</a:t>
            </a:r>
            <a:r>
              <a:rPr lang="ru-RU" dirty="0" smtClean="0"/>
              <a:t> укладу, </a:t>
            </a:r>
            <a:r>
              <a:rPr lang="ru-RU" dirty="0" err="1" smtClean="0"/>
              <a:t>тобто</a:t>
            </a:r>
            <a:r>
              <a:rPr lang="ru-RU" dirty="0" smtClean="0"/>
              <a:t> тих </a:t>
            </a:r>
            <a:r>
              <a:rPr lang="ru-RU" dirty="0" err="1" smtClean="0"/>
              <a:t>подій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дій</a:t>
            </a:r>
            <a:r>
              <a:rPr lang="ru-RU" dirty="0" smtClean="0"/>
              <a:t>, </a:t>
            </a:r>
            <a:r>
              <a:rPr lang="ru-RU" dirty="0" err="1" smtClean="0"/>
              <a:t>які</a:t>
            </a:r>
            <a:r>
              <a:rPr lang="ru-RU" dirty="0" smtClean="0"/>
              <a:t> </a:t>
            </a:r>
            <a:r>
              <a:rPr lang="ru-RU" dirty="0" err="1" smtClean="0"/>
              <a:t>вчиняються</a:t>
            </a:r>
            <a:r>
              <a:rPr lang="ru-RU" dirty="0" smtClean="0"/>
              <a:t> регулярно, день у день </a:t>
            </a:r>
            <a:r>
              <a:rPr lang="ru-RU" dirty="0" err="1" smtClean="0"/>
              <a:t>і</a:t>
            </a:r>
            <a:r>
              <a:rPr lang="ru-RU" dirty="0" smtClean="0"/>
              <a:t>, </a:t>
            </a:r>
            <a:r>
              <a:rPr lang="ru-RU" dirty="0" err="1" smtClean="0"/>
              <a:t>отже</a:t>
            </a:r>
            <a:r>
              <a:rPr lang="ru-RU" dirty="0" smtClean="0"/>
              <a:t>, </a:t>
            </a:r>
            <a:r>
              <a:rPr lang="ru-RU" dirty="0" err="1" smtClean="0"/>
              <a:t>також</a:t>
            </a:r>
            <a:r>
              <a:rPr lang="ru-RU" dirty="0" smtClean="0"/>
              <a:t> не </a:t>
            </a:r>
            <a:r>
              <a:rPr lang="ru-RU" dirty="0" err="1" smtClean="0"/>
              <a:t>мають</a:t>
            </a:r>
            <a:r>
              <a:rPr lang="ru-RU" dirty="0" smtClean="0"/>
              <a:t> </a:t>
            </a:r>
            <a:r>
              <a:rPr lang="ru-RU" dirty="0" err="1" smtClean="0"/>
              <a:t>відношення</a:t>
            </a:r>
            <a:r>
              <a:rPr lang="ru-RU" dirty="0" smtClean="0"/>
              <a:t> до </a:t>
            </a:r>
            <a:r>
              <a:rPr lang="ru-RU" dirty="0" err="1" smtClean="0"/>
              <a:t>руху</a:t>
            </a:r>
            <a:r>
              <a:rPr lang="ru-RU" dirty="0" smtClean="0"/>
              <a:t> сюжету.</a:t>
            </a:r>
          </a:p>
          <a:p>
            <a:pPr>
              <a:buNone/>
            </a:pPr>
            <a:r>
              <a:rPr lang="ru-RU" dirty="0" smtClean="0"/>
              <a:t>    Описи — </a:t>
            </a:r>
            <a:r>
              <a:rPr lang="ru-RU" dirty="0" err="1" smtClean="0"/>
              <a:t>найбільш</a:t>
            </a:r>
            <a:r>
              <a:rPr lang="ru-RU" dirty="0" smtClean="0"/>
              <a:t> </a:t>
            </a:r>
            <a:r>
              <a:rPr lang="ru-RU" dirty="0" err="1" smtClean="0"/>
              <a:t>поширений</a:t>
            </a:r>
            <a:r>
              <a:rPr lang="ru-RU" dirty="0" smtClean="0"/>
              <a:t> вид </a:t>
            </a:r>
            <a:r>
              <a:rPr lang="ru-RU" dirty="0" err="1" smtClean="0"/>
              <a:t>позасюжетного</a:t>
            </a:r>
            <a:r>
              <a:rPr lang="ru-RU" dirty="0" smtClean="0"/>
              <a:t> </a:t>
            </a:r>
            <a:r>
              <a:rPr lang="ru-RU" dirty="0" err="1" smtClean="0"/>
              <a:t>елементів</a:t>
            </a:r>
            <a:r>
              <a:rPr lang="ru-RU" dirty="0" smtClean="0"/>
              <a:t>, вони </a:t>
            </a:r>
            <a:r>
              <a:rPr lang="ru-RU" dirty="0" err="1" smtClean="0"/>
              <a:t>присутні</a:t>
            </a:r>
            <a:r>
              <a:rPr lang="ru-RU" dirty="0" smtClean="0"/>
              <a:t> практично в кожному </a:t>
            </a:r>
            <a:r>
              <a:rPr lang="ru-RU" dirty="0" err="1" smtClean="0"/>
              <a:t>епічному</a:t>
            </a:r>
            <a:r>
              <a:rPr lang="ru-RU" dirty="0" smtClean="0"/>
              <a:t> </a:t>
            </a:r>
            <a:r>
              <a:rPr lang="ru-RU" dirty="0" err="1" smtClean="0"/>
              <a:t>творі</a:t>
            </a:r>
            <a:r>
              <a:rPr lang="ru-RU" dirty="0" smtClean="0"/>
              <a:t>.</a:t>
            </a:r>
          </a:p>
          <a:p>
            <a:pPr>
              <a:buNone/>
            </a:pPr>
            <a:endParaRPr lang="ru-RU" dirty="0" smtClean="0"/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ru-RU" b="1" dirty="0" smtClean="0"/>
              <a:t>     </a:t>
            </a:r>
            <a:r>
              <a:rPr lang="ru-RU" b="1" dirty="0" err="1" smtClean="0"/>
              <a:t>Авторські</a:t>
            </a:r>
            <a:r>
              <a:rPr lang="ru-RU" b="1" dirty="0" smtClean="0"/>
              <a:t> </a:t>
            </a:r>
            <a:r>
              <a:rPr lang="ru-RU" b="1" dirty="0" err="1" smtClean="0"/>
              <a:t>відступи</a:t>
            </a:r>
            <a:r>
              <a:rPr lang="ru-RU" dirty="0" smtClean="0"/>
              <a:t> — </a:t>
            </a:r>
            <a:r>
              <a:rPr lang="ru-RU" dirty="0" err="1" smtClean="0"/>
              <a:t>це</a:t>
            </a:r>
            <a:r>
              <a:rPr lang="ru-RU" dirty="0" smtClean="0"/>
              <a:t> </a:t>
            </a:r>
            <a:r>
              <a:rPr lang="ru-RU" dirty="0" err="1" smtClean="0"/>
              <a:t>більш-менш</a:t>
            </a:r>
            <a:r>
              <a:rPr lang="ru-RU" dirty="0" smtClean="0"/>
              <a:t> </a:t>
            </a:r>
            <a:r>
              <a:rPr lang="ru-RU" dirty="0" err="1" smtClean="0"/>
              <a:t>розгорнуті</a:t>
            </a:r>
            <a:r>
              <a:rPr lang="ru-RU" dirty="0" smtClean="0"/>
              <a:t> </a:t>
            </a:r>
            <a:r>
              <a:rPr lang="ru-RU" dirty="0" err="1" smtClean="0"/>
              <a:t>авторські</a:t>
            </a:r>
            <a:r>
              <a:rPr lang="ru-RU" dirty="0" smtClean="0"/>
              <a:t> </a:t>
            </a:r>
            <a:r>
              <a:rPr lang="ru-RU" dirty="0" err="1" smtClean="0"/>
              <a:t>висловлювання</a:t>
            </a:r>
            <a:r>
              <a:rPr lang="ru-RU" dirty="0" smtClean="0"/>
              <a:t> </a:t>
            </a:r>
            <a:r>
              <a:rPr lang="ru-RU" dirty="0" err="1" smtClean="0"/>
              <a:t>філософського</a:t>
            </a:r>
            <a:r>
              <a:rPr lang="ru-RU" dirty="0" smtClean="0"/>
              <a:t>, </a:t>
            </a:r>
            <a:r>
              <a:rPr lang="ru-RU" dirty="0" err="1" smtClean="0"/>
              <a:t>ліричного</a:t>
            </a:r>
            <a:r>
              <a:rPr lang="ru-RU" dirty="0" smtClean="0"/>
              <a:t>, </a:t>
            </a:r>
            <a:r>
              <a:rPr lang="ru-RU" dirty="0" err="1" smtClean="0"/>
              <a:t>автобіографічного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т.п. характеру; при </a:t>
            </a:r>
            <a:r>
              <a:rPr lang="ru-RU" dirty="0" err="1" smtClean="0"/>
              <a:t>цьому</a:t>
            </a:r>
            <a:r>
              <a:rPr lang="ru-RU" dirty="0" smtClean="0"/>
              <a:t> </a:t>
            </a:r>
            <a:r>
              <a:rPr lang="ru-RU" dirty="0" err="1" smtClean="0"/>
              <a:t>дані</a:t>
            </a:r>
            <a:r>
              <a:rPr lang="ru-RU" dirty="0" smtClean="0"/>
              <a:t> </a:t>
            </a:r>
            <a:r>
              <a:rPr lang="ru-RU" dirty="0" err="1" smtClean="0"/>
              <a:t>висловлювання</a:t>
            </a:r>
            <a:r>
              <a:rPr lang="ru-RU" dirty="0" smtClean="0"/>
              <a:t> не </a:t>
            </a:r>
            <a:r>
              <a:rPr lang="ru-RU" dirty="0" err="1" smtClean="0"/>
              <a:t>характеризують</a:t>
            </a:r>
            <a:r>
              <a:rPr lang="ru-RU" dirty="0" smtClean="0"/>
              <a:t> </a:t>
            </a:r>
            <a:r>
              <a:rPr lang="ru-RU" dirty="0" err="1" smtClean="0"/>
              <a:t>окремих</a:t>
            </a:r>
            <a:r>
              <a:rPr lang="ru-RU" dirty="0" smtClean="0"/>
              <a:t> </a:t>
            </a:r>
            <a:r>
              <a:rPr lang="ru-RU" dirty="0" err="1" smtClean="0"/>
              <a:t>персонажів</a:t>
            </a:r>
            <a:r>
              <a:rPr lang="ru-RU" dirty="0" smtClean="0"/>
              <a:t>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взаємовідносин</a:t>
            </a:r>
            <a:r>
              <a:rPr lang="ru-RU" dirty="0" smtClean="0"/>
              <a:t> </a:t>
            </a:r>
            <a:r>
              <a:rPr lang="ru-RU" dirty="0" err="1" smtClean="0"/>
              <a:t>між</a:t>
            </a:r>
            <a:r>
              <a:rPr lang="ru-RU" dirty="0" smtClean="0"/>
              <a:t> ними.</a:t>
            </a:r>
          </a:p>
          <a:p>
            <a:pPr>
              <a:buNone/>
            </a:pPr>
            <a:r>
              <a:rPr lang="ru-RU" dirty="0" smtClean="0"/>
              <a:t>     </a:t>
            </a:r>
            <a:r>
              <a:rPr lang="ru-RU" dirty="0" err="1" smtClean="0"/>
              <a:t>Авторські</a:t>
            </a:r>
            <a:r>
              <a:rPr lang="ru-RU" dirty="0" smtClean="0"/>
              <a:t> </a:t>
            </a:r>
            <a:r>
              <a:rPr lang="ru-RU" dirty="0" err="1" smtClean="0"/>
              <a:t>відступи</a:t>
            </a:r>
            <a:r>
              <a:rPr lang="ru-RU" dirty="0" smtClean="0"/>
              <a:t> — </a:t>
            </a:r>
            <a:r>
              <a:rPr lang="ru-RU" dirty="0" err="1" smtClean="0"/>
              <a:t>необов’язковий</a:t>
            </a:r>
            <a:r>
              <a:rPr lang="ru-RU" dirty="0" smtClean="0"/>
              <a:t> </a:t>
            </a:r>
            <a:r>
              <a:rPr lang="ru-RU" dirty="0" err="1" smtClean="0"/>
              <a:t>елемент</a:t>
            </a:r>
            <a:r>
              <a:rPr lang="ru-RU" dirty="0" smtClean="0"/>
              <a:t> у </a:t>
            </a:r>
            <a:r>
              <a:rPr lang="ru-RU" dirty="0" err="1" smtClean="0"/>
              <a:t>композиції</a:t>
            </a:r>
            <a:r>
              <a:rPr lang="ru-RU" dirty="0" smtClean="0"/>
              <a:t> </a:t>
            </a:r>
            <a:r>
              <a:rPr lang="ru-RU" dirty="0" err="1" smtClean="0"/>
              <a:t>твору</a:t>
            </a:r>
            <a:r>
              <a:rPr lang="ru-RU" dirty="0" smtClean="0"/>
              <a:t>, </a:t>
            </a:r>
            <a:r>
              <a:rPr lang="ru-RU" dirty="0" err="1" smtClean="0"/>
              <a:t>але</a:t>
            </a:r>
            <a:r>
              <a:rPr lang="ru-RU" dirty="0" smtClean="0"/>
              <a:t> коли вони там все ж </a:t>
            </a:r>
            <a:r>
              <a:rPr lang="ru-RU" dirty="0" err="1" smtClean="0"/>
              <a:t>з’являються</a:t>
            </a:r>
            <a:r>
              <a:rPr lang="ru-RU" dirty="0" smtClean="0"/>
              <a:t>, вони </a:t>
            </a:r>
            <a:r>
              <a:rPr lang="ru-RU" dirty="0" err="1" smtClean="0"/>
              <a:t>грають</a:t>
            </a:r>
            <a:r>
              <a:rPr lang="ru-RU" dirty="0" smtClean="0"/>
              <a:t>, як правило, </a:t>
            </a:r>
            <a:r>
              <a:rPr lang="ru-RU" dirty="0" err="1" smtClean="0"/>
              <a:t>найважливішу</a:t>
            </a:r>
            <a:r>
              <a:rPr lang="ru-RU" dirty="0" smtClean="0"/>
              <a:t> роль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підлягають</a:t>
            </a:r>
            <a:r>
              <a:rPr lang="ru-RU" dirty="0" smtClean="0"/>
              <a:t> </a:t>
            </a:r>
            <a:r>
              <a:rPr lang="ru-RU" dirty="0" err="1" smtClean="0"/>
              <a:t>обов’язковому</a:t>
            </a:r>
            <a:r>
              <a:rPr lang="ru-RU" dirty="0" smtClean="0"/>
              <a:t> </a:t>
            </a:r>
            <a:r>
              <a:rPr lang="ru-RU" dirty="0" err="1" smtClean="0"/>
              <a:t>аналізу</a:t>
            </a:r>
            <a:endParaRPr lang="uk-UA" dirty="0"/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    </a:t>
            </a:r>
            <a:r>
              <a:rPr lang="ru-RU" dirty="0" err="1" smtClean="0"/>
              <a:t>Нарешті</a:t>
            </a:r>
            <a:r>
              <a:rPr lang="ru-RU" dirty="0" smtClean="0"/>
              <a:t>, </a:t>
            </a:r>
            <a:r>
              <a:rPr lang="ru-RU" b="1" dirty="0" err="1" smtClean="0"/>
              <a:t>вставні</a:t>
            </a:r>
            <a:r>
              <a:rPr lang="ru-RU" b="1" dirty="0" smtClean="0"/>
              <a:t> </a:t>
            </a:r>
            <a:r>
              <a:rPr lang="ru-RU" b="1" dirty="0" err="1" smtClean="0"/>
              <a:t>епізоди</a:t>
            </a:r>
            <a:r>
              <a:rPr lang="ru-RU" dirty="0" smtClean="0"/>
              <a:t> — </a:t>
            </a:r>
            <a:r>
              <a:rPr lang="ru-RU" dirty="0" err="1" smtClean="0"/>
              <a:t>це</a:t>
            </a:r>
            <a:r>
              <a:rPr lang="ru-RU" dirty="0" smtClean="0"/>
              <a:t> </a:t>
            </a:r>
            <a:r>
              <a:rPr lang="ru-RU" dirty="0" err="1" smtClean="0"/>
              <a:t>відносно</a:t>
            </a:r>
            <a:r>
              <a:rPr lang="ru-RU" dirty="0" smtClean="0"/>
              <a:t> </a:t>
            </a:r>
            <a:r>
              <a:rPr lang="ru-RU" dirty="0" err="1" smtClean="0"/>
              <a:t>закінчені</a:t>
            </a:r>
            <a:r>
              <a:rPr lang="ru-RU" dirty="0" smtClean="0"/>
              <a:t> </a:t>
            </a:r>
            <a:r>
              <a:rPr lang="ru-RU" dirty="0" err="1" smtClean="0"/>
              <a:t>фрагменти</a:t>
            </a:r>
            <a:r>
              <a:rPr lang="ru-RU" dirty="0" smtClean="0"/>
              <a:t> </a:t>
            </a:r>
            <a:r>
              <a:rPr lang="ru-RU" dirty="0" err="1" smtClean="0"/>
              <a:t>дії</a:t>
            </a:r>
            <a:r>
              <a:rPr lang="ru-RU" dirty="0" smtClean="0"/>
              <a:t>, в </a:t>
            </a:r>
            <a:r>
              <a:rPr lang="ru-RU" dirty="0" err="1" smtClean="0"/>
              <a:t>яких</a:t>
            </a:r>
            <a:r>
              <a:rPr lang="ru-RU" dirty="0" smtClean="0"/>
              <a:t> </a:t>
            </a:r>
            <a:r>
              <a:rPr lang="ru-RU" dirty="0" err="1" smtClean="0"/>
              <a:t>діють</a:t>
            </a:r>
            <a:r>
              <a:rPr lang="ru-RU" dirty="0" smtClean="0"/>
              <a:t> </a:t>
            </a:r>
            <a:r>
              <a:rPr lang="ru-RU" dirty="0" err="1" smtClean="0"/>
              <a:t>інші</a:t>
            </a:r>
            <a:r>
              <a:rPr lang="ru-RU" dirty="0" smtClean="0"/>
              <a:t> </a:t>
            </a:r>
            <a:r>
              <a:rPr lang="ru-RU" dirty="0" err="1" smtClean="0"/>
              <a:t>персонажі</a:t>
            </a:r>
            <a:r>
              <a:rPr lang="ru-RU" dirty="0" smtClean="0"/>
              <a:t>, </a:t>
            </a:r>
            <a:r>
              <a:rPr lang="ru-RU" dirty="0" err="1" smtClean="0"/>
              <a:t>дія</a:t>
            </a:r>
            <a:r>
              <a:rPr lang="ru-RU" dirty="0" smtClean="0"/>
              <a:t> переноситься в </a:t>
            </a:r>
            <a:r>
              <a:rPr lang="ru-RU" dirty="0" err="1" smtClean="0"/>
              <a:t>інший</a:t>
            </a:r>
            <a:r>
              <a:rPr lang="ru-RU" dirty="0" smtClean="0"/>
              <a:t> час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місце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т.п. </a:t>
            </a:r>
            <a:r>
              <a:rPr lang="ru-RU" dirty="0" err="1" smtClean="0"/>
              <a:t>Іноді</a:t>
            </a:r>
            <a:r>
              <a:rPr lang="ru-RU" dirty="0" smtClean="0"/>
              <a:t> </a:t>
            </a:r>
            <a:r>
              <a:rPr lang="ru-RU" dirty="0" err="1" smtClean="0"/>
              <a:t>вставні</a:t>
            </a:r>
            <a:r>
              <a:rPr lang="ru-RU" dirty="0" smtClean="0"/>
              <a:t> </a:t>
            </a:r>
            <a:r>
              <a:rPr lang="ru-RU" dirty="0" err="1" smtClean="0"/>
              <a:t>епізоди</a:t>
            </a:r>
            <a:r>
              <a:rPr lang="ru-RU" dirty="0" smtClean="0"/>
              <a:t> </a:t>
            </a:r>
            <a:r>
              <a:rPr lang="ru-RU" dirty="0" err="1" smtClean="0"/>
              <a:t>починають</a:t>
            </a:r>
            <a:r>
              <a:rPr lang="ru-RU" dirty="0" smtClean="0"/>
              <a:t> </a:t>
            </a:r>
            <a:r>
              <a:rPr lang="ru-RU" dirty="0" err="1" smtClean="0"/>
              <a:t>грати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творі</a:t>
            </a:r>
            <a:r>
              <a:rPr lang="ru-RU" dirty="0" smtClean="0"/>
              <a:t> </a:t>
            </a:r>
            <a:r>
              <a:rPr lang="ru-RU" dirty="0" err="1" smtClean="0"/>
              <a:t>навіть</a:t>
            </a:r>
            <a:r>
              <a:rPr lang="ru-RU" dirty="0" smtClean="0"/>
              <a:t> </a:t>
            </a:r>
            <a:r>
              <a:rPr lang="ru-RU" dirty="0" err="1" smtClean="0"/>
              <a:t>більшу</a:t>
            </a:r>
            <a:r>
              <a:rPr lang="ru-RU" dirty="0" smtClean="0"/>
              <a:t> роль, </a:t>
            </a:r>
            <a:r>
              <a:rPr lang="ru-RU" dirty="0" err="1" smtClean="0"/>
              <a:t>ніж</a:t>
            </a:r>
            <a:r>
              <a:rPr lang="ru-RU" dirty="0" smtClean="0"/>
              <a:t> </a:t>
            </a:r>
            <a:r>
              <a:rPr lang="ru-RU" dirty="0" err="1" smtClean="0"/>
              <a:t>основний</a:t>
            </a:r>
            <a:r>
              <a:rPr lang="ru-RU" dirty="0" smtClean="0"/>
              <a:t> сюжет</a:t>
            </a:r>
            <a:endParaRPr lang="uk-UA" dirty="0"/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PRESENTER" val="114cb52eb92dc21b8655c58168f48ad83cffbfdb"/>
</p:tagLst>
</file>

<file path=ppt/theme/theme1.xml><?xml version="1.0" encoding="utf-8"?>
<a:theme xmlns:a="http://schemas.openxmlformats.org/drawingml/2006/main" name="Тема Office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65</TotalTime>
  <Words>127</Words>
  <Application>Microsoft Office PowerPoint</Application>
  <PresentationFormat>Экран (4:3)</PresentationFormat>
  <Paragraphs>26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Тема Office</vt:lpstr>
      <vt:lpstr>Зовнішні і внутрішні складові твору </vt:lpstr>
      <vt:lpstr>Презентация PowerPoint</vt:lpstr>
      <vt:lpstr>Презентация PowerPoint</vt:lpstr>
      <vt:lpstr>Сюжет — система подій в художньому творі, в ході яких розкриваються характери персонажів і головна ідея. Оскільки події подаються у розвитку, в основі сюжету лежить конфлікт. Конфлікти бувають різноманітні: соціальні, любовні, психологічні, виробничі тощо. </vt:lpstr>
      <vt:lpstr>Крім сюжету, в композиції твору існують ще й так звані позасюжетні елементи, які часто бувають не менш, а то і більш важливі, ніж сам сюжет</vt:lpstr>
      <vt:lpstr>Презентация PowerPoint</vt:lpstr>
      <vt:lpstr>Презентация PowerPoint</vt:lpstr>
      <vt:lpstr>Презентация PowerPoint</vt:lpstr>
    </vt:vector>
  </TitlesOfParts>
  <Company>http://presentation-creation.ru/</Company>
  <LinksUpToDate>false</LinksUpToDate>
  <SharedDoc>false</SharedDoc>
  <HyperlinkBase>http://presentation-creation.ru/</HyperlinkBase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Полет книги</dc:title>
  <dc:creator>obstinate</dc:creator>
  <cp:lastModifiedBy>Валя</cp:lastModifiedBy>
  <cp:revision>5</cp:revision>
  <dcterms:created xsi:type="dcterms:W3CDTF">2017-03-21T12:02:10Z</dcterms:created>
  <dcterms:modified xsi:type="dcterms:W3CDTF">2020-01-19T18:08:01Z</dcterms:modified>
</cp:coreProperties>
</file>