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D07B-3400-4F85-8203-3EF88798235E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86512C-4335-461E-9D9D-F352CC0413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D07B-3400-4F85-8203-3EF88798235E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6512C-4335-461E-9D9D-F352CC0413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D07B-3400-4F85-8203-3EF88798235E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6512C-4335-461E-9D9D-F352CC0413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465D07B-3400-4F85-8203-3EF88798235E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F86512C-4335-461E-9D9D-F352CC0413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D07B-3400-4F85-8203-3EF88798235E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6512C-4335-461E-9D9D-F352CC0413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D07B-3400-4F85-8203-3EF88798235E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6512C-4335-461E-9D9D-F352CC0413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6512C-4335-461E-9D9D-F352CC0413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D07B-3400-4F85-8203-3EF88798235E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D07B-3400-4F85-8203-3EF88798235E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6512C-4335-461E-9D9D-F352CC0413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D07B-3400-4F85-8203-3EF88798235E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6512C-4335-461E-9D9D-F352CC0413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465D07B-3400-4F85-8203-3EF88798235E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86512C-4335-461E-9D9D-F352CC0413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D07B-3400-4F85-8203-3EF88798235E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86512C-4335-461E-9D9D-F352CC0413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465D07B-3400-4F85-8203-3EF88798235E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F86512C-4335-461E-9D9D-F352CC0413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Основи токсикології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Практична робота 8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4868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Тема: ВИЗНАЧЕННЯ ОСОБЛИВОСТЕЙ КОМБІНОВАНОЇ ДІЇ ТОКСИКАНТІВ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1556792"/>
            <a:ext cx="88204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Мета: </a:t>
            </a:r>
            <a:r>
              <a:rPr lang="ru-RU" i="1" dirty="0" err="1"/>
              <a:t>вивчити</a:t>
            </a:r>
            <a:r>
              <a:rPr lang="ru-RU" i="1" dirty="0"/>
              <a:t> </a:t>
            </a:r>
            <a:r>
              <a:rPr lang="ru-RU" i="1" dirty="0" err="1"/>
              <a:t>особливості</a:t>
            </a:r>
            <a:r>
              <a:rPr lang="ru-RU" i="1" dirty="0"/>
              <a:t> </a:t>
            </a:r>
            <a:r>
              <a:rPr lang="ru-RU" i="1" dirty="0" err="1"/>
              <a:t>нормування</a:t>
            </a:r>
            <a:r>
              <a:rPr lang="ru-RU" i="1" dirty="0"/>
              <a:t> при </a:t>
            </a:r>
            <a:r>
              <a:rPr lang="ru-RU" i="1" dirty="0" err="1"/>
              <a:t>комбінованому</a:t>
            </a:r>
            <a:r>
              <a:rPr lang="ru-RU" i="1" dirty="0"/>
              <a:t> </a:t>
            </a:r>
            <a:r>
              <a:rPr lang="ru-RU" i="1" dirty="0" err="1"/>
              <a:t>впливі</a:t>
            </a:r>
            <a:r>
              <a:rPr lang="ru-RU" i="1" dirty="0"/>
              <a:t> </a:t>
            </a:r>
            <a:r>
              <a:rPr lang="ru-RU" i="1" dirty="0" err="1"/>
              <a:t>токсикантів</a:t>
            </a:r>
            <a:r>
              <a:rPr lang="ru-RU" i="1" dirty="0"/>
              <a:t>, </a:t>
            </a:r>
            <a:r>
              <a:rPr lang="ru-RU" i="1" dirty="0" err="1"/>
              <a:t>оцінити</a:t>
            </a:r>
            <a:r>
              <a:rPr lang="ru-RU" i="1" dirty="0"/>
              <a:t> </a:t>
            </a:r>
            <a:r>
              <a:rPr lang="ru-RU" i="1" dirty="0" err="1"/>
              <a:t>можливу</a:t>
            </a:r>
            <a:r>
              <a:rPr lang="ru-RU" i="1" dirty="0"/>
              <a:t> </a:t>
            </a:r>
            <a:r>
              <a:rPr lang="ru-RU" i="1" dirty="0" err="1"/>
              <a:t>шкідливу</a:t>
            </a:r>
            <a:r>
              <a:rPr lang="ru-RU" i="1" dirty="0"/>
              <a:t> </a:t>
            </a:r>
            <a:r>
              <a:rPr lang="ru-RU" i="1" dirty="0" err="1"/>
              <a:t>дію</a:t>
            </a:r>
            <a:r>
              <a:rPr lang="ru-RU" i="1" dirty="0"/>
              <a:t> </a:t>
            </a:r>
            <a:r>
              <a:rPr lang="ru-RU" i="1" dirty="0" err="1"/>
              <a:t>хімічних</a:t>
            </a:r>
            <a:r>
              <a:rPr lang="ru-RU" i="1" dirty="0"/>
              <a:t> </a:t>
            </a:r>
            <a:r>
              <a:rPr lang="ru-RU" i="1" dirty="0" err="1"/>
              <a:t>речовин</a:t>
            </a:r>
            <a:r>
              <a:rPr lang="ru-RU" i="1" dirty="0"/>
              <a:t> на </a:t>
            </a:r>
            <a:r>
              <a:rPr lang="ru-RU" i="1" dirty="0" err="1"/>
              <a:t>організм</a:t>
            </a:r>
            <a:r>
              <a:rPr lang="ru-RU" i="1" dirty="0"/>
              <a:t>, </a:t>
            </a:r>
            <a:r>
              <a:rPr lang="ru-RU" i="1" dirty="0" err="1"/>
              <a:t>які</a:t>
            </a:r>
            <a:r>
              <a:rPr lang="ru-RU" i="1" dirty="0"/>
              <a:t> </a:t>
            </a:r>
            <a:r>
              <a:rPr lang="ru-RU" i="1" dirty="0" err="1"/>
              <a:t>володіють</a:t>
            </a:r>
            <a:r>
              <a:rPr lang="ru-RU" i="1" dirty="0"/>
              <a:t> </a:t>
            </a:r>
            <a:r>
              <a:rPr lang="ru-RU" i="1" dirty="0" err="1"/>
              <a:t>ефектом</a:t>
            </a:r>
            <a:r>
              <a:rPr lang="ru-RU" i="1" dirty="0"/>
              <a:t> </a:t>
            </a:r>
            <a:r>
              <a:rPr lang="ru-RU" i="1" dirty="0" err="1"/>
              <a:t>сумації</a:t>
            </a:r>
            <a:r>
              <a:rPr lang="ru-RU" i="1" dirty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 </a:t>
            </a:r>
            <a:r>
              <a:rPr lang="ru-RU" dirty="0" err="1"/>
              <a:t>реальних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 у </a:t>
            </a:r>
            <a:r>
              <a:rPr lang="ru-RU" dirty="0" err="1"/>
              <a:t>навколишньому</a:t>
            </a:r>
            <a:r>
              <a:rPr lang="ru-RU" dirty="0"/>
              <a:t> </a:t>
            </a:r>
            <a:r>
              <a:rPr lang="ru-RU" dirty="0" err="1"/>
              <a:t>середовищі</a:t>
            </a:r>
            <a:r>
              <a:rPr lang="ru-RU" dirty="0"/>
              <a:t> на </a:t>
            </a:r>
            <a:r>
              <a:rPr lang="ru-RU" dirty="0" err="1"/>
              <a:t>біологічний</a:t>
            </a:r>
            <a:r>
              <a:rPr lang="ru-RU" dirty="0"/>
              <a:t> </a:t>
            </a:r>
            <a:r>
              <a:rPr lang="ru-RU" dirty="0" err="1"/>
              <a:t>об'єкт</a:t>
            </a:r>
            <a:r>
              <a:rPr lang="ru-RU" dirty="0"/>
              <a:t> </a:t>
            </a:r>
            <a:r>
              <a:rPr lang="ru-RU" dirty="0" err="1"/>
              <a:t>діють</a:t>
            </a:r>
            <a:r>
              <a:rPr lang="ru-RU" dirty="0"/>
              <a:t>, </a:t>
            </a:r>
            <a:r>
              <a:rPr lang="ru-RU" dirty="0" err="1"/>
              <a:t>зазвичай</a:t>
            </a:r>
            <a:r>
              <a:rPr lang="ru-RU" dirty="0"/>
              <a:t>,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несприятливих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 (шуми, </a:t>
            </a:r>
            <a:r>
              <a:rPr lang="ru-RU" dirty="0" err="1"/>
              <a:t>вібрації</a:t>
            </a:r>
            <a:r>
              <a:rPr lang="ru-RU" dirty="0"/>
              <a:t>, </a:t>
            </a:r>
            <a:r>
              <a:rPr lang="ru-RU" dirty="0" err="1"/>
              <a:t>випромінювання</a:t>
            </a:r>
            <a:r>
              <a:rPr lang="ru-RU" dirty="0"/>
              <a:t>, </a:t>
            </a:r>
            <a:r>
              <a:rPr lang="ru-RU" dirty="0" err="1"/>
              <a:t>висока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низька</a:t>
            </a:r>
            <a:r>
              <a:rPr lang="ru-RU" dirty="0"/>
              <a:t> </a:t>
            </a:r>
            <a:r>
              <a:rPr lang="ru-RU" dirty="0" err="1"/>
              <a:t>температури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ускладнює</a:t>
            </a:r>
            <a:r>
              <a:rPr lang="ru-RU" dirty="0"/>
              <a:t> </a:t>
            </a:r>
            <a:r>
              <a:rPr lang="ru-RU" dirty="0" err="1"/>
              <a:t>загальні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реалізуватися</a:t>
            </a:r>
            <a:r>
              <a:rPr lang="ru-RU" dirty="0"/>
              <a:t>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ситуацій</a:t>
            </a:r>
            <a:r>
              <a:rPr lang="ru-RU" dirty="0"/>
              <a:t>. </a:t>
            </a:r>
          </a:p>
          <a:p>
            <a:r>
              <a:rPr lang="ru-RU" b="1" dirty="0" err="1"/>
              <a:t>Комбінована</a:t>
            </a:r>
            <a:r>
              <a:rPr lang="ru-RU" b="1" dirty="0"/>
              <a:t> </a:t>
            </a:r>
            <a:r>
              <a:rPr lang="ru-RU" b="1" dirty="0" err="1"/>
              <a:t>дія</a:t>
            </a:r>
            <a:r>
              <a:rPr lang="ru-RU" b="1" dirty="0"/>
              <a:t> – </a:t>
            </a:r>
            <a:r>
              <a:rPr lang="ru-RU" b="1" dirty="0" err="1"/>
              <a:t>одночасна</a:t>
            </a:r>
            <a:r>
              <a:rPr lang="ru-RU" b="1" dirty="0"/>
              <a:t> </a:t>
            </a:r>
            <a:r>
              <a:rPr lang="ru-RU" b="1" dirty="0" err="1"/>
              <a:t>або</a:t>
            </a:r>
            <a:r>
              <a:rPr lang="ru-RU" b="1" dirty="0"/>
              <a:t> </a:t>
            </a:r>
            <a:r>
              <a:rPr lang="ru-RU" b="1" dirty="0" err="1"/>
              <a:t>послідовна</a:t>
            </a:r>
            <a:r>
              <a:rPr lang="ru-RU" b="1" dirty="0"/>
              <a:t> </a:t>
            </a:r>
            <a:r>
              <a:rPr lang="ru-RU" b="1" dirty="0" err="1"/>
              <a:t>дія</a:t>
            </a:r>
            <a:r>
              <a:rPr lang="ru-RU" b="1" dirty="0"/>
              <a:t> на </a:t>
            </a:r>
            <a:r>
              <a:rPr lang="ru-RU" b="1" dirty="0" err="1"/>
              <a:t>організм</a:t>
            </a:r>
            <a:r>
              <a:rPr lang="ru-RU" b="1" dirty="0"/>
              <a:t> </a:t>
            </a:r>
            <a:r>
              <a:rPr lang="ru-RU" b="1" dirty="0" err="1"/>
              <a:t>декількох</a:t>
            </a:r>
            <a:r>
              <a:rPr lang="ru-RU" b="1" dirty="0"/>
              <a:t> </a:t>
            </a:r>
            <a:r>
              <a:rPr lang="ru-RU" b="1" dirty="0" err="1"/>
              <a:t>токсичних</a:t>
            </a:r>
            <a:r>
              <a:rPr lang="ru-RU" b="1" dirty="0"/>
              <a:t> </a:t>
            </a:r>
            <a:r>
              <a:rPr lang="ru-RU" b="1" dirty="0" err="1"/>
              <a:t>речовин</a:t>
            </a:r>
            <a:r>
              <a:rPr lang="ru-RU" b="1" dirty="0"/>
              <a:t> при одному </a:t>
            </a:r>
            <a:r>
              <a:rPr lang="ru-RU" b="1" dirty="0" err="1"/>
              <a:t>і</a:t>
            </a:r>
            <a:r>
              <a:rPr lang="ru-RU" b="1" dirty="0"/>
              <a:t> тому ж шляху </a:t>
            </a:r>
            <a:r>
              <a:rPr lang="ru-RU" b="1" dirty="0" err="1"/>
              <a:t>надходження</a:t>
            </a:r>
            <a:r>
              <a:rPr lang="ru-RU" b="1" dirty="0"/>
              <a:t>. </a:t>
            </a:r>
          </a:p>
          <a:p>
            <a:r>
              <a:rPr lang="ru-RU" b="1" dirty="0"/>
              <a:t>Комплексною </a:t>
            </a:r>
            <a:r>
              <a:rPr lang="ru-RU" b="1" dirty="0" err="1"/>
              <a:t>називають</a:t>
            </a:r>
            <a:r>
              <a:rPr lang="ru-RU" b="1" dirty="0"/>
              <a:t> </a:t>
            </a:r>
            <a:r>
              <a:rPr lang="ru-RU" b="1" dirty="0" err="1"/>
              <a:t>дію</a:t>
            </a:r>
            <a:r>
              <a:rPr lang="ru-RU" b="1" dirty="0"/>
              <a:t> одного </a:t>
            </a:r>
            <a:r>
              <a:rPr lang="ru-RU" b="1" dirty="0" err="1"/>
              <a:t>або</a:t>
            </a:r>
            <a:r>
              <a:rPr lang="ru-RU" b="1" dirty="0"/>
              <a:t> </a:t>
            </a:r>
            <a:r>
              <a:rPr lang="ru-RU" b="1" dirty="0" err="1"/>
              <a:t>декількох</a:t>
            </a:r>
            <a:r>
              <a:rPr lang="ru-RU" b="1" dirty="0"/>
              <a:t> </a:t>
            </a:r>
            <a:r>
              <a:rPr lang="ru-RU" b="1" dirty="0" err="1"/>
              <a:t>токсичних</a:t>
            </a:r>
            <a:r>
              <a:rPr lang="ru-RU" b="1" dirty="0"/>
              <a:t> </a:t>
            </a:r>
            <a:r>
              <a:rPr lang="ru-RU" b="1" dirty="0" err="1"/>
              <a:t>речовин</a:t>
            </a:r>
            <a:r>
              <a:rPr lang="ru-RU" b="1" dirty="0"/>
              <a:t>, </a:t>
            </a:r>
            <a:r>
              <a:rPr lang="ru-RU" b="1" dirty="0" err="1"/>
              <a:t>які</a:t>
            </a:r>
            <a:r>
              <a:rPr lang="ru-RU" b="1" dirty="0"/>
              <a:t> </a:t>
            </a:r>
            <a:r>
              <a:rPr lang="ru-RU" b="1" dirty="0" err="1"/>
              <a:t>одночасно</a:t>
            </a:r>
            <a:r>
              <a:rPr lang="ru-RU" b="1" dirty="0"/>
              <a:t> </a:t>
            </a:r>
            <a:r>
              <a:rPr lang="ru-RU" b="1" dirty="0" err="1"/>
              <a:t>надходять</a:t>
            </a:r>
            <a:r>
              <a:rPr lang="ru-RU" b="1" dirty="0"/>
              <a:t> в </a:t>
            </a:r>
            <a:r>
              <a:rPr lang="ru-RU" b="1" dirty="0" err="1"/>
              <a:t>організм</a:t>
            </a:r>
            <a:r>
              <a:rPr lang="ru-RU" b="1" dirty="0"/>
              <a:t> </a:t>
            </a:r>
            <a:r>
              <a:rPr lang="ru-RU" b="1" dirty="0" err="1"/>
              <a:t>різними</a:t>
            </a:r>
            <a:r>
              <a:rPr lang="ru-RU" b="1" dirty="0"/>
              <a:t> шляхами: через </a:t>
            </a:r>
            <a:r>
              <a:rPr lang="ru-RU" b="1" dirty="0" err="1"/>
              <a:t>дихальні</a:t>
            </a:r>
            <a:r>
              <a:rPr lang="ru-RU" b="1" dirty="0"/>
              <a:t> шляхи </a:t>
            </a:r>
            <a:r>
              <a:rPr lang="ru-RU" b="1" dirty="0" err="1"/>
              <a:t>з</a:t>
            </a:r>
            <a:r>
              <a:rPr lang="ru-RU" b="1" dirty="0"/>
              <a:t> </a:t>
            </a:r>
            <a:r>
              <a:rPr lang="ru-RU" b="1" dirty="0" err="1"/>
              <a:t>повітрям</a:t>
            </a:r>
            <a:r>
              <a:rPr lang="ru-RU" b="1" dirty="0"/>
              <a:t>; через </a:t>
            </a:r>
            <a:r>
              <a:rPr lang="ru-RU" b="1" dirty="0" err="1"/>
              <a:t>шлунок</a:t>
            </a:r>
            <a:r>
              <a:rPr lang="ru-RU" b="1" dirty="0"/>
              <a:t> </a:t>
            </a:r>
            <a:r>
              <a:rPr lang="ru-RU" b="1" dirty="0" err="1"/>
              <a:t>з</a:t>
            </a:r>
            <a:r>
              <a:rPr lang="ru-RU" b="1" dirty="0"/>
              <a:t> </a:t>
            </a:r>
            <a:r>
              <a:rPr lang="ru-RU" b="1" dirty="0" err="1"/>
              <a:t>їжею</a:t>
            </a:r>
            <a:r>
              <a:rPr lang="ru-RU" b="1" dirty="0"/>
              <a:t> </a:t>
            </a:r>
            <a:r>
              <a:rPr lang="ru-RU" b="1" dirty="0" err="1"/>
              <a:t>і</a:t>
            </a:r>
            <a:r>
              <a:rPr lang="ru-RU" b="1" dirty="0"/>
              <a:t> водою; через </a:t>
            </a:r>
            <a:r>
              <a:rPr lang="ru-RU" b="1" dirty="0" err="1"/>
              <a:t>шкірні</a:t>
            </a:r>
            <a:r>
              <a:rPr lang="ru-RU" b="1" dirty="0"/>
              <a:t> покриви. </a:t>
            </a:r>
          </a:p>
          <a:p>
            <a:r>
              <a:rPr lang="ru-RU" dirty="0" err="1"/>
              <a:t>Одночасну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послідовну</a:t>
            </a:r>
            <a:r>
              <a:rPr lang="ru-RU" dirty="0"/>
              <a:t> </a:t>
            </a:r>
            <a:r>
              <a:rPr lang="ru-RU" dirty="0" err="1"/>
              <a:t>дію</a:t>
            </a:r>
            <a:r>
              <a:rPr lang="ru-RU" dirty="0"/>
              <a:t> на </a:t>
            </a:r>
            <a:r>
              <a:rPr lang="ru-RU" dirty="0" err="1"/>
              <a:t>організм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 </a:t>
            </a:r>
            <a:r>
              <a:rPr lang="ru-RU" dirty="0" err="1"/>
              <a:t>різної</a:t>
            </a:r>
            <a:r>
              <a:rPr lang="ru-RU" dirty="0"/>
              <a:t> </a:t>
            </a:r>
            <a:r>
              <a:rPr lang="ru-RU" dirty="0" err="1"/>
              <a:t>природи</a:t>
            </a:r>
            <a:r>
              <a:rPr lang="ru-RU" dirty="0"/>
              <a:t> (</a:t>
            </a:r>
            <a:r>
              <a:rPr lang="ru-RU" dirty="0" err="1"/>
              <a:t>хімічних</a:t>
            </a:r>
            <a:r>
              <a:rPr lang="ru-RU" dirty="0"/>
              <a:t>, </a:t>
            </a:r>
            <a:r>
              <a:rPr lang="ru-RU" dirty="0" err="1"/>
              <a:t>біологічних</a:t>
            </a:r>
            <a:r>
              <a:rPr lang="ru-RU" dirty="0"/>
              <a:t>, </a:t>
            </a:r>
            <a:r>
              <a:rPr lang="ru-RU" dirty="0" err="1"/>
              <a:t>фізичних</a:t>
            </a:r>
            <a:r>
              <a:rPr lang="ru-RU" dirty="0"/>
              <a:t>)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b="1" dirty="0" err="1"/>
              <a:t>поєднаною</a:t>
            </a:r>
            <a:r>
              <a:rPr lang="ru-RU" b="1" dirty="0"/>
              <a:t> (</a:t>
            </a:r>
            <a:r>
              <a:rPr lang="ru-RU" b="1" dirty="0" err="1"/>
              <a:t>сукупною</a:t>
            </a:r>
            <a:r>
              <a:rPr lang="ru-RU" b="1" dirty="0"/>
              <a:t>) </a:t>
            </a:r>
            <a:r>
              <a:rPr lang="ru-RU" b="1" dirty="0" err="1"/>
              <a:t>дією</a:t>
            </a:r>
            <a:r>
              <a:rPr lang="ru-RU" b="1" dirty="0"/>
              <a:t>. </a:t>
            </a:r>
          </a:p>
          <a:p>
            <a:r>
              <a:rPr lang="ru-RU" dirty="0" err="1"/>
              <a:t>Комбінована</a:t>
            </a:r>
            <a:r>
              <a:rPr lang="ru-RU" dirty="0"/>
              <a:t> </a:t>
            </a:r>
            <a:r>
              <a:rPr lang="ru-RU" dirty="0" err="1"/>
              <a:t>дія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призводити</a:t>
            </a:r>
            <a:r>
              <a:rPr lang="ru-RU" dirty="0"/>
              <a:t> до </a:t>
            </a:r>
            <a:r>
              <a:rPr lang="ru-RU" dirty="0" err="1"/>
              <a:t>декількох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: </a:t>
            </a:r>
          </a:p>
          <a:p>
            <a:r>
              <a:rPr lang="ru-RU" dirty="0"/>
              <a:t>- </a:t>
            </a:r>
            <a:r>
              <a:rPr lang="ru-RU" i="1" dirty="0" err="1"/>
              <a:t>сумація</a:t>
            </a:r>
            <a:r>
              <a:rPr lang="ru-RU" i="1" dirty="0"/>
              <a:t> (</a:t>
            </a:r>
            <a:r>
              <a:rPr lang="ru-RU" i="1" dirty="0" err="1"/>
              <a:t>адитивність</a:t>
            </a:r>
            <a:r>
              <a:rPr lang="ru-RU" i="1" dirty="0"/>
              <a:t>, </a:t>
            </a:r>
            <a:r>
              <a:rPr lang="ru-RU" i="1" dirty="0" err="1"/>
              <a:t>однорідна</a:t>
            </a:r>
            <a:r>
              <a:rPr lang="ru-RU" i="1" dirty="0"/>
              <a:t> </a:t>
            </a:r>
            <a:r>
              <a:rPr lang="ru-RU" i="1" dirty="0" err="1"/>
              <a:t>дія</a:t>
            </a:r>
            <a:r>
              <a:rPr lang="ru-RU" i="1" dirty="0"/>
              <a:t>) – коли </a:t>
            </a:r>
            <a:r>
              <a:rPr lang="ru-RU" i="1" dirty="0" err="1"/>
              <a:t>компоненти</a:t>
            </a:r>
            <a:r>
              <a:rPr lang="ru-RU" i="1" dirty="0"/>
              <a:t> </a:t>
            </a:r>
            <a:r>
              <a:rPr lang="ru-RU" i="1" dirty="0" err="1"/>
              <a:t>діють</a:t>
            </a:r>
            <a:r>
              <a:rPr lang="ru-RU" i="1" dirty="0"/>
              <a:t> на одну </a:t>
            </a:r>
            <a:r>
              <a:rPr lang="ru-RU" i="1" dirty="0" err="1"/>
              <a:t>і</a:t>
            </a:r>
            <a:r>
              <a:rPr lang="ru-RU" i="1" dirty="0"/>
              <a:t> ту ж систему </a:t>
            </a:r>
            <a:r>
              <a:rPr lang="ru-RU" i="1" dirty="0" err="1"/>
              <a:t>рецепторів</a:t>
            </a:r>
            <a:r>
              <a:rPr lang="ru-RU" i="1" dirty="0"/>
              <a:t> таким чином, </a:t>
            </a:r>
            <a:r>
              <a:rPr lang="ru-RU" i="1" dirty="0" err="1"/>
              <a:t>що</a:t>
            </a:r>
            <a:r>
              <a:rPr lang="ru-RU" i="1" dirty="0"/>
              <a:t> один компонент </a:t>
            </a:r>
            <a:r>
              <a:rPr lang="ru-RU" i="1" dirty="0" err="1"/>
              <a:t>може</a:t>
            </a:r>
            <a:r>
              <a:rPr lang="ru-RU" i="1" dirty="0"/>
              <a:t> бути </a:t>
            </a:r>
            <a:r>
              <a:rPr lang="ru-RU" i="1" dirty="0" err="1"/>
              <a:t>замінений</a:t>
            </a:r>
            <a:r>
              <a:rPr lang="ru-RU" i="1" dirty="0"/>
              <a:t> </a:t>
            </a:r>
            <a:r>
              <a:rPr lang="ru-RU" i="1" dirty="0" err="1"/>
              <a:t>іншим</a:t>
            </a:r>
            <a:r>
              <a:rPr lang="ru-RU" i="1" dirty="0"/>
              <a:t> без </a:t>
            </a:r>
            <a:r>
              <a:rPr lang="ru-RU" i="1" dirty="0" err="1"/>
              <a:t>зміни</a:t>
            </a:r>
            <a:r>
              <a:rPr lang="ru-RU" i="1" dirty="0"/>
              <a:t> виду </a:t>
            </a:r>
            <a:r>
              <a:rPr lang="ru-RU" i="1" dirty="0" err="1"/>
              <a:t>токсичної</a:t>
            </a:r>
            <a:r>
              <a:rPr lang="ru-RU" i="1" dirty="0"/>
              <a:t> </a:t>
            </a:r>
            <a:r>
              <a:rPr lang="ru-RU" i="1" dirty="0" err="1"/>
              <a:t>дії</a:t>
            </a:r>
            <a:r>
              <a:rPr lang="ru-RU" i="1" dirty="0"/>
              <a:t>, а </a:t>
            </a:r>
            <a:r>
              <a:rPr lang="ru-RU" i="1" dirty="0" err="1"/>
              <a:t>загальний</a:t>
            </a:r>
            <a:r>
              <a:rPr lang="ru-RU" i="1" dirty="0"/>
              <a:t> </a:t>
            </a:r>
            <a:r>
              <a:rPr lang="ru-RU" i="1" dirty="0" err="1"/>
              <a:t>ефект</a:t>
            </a:r>
            <a:r>
              <a:rPr lang="ru-RU" i="1" dirty="0"/>
              <a:t> </a:t>
            </a:r>
            <a:r>
              <a:rPr lang="ru-RU" i="1" dirty="0" err="1"/>
              <a:t>є</a:t>
            </a:r>
            <a:r>
              <a:rPr lang="ru-RU" i="1" dirty="0"/>
              <a:t> простою сумою </a:t>
            </a:r>
            <a:r>
              <a:rPr lang="ru-RU" i="1" dirty="0" err="1"/>
              <a:t>окремих</a:t>
            </a:r>
            <a:r>
              <a:rPr lang="ru-RU" i="1" dirty="0"/>
              <a:t> </a:t>
            </a:r>
            <a:r>
              <a:rPr lang="ru-RU" i="1" dirty="0" err="1"/>
              <a:t>впливів</a:t>
            </a:r>
            <a:r>
              <a:rPr lang="ru-RU" i="1" dirty="0"/>
              <a:t> (</a:t>
            </a:r>
            <a:r>
              <a:rPr lang="ru-RU" i="1" dirty="0" err="1"/>
              <a:t>суміш</a:t>
            </a:r>
            <a:r>
              <a:rPr lang="ru-RU" i="1" dirty="0"/>
              <a:t> </a:t>
            </a:r>
            <a:r>
              <a:rPr lang="ru-RU" i="1" dirty="0" err="1"/>
              <a:t>вуглеводнів</a:t>
            </a:r>
            <a:r>
              <a:rPr lang="ru-RU" i="1" dirty="0"/>
              <a:t>); </a:t>
            </a:r>
          </a:p>
          <a:p>
            <a:r>
              <a:rPr lang="ru-RU" dirty="0"/>
              <a:t>- </a:t>
            </a:r>
            <a:r>
              <a:rPr lang="ru-RU" i="1" dirty="0" err="1"/>
              <a:t>незалежна</a:t>
            </a:r>
            <a:r>
              <a:rPr lang="ru-RU" i="1" dirty="0"/>
              <a:t> </a:t>
            </a:r>
            <a:r>
              <a:rPr lang="ru-RU" i="1" dirty="0" err="1"/>
              <a:t>дія</a:t>
            </a:r>
            <a:r>
              <a:rPr lang="ru-RU" i="1" dirty="0"/>
              <a:t> – коли результат </a:t>
            </a:r>
            <a:r>
              <a:rPr lang="ru-RU" i="1" dirty="0" err="1"/>
              <a:t>впливу</a:t>
            </a:r>
            <a:r>
              <a:rPr lang="ru-RU" i="1" dirty="0"/>
              <a:t> кожного фактору (</a:t>
            </a:r>
            <a:r>
              <a:rPr lang="ru-RU" i="1" dirty="0" err="1"/>
              <a:t>речовини</a:t>
            </a:r>
            <a:r>
              <a:rPr lang="ru-RU" i="1" dirty="0"/>
              <a:t>) не </a:t>
            </a:r>
            <a:r>
              <a:rPr lang="ru-RU" i="1" dirty="0" err="1"/>
              <a:t>залежить</a:t>
            </a:r>
            <a:r>
              <a:rPr lang="ru-RU" i="1" dirty="0"/>
              <a:t> </a:t>
            </a:r>
            <a:r>
              <a:rPr lang="ru-RU" i="1" dirty="0" err="1"/>
              <a:t>від</a:t>
            </a:r>
            <a:r>
              <a:rPr lang="ru-RU" i="1" dirty="0"/>
              <a:t> </a:t>
            </a:r>
            <a:r>
              <a:rPr lang="ru-RU" i="1" dirty="0" err="1"/>
              <a:t>дії</a:t>
            </a:r>
            <a:r>
              <a:rPr lang="ru-RU" i="1" dirty="0"/>
              <a:t> </a:t>
            </a:r>
            <a:r>
              <a:rPr lang="ru-RU" i="1" dirty="0" err="1"/>
              <a:t>будь-якого</a:t>
            </a:r>
            <a:r>
              <a:rPr lang="ru-RU" i="1" dirty="0"/>
              <a:t> </a:t>
            </a:r>
            <a:r>
              <a:rPr lang="ru-RU" i="1" dirty="0" err="1"/>
              <a:t>іншого</a:t>
            </a:r>
            <a:r>
              <a:rPr lang="ru-RU" i="1" dirty="0"/>
              <a:t> фактору (</a:t>
            </a:r>
            <a:r>
              <a:rPr lang="ru-RU" i="1" dirty="0" err="1"/>
              <a:t>речовини</a:t>
            </a:r>
            <a:r>
              <a:rPr lang="ru-RU" i="1" dirty="0"/>
              <a:t>), </a:t>
            </a:r>
            <a:r>
              <a:rPr lang="ru-RU" i="1" dirty="0" err="1"/>
              <a:t>тобто</a:t>
            </a:r>
            <a:r>
              <a:rPr lang="ru-RU" i="1" dirty="0"/>
              <a:t> </a:t>
            </a:r>
            <a:r>
              <a:rPr lang="ru-RU" i="1" dirty="0" err="1"/>
              <a:t>компоненти</a:t>
            </a:r>
            <a:r>
              <a:rPr lang="ru-RU" i="1" dirty="0"/>
              <a:t> </a:t>
            </a:r>
            <a:r>
              <a:rPr lang="ru-RU" i="1" dirty="0" err="1"/>
              <a:t>діють</a:t>
            </a:r>
            <a:r>
              <a:rPr lang="ru-RU" i="1" dirty="0"/>
              <a:t> на </a:t>
            </a:r>
            <a:r>
              <a:rPr lang="ru-RU" i="1" dirty="0" err="1"/>
              <a:t>різні</a:t>
            </a:r>
            <a:r>
              <a:rPr lang="ru-RU" i="1" dirty="0"/>
              <a:t> ланки в </a:t>
            </a:r>
            <a:r>
              <a:rPr lang="ru-RU" i="1" dirty="0" err="1"/>
              <a:t>механізмі</a:t>
            </a:r>
            <a:r>
              <a:rPr lang="ru-RU" i="1" dirty="0"/>
              <a:t> </a:t>
            </a:r>
            <a:r>
              <a:rPr lang="ru-RU" i="1" dirty="0" err="1"/>
              <a:t>взаємодії</a:t>
            </a:r>
            <a:r>
              <a:rPr lang="ru-RU" i="1" dirty="0"/>
              <a:t> </a:t>
            </a:r>
            <a:r>
              <a:rPr lang="ru-RU" i="1" dirty="0" err="1"/>
              <a:t>отрути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організму</a:t>
            </a:r>
            <a:r>
              <a:rPr lang="ru-RU" i="1" dirty="0"/>
              <a:t> таким чином,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провокують</a:t>
            </a:r>
            <a:r>
              <a:rPr lang="ru-RU" i="1" dirty="0"/>
              <a:t> </a:t>
            </a:r>
            <a:r>
              <a:rPr lang="ru-RU" i="1" dirty="0" err="1"/>
              <a:t>ефекти</a:t>
            </a:r>
            <a:r>
              <a:rPr lang="ru-RU" i="1" dirty="0"/>
              <a:t>, не </a:t>
            </a:r>
            <a:r>
              <a:rPr lang="ru-RU" i="1" dirty="0" err="1"/>
              <a:t>пов'язані</a:t>
            </a:r>
            <a:r>
              <a:rPr lang="ru-RU" i="1" dirty="0"/>
              <a:t> один </a:t>
            </a:r>
            <a:r>
              <a:rPr lang="ru-RU" i="1" dirty="0" err="1"/>
              <a:t>з</a:t>
            </a:r>
            <a:r>
              <a:rPr lang="ru-RU" i="1" dirty="0"/>
              <a:t> одним (характерна для </a:t>
            </a:r>
            <a:r>
              <a:rPr lang="ru-RU" i="1" dirty="0" err="1"/>
              <a:t>речовин</a:t>
            </a:r>
            <a:r>
              <a:rPr lang="ru-RU" i="1" dirty="0"/>
              <a:t> </a:t>
            </a:r>
            <a:r>
              <a:rPr lang="ru-RU" i="1" dirty="0" err="1"/>
              <a:t>різнонаправленої</a:t>
            </a:r>
            <a:r>
              <a:rPr lang="ru-RU" i="1" dirty="0"/>
              <a:t> </a:t>
            </a:r>
            <a:r>
              <a:rPr lang="ru-RU" i="1" dirty="0" err="1"/>
              <a:t>дії</a:t>
            </a:r>
            <a:r>
              <a:rPr lang="ru-RU" i="1" dirty="0"/>
              <a:t>, таких як бензол та </a:t>
            </a:r>
            <a:r>
              <a:rPr lang="ru-RU" i="1" dirty="0" err="1"/>
              <a:t>дратівливі</a:t>
            </a:r>
            <a:r>
              <a:rPr lang="ru-RU" i="1" dirty="0"/>
              <a:t> гази); </a:t>
            </a:r>
          </a:p>
          <a:p>
            <a:r>
              <a:rPr lang="ru-RU" dirty="0"/>
              <a:t>- </a:t>
            </a:r>
            <a:r>
              <a:rPr lang="ru-RU" i="1" dirty="0" err="1"/>
              <a:t>потенціювання</a:t>
            </a:r>
            <a:r>
              <a:rPr lang="ru-RU" i="1" dirty="0"/>
              <a:t> (</a:t>
            </a:r>
            <a:r>
              <a:rPr lang="ru-RU" i="1" dirty="0" err="1"/>
              <a:t>синергізм</a:t>
            </a:r>
            <a:r>
              <a:rPr lang="ru-RU" i="1" dirty="0"/>
              <a:t>) – </a:t>
            </a:r>
            <a:r>
              <a:rPr lang="ru-RU" i="1" dirty="0" err="1"/>
              <a:t>посилення</a:t>
            </a:r>
            <a:r>
              <a:rPr lang="ru-RU" i="1" dirty="0"/>
              <a:t> </a:t>
            </a:r>
            <a:r>
              <a:rPr lang="ru-RU" i="1" dirty="0" err="1"/>
              <a:t>ефекту</a:t>
            </a:r>
            <a:r>
              <a:rPr lang="ru-RU" i="1" dirty="0"/>
              <a:t> </a:t>
            </a:r>
            <a:r>
              <a:rPr lang="ru-RU" i="1" dirty="0" err="1"/>
              <a:t>спільного</a:t>
            </a:r>
            <a:r>
              <a:rPr lang="ru-RU" i="1" dirty="0"/>
              <a:t> </a:t>
            </a:r>
            <a:r>
              <a:rPr lang="ru-RU" i="1" dirty="0" err="1"/>
              <a:t>впливу</a:t>
            </a:r>
            <a:r>
              <a:rPr lang="ru-RU" i="1" dirty="0"/>
              <a:t>; </a:t>
            </a:r>
            <a:r>
              <a:rPr lang="ru-RU" i="1" dirty="0" err="1"/>
              <a:t>ефект</a:t>
            </a:r>
            <a:r>
              <a:rPr lang="ru-RU" i="1" dirty="0"/>
              <a:t> </a:t>
            </a:r>
            <a:r>
              <a:rPr lang="ru-RU" i="1" dirty="0" err="1"/>
              <a:t>більше</a:t>
            </a:r>
            <a:r>
              <a:rPr lang="ru-RU" i="1" dirty="0"/>
              <a:t>, </a:t>
            </a:r>
            <a:r>
              <a:rPr lang="ru-RU" i="1" dirty="0" err="1"/>
              <a:t>ніж</a:t>
            </a:r>
            <a:r>
              <a:rPr lang="ru-RU" i="1" dirty="0"/>
              <a:t> </a:t>
            </a:r>
            <a:r>
              <a:rPr lang="ru-RU" i="1" dirty="0" err="1"/>
              <a:t>сумація</a:t>
            </a:r>
            <a:r>
              <a:rPr lang="ru-RU" i="1" dirty="0"/>
              <a:t> (алкоголь </a:t>
            </a:r>
            <a:r>
              <a:rPr lang="ru-RU" i="1" dirty="0" err="1"/>
              <a:t>значно</a:t>
            </a:r>
            <a:r>
              <a:rPr lang="ru-RU" i="1" dirty="0"/>
              <a:t> </a:t>
            </a:r>
            <a:r>
              <a:rPr lang="ru-RU" i="1" dirty="0" err="1"/>
              <a:t>підвищує</a:t>
            </a:r>
            <a:r>
              <a:rPr lang="ru-RU" i="1" dirty="0"/>
              <a:t> </a:t>
            </a:r>
            <a:r>
              <a:rPr lang="ru-RU" i="1" dirty="0" err="1"/>
              <a:t>небезпеку</a:t>
            </a:r>
            <a:r>
              <a:rPr lang="ru-RU" i="1" dirty="0"/>
              <a:t> </a:t>
            </a:r>
            <a:r>
              <a:rPr lang="ru-RU" i="1" dirty="0" err="1"/>
              <a:t>отруєння</a:t>
            </a:r>
            <a:r>
              <a:rPr lang="ru-RU" i="1" dirty="0"/>
              <a:t> </a:t>
            </a:r>
            <a:r>
              <a:rPr lang="ru-RU" i="1" dirty="0" err="1"/>
              <a:t>аніліном</a:t>
            </a:r>
            <a:r>
              <a:rPr lang="ru-RU" i="1" dirty="0"/>
              <a:t>); </a:t>
            </a:r>
          </a:p>
          <a:p>
            <a:r>
              <a:rPr lang="ru-RU" dirty="0"/>
              <a:t>- </a:t>
            </a:r>
            <a:r>
              <a:rPr lang="ru-RU" i="1" dirty="0" err="1"/>
              <a:t>антагонізм</a:t>
            </a:r>
            <a:r>
              <a:rPr lang="ru-RU" i="1" dirty="0"/>
              <a:t> – </a:t>
            </a:r>
            <a:r>
              <a:rPr lang="ru-RU" i="1" dirty="0" err="1"/>
              <a:t>ослаблення</a:t>
            </a:r>
            <a:r>
              <a:rPr lang="ru-RU" i="1" dirty="0"/>
              <a:t> </a:t>
            </a:r>
            <a:r>
              <a:rPr lang="ru-RU" i="1" dirty="0" err="1"/>
              <a:t>ефекту</a:t>
            </a:r>
            <a:r>
              <a:rPr lang="ru-RU" i="1" dirty="0"/>
              <a:t> </a:t>
            </a:r>
            <a:r>
              <a:rPr lang="ru-RU" i="1" dirty="0" err="1"/>
              <a:t>спільного</a:t>
            </a:r>
            <a:r>
              <a:rPr lang="ru-RU" i="1" dirty="0"/>
              <a:t> </a:t>
            </a:r>
            <a:r>
              <a:rPr lang="ru-RU" i="1" dirty="0" err="1"/>
              <a:t>впливу</a:t>
            </a:r>
            <a:r>
              <a:rPr lang="ru-RU" i="1" dirty="0"/>
              <a:t>; </a:t>
            </a:r>
            <a:r>
              <a:rPr lang="ru-RU" i="1" dirty="0" err="1"/>
              <a:t>ефект</a:t>
            </a:r>
            <a:r>
              <a:rPr lang="ru-RU" i="1" dirty="0"/>
              <a:t> </a:t>
            </a:r>
            <a:r>
              <a:rPr lang="ru-RU" i="1" dirty="0" err="1"/>
              <a:t>менше</a:t>
            </a:r>
            <a:r>
              <a:rPr lang="ru-RU" i="1" dirty="0"/>
              <a:t> </a:t>
            </a:r>
            <a:r>
              <a:rPr lang="ru-RU" i="1" dirty="0" err="1"/>
              <a:t>адитивного</a:t>
            </a:r>
            <a:r>
              <a:rPr lang="ru-RU" i="1" dirty="0"/>
              <a:t> (</a:t>
            </a:r>
            <a:r>
              <a:rPr lang="ru-RU" i="1" dirty="0" err="1"/>
              <a:t>езерин</a:t>
            </a:r>
            <a:r>
              <a:rPr lang="ru-RU" i="1" dirty="0"/>
              <a:t> </a:t>
            </a:r>
            <a:r>
              <a:rPr lang="ru-RU" i="1" dirty="0" err="1"/>
              <a:t>значно</a:t>
            </a:r>
            <a:r>
              <a:rPr lang="ru-RU" i="1" dirty="0"/>
              <a:t> </a:t>
            </a:r>
            <a:r>
              <a:rPr lang="ru-RU" i="1" dirty="0" err="1"/>
              <a:t>знижує</a:t>
            </a:r>
            <a:r>
              <a:rPr lang="ru-RU" i="1" dirty="0"/>
              <a:t> </a:t>
            </a:r>
            <a:r>
              <a:rPr lang="ru-RU" i="1" dirty="0" err="1"/>
              <a:t>дію</a:t>
            </a:r>
            <a:r>
              <a:rPr lang="ru-RU" i="1" dirty="0"/>
              <a:t> </a:t>
            </a:r>
            <a:r>
              <a:rPr lang="ru-RU" i="1" dirty="0" err="1"/>
              <a:t>атропіну</a:t>
            </a:r>
            <a:r>
              <a:rPr lang="ru-RU" i="1" dirty="0"/>
              <a:t>, </a:t>
            </a:r>
            <a:r>
              <a:rPr lang="ru-RU" i="1" dirty="0" err="1"/>
              <a:t>тобто</a:t>
            </a:r>
            <a:r>
              <a:rPr lang="ru-RU" i="1" dirty="0"/>
              <a:t> </a:t>
            </a:r>
            <a:r>
              <a:rPr lang="ru-RU" i="1" dirty="0" err="1"/>
              <a:t>є</a:t>
            </a:r>
            <a:r>
              <a:rPr lang="ru-RU" i="1" dirty="0"/>
              <a:t> </a:t>
            </a:r>
            <a:r>
              <a:rPr lang="ru-RU" i="1" dirty="0" err="1"/>
              <a:t>його</a:t>
            </a:r>
            <a:r>
              <a:rPr lang="ru-RU" i="1" dirty="0"/>
              <a:t> </a:t>
            </a:r>
            <a:r>
              <a:rPr lang="ru-RU" i="1" dirty="0" err="1"/>
              <a:t>протиотрутою</a:t>
            </a:r>
            <a:r>
              <a:rPr lang="ru-RU" i="1" dirty="0"/>
              <a:t>).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0"/>
            <a:ext cx="83529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Нормування</a:t>
            </a:r>
            <a:r>
              <a:rPr lang="ru-RU" dirty="0"/>
              <a:t> </a:t>
            </a:r>
            <a:r>
              <a:rPr lang="ru-RU" dirty="0" err="1"/>
              <a:t>шкідливих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при </a:t>
            </a:r>
            <a:r>
              <a:rPr lang="ru-RU" dirty="0" err="1"/>
              <a:t>комбінованій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різновидів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: </a:t>
            </a:r>
          </a:p>
          <a:p>
            <a:r>
              <a:rPr lang="ru-RU" dirty="0"/>
              <a:t>а) </a:t>
            </a:r>
            <a:r>
              <a:rPr lang="ru-RU" i="1" dirty="0" err="1"/>
              <a:t>Адитивність</a:t>
            </a:r>
            <a:r>
              <a:rPr lang="ru-RU" i="1" dirty="0"/>
              <a:t>. </a:t>
            </a:r>
            <a:r>
              <a:rPr lang="ru-RU" i="1" dirty="0" err="1"/>
              <a:t>Якщо</a:t>
            </a:r>
            <a:r>
              <a:rPr lang="ru-RU" i="1" dirty="0"/>
              <a:t> при </a:t>
            </a:r>
            <a:r>
              <a:rPr lang="ru-RU" i="1" dirty="0" err="1"/>
              <a:t>комбінованій</a:t>
            </a:r>
            <a:r>
              <a:rPr lang="ru-RU" i="1" dirty="0"/>
              <a:t> </a:t>
            </a:r>
            <a:r>
              <a:rPr lang="ru-RU" i="1" dirty="0" err="1"/>
              <a:t>дії</a:t>
            </a:r>
            <a:r>
              <a:rPr lang="ru-RU" i="1" dirty="0"/>
              <a:t> </a:t>
            </a:r>
            <a:r>
              <a:rPr lang="ru-RU" i="1" dirty="0" err="1"/>
              <a:t>токсичних</a:t>
            </a:r>
            <a:r>
              <a:rPr lang="ru-RU" i="1" dirty="0"/>
              <a:t> </a:t>
            </a:r>
            <a:r>
              <a:rPr lang="ru-RU" i="1" dirty="0" err="1"/>
              <a:t>речовин</a:t>
            </a:r>
            <a:r>
              <a:rPr lang="ru-RU" i="1" dirty="0"/>
              <a:t> </a:t>
            </a:r>
            <a:r>
              <a:rPr lang="ru-RU" i="1" dirty="0" err="1"/>
              <a:t>спостерігається</a:t>
            </a:r>
            <a:r>
              <a:rPr lang="ru-RU" i="1" dirty="0"/>
              <a:t> </a:t>
            </a:r>
            <a:r>
              <a:rPr lang="ru-RU" i="1" dirty="0" err="1"/>
              <a:t>ефект</a:t>
            </a:r>
            <a:r>
              <a:rPr lang="ru-RU" i="1" dirty="0"/>
              <a:t> </a:t>
            </a:r>
            <a:r>
              <a:rPr lang="ru-RU" i="1" dirty="0" err="1"/>
              <a:t>адитивності</a:t>
            </a:r>
            <a:r>
              <a:rPr lang="ru-RU" i="1" dirty="0"/>
              <a:t> (</a:t>
            </a:r>
            <a:r>
              <a:rPr lang="ru-RU" i="1" dirty="0" err="1"/>
              <a:t>сумації</a:t>
            </a:r>
            <a:r>
              <a:rPr lang="ru-RU" i="1" dirty="0"/>
              <a:t>), </a:t>
            </a:r>
            <a:r>
              <a:rPr lang="ru-RU" i="1" dirty="0" err="1"/>
              <a:t>їх</a:t>
            </a:r>
            <a:r>
              <a:rPr lang="ru-RU" i="1" dirty="0"/>
              <a:t> </a:t>
            </a:r>
            <a:r>
              <a:rPr lang="ru-RU" i="1" dirty="0" err="1"/>
              <a:t>зміст</a:t>
            </a:r>
            <a:r>
              <a:rPr lang="ru-RU" i="1" dirty="0"/>
              <a:t> </a:t>
            </a:r>
            <a:r>
              <a:rPr lang="ru-RU" i="1" dirty="0" err="1"/>
              <a:t>регламентується</a:t>
            </a:r>
            <a:r>
              <a:rPr lang="ru-RU" i="1" dirty="0"/>
              <a:t> формулою </a:t>
            </a:r>
            <a:r>
              <a:rPr lang="ru-RU" i="1" dirty="0" err="1"/>
              <a:t>Авер'янова</a:t>
            </a:r>
            <a:r>
              <a:rPr lang="ru-RU" i="1" dirty="0"/>
              <a:t>: 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1628800"/>
            <a:ext cx="2823178" cy="1337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115616" y="3212976"/>
            <a:ext cx="61744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де </a:t>
            </a:r>
            <a:r>
              <a:rPr lang="en-US" i="1" dirty="0" err="1"/>
              <a:t>Ci</a:t>
            </a:r>
            <a:r>
              <a:rPr lang="en-US" i="1" dirty="0"/>
              <a:t> – </a:t>
            </a:r>
            <a:r>
              <a:rPr lang="ru-RU" i="1" dirty="0" err="1"/>
              <a:t>фактична</a:t>
            </a:r>
            <a:r>
              <a:rPr lang="ru-RU" i="1" dirty="0"/>
              <a:t> (</a:t>
            </a:r>
            <a:r>
              <a:rPr lang="ru-RU" i="1" dirty="0" err="1"/>
              <a:t>вимірювана</a:t>
            </a:r>
            <a:r>
              <a:rPr lang="ru-RU" i="1" dirty="0"/>
              <a:t>) </a:t>
            </a:r>
            <a:r>
              <a:rPr lang="ru-RU" i="1" dirty="0" err="1"/>
              <a:t>концентрація</a:t>
            </a:r>
            <a:r>
              <a:rPr lang="ru-RU" i="1" dirty="0"/>
              <a:t> </a:t>
            </a:r>
            <a:r>
              <a:rPr lang="en-US" i="1" dirty="0" err="1"/>
              <a:t>i</a:t>
            </a:r>
            <a:r>
              <a:rPr lang="en-US" i="1" dirty="0"/>
              <a:t>-</a:t>
            </a:r>
            <a:r>
              <a:rPr lang="ru-RU" i="1" dirty="0" err="1"/>
              <a:t>тої</a:t>
            </a:r>
            <a:r>
              <a:rPr lang="ru-RU" i="1" dirty="0"/>
              <a:t> </a:t>
            </a:r>
            <a:r>
              <a:rPr lang="ru-RU" i="1" dirty="0" err="1"/>
              <a:t>речовини</a:t>
            </a:r>
            <a:r>
              <a:rPr lang="ru-RU" i="1" dirty="0"/>
              <a:t>; ГДК</a:t>
            </a:r>
            <a:r>
              <a:rPr lang="en-US" i="1" dirty="0" err="1"/>
              <a:t>i</a:t>
            </a:r>
            <a:r>
              <a:rPr lang="en-US" i="1" dirty="0"/>
              <a:t> – </a:t>
            </a:r>
            <a:r>
              <a:rPr lang="ru-RU" i="1" dirty="0" err="1"/>
              <a:t>гранично</a:t>
            </a:r>
            <a:r>
              <a:rPr lang="ru-RU" i="1" dirty="0"/>
              <a:t> допустима </a:t>
            </a:r>
            <a:r>
              <a:rPr lang="ru-RU" i="1" dirty="0" err="1"/>
              <a:t>концентрація</a:t>
            </a:r>
            <a:r>
              <a:rPr lang="ru-RU" i="1" dirty="0"/>
              <a:t> </a:t>
            </a:r>
            <a:r>
              <a:rPr lang="ru-RU" i="1" dirty="0" err="1"/>
              <a:t>речовини</a:t>
            </a:r>
            <a:r>
              <a:rPr lang="ru-RU" i="1" dirty="0"/>
              <a:t>; </a:t>
            </a:r>
            <a:r>
              <a:rPr lang="en-US" i="1" dirty="0"/>
              <a:t>n – </a:t>
            </a:r>
            <a:r>
              <a:rPr lang="ru-RU" i="1" dirty="0" err="1"/>
              <a:t>кількість</a:t>
            </a:r>
            <a:r>
              <a:rPr lang="ru-RU" i="1" dirty="0"/>
              <a:t> </a:t>
            </a:r>
            <a:r>
              <a:rPr lang="ru-RU" i="1" dirty="0" err="1"/>
              <a:t>речовин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роблять</a:t>
            </a:r>
            <a:r>
              <a:rPr lang="ru-RU" i="1" dirty="0"/>
              <a:t> </a:t>
            </a:r>
            <a:r>
              <a:rPr lang="ru-RU" i="1" dirty="0" err="1"/>
              <a:t>токсичний</a:t>
            </a:r>
            <a:r>
              <a:rPr lang="ru-RU" i="1" dirty="0"/>
              <a:t> </a:t>
            </a:r>
            <a:r>
              <a:rPr lang="ru-RU" i="1" dirty="0" err="1"/>
              <a:t>вплив</a:t>
            </a:r>
            <a:r>
              <a:rPr lang="ru-RU" i="1" dirty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47664" y="404664"/>
            <a:ext cx="60304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Перелік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виявляють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 </a:t>
            </a:r>
            <a:r>
              <a:rPr lang="ru-RU" dirty="0" err="1"/>
              <a:t>сумації</a:t>
            </a:r>
            <a:r>
              <a:rPr lang="ru-RU" dirty="0"/>
              <a:t> при </a:t>
            </a:r>
            <a:r>
              <a:rPr lang="ru-RU" dirty="0" err="1"/>
              <a:t>комбінованій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, представлений в табл.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268760"/>
            <a:ext cx="6993746" cy="4977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332656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б) </a:t>
            </a:r>
            <a:r>
              <a:rPr lang="ru-RU" i="1" dirty="0" err="1"/>
              <a:t>Синергізм</a:t>
            </a:r>
            <a:r>
              <a:rPr lang="ru-RU" i="1" dirty="0"/>
              <a:t>. </a:t>
            </a:r>
            <a:r>
              <a:rPr lang="ru-RU" i="1" dirty="0" err="1"/>
              <a:t>Санітарно-гігієнічна</a:t>
            </a:r>
            <a:r>
              <a:rPr lang="ru-RU" i="1" dirty="0"/>
              <a:t> </a:t>
            </a:r>
            <a:r>
              <a:rPr lang="ru-RU" i="1" dirty="0" err="1"/>
              <a:t>регламентація</a:t>
            </a:r>
            <a:r>
              <a:rPr lang="ru-RU" i="1" dirty="0"/>
              <a:t> в </a:t>
            </a:r>
            <a:r>
              <a:rPr lang="ru-RU" i="1" dirty="0" err="1"/>
              <a:t>цьому</a:t>
            </a:r>
            <a:r>
              <a:rPr lang="ru-RU" i="1" dirty="0"/>
              <a:t> </a:t>
            </a:r>
            <a:r>
              <a:rPr lang="ru-RU" i="1" dirty="0" err="1"/>
              <a:t>випадку</a:t>
            </a:r>
            <a:r>
              <a:rPr lang="ru-RU" i="1" dirty="0"/>
              <a:t> на </a:t>
            </a:r>
            <a:r>
              <a:rPr lang="ru-RU" i="1" dirty="0" err="1"/>
              <a:t>сьогодні</a:t>
            </a:r>
            <a:r>
              <a:rPr lang="ru-RU" i="1" dirty="0"/>
              <a:t> не </a:t>
            </a:r>
            <a:r>
              <a:rPr lang="ru-RU" i="1" dirty="0" err="1"/>
              <a:t>має</a:t>
            </a:r>
            <a:r>
              <a:rPr lang="ru-RU" i="1" dirty="0"/>
              <a:t> </a:t>
            </a:r>
            <a:r>
              <a:rPr lang="ru-RU" i="1" dirty="0" err="1"/>
              <a:t>затвердженого</a:t>
            </a:r>
            <a:r>
              <a:rPr lang="ru-RU" i="1" dirty="0"/>
              <a:t> нормативного статусу </a:t>
            </a:r>
            <a:r>
              <a:rPr lang="ru-RU" i="1" dirty="0" err="1"/>
              <a:t>і</a:t>
            </a:r>
            <a:r>
              <a:rPr lang="ru-RU" i="1" dirty="0"/>
              <a:t> носить </a:t>
            </a:r>
            <a:r>
              <a:rPr lang="ru-RU" i="1" dirty="0" err="1"/>
              <a:t>дискусійний</a:t>
            </a:r>
            <a:r>
              <a:rPr lang="ru-RU" i="1" dirty="0"/>
              <a:t> характер. </a:t>
            </a:r>
          </a:p>
          <a:p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обґрунтованим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наступний</a:t>
            </a:r>
            <a:r>
              <a:rPr lang="ru-RU" dirty="0"/>
              <a:t>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даного</a:t>
            </a:r>
            <a:r>
              <a:rPr lang="ru-RU" dirty="0"/>
              <a:t> </a:t>
            </a:r>
            <a:r>
              <a:rPr lang="ru-RU" dirty="0" err="1"/>
              <a:t>ефекту</a:t>
            </a:r>
            <a:r>
              <a:rPr lang="ru-RU" dirty="0"/>
              <a:t>: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1844824"/>
            <a:ext cx="1541555" cy="818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95536" y="3573016"/>
            <a:ext cx="82809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де </a:t>
            </a:r>
            <a:r>
              <a:rPr lang="en-US" i="1" dirty="0" err="1"/>
              <a:t>ki</a:t>
            </a:r>
            <a:r>
              <a:rPr lang="en-US" i="1" dirty="0"/>
              <a:t> – </a:t>
            </a:r>
            <a:r>
              <a:rPr lang="ru-RU" i="1" dirty="0" err="1"/>
              <a:t>коефіцієнт</a:t>
            </a:r>
            <a:r>
              <a:rPr lang="ru-RU" i="1" dirty="0"/>
              <a:t> </a:t>
            </a:r>
            <a:r>
              <a:rPr lang="ru-RU" i="1" dirty="0" err="1"/>
              <a:t>посилення</a:t>
            </a:r>
            <a:r>
              <a:rPr lang="ru-RU" i="1" dirty="0"/>
              <a:t> при </a:t>
            </a:r>
            <a:r>
              <a:rPr lang="ru-RU" i="1" dirty="0" err="1"/>
              <a:t>спільному</a:t>
            </a:r>
            <a:r>
              <a:rPr lang="ru-RU" i="1" dirty="0"/>
              <a:t> </a:t>
            </a:r>
            <a:r>
              <a:rPr lang="ru-RU" i="1" dirty="0" err="1"/>
              <a:t>впливі</a:t>
            </a:r>
            <a:r>
              <a:rPr lang="ru-RU" i="1" dirty="0"/>
              <a:t>, </a:t>
            </a:r>
            <a:r>
              <a:rPr lang="ru-RU" i="1" dirty="0" err="1"/>
              <a:t>який</a:t>
            </a:r>
            <a:r>
              <a:rPr lang="ru-RU" i="1" dirty="0"/>
              <a:t> </a:t>
            </a:r>
            <a:r>
              <a:rPr lang="ru-RU" i="1" dirty="0" err="1"/>
              <a:t>визначається</a:t>
            </a:r>
            <a:r>
              <a:rPr lang="ru-RU" i="1" dirty="0"/>
              <a:t> </a:t>
            </a:r>
            <a:r>
              <a:rPr lang="ru-RU" i="1" dirty="0" err="1"/>
              <a:t>експериментально</a:t>
            </a:r>
            <a:r>
              <a:rPr lang="ru-RU" i="1" dirty="0"/>
              <a:t> для </a:t>
            </a:r>
            <a:r>
              <a:rPr lang="ru-RU" i="1" dirty="0" err="1"/>
              <a:t>кожної</a:t>
            </a:r>
            <a:r>
              <a:rPr lang="ru-RU" i="1" dirty="0"/>
              <a:t> пари (</a:t>
            </a:r>
            <a:r>
              <a:rPr lang="ru-RU" i="1" dirty="0" err="1"/>
              <a:t>або</a:t>
            </a:r>
            <a:r>
              <a:rPr lang="ru-RU" i="1" dirty="0"/>
              <a:t> </a:t>
            </a:r>
            <a:r>
              <a:rPr lang="ru-RU" i="1" dirty="0" err="1"/>
              <a:t>іншої</a:t>
            </a:r>
            <a:r>
              <a:rPr lang="ru-RU" i="1" dirty="0"/>
              <a:t> </a:t>
            </a:r>
            <a:r>
              <a:rPr lang="ru-RU" i="1" dirty="0" err="1"/>
              <a:t>кількості</a:t>
            </a:r>
            <a:r>
              <a:rPr lang="ru-RU" i="1" dirty="0"/>
              <a:t> в </a:t>
            </a:r>
            <a:r>
              <a:rPr lang="ru-RU" i="1" dirty="0" err="1"/>
              <a:t>групі</a:t>
            </a:r>
            <a:r>
              <a:rPr lang="ru-RU" i="1" dirty="0"/>
              <a:t>) </a:t>
            </a:r>
            <a:r>
              <a:rPr lang="ru-RU" i="1" dirty="0" err="1"/>
              <a:t>речовин</a:t>
            </a:r>
            <a:r>
              <a:rPr lang="ru-RU" i="1" dirty="0"/>
              <a:t>. Так, </a:t>
            </a:r>
            <a:r>
              <a:rPr lang="ru-RU" i="1" dirty="0" err="1"/>
              <a:t>наприклад</a:t>
            </a:r>
            <a:r>
              <a:rPr lang="ru-RU" i="1" dirty="0"/>
              <a:t>, для пари </a:t>
            </a:r>
            <a:r>
              <a:rPr lang="en-US" i="1" dirty="0" err="1"/>
              <a:t>NOx</a:t>
            </a:r>
            <a:r>
              <a:rPr lang="en-US" i="1" dirty="0"/>
              <a:t> + CO </a:t>
            </a:r>
            <a:r>
              <a:rPr lang="ru-RU" i="1" dirty="0" err="1"/>
              <a:t>чисельні</a:t>
            </a:r>
            <a:r>
              <a:rPr lang="ru-RU" i="1" dirty="0"/>
              <a:t> </a:t>
            </a:r>
            <a:r>
              <a:rPr lang="ru-RU" i="1" dirty="0" err="1"/>
              <a:t>значення</a:t>
            </a:r>
            <a:r>
              <a:rPr lang="ru-RU" i="1" dirty="0"/>
              <a:t> </a:t>
            </a:r>
            <a:r>
              <a:rPr lang="ru-RU" i="1" dirty="0" err="1"/>
              <a:t>відповідних</a:t>
            </a:r>
            <a:r>
              <a:rPr lang="ru-RU" i="1" dirty="0"/>
              <a:t> </a:t>
            </a:r>
            <a:r>
              <a:rPr lang="ru-RU" i="1" dirty="0" err="1"/>
              <a:t>коефіцієнтів</a:t>
            </a:r>
            <a:r>
              <a:rPr lang="ru-RU" i="1" dirty="0"/>
              <a:t> </a:t>
            </a:r>
            <a:r>
              <a:rPr lang="ru-RU" i="1" dirty="0" err="1"/>
              <a:t>складають</a:t>
            </a:r>
            <a:r>
              <a:rPr lang="ru-RU" i="1" dirty="0"/>
              <a:t>: </a:t>
            </a:r>
            <a:r>
              <a:rPr lang="en-US" i="1" dirty="0"/>
              <a:t>k (NO2) = 3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en-US" i="1" dirty="0"/>
              <a:t>k (CO) = 1,5. </a:t>
            </a:r>
          </a:p>
          <a:p>
            <a:r>
              <a:rPr lang="ru-RU" dirty="0"/>
              <a:t>в) </a:t>
            </a:r>
            <a:r>
              <a:rPr lang="ru-RU" i="1" dirty="0" err="1"/>
              <a:t>Антагонізм</a:t>
            </a:r>
            <a:r>
              <a:rPr lang="ru-RU" i="1" dirty="0"/>
              <a:t>. </a:t>
            </a:r>
            <a:r>
              <a:rPr lang="ru-RU" i="1" dirty="0" err="1"/>
              <a:t>Нормування</a:t>
            </a:r>
            <a:r>
              <a:rPr lang="ru-RU" i="1" dirty="0"/>
              <a:t> при </a:t>
            </a:r>
            <a:r>
              <a:rPr lang="ru-RU" i="1" dirty="0" err="1"/>
              <a:t>антагонізмі</a:t>
            </a:r>
            <a:r>
              <a:rPr lang="ru-RU" i="1" dirty="0"/>
              <a:t> </a:t>
            </a:r>
            <a:r>
              <a:rPr lang="ru-RU" i="1" dirty="0" err="1"/>
              <a:t>токсичних</a:t>
            </a:r>
            <a:r>
              <a:rPr lang="ru-RU" i="1" dirty="0"/>
              <a:t> </a:t>
            </a:r>
            <a:r>
              <a:rPr lang="ru-RU" i="1" dirty="0" err="1"/>
              <a:t>речовин</a:t>
            </a:r>
            <a:r>
              <a:rPr lang="ru-RU" i="1" dirty="0"/>
              <a:t> </a:t>
            </a:r>
            <a:r>
              <a:rPr lang="ru-RU" i="1" dirty="0" err="1"/>
              <a:t>можливо</a:t>
            </a:r>
            <a:r>
              <a:rPr lang="ru-RU" i="1" dirty="0"/>
              <a:t> </a:t>
            </a:r>
            <a:r>
              <a:rPr lang="ru-RU" i="1" dirty="0" err="1"/>
              <a:t>здійснювати</a:t>
            </a:r>
            <a:r>
              <a:rPr lang="ru-RU" i="1" dirty="0"/>
              <a:t> за прикладом </a:t>
            </a:r>
            <a:r>
              <a:rPr lang="ru-RU" i="1" dirty="0" err="1"/>
              <a:t>синергізму</a:t>
            </a:r>
            <a:r>
              <a:rPr lang="ru-RU" i="1" dirty="0"/>
              <a:t>, </a:t>
            </a:r>
            <a:r>
              <a:rPr lang="ru-RU" i="1" dirty="0" err="1"/>
              <a:t>тільки</a:t>
            </a:r>
            <a:r>
              <a:rPr lang="ru-RU" i="1" dirty="0"/>
              <a:t> </a:t>
            </a:r>
            <a:r>
              <a:rPr lang="ru-RU" i="1" dirty="0" err="1"/>
              <a:t>відповідні</a:t>
            </a:r>
            <a:r>
              <a:rPr lang="ru-RU" i="1" dirty="0"/>
              <a:t> </a:t>
            </a:r>
            <a:r>
              <a:rPr lang="ru-RU" i="1" dirty="0" err="1"/>
              <a:t>коефіцієнти</a:t>
            </a:r>
            <a:r>
              <a:rPr lang="ru-RU" i="1" dirty="0"/>
              <a:t> </a:t>
            </a:r>
            <a:r>
              <a:rPr lang="ru-RU" i="1" dirty="0" err="1"/>
              <a:t>будуть</a:t>
            </a:r>
            <a:r>
              <a:rPr lang="ru-RU" i="1" dirty="0"/>
              <a:t> </a:t>
            </a:r>
            <a:r>
              <a:rPr lang="ru-RU" i="1" dirty="0" err="1"/>
              <a:t>мати</a:t>
            </a:r>
            <a:r>
              <a:rPr lang="ru-RU" i="1" dirty="0"/>
              <a:t> </a:t>
            </a:r>
            <a:r>
              <a:rPr lang="ru-RU" i="1" dirty="0" err="1"/>
              <a:t>значення</a:t>
            </a:r>
            <a:r>
              <a:rPr lang="ru-RU" i="1" dirty="0"/>
              <a:t> </a:t>
            </a:r>
            <a:r>
              <a:rPr lang="ru-RU" i="1" dirty="0" err="1"/>
              <a:t>менше</a:t>
            </a:r>
            <a:r>
              <a:rPr lang="ru-RU" i="1" dirty="0"/>
              <a:t> </a:t>
            </a:r>
            <a:r>
              <a:rPr lang="ru-RU" i="1" dirty="0" err="1"/>
              <a:t>одиниці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називатися</a:t>
            </a:r>
            <a:r>
              <a:rPr lang="ru-RU" i="1" dirty="0"/>
              <a:t> </a:t>
            </a:r>
            <a:r>
              <a:rPr lang="ru-RU" i="1" dirty="0" err="1"/>
              <a:t>коефіцієнтами</a:t>
            </a:r>
            <a:r>
              <a:rPr lang="ru-RU" i="1" dirty="0"/>
              <a:t> </a:t>
            </a:r>
            <a:r>
              <a:rPr lang="ru-RU" i="1" dirty="0" err="1"/>
              <a:t>послаблення</a:t>
            </a:r>
            <a:r>
              <a:rPr lang="ru-RU" i="1" dirty="0"/>
              <a:t>. </a:t>
            </a:r>
            <a:r>
              <a:rPr lang="ru-RU" i="1" dirty="0" err="1"/>
              <a:t>Наприклад</a:t>
            </a:r>
            <a:r>
              <a:rPr lang="ru-RU" i="1" dirty="0"/>
              <a:t>, для пари </a:t>
            </a:r>
            <a:r>
              <a:rPr lang="en-US" i="1" dirty="0"/>
              <a:t>CO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en-US" i="1" dirty="0"/>
              <a:t>CO2 </a:t>
            </a:r>
            <a:r>
              <a:rPr lang="ru-RU" i="1" dirty="0"/>
              <a:t>вони </a:t>
            </a:r>
            <a:r>
              <a:rPr lang="ru-RU" i="1" dirty="0" err="1"/>
              <a:t>складають</a:t>
            </a:r>
            <a:r>
              <a:rPr lang="ru-RU" i="1" dirty="0"/>
              <a:t> </a:t>
            </a:r>
            <a:r>
              <a:rPr lang="en-US" i="1" dirty="0"/>
              <a:t>k (CO) = 0,8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en-US" i="1" dirty="0"/>
              <a:t>k (CO2) = 0,5.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0"/>
            <a:ext cx="79928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err="1"/>
              <a:t>Приклади</a:t>
            </a:r>
            <a:r>
              <a:rPr lang="ru-RU" i="1" dirty="0"/>
              <a:t> </a:t>
            </a:r>
            <a:r>
              <a:rPr lang="ru-RU" i="1" dirty="0" err="1"/>
              <a:t>розрахунків</a:t>
            </a:r>
            <a:r>
              <a:rPr lang="ru-RU" i="1" dirty="0"/>
              <a:t> </a:t>
            </a:r>
            <a:r>
              <a:rPr lang="ru-RU" i="1" dirty="0" err="1"/>
              <a:t>комбінованої</a:t>
            </a:r>
            <a:r>
              <a:rPr lang="ru-RU" i="1" dirty="0"/>
              <a:t> </a:t>
            </a:r>
            <a:r>
              <a:rPr lang="ru-RU" i="1" dirty="0" err="1"/>
              <a:t>дії</a:t>
            </a:r>
            <a:r>
              <a:rPr lang="ru-RU" i="1" dirty="0"/>
              <a:t> </a:t>
            </a:r>
            <a:r>
              <a:rPr lang="ru-RU" i="1" dirty="0" err="1"/>
              <a:t>хімічних</a:t>
            </a:r>
            <a:r>
              <a:rPr lang="ru-RU" i="1" dirty="0"/>
              <a:t> </a:t>
            </a:r>
            <a:r>
              <a:rPr lang="ru-RU" i="1" dirty="0" err="1"/>
              <a:t>речовин</a:t>
            </a:r>
            <a:r>
              <a:rPr lang="ru-RU" i="1" dirty="0"/>
              <a:t>, </a:t>
            </a:r>
          </a:p>
          <a:p>
            <a:r>
              <a:rPr lang="ru-RU" i="1" dirty="0" err="1"/>
              <a:t>які</a:t>
            </a:r>
            <a:r>
              <a:rPr lang="ru-RU" i="1" dirty="0"/>
              <a:t> </a:t>
            </a:r>
            <a:r>
              <a:rPr lang="ru-RU" i="1" dirty="0" err="1"/>
              <a:t>володіють</a:t>
            </a:r>
            <a:r>
              <a:rPr lang="ru-RU" i="1" dirty="0"/>
              <a:t> </a:t>
            </a:r>
            <a:r>
              <a:rPr lang="ru-RU" i="1" dirty="0" err="1"/>
              <a:t>ефектом</a:t>
            </a:r>
            <a:r>
              <a:rPr lang="ru-RU" i="1" dirty="0"/>
              <a:t> </a:t>
            </a:r>
            <a:r>
              <a:rPr lang="ru-RU" i="1" dirty="0" err="1"/>
              <a:t>сумації</a:t>
            </a:r>
            <a:r>
              <a:rPr lang="ru-RU" i="1" dirty="0"/>
              <a:t> </a:t>
            </a:r>
            <a:endParaRPr lang="ru-RU" i="1" dirty="0" smtClean="0"/>
          </a:p>
          <a:p>
            <a:endParaRPr lang="ru-RU" i="1" dirty="0"/>
          </a:p>
          <a:p>
            <a:r>
              <a:rPr lang="ru-RU" i="1" dirty="0"/>
              <a:t>Задача 1. </a:t>
            </a:r>
            <a:r>
              <a:rPr lang="ru-RU" i="1" dirty="0" err="1"/>
              <a:t>Визначити</a:t>
            </a:r>
            <a:r>
              <a:rPr lang="ru-RU" i="1" dirty="0"/>
              <a:t> </a:t>
            </a:r>
            <a:r>
              <a:rPr lang="ru-RU" i="1" dirty="0" err="1"/>
              <a:t>допустиму</a:t>
            </a:r>
            <a:r>
              <a:rPr lang="ru-RU" i="1" dirty="0"/>
              <a:t> </a:t>
            </a:r>
            <a:r>
              <a:rPr lang="ru-RU" i="1" dirty="0" err="1"/>
              <a:t>концентрацію</a:t>
            </a:r>
            <a:r>
              <a:rPr lang="ru-RU" i="1" dirty="0"/>
              <a:t> оксиду </a:t>
            </a:r>
            <a:r>
              <a:rPr lang="ru-RU" i="1" dirty="0" err="1"/>
              <a:t>вуглецю</a:t>
            </a:r>
            <a:r>
              <a:rPr lang="ru-RU" i="1" dirty="0"/>
              <a:t> в </a:t>
            </a:r>
            <a:r>
              <a:rPr lang="ru-RU" i="1" dirty="0" err="1"/>
              <a:t>повітрі</a:t>
            </a:r>
            <a:r>
              <a:rPr lang="ru-RU" i="1" dirty="0"/>
              <a:t> </a:t>
            </a:r>
            <a:r>
              <a:rPr lang="ru-RU" i="1" dirty="0" err="1"/>
              <a:t>житлової</a:t>
            </a:r>
            <a:r>
              <a:rPr lang="ru-RU" i="1" dirty="0"/>
              <a:t> </a:t>
            </a:r>
            <a:r>
              <a:rPr lang="ru-RU" i="1" dirty="0" err="1"/>
              <a:t>зони</a:t>
            </a:r>
            <a:r>
              <a:rPr lang="ru-RU" i="1" dirty="0"/>
              <a:t> за умов </a:t>
            </a:r>
            <a:r>
              <a:rPr lang="ru-RU" i="1" dirty="0" err="1"/>
              <a:t>його</a:t>
            </a:r>
            <a:r>
              <a:rPr lang="ru-RU" i="1" dirty="0"/>
              <a:t> </a:t>
            </a:r>
            <a:r>
              <a:rPr lang="ru-RU" i="1" dirty="0" err="1"/>
              <a:t>сумарної</a:t>
            </a:r>
            <a:r>
              <a:rPr lang="ru-RU" i="1" dirty="0"/>
              <a:t> </a:t>
            </a:r>
            <a:r>
              <a:rPr lang="ru-RU" i="1" dirty="0" err="1"/>
              <a:t>дії</a:t>
            </a:r>
            <a:r>
              <a:rPr lang="ru-RU" i="1" dirty="0"/>
              <a:t> </a:t>
            </a:r>
            <a:r>
              <a:rPr lang="ru-RU" i="1" dirty="0" err="1"/>
              <a:t>з</a:t>
            </a:r>
            <a:r>
              <a:rPr lang="ru-RU" i="1" dirty="0"/>
              <a:t> оксидом </a:t>
            </a:r>
            <a:r>
              <a:rPr lang="ru-RU" i="1" dirty="0" err="1"/>
              <a:t>сірки</a:t>
            </a:r>
            <a:r>
              <a:rPr lang="ru-RU" i="1" dirty="0"/>
              <a:t> та </a:t>
            </a:r>
            <a:r>
              <a:rPr lang="ru-RU" i="1" dirty="0" err="1"/>
              <a:t>сірководнем</a:t>
            </a:r>
            <a:r>
              <a:rPr lang="ru-RU" i="1" dirty="0"/>
              <a:t>. </a:t>
            </a:r>
            <a:r>
              <a:rPr lang="ru-RU" i="1" dirty="0" err="1"/>
              <a:t>Концентрація</a:t>
            </a:r>
            <a:r>
              <a:rPr lang="ru-RU" i="1" dirty="0"/>
              <a:t> оксиду </a:t>
            </a:r>
            <a:r>
              <a:rPr lang="ru-RU" i="1" dirty="0" err="1"/>
              <a:t>сірки</a:t>
            </a:r>
            <a:r>
              <a:rPr lang="ru-RU" i="1" dirty="0"/>
              <a:t> в </a:t>
            </a:r>
            <a:r>
              <a:rPr lang="ru-RU" i="1" dirty="0" err="1"/>
              <a:t>повітрі</a:t>
            </a:r>
            <a:r>
              <a:rPr lang="ru-RU" i="1" dirty="0"/>
              <a:t> </a:t>
            </a:r>
            <a:r>
              <a:rPr lang="ru-RU" i="1" dirty="0" err="1"/>
              <a:t>житлової</a:t>
            </a:r>
            <a:r>
              <a:rPr lang="ru-RU" i="1" dirty="0"/>
              <a:t> </a:t>
            </a:r>
            <a:r>
              <a:rPr lang="ru-RU" i="1" dirty="0" err="1"/>
              <a:t>зони</a:t>
            </a:r>
            <a:r>
              <a:rPr lang="ru-RU" i="1" dirty="0"/>
              <a:t> становить 0,015 мг/м3, </a:t>
            </a:r>
            <a:r>
              <a:rPr lang="ru-RU" i="1" dirty="0" err="1"/>
              <a:t>концентрація</a:t>
            </a:r>
            <a:r>
              <a:rPr lang="ru-RU" i="1" dirty="0"/>
              <a:t> </a:t>
            </a:r>
            <a:r>
              <a:rPr lang="ru-RU" i="1" dirty="0" err="1"/>
              <a:t>сірководню</a:t>
            </a:r>
            <a:r>
              <a:rPr lang="ru-RU" i="1" dirty="0"/>
              <a:t> – 0,002 мг/м3. </a:t>
            </a:r>
            <a:r>
              <a:rPr lang="ru-RU" i="1" dirty="0" err="1"/>
              <a:t>ГДКсд</a:t>
            </a:r>
            <a:r>
              <a:rPr lang="ru-RU" i="1" dirty="0"/>
              <a:t> для </a:t>
            </a:r>
            <a:r>
              <a:rPr lang="en-US" i="1" dirty="0"/>
              <a:t>S</a:t>
            </a:r>
            <a:r>
              <a:rPr lang="ru-RU" i="1" dirty="0"/>
              <a:t>О2, Н2</a:t>
            </a:r>
            <a:r>
              <a:rPr lang="en-US" i="1" dirty="0"/>
              <a:t>S </a:t>
            </a:r>
            <a:r>
              <a:rPr lang="ru-RU" i="1" dirty="0"/>
              <a:t>та СО </a:t>
            </a:r>
            <a:r>
              <a:rPr lang="ru-RU" i="1" dirty="0" err="1"/>
              <a:t>становлять</a:t>
            </a:r>
            <a:r>
              <a:rPr lang="ru-RU" i="1" dirty="0"/>
              <a:t> 0,05, 0,008 та 3,0 </a:t>
            </a:r>
            <a:r>
              <a:rPr lang="ru-RU" i="1" dirty="0" err="1"/>
              <a:t>відповідно</a:t>
            </a:r>
            <a:r>
              <a:rPr lang="ru-RU" i="1" dirty="0"/>
              <a:t>. </a:t>
            </a:r>
            <a:r>
              <a:rPr lang="ru-RU" i="1" dirty="0" err="1"/>
              <a:t>Зробити</a:t>
            </a:r>
            <a:r>
              <a:rPr lang="ru-RU" i="1" dirty="0"/>
              <a:t> </a:t>
            </a:r>
            <a:r>
              <a:rPr lang="ru-RU" i="1" dirty="0" err="1"/>
              <a:t>висновки</a:t>
            </a:r>
            <a:r>
              <a:rPr lang="ru-RU" i="1" dirty="0"/>
              <a:t>. </a:t>
            </a:r>
          </a:p>
          <a:p>
            <a:r>
              <a:rPr lang="ru-RU" i="1" dirty="0" err="1"/>
              <a:t>Розв'язання</a:t>
            </a:r>
            <a:r>
              <a:rPr lang="ru-RU" i="1" dirty="0"/>
              <a:t>: На </a:t>
            </a:r>
            <a:r>
              <a:rPr lang="ru-RU" i="1" dirty="0" err="1"/>
              <a:t>підставі</a:t>
            </a:r>
            <a:r>
              <a:rPr lang="ru-RU" i="1" dirty="0"/>
              <a:t> </a:t>
            </a:r>
            <a:r>
              <a:rPr lang="ru-RU" i="1" dirty="0" err="1"/>
              <a:t>формули</a:t>
            </a:r>
            <a:r>
              <a:rPr lang="ru-RU" i="1" dirty="0"/>
              <a:t> 17 допустима </a:t>
            </a:r>
            <a:r>
              <a:rPr lang="ru-RU" i="1" dirty="0" err="1"/>
              <a:t>концентрація</a:t>
            </a:r>
            <a:r>
              <a:rPr lang="ru-RU" i="1" dirty="0"/>
              <a:t> оксиду </a:t>
            </a:r>
            <a:r>
              <a:rPr lang="ru-RU" i="1" dirty="0" err="1"/>
              <a:t>вуглецю</a:t>
            </a:r>
            <a:r>
              <a:rPr lang="ru-RU" i="1" dirty="0"/>
              <a:t> в атмосферному </a:t>
            </a:r>
            <a:r>
              <a:rPr lang="ru-RU" i="1" dirty="0" err="1"/>
              <a:t>повітрі</a:t>
            </a:r>
            <a:r>
              <a:rPr lang="ru-RU" i="1" dirty="0"/>
              <a:t> </a:t>
            </a:r>
            <a:r>
              <a:rPr lang="ru-RU" i="1" dirty="0" err="1"/>
              <a:t>набуде</a:t>
            </a:r>
            <a:r>
              <a:rPr lang="ru-RU" i="1" dirty="0"/>
              <a:t> такого </a:t>
            </a:r>
            <a:r>
              <a:rPr lang="ru-RU" i="1" dirty="0" err="1"/>
              <a:t>вигляду</a:t>
            </a:r>
            <a:r>
              <a:rPr lang="ru-RU" i="1" dirty="0"/>
              <a:t>: 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924944"/>
            <a:ext cx="4727719" cy="651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755576" y="3717032"/>
            <a:ext cx="7416824" cy="648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Визначаємо</a:t>
            </a:r>
            <a:r>
              <a:rPr lang="ru-RU" dirty="0"/>
              <a:t> </a:t>
            </a:r>
            <a:r>
              <a:rPr lang="ru-RU" dirty="0" err="1"/>
              <a:t>допустиму</a:t>
            </a:r>
            <a:r>
              <a:rPr lang="ru-RU" dirty="0"/>
              <a:t> </a:t>
            </a:r>
            <a:r>
              <a:rPr lang="ru-RU" dirty="0" err="1"/>
              <a:t>концентрацію</a:t>
            </a:r>
            <a:r>
              <a:rPr lang="ru-RU" dirty="0"/>
              <a:t> оксиду </a:t>
            </a:r>
            <a:r>
              <a:rPr lang="ru-RU" dirty="0" err="1"/>
              <a:t>вуглецю</a:t>
            </a:r>
            <a:r>
              <a:rPr lang="ru-RU" dirty="0"/>
              <a:t> в </a:t>
            </a:r>
            <a:r>
              <a:rPr lang="ru-RU" dirty="0" err="1"/>
              <a:t>повітрі</a:t>
            </a:r>
            <a:r>
              <a:rPr lang="ru-RU" dirty="0"/>
              <a:t> </a:t>
            </a:r>
            <a:r>
              <a:rPr lang="ru-RU" dirty="0" err="1"/>
              <a:t>житлової</a:t>
            </a:r>
            <a:r>
              <a:rPr lang="ru-RU" dirty="0"/>
              <a:t> </a:t>
            </a:r>
            <a:r>
              <a:rPr lang="ru-RU" dirty="0" err="1"/>
              <a:t>зони</a:t>
            </a:r>
            <a:r>
              <a:rPr lang="ru-RU" dirty="0"/>
              <a:t>: 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4653136"/>
            <a:ext cx="394843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395536" y="5445224"/>
            <a:ext cx="83529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Відповідь</a:t>
            </a:r>
            <a:r>
              <a:rPr lang="ru-RU" dirty="0"/>
              <a:t>: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сумарної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декількох</a:t>
            </a:r>
            <a:r>
              <a:rPr lang="ru-RU" dirty="0"/>
              <a:t> </a:t>
            </a:r>
            <a:r>
              <a:rPr lang="ru-RU" dirty="0" err="1"/>
              <a:t>шкідливих</a:t>
            </a:r>
            <a:r>
              <a:rPr lang="ru-RU" dirty="0"/>
              <a:t> </a:t>
            </a:r>
            <a:r>
              <a:rPr lang="ru-RU" dirty="0" err="1"/>
              <a:t>компонентів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 </a:t>
            </a:r>
            <a:r>
              <a:rPr lang="ru-RU" dirty="0" err="1"/>
              <a:t>концентрація</a:t>
            </a:r>
            <a:r>
              <a:rPr lang="ru-RU" dirty="0"/>
              <a:t> оксиду </a:t>
            </a:r>
            <a:r>
              <a:rPr lang="ru-RU" dirty="0" err="1"/>
              <a:t>вуглецю</a:t>
            </a:r>
            <a:r>
              <a:rPr lang="ru-RU" dirty="0"/>
              <a:t> не повинна </a:t>
            </a:r>
            <a:r>
              <a:rPr lang="ru-RU" dirty="0" err="1"/>
              <a:t>перевищувати</a:t>
            </a:r>
            <a:r>
              <a:rPr lang="ru-RU" dirty="0"/>
              <a:t> 1,35 мг/м3,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нижче</a:t>
            </a:r>
            <a:r>
              <a:rPr lang="ru-RU" dirty="0"/>
              <a:t> за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i="1" dirty="0" err="1"/>
              <a:t>ГДКсд</a:t>
            </a:r>
            <a:r>
              <a:rPr lang="ru-RU" i="1" dirty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548680"/>
            <a:ext cx="80648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Задача 2. </a:t>
            </a:r>
            <a:r>
              <a:rPr lang="ru-RU" i="1" dirty="0" err="1"/>
              <a:t>Концентрації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ГДК </a:t>
            </a:r>
            <a:r>
              <a:rPr lang="ru-RU" i="1" dirty="0" err="1"/>
              <a:t>двох</a:t>
            </a:r>
            <a:r>
              <a:rPr lang="ru-RU" i="1" dirty="0"/>
              <a:t> </a:t>
            </a:r>
            <a:r>
              <a:rPr lang="ru-RU" i="1" dirty="0" err="1"/>
              <a:t>забруднюючих</a:t>
            </a:r>
            <a:r>
              <a:rPr lang="ru-RU" i="1" dirty="0"/>
              <a:t> </a:t>
            </a:r>
            <a:r>
              <a:rPr lang="ru-RU" i="1" dirty="0" err="1"/>
              <a:t>речовин</a:t>
            </a:r>
            <a:r>
              <a:rPr lang="ru-RU" i="1" dirty="0"/>
              <a:t> у водному </a:t>
            </a:r>
            <a:r>
              <a:rPr lang="ru-RU" i="1" dirty="0" err="1"/>
              <a:t>середовищі</a:t>
            </a:r>
            <a:r>
              <a:rPr lang="ru-RU" i="1" dirty="0"/>
              <a:t>, </a:t>
            </a:r>
            <a:r>
              <a:rPr lang="ru-RU" i="1" dirty="0" err="1"/>
              <a:t>які</a:t>
            </a:r>
            <a:r>
              <a:rPr lang="ru-RU" i="1" dirty="0"/>
              <a:t> </a:t>
            </a:r>
            <a:r>
              <a:rPr lang="ru-RU" i="1" dirty="0" err="1"/>
              <a:t>володіють</a:t>
            </a:r>
            <a:r>
              <a:rPr lang="ru-RU" i="1" dirty="0"/>
              <a:t> </a:t>
            </a:r>
            <a:r>
              <a:rPr lang="ru-RU" i="1" dirty="0" err="1"/>
              <a:t>ефектом</a:t>
            </a:r>
            <a:r>
              <a:rPr lang="ru-RU" i="1" dirty="0"/>
              <a:t> </a:t>
            </a:r>
            <a:r>
              <a:rPr lang="ru-RU" i="1" dirty="0" err="1"/>
              <a:t>сумації</a:t>
            </a:r>
            <a:r>
              <a:rPr lang="ru-RU" i="1" dirty="0"/>
              <a:t>, </a:t>
            </a:r>
            <a:r>
              <a:rPr lang="ru-RU" i="1" dirty="0" err="1"/>
              <a:t>складають</a:t>
            </a:r>
            <a:r>
              <a:rPr lang="ru-RU" i="1" dirty="0"/>
              <a:t>: С1 = 150 мг/дм3, С2 = 60 мг/дм3, ГДК1 =300 мг/дм3, ГДК2 = 100 мг/дм3. </a:t>
            </a:r>
            <a:r>
              <a:rPr lang="ru-RU" i="1" dirty="0" err="1"/>
              <a:t>Визначити</a:t>
            </a:r>
            <a:r>
              <a:rPr lang="ru-RU" i="1" dirty="0"/>
              <a:t> </a:t>
            </a:r>
            <a:r>
              <a:rPr lang="ru-RU" i="1" dirty="0" err="1"/>
              <a:t>ступінь</a:t>
            </a:r>
            <a:r>
              <a:rPr lang="ru-RU" i="1" dirty="0"/>
              <a:t> </a:t>
            </a:r>
            <a:r>
              <a:rPr lang="ru-RU" i="1" dirty="0" err="1"/>
              <a:t>забруднення</a:t>
            </a:r>
            <a:r>
              <a:rPr lang="ru-RU" i="1" dirty="0"/>
              <a:t> </a:t>
            </a:r>
            <a:r>
              <a:rPr lang="ru-RU" i="1" dirty="0" err="1"/>
              <a:t>цими</a:t>
            </a:r>
            <a:r>
              <a:rPr lang="ru-RU" i="1" dirty="0"/>
              <a:t> компонентами водного </a:t>
            </a:r>
            <a:r>
              <a:rPr lang="ru-RU" i="1" dirty="0" err="1"/>
              <a:t>середовища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зробити</a:t>
            </a:r>
            <a:r>
              <a:rPr lang="ru-RU" i="1" dirty="0"/>
              <a:t> </a:t>
            </a:r>
            <a:r>
              <a:rPr lang="ru-RU" i="1" dirty="0" err="1"/>
              <a:t>висновок</a:t>
            </a:r>
            <a:r>
              <a:rPr lang="ru-RU" i="1" dirty="0"/>
              <a:t> про </a:t>
            </a:r>
            <a:r>
              <a:rPr lang="ru-RU" i="1" dirty="0" err="1"/>
              <a:t>відповідність</a:t>
            </a:r>
            <a:r>
              <a:rPr lang="ru-RU" i="1" dirty="0"/>
              <a:t> </a:t>
            </a:r>
            <a:r>
              <a:rPr lang="ru-RU" i="1" dirty="0" err="1"/>
              <a:t>забруднення</a:t>
            </a:r>
            <a:r>
              <a:rPr lang="ru-RU" i="1" dirty="0"/>
              <a:t> </a:t>
            </a:r>
            <a:r>
              <a:rPr lang="ru-RU" i="1" dirty="0" err="1"/>
              <a:t>нормативним</a:t>
            </a:r>
            <a:r>
              <a:rPr lang="ru-RU" i="1" dirty="0"/>
              <a:t> </a:t>
            </a:r>
            <a:r>
              <a:rPr lang="ru-RU" i="1" dirty="0" err="1"/>
              <a:t>вимогам</a:t>
            </a:r>
            <a:r>
              <a:rPr lang="ru-RU" i="1" dirty="0"/>
              <a:t>. </a:t>
            </a:r>
          </a:p>
          <a:p>
            <a:r>
              <a:rPr lang="ru-RU" i="1" dirty="0" err="1"/>
              <a:t>Розв'язання</a:t>
            </a:r>
            <a:r>
              <a:rPr lang="ru-RU" i="1" dirty="0"/>
              <a:t>: </a:t>
            </a:r>
            <a:r>
              <a:rPr lang="ru-RU" i="1" dirty="0" err="1"/>
              <a:t>згідно</a:t>
            </a:r>
            <a:r>
              <a:rPr lang="ru-RU" i="1" dirty="0"/>
              <a:t> </a:t>
            </a:r>
            <a:r>
              <a:rPr lang="ru-RU" i="1" dirty="0" err="1"/>
              <a:t>формули</a:t>
            </a:r>
            <a:r>
              <a:rPr lang="ru-RU" i="1" dirty="0"/>
              <a:t> 17 сума </a:t>
            </a:r>
            <a:r>
              <a:rPr lang="ru-RU" i="1" dirty="0" err="1"/>
              <a:t>відносних</a:t>
            </a:r>
            <a:r>
              <a:rPr lang="ru-RU" i="1" dirty="0"/>
              <a:t> </a:t>
            </a:r>
            <a:r>
              <a:rPr lang="ru-RU" i="1" dirty="0" err="1"/>
              <a:t>концентрацій</a:t>
            </a:r>
            <a:r>
              <a:rPr lang="ru-RU" i="1" dirty="0"/>
              <a:t> буде </a:t>
            </a:r>
            <a:r>
              <a:rPr lang="ru-RU" i="1" dirty="0" err="1"/>
              <a:t>дорівнювати</a:t>
            </a:r>
            <a:r>
              <a:rPr lang="ru-RU" i="1" dirty="0"/>
              <a:t>: 150/300 + 60/100 = 1,1, </a:t>
            </a:r>
            <a:r>
              <a:rPr lang="ru-RU" i="1" dirty="0" err="1"/>
              <a:t>тобто</a:t>
            </a:r>
            <a:r>
              <a:rPr lang="ru-RU" i="1" dirty="0"/>
              <a:t> </a:t>
            </a:r>
            <a:r>
              <a:rPr lang="ru-RU" i="1" dirty="0" err="1"/>
              <a:t>більше</a:t>
            </a:r>
            <a:r>
              <a:rPr lang="ru-RU" i="1" dirty="0"/>
              <a:t> 1. </a:t>
            </a:r>
          </a:p>
          <a:p>
            <a:r>
              <a:rPr lang="ru-RU" dirty="0" err="1"/>
              <a:t>Відповідь</a:t>
            </a:r>
            <a:r>
              <a:rPr lang="ru-RU" dirty="0"/>
              <a:t>: </a:t>
            </a:r>
            <a:r>
              <a:rPr lang="ru-RU" dirty="0" err="1"/>
              <a:t>ступінь</a:t>
            </a:r>
            <a:r>
              <a:rPr lang="ru-RU" dirty="0"/>
              <a:t> </a:t>
            </a:r>
            <a:r>
              <a:rPr lang="ru-RU" dirty="0" err="1"/>
              <a:t>забруднення</a:t>
            </a:r>
            <a:r>
              <a:rPr lang="ru-RU" dirty="0"/>
              <a:t> водного </a:t>
            </a:r>
            <a:r>
              <a:rPr lang="ru-RU" dirty="0" err="1"/>
              <a:t>середовища</a:t>
            </a:r>
            <a:r>
              <a:rPr lang="ru-RU" dirty="0"/>
              <a:t> не </a:t>
            </a:r>
            <a:r>
              <a:rPr lang="ru-RU" dirty="0" err="1"/>
              <a:t>відповідає</a:t>
            </a:r>
            <a:r>
              <a:rPr lang="ru-RU" dirty="0"/>
              <a:t> </a:t>
            </a:r>
            <a:r>
              <a:rPr lang="ru-RU" dirty="0" err="1"/>
              <a:t>вимогам</a:t>
            </a:r>
            <a:r>
              <a:rPr lang="ru-RU" dirty="0"/>
              <a:t>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3164681"/>
            <a:ext cx="9144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err="1"/>
              <a:t>Завдання</a:t>
            </a:r>
            <a:r>
              <a:rPr lang="ru-RU" b="1" i="1" dirty="0"/>
              <a:t> </a:t>
            </a:r>
          </a:p>
          <a:p>
            <a:r>
              <a:rPr lang="ru-RU" dirty="0"/>
              <a:t>1. </a:t>
            </a:r>
            <a:r>
              <a:rPr lang="ru-RU" dirty="0" err="1"/>
              <a:t>Вивчити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комбінованої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хімічних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. </a:t>
            </a:r>
          </a:p>
          <a:p>
            <a:r>
              <a:rPr lang="ru-RU" dirty="0"/>
              <a:t>2. </a:t>
            </a:r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 </a:t>
            </a:r>
            <a:r>
              <a:rPr lang="ru-RU" dirty="0" err="1"/>
              <a:t>сумації</a:t>
            </a:r>
            <a:r>
              <a:rPr lang="ru-RU" dirty="0"/>
              <a:t> для </a:t>
            </a:r>
            <a:r>
              <a:rPr lang="ru-RU" dirty="0" err="1"/>
              <a:t>хімічних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за </a:t>
            </a:r>
            <a:r>
              <a:rPr lang="ru-RU" dirty="0" err="1"/>
              <a:t>індивідуальним</a:t>
            </a:r>
            <a:r>
              <a:rPr lang="ru-RU" dirty="0"/>
              <a:t> </a:t>
            </a:r>
            <a:r>
              <a:rPr lang="ru-RU" dirty="0" err="1"/>
              <a:t>завданням</a:t>
            </a:r>
            <a:r>
              <a:rPr lang="ru-RU" dirty="0"/>
              <a:t>. </a:t>
            </a:r>
          </a:p>
          <a:p>
            <a:r>
              <a:rPr lang="ru-RU" dirty="0"/>
              <a:t>3. </a:t>
            </a:r>
            <a:r>
              <a:rPr lang="ru-RU" dirty="0" err="1"/>
              <a:t>Охарактеризувати</a:t>
            </a:r>
            <a:r>
              <a:rPr lang="ru-RU" dirty="0"/>
              <a:t> </a:t>
            </a:r>
            <a:r>
              <a:rPr lang="ru-RU" dirty="0" err="1"/>
              <a:t>отруйну</a:t>
            </a:r>
            <a:r>
              <a:rPr lang="ru-RU" dirty="0"/>
              <a:t> </a:t>
            </a:r>
            <a:r>
              <a:rPr lang="ru-RU" dirty="0" err="1"/>
              <a:t>дію</a:t>
            </a:r>
            <a:r>
              <a:rPr lang="ru-RU" dirty="0"/>
              <a:t> </a:t>
            </a:r>
            <a:r>
              <a:rPr lang="ru-RU" dirty="0" err="1"/>
              <a:t>хімічних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при </a:t>
            </a:r>
            <a:r>
              <a:rPr lang="ru-RU" dirty="0" err="1"/>
              <a:t>комбінованому</a:t>
            </a:r>
            <a:r>
              <a:rPr lang="ru-RU" dirty="0"/>
              <a:t> </a:t>
            </a:r>
            <a:r>
              <a:rPr lang="ru-RU" dirty="0" err="1"/>
              <a:t>впливі</a:t>
            </a:r>
            <a:r>
              <a:rPr lang="ru-RU" dirty="0"/>
              <a:t>. </a:t>
            </a:r>
          </a:p>
          <a:p>
            <a:r>
              <a:rPr lang="ru-RU" dirty="0"/>
              <a:t>3. </a:t>
            </a:r>
            <a:r>
              <a:rPr lang="ru-RU" dirty="0" err="1"/>
              <a:t>Оформити</a:t>
            </a:r>
            <a:r>
              <a:rPr lang="ru-RU" dirty="0"/>
              <a:t> </a:t>
            </a:r>
            <a:r>
              <a:rPr lang="ru-RU" dirty="0" err="1"/>
              <a:t>розрахунки</a:t>
            </a:r>
            <a:r>
              <a:rPr lang="ru-RU" dirty="0"/>
              <a:t> в </a:t>
            </a:r>
            <a:r>
              <a:rPr lang="ru-RU" dirty="0" err="1"/>
              <a:t>робочому</a:t>
            </a:r>
            <a:r>
              <a:rPr lang="ru-RU" dirty="0"/>
              <a:t> </a:t>
            </a:r>
            <a:r>
              <a:rPr lang="ru-RU" dirty="0" err="1"/>
              <a:t>зошиті</a:t>
            </a:r>
            <a:r>
              <a:rPr lang="ru-RU" dirty="0"/>
              <a:t>. </a:t>
            </a:r>
          </a:p>
          <a:p>
            <a:r>
              <a:rPr lang="ru-RU" dirty="0"/>
              <a:t>4. </a:t>
            </a:r>
            <a:r>
              <a:rPr lang="ru-RU" dirty="0" err="1"/>
              <a:t>Захистити</a:t>
            </a:r>
            <a:r>
              <a:rPr lang="ru-RU" dirty="0"/>
              <a:t> роботу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відповісти</a:t>
            </a:r>
            <a:r>
              <a:rPr lang="ru-RU" dirty="0"/>
              <a:t> на </a:t>
            </a:r>
            <a:r>
              <a:rPr lang="ru-RU" dirty="0" err="1"/>
              <a:t>контрольні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. </a:t>
            </a:r>
          </a:p>
          <a:p>
            <a:r>
              <a:rPr lang="ru-RU" b="1" i="1" dirty="0" err="1"/>
              <a:t>Контрольні</a:t>
            </a:r>
            <a:r>
              <a:rPr lang="ru-RU" b="1" i="1" dirty="0"/>
              <a:t> </a:t>
            </a:r>
            <a:r>
              <a:rPr lang="ru-RU" b="1" i="1" dirty="0" err="1"/>
              <a:t>питання</a:t>
            </a:r>
            <a:r>
              <a:rPr lang="ru-RU" b="1" i="1" dirty="0"/>
              <a:t> </a:t>
            </a:r>
          </a:p>
          <a:p>
            <a:r>
              <a:rPr lang="ru-RU" dirty="0"/>
              <a:t>1. Як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взаємний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токсикантів</a:t>
            </a:r>
            <a:r>
              <a:rPr lang="ru-RU" dirty="0"/>
              <a:t>? </a:t>
            </a:r>
          </a:p>
          <a:p>
            <a:r>
              <a:rPr lang="ru-RU" dirty="0"/>
              <a:t>2. Охарактеризуйте </a:t>
            </a:r>
            <a:r>
              <a:rPr lang="ru-RU" dirty="0" err="1"/>
              <a:t>адитивну</a:t>
            </a:r>
            <a:r>
              <a:rPr lang="ru-RU" dirty="0"/>
              <a:t> </a:t>
            </a:r>
            <a:r>
              <a:rPr lang="ru-RU" dirty="0" err="1"/>
              <a:t>дію</a:t>
            </a:r>
            <a:r>
              <a:rPr lang="ru-RU" dirty="0"/>
              <a:t> </a:t>
            </a:r>
            <a:r>
              <a:rPr lang="ru-RU" dirty="0" err="1"/>
              <a:t>токсикантів</a:t>
            </a:r>
            <a:r>
              <a:rPr lang="ru-RU" dirty="0"/>
              <a:t> при </a:t>
            </a:r>
            <a:r>
              <a:rPr lang="ru-RU" dirty="0" err="1"/>
              <a:t>комбінованому</a:t>
            </a:r>
            <a:r>
              <a:rPr lang="ru-RU" dirty="0"/>
              <a:t> </a:t>
            </a:r>
            <a:r>
              <a:rPr lang="ru-RU" dirty="0" err="1"/>
              <a:t>впливі</a:t>
            </a:r>
            <a:r>
              <a:rPr lang="ru-RU" dirty="0"/>
              <a:t>. </a:t>
            </a:r>
          </a:p>
          <a:p>
            <a:r>
              <a:rPr lang="ru-RU" dirty="0"/>
              <a:t>3. </a:t>
            </a:r>
            <a:r>
              <a:rPr lang="ru-RU" dirty="0" err="1"/>
              <a:t>Проаналізуйте</a:t>
            </a:r>
            <a:r>
              <a:rPr lang="ru-RU" dirty="0"/>
              <a:t> </a:t>
            </a:r>
            <a:r>
              <a:rPr lang="ru-RU" dirty="0" err="1"/>
              <a:t>дію</a:t>
            </a:r>
            <a:r>
              <a:rPr lang="ru-RU" dirty="0"/>
              <a:t> </a:t>
            </a:r>
            <a:r>
              <a:rPr lang="ru-RU" dirty="0" err="1"/>
              <a:t>синергізму</a:t>
            </a:r>
            <a:r>
              <a:rPr lang="ru-RU" dirty="0"/>
              <a:t> при </a:t>
            </a:r>
            <a:r>
              <a:rPr lang="ru-RU" dirty="0" err="1"/>
              <a:t>комбінованому</a:t>
            </a:r>
            <a:r>
              <a:rPr lang="ru-RU" dirty="0"/>
              <a:t> </a:t>
            </a:r>
            <a:r>
              <a:rPr lang="ru-RU" dirty="0" err="1"/>
              <a:t>впливі</a:t>
            </a:r>
            <a:r>
              <a:rPr lang="ru-RU" dirty="0"/>
              <a:t>. </a:t>
            </a:r>
          </a:p>
          <a:p>
            <a:r>
              <a:rPr lang="ru-RU" dirty="0"/>
              <a:t>4. В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явище</a:t>
            </a:r>
            <a:r>
              <a:rPr lang="ru-RU" dirty="0"/>
              <a:t> </a:t>
            </a:r>
            <a:r>
              <a:rPr lang="ru-RU" dirty="0" err="1"/>
              <a:t>антагонізму</a:t>
            </a:r>
            <a:r>
              <a:rPr lang="ru-RU" dirty="0"/>
              <a:t>? </a:t>
            </a:r>
          </a:p>
          <a:p>
            <a:r>
              <a:rPr lang="ru-RU" dirty="0"/>
              <a:t>5. Коли </a:t>
            </a:r>
            <a:r>
              <a:rPr lang="ru-RU" dirty="0" err="1"/>
              <a:t>комбінований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токсикантів</a:t>
            </a:r>
            <a:r>
              <a:rPr lang="ru-RU" dirty="0"/>
              <a:t> </a:t>
            </a:r>
            <a:r>
              <a:rPr lang="ru-RU" dirty="0" err="1"/>
              <a:t>виражається</a:t>
            </a:r>
            <a:r>
              <a:rPr lang="ru-RU" dirty="0"/>
              <a:t> </a:t>
            </a:r>
            <a:r>
              <a:rPr lang="ru-RU" dirty="0" err="1"/>
              <a:t>незалежною</a:t>
            </a:r>
            <a:r>
              <a:rPr lang="ru-RU" dirty="0"/>
              <a:t> </a:t>
            </a:r>
            <a:r>
              <a:rPr lang="ru-RU" dirty="0" err="1"/>
              <a:t>дією</a:t>
            </a:r>
            <a:r>
              <a:rPr lang="ru-RU" dirty="0"/>
              <a:t>? </a:t>
            </a:r>
          </a:p>
          <a:p>
            <a:r>
              <a:rPr lang="ru-RU" dirty="0"/>
              <a:t>6.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нормування</a:t>
            </a:r>
            <a:r>
              <a:rPr lang="ru-RU" dirty="0"/>
              <a:t> при </a:t>
            </a:r>
            <a:r>
              <a:rPr lang="ru-RU" dirty="0" err="1"/>
              <a:t>комбінованій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токсикантів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04664"/>
            <a:ext cx="84969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/>
              <a:t>Задача. </a:t>
            </a:r>
            <a:r>
              <a:rPr lang="ru-RU" i="1" dirty="0" err="1" smtClean="0"/>
              <a:t>Визначити</a:t>
            </a:r>
            <a:r>
              <a:rPr lang="ru-RU" i="1" dirty="0" smtClean="0"/>
              <a:t> </a:t>
            </a:r>
            <a:r>
              <a:rPr lang="ru-RU" i="1" dirty="0" err="1" smtClean="0"/>
              <a:t>допустиму</a:t>
            </a:r>
            <a:r>
              <a:rPr lang="ru-RU" i="1" dirty="0" smtClean="0"/>
              <a:t> </a:t>
            </a:r>
            <a:r>
              <a:rPr lang="ru-RU" i="1" dirty="0" err="1" smtClean="0"/>
              <a:t>концентрацію</a:t>
            </a:r>
            <a:r>
              <a:rPr lang="ru-RU" i="1" dirty="0" smtClean="0"/>
              <a:t> оксиду </a:t>
            </a:r>
            <a:r>
              <a:rPr lang="ru-RU" i="1" dirty="0" err="1" smtClean="0"/>
              <a:t>вуглецю</a:t>
            </a:r>
            <a:r>
              <a:rPr lang="ru-RU" i="1" dirty="0" smtClean="0"/>
              <a:t> в </a:t>
            </a:r>
            <a:r>
              <a:rPr lang="ru-RU" i="1" dirty="0" err="1" smtClean="0"/>
              <a:t>повітрі</a:t>
            </a:r>
            <a:r>
              <a:rPr lang="ru-RU" i="1" dirty="0" smtClean="0"/>
              <a:t> </a:t>
            </a:r>
            <a:r>
              <a:rPr lang="ru-RU" i="1" dirty="0" err="1" smtClean="0"/>
              <a:t>житлової</a:t>
            </a:r>
            <a:r>
              <a:rPr lang="ru-RU" i="1" dirty="0" smtClean="0"/>
              <a:t> </a:t>
            </a:r>
            <a:r>
              <a:rPr lang="ru-RU" i="1" dirty="0" err="1" smtClean="0"/>
              <a:t>зони</a:t>
            </a:r>
            <a:r>
              <a:rPr lang="ru-RU" i="1" dirty="0" smtClean="0"/>
              <a:t> за умов </a:t>
            </a:r>
            <a:r>
              <a:rPr lang="ru-RU" i="1" dirty="0" err="1" smtClean="0"/>
              <a:t>його</a:t>
            </a:r>
            <a:r>
              <a:rPr lang="ru-RU" i="1" dirty="0" smtClean="0"/>
              <a:t> </a:t>
            </a:r>
            <a:r>
              <a:rPr lang="ru-RU" i="1" dirty="0" err="1" smtClean="0"/>
              <a:t>сумарної</a:t>
            </a:r>
            <a:r>
              <a:rPr lang="ru-RU" i="1" dirty="0" smtClean="0"/>
              <a:t> </a:t>
            </a:r>
            <a:r>
              <a:rPr lang="ru-RU" i="1" dirty="0" err="1" smtClean="0"/>
              <a:t>дії</a:t>
            </a:r>
            <a:r>
              <a:rPr lang="ru-RU" i="1" dirty="0" smtClean="0"/>
              <a:t> </a:t>
            </a:r>
            <a:r>
              <a:rPr lang="ru-RU" i="1" dirty="0" err="1" smtClean="0"/>
              <a:t>з</a:t>
            </a:r>
            <a:r>
              <a:rPr lang="ru-RU" i="1" dirty="0" smtClean="0"/>
              <a:t> оксидом </a:t>
            </a:r>
            <a:r>
              <a:rPr lang="ru-RU" i="1" dirty="0" err="1" smtClean="0"/>
              <a:t>сірки</a:t>
            </a:r>
            <a:r>
              <a:rPr lang="ru-RU" i="1" dirty="0" smtClean="0"/>
              <a:t> та </a:t>
            </a:r>
            <a:r>
              <a:rPr lang="ru-RU" i="1" dirty="0" err="1" smtClean="0"/>
              <a:t>сірководнем</a:t>
            </a:r>
            <a:r>
              <a:rPr lang="ru-RU" i="1" dirty="0" smtClean="0"/>
              <a:t>. </a:t>
            </a:r>
            <a:r>
              <a:rPr lang="ru-RU" i="1" dirty="0" err="1" smtClean="0"/>
              <a:t>Концентрація</a:t>
            </a:r>
            <a:r>
              <a:rPr lang="ru-RU" i="1" dirty="0" smtClean="0"/>
              <a:t> оксиду </a:t>
            </a:r>
            <a:r>
              <a:rPr lang="ru-RU" i="1" dirty="0" err="1" smtClean="0"/>
              <a:t>сірки</a:t>
            </a:r>
            <a:r>
              <a:rPr lang="ru-RU" i="1" dirty="0" smtClean="0"/>
              <a:t> в </a:t>
            </a:r>
            <a:r>
              <a:rPr lang="ru-RU" i="1" dirty="0" err="1" smtClean="0"/>
              <a:t>повітрі</a:t>
            </a:r>
            <a:r>
              <a:rPr lang="ru-RU" i="1" dirty="0" smtClean="0"/>
              <a:t> </a:t>
            </a:r>
            <a:r>
              <a:rPr lang="ru-RU" i="1" dirty="0" err="1" smtClean="0"/>
              <a:t>житлової</a:t>
            </a:r>
            <a:r>
              <a:rPr lang="ru-RU" i="1" dirty="0" smtClean="0"/>
              <a:t> </a:t>
            </a:r>
            <a:r>
              <a:rPr lang="ru-RU" i="1" dirty="0" err="1" smtClean="0"/>
              <a:t>зони</a:t>
            </a:r>
            <a:r>
              <a:rPr lang="ru-RU" i="1" dirty="0" smtClean="0"/>
              <a:t> становить </a:t>
            </a:r>
            <a:r>
              <a:rPr lang="ru-RU" i="1" dirty="0" smtClean="0"/>
              <a:t>0,020 </a:t>
            </a:r>
            <a:r>
              <a:rPr lang="ru-RU" i="1" dirty="0" smtClean="0"/>
              <a:t>мг/м3, </a:t>
            </a:r>
            <a:r>
              <a:rPr lang="ru-RU" i="1" dirty="0" err="1" smtClean="0"/>
              <a:t>концентрація</a:t>
            </a:r>
            <a:r>
              <a:rPr lang="ru-RU" i="1" dirty="0" smtClean="0"/>
              <a:t> </a:t>
            </a:r>
            <a:r>
              <a:rPr lang="ru-RU" i="1" dirty="0" err="1" smtClean="0"/>
              <a:t>сірководню</a:t>
            </a:r>
            <a:r>
              <a:rPr lang="ru-RU" i="1" dirty="0" smtClean="0"/>
              <a:t> – </a:t>
            </a:r>
            <a:r>
              <a:rPr lang="ru-RU" i="1" dirty="0" smtClean="0"/>
              <a:t>0,001 </a:t>
            </a:r>
            <a:r>
              <a:rPr lang="ru-RU" i="1" dirty="0" smtClean="0"/>
              <a:t>мг/м3. </a:t>
            </a:r>
            <a:r>
              <a:rPr lang="ru-RU" i="1" dirty="0" err="1" smtClean="0"/>
              <a:t>ГДКсд</a:t>
            </a:r>
            <a:r>
              <a:rPr lang="ru-RU" i="1" dirty="0" smtClean="0"/>
              <a:t> для </a:t>
            </a:r>
            <a:r>
              <a:rPr lang="en-US" i="1" dirty="0" smtClean="0"/>
              <a:t>S</a:t>
            </a:r>
            <a:r>
              <a:rPr lang="ru-RU" i="1" dirty="0" smtClean="0"/>
              <a:t>О2, Н2</a:t>
            </a:r>
            <a:r>
              <a:rPr lang="en-US" i="1" dirty="0" smtClean="0"/>
              <a:t>S </a:t>
            </a:r>
            <a:r>
              <a:rPr lang="ru-RU" i="1" dirty="0" smtClean="0"/>
              <a:t>та СО </a:t>
            </a:r>
            <a:r>
              <a:rPr lang="ru-RU" i="1" dirty="0" err="1" smtClean="0"/>
              <a:t>становлять</a:t>
            </a:r>
            <a:r>
              <a:rPr lang="ru-RU" i="1" dirty="0" smtClean="0"/>
              <a:t> </a:t>
            </a:r>
            <a:r>
              <a:rPr lang="ru-RU" i="1" dirty="0" smtClean="0"/>
              <a:t>0,03, 0,004 та 4,0 </a:t>
            </a:r>
            <a:r>
              <a:rPr lang="ru-RU" i="1" dirty="0" err="1" smtClean="0"/>
              <a:t>відповідно</a:t>
            </a:r>
            <a:r>
              <a:rPr lang="ru-RU" i="1" dirty="0" smtClean="0"/>
              <a:t>. </a:t>
            </a:r>
            <a:r>
              <a:rPr lang="ru-RU" i="1" dirty="0" err="1" smtClean="0"/>
              <a:t>Зробити</a:t>
            </a:r>
            <a:r>
              <a:rPr lang="ru-RU" i="1" dirty="0" smtClean="0"/>
              <a:t> </a:t>
            </a:r>
            <a:r>
              <a:rPr lang="ru-RU" i="1" dirty="0" err="1" smtClean="0"/>
              <a:t>висновки</a:t>
            </a:r>
            <a:r>
              <a:rPr lang="ru-RU" i="1" dirty="0" smtClean="0"/>
              <a:t>. </a:t>
            </a:r>
            <a:endParaRPr lang="ru-RU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997839"/>
            <a:ext cx="85689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/>
              <a:t>Задача. </a:t>
            </a:r>
            <a:r>
              <a:rPr lang="ru-RU" i="1" dirty="0" err="1" smtClean="0"/>
              <a:t>Визначити</a:t>
            </a:r>
            <a:r>
              <a:rPr lang="ru-RU" i="1" dirty="0" smtClean="0"/>
              <a:t> </a:t>
            </a:r>
            <a:r>
              <a:rPr lang="ru-RU" i="1" dirty="0" err="1" smtClean="0"/>
              <a:t>допустиму</a:t>
            </a:r>
            <a:r>
              <a:rPr lang="ru-RU" i="1" dirty="0" smtClean="0"/>
              <a:t> </a:t>
            </a:r>
            <a:r>
              <a:rPr lang="ru-RU" i="1" dirty="0" err="1" smtClean="0"/>
              <a:t>концентрацію</a:t>
            </a:r>
            <a:r>
              <a:rPr lang="ru-RU" i="1" dirty="0" smtClean="0"/>
              <a:t> оксиду </a:t>
            </a:r>
            <a:r>
              <a:rPr lang="ru-RU" i="1" dirty="0" err="1" smtClean="0"/>
              <a:t>вуглецю</a:t>
            </a:r>
            <a:r>
              <a:rPr lang="ru-RU" i="1" dirty="0" smtClean="0"/>
              <a:t> в </a:t>
            </a:r>
            <a:r>
              <a:rPr lang="ru-RU" i="1" dirty="0" err="1" smtClean="0"/>
              <a:t>повітрі</a:t>
            </a:r>
            <a:r>
              <a:rPr lang="ru-RU" i="1" dirty="0" smtClean="0"/>
              <a:t> </a:t>
            </a:r>
            <a:r>
              <a:rPr lang="ru-RU" i="1" dirty="0" err="1" smtClean="0"/>
              <a:t>житлової</a:t>
            </a:r>
            <a:r>
              <a:rPr lang="ru-RU" i="1" dirty="0" smtClean="0"/>
              <a:t> </a:t>
            </a:r>
            <a:r>
              <a:rPr lang="ru-RU" i="1" dirty="0" err="1" smtClean="0"/>
              <a:t>зони</a:t>
            </a:r>
            <a:r>
              <a:rPr lang="ru-RU" i="1" dirty="0" smtClean="0"/>
              <a:t> за умов </a:t>
            </a:r>
            <a:r>
              <a:rPr lang="ru-RU" i="1" dirty="0" err="1" smtClean="0"/>
              <a:t>його</a:t>
            </a:r>
            <a:r>
              <a:rPr lang="ru-RU" i="1" dirty="0" smtClean="0"/>
              <a:t> </a:t>
            </a:r>
            <a:r>
              <a:rPr lang="ru-RU" i="1" dirty="0" err="1" smtClean="0"/>
              <a:t>сумарної</a:t>
            </a:r>
            <a:r>
              <a:rPr lang="ru-RU" i="1" dirty="0" smtClean="0"/>
              <a:t> </a:t>
            </a:r>
            <a:r>
              <a:rPr lang="ru-RU" i="1" dirty="0" err="1" smtClean="0"/>
              <a:t>дії</a:t>
            </a:r>
            <a:r>
              <a:rPr lang="ru-RU" i="1" dirty="0" smtClean="0"/>
              <a:t> </a:t>
            </a:r>
            <a:r>
              <a:rPr lang="ru-RU" i="1" dirty="0" err="1" smtClean="0"/>
              <a:t>з</a:t>
            </a:r>
            <a:r>
              <a:rPr lang="ru-RU" i="1" dirty="0" smtClean="0"/>
              <a:t> оксидом </a:t>
            </a:r>
            <a:r>
              <a:rPr lang="ru-RU" i="1" dirty="0" err="1" smtClean="0"/>
              <a:t>сірки</a:t>
            </a:r>
            <a:r>
              <a:rPr lang="ru-RU" i="1" dirty="0" smtClean="0"/>
              <a:t> та </a:t>
            </a:r>
            <a:r>
              <a:rPr lang="ru-RU" i="1" dirty="0" err="1" smtClean="0"/>
              <a:t>сірководнем</a:t>
            </a:r>
            <a:r>
              <a:rPr lang="ru-RU" i="1" dirty="0" smtClean="0"/>
              <a:t>. </a:t>
            </a:r>
            <a:r>
              <a:rPr lang="ru-RU" i="1" dirty="0" err="1" smtClean="0"/>
              <a:t>Концентрація</a:t>
            </a:r>
            <a:r>
              <a:rPr lang="ru-RU" i="1" dirty="0" smtClean="0"/>
              <a:t> оксиду </a:t>
            </a:r>
            <a:r>
              <a:rPr lang="ru-RU" i="1" dirty="0" err="1" smtClean="0"/>
              <a:t>сірки</a:t>
            </a:r>
            <a:r>
              <a:rPr lang="ru-RU" i="1" dirty="0" smtClean="0"/>
              <a:t> в </a:t>
            </a:r>
            <a:r>
              <a:rPr lang="ru-RU" i="1" dirty="0" err="1" smtClean="0"/>
              <a:t>повітрі</a:t>
            </a:r>
            <a:r>
              <a:rPr lang="ru-RU" i="1" dirty="0" smtClean="0"/>
              <a:t> </a:t>
            </a:r>
            <a:r>
              <a:rPr lang="ru-RU" i="1" dirty="0" err="1" smtClean="0"/>
              <a:t>житлової</a:t>
            </a:r>
            <a:r>
              <a:rPr lang="ru-RU" i="1" dirty="0" smtClean="0"/>
              <a:t> </a:t>
            </a:r>
            <a:r>
              <a:rPr lang="ru-RU" i="1" dirty="0" err="1" smtClean="0"/>
              <a:t>зони</a:t>
            </a:r>
            <a:r>
              <a:rPr lang="ru-RU" i="1" dirty="0" smtClean="0"/>
              <a:t> становить </a:t>
            </a:r>
            <a:r>
              <a:rPr lang="ru-RU" i="1" dirty="0" smtClean="0"/>
              <a:t>0,020 </a:t>
            </a:r>
            <a:r>
              <a:rPr lang="ru-RU" i="1" dirty="0" smtClean="0"/>
              <a:t>мг/м3, </a:t>
            </a:r>
            <a:r>
              <a:rPr lang="ru-RU" i="1" dirty="0" err="1" smtClean="0"/>
              <a:t>концентрація</a:t>
            </a:r>
            <a:r>
              <a:rPr lang="ru-RU" i="1" dirty="0" smtClean="0"/>
              <a:t> </a:t>
            </a:r>
            <a:r>
              <a:rPr lang="ru-RU" i="1" dirty="0" err="1" smtClean="0"/>
              <a:t>сірководню</a:t>
            </a:r>
            <a:r>
              <a:rPr lang="ru-RU" i="1" dirty="0" smtClean="0"/>
              <a:t> – </a:t>
            </a:r>
            <a:r>
              <a:rPr lang="ru-RU" i="1" dirty="0" smtClean="0"/>
              <a:t>0,004 </a:t>
            </a:r>
            <a:r>
              <a:rPr lang="ru-RU" i="1" dirty="0" smtClean="0"/>
              <a:t>мг/м3. </a:t>
            </a:r>
            <a:r>
              <a:rPr lang="ru-RU" i="1" dirty="0" err="1" smtClean="0"/>
              <a:t>ГДКсд</a:t>
            </a:r>
            <a:r>
              <a:rPr lang="ru-RU" i="1" dirty="0" smtClean="0"/>
              <a:t> для </a:t>
            </a:r>
            <a:r>
              <a:rPr lang="en-US" i="1" dirty="0" smtClean="0"/>
              <a:t>S</a:t>
            </a:r>
            <a:r>
              <a:rPr lang="ru-RU" i="1" dirty="0" smtClean="0"/>
              <a:t>О2, Н2</a:t>
            </a:r>
            <a:r>
              <a:rPr lang="en-US" i="1" dirty="0" smtClean="0"/>
              <a:t>S </a:t>
            </a:r>
            <a:r>
              <a:rPr lang="ru-RU" i="1" dirty="0" smtClean="0"/>
              <a:t>та СО </a:t>
            </a:r>
            <a:r>
              <a:rPr lang="ru-RU" i="1" dirty="0" err="1" smtClean="0"/>
              <a:t>становлять</a:t>
            </a:r>
            <a:r>
              <a:rPr lang="ru-RU" i="1" dirty="0" smtClean="0"/>
              <a:t> </a:t>
            </a:r>
            <a:r>
              <a:rPr lang="ru-RU" i="1" dirty="0" smtClean="0"/>
              <a:t>0,06, 0,009 </a:t>
            </a:r>
            <a:r>
              <a:rPr lang="ru-RU" i="1" dirty="0" smtClean="0"/>
              <a:t>та </a:t>
            </a:r>
            <a:r>
              <a:rPr lang="ru-RU" i="1" dirty="0" smtClean="0"/>
              <a:t>3,5 </a:t>
            </a:r>
            <a:r>
              <a:rPr lang="ru-RU" i="1" dirty="0" err="1" smtClean="0"/>
              <a:t>відповідно</a:t>
            </a:r>
            <a:r>
              <a:rPr lang="ru-RU" i="1" dirty="0" smtClean="0"/>
              <a:t>. </a:t>
            </a:r>
            <a:r>
              <a:rPr lang="ru-RU" i="1" dirty="0" err="1" smtClean="0"/>
              <a:t>Зробити</a:t>
            </a:r>
            <a:r>
              <a:rPr lang="ru-RU" i="1" dirty="0" smtClean="0"/>
              <a:t> </a:t>
            </a:r>
            <a:r>
              <a:rPr lang="ru-RU" i="1" dirty="0" err="1" smtClean="0"/>
              <a:t>висновки</a:t>
            </a:r>
            <a:r>
              <a:rPr lang="ru-RU" i="1" dirty="0" smtClean="0"/>
              <a:t>. </a:t>
            </a:r>
            <a:endParaRPr lang="ru-RU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3573016"/>
            <a:ext cx="85689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err="1" smtClean="0"/>
              <a:t>Концентрації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ГДК </a:t>
            </a:r>
            <a:r>
              <a:rPr lang="ru-RU" i="1" dirty="0" err="1" smtClean="0"/>
              <a:t>двох</a:t>
            </a:r>
            <a:r>
              <a:rPr lang="ru-RU" i="1" dirty="0" smtClean="0"/>
              <a:t> </a:t>
            </a:r>
            <a:r>
              <a:rPr lang="ru-RU" i="1" dirty="0" err="1" smtClean="0"/>
              <a:t>забруднюючих</a:t>
            </a:r>
            <a:r>
              <a:rPr lang="ru-RU" i="1" dirty="0" smtClean="0"/>
              <a:t> </a:t>
            </a:r>
            <a:r>
              <a:rPr lang="ru-RU" i="1" dirty="0" err="1" smtClean="0"/>
              <a:t>речовин</a:t>
            </a:r>
            <a:r>
              <a:rPr lang="ru-RU" i="1" dirty="0" smtClean="0"/>
              <a:t> у водному </a:t>
            </a:r>
            <a:r>
              <a:rPr lang="ru-RU" i="1" dirty="0" err="1" smtClean="0"/>
              <a:t>середовищі</a:t>
            </a:r>
            <a:r>
              <a:rPr lang="ru-RU" i="1" dirty="0" smtClean="0"/>
              <a:t>, </a:t>
            </a:r>
            <a:r>
              <a:rPr lang="ru-RU" i="1" dirty="0" err="1" smtClean="0"/>
              <a:t>які</a:t>
            </a:r>
            <a:r>
              <a:rPr lang="ru-RU" i="1" dirty="0" smtClean="0"/>
              <a:t> </a:t>
            </a:r>
            <a:r>
              <a:rPr lang="ru-RU" i="1" dirty="0" err="1" smtClean="0"/>
              <a:t>володіють</a:t>
            </a:r>
            <a:r>
              <a:rPr lang="ru-RU" i="1" dirty="0" smtClean="0"/>
              <a:t> </a:t>
            </a:r>
            <a:r>
              <a:rPr lang="ru-RU" i="1" dirty="0" err="1" smtClean="0"/>
              <a:t>ефектом</a:t>
            </a:r>
            <a:r>
              <a:rPr lang="ru-RU" i="1" dirty="0" smtClean="0"/>
              <a:t> </a:t>
            </a:r>
            <a:r>
              <a:rPr lang="ru-RU" i="1" dirty="0" err="1" smtClean="0"/>
              <a:t>сумації</a:t>
            </a:r>
            <a:r>
              <a:rPr lang="ru-RU" i="1" dirty="0" smtClean="0"/>
              <a:t>, </a:t>
            </a:r>
            <a:r>
              <a:rPr lang="ru-RU" i="1" dirty="0" err="1" smtClean="0"/>
              <a:t>складають</a:t>
            </a:r>
            <a:r>
              <a:rPr lang="ru-RU" i="1" dirty="0" smtClean="0"/>
              <a:t>: С1 = </a:t>
            </a:r>
            <a:r>
              <a:rPr lang="ru-RU" i="1" dirty="0" smtClean="0"/>
              <a:t>250 </a:t>
            </a:r>
            <a:r>
              <a:rPr lang="ru-RU" i="1" dirty="0" smtClean="0"/>
              <a:t>мг/дм3, С2 = </a:t>
            </a:r>
            <a:r>
              <a:rPr lang="ru-RU" i="1" dirty="0" smtClean="0"/>
              <a:t>80 </a:t>
            </a:r>
            <a:r>
              <a:rPr lang="ru-RU" i="1" dirty="0" smtClean="0"/>
              <a:t>мг/дм3, ГДК1 </a:t>
            </a:r>
            <a:r>
              <a:rPr lang="ru-RU" i="1" dirty="0" smtClean="0"/>
              <a:t>=400 </a:t>
            </a:r>
            <a:r>
              <a:rPr lang="ru-RU" i="1" dirty="0" smtClean="0"/>
              <a:t>мг/дм3, ГДК2 = </a:t>
            </a:r>
            <a:r>
              <a:rPr lang="ru-RU" i="1" dirty="0" smtClean="0"/>
              <a:t>150 </a:t>
            </a:r>
            <a:r>
              <a:rPr lang="ru-RU" i="1" dirty="0" smtClean="0"/>
              <a:t>мг/дм3. </a:t>
            </a:r>
            <a:r>
              <a:rPr lang="ru-RU" i="1" dirty="0" err="1" smtClean="0"/>
              <a:t>Визначити</a:t>
            </a:r>
            <a:r>
              <a:rPr lang="ru-RU" i="1" dirty="0" smtClean="0"/>
              <a:t> </a:t>
            </a:r>
            <a:r>
              <a:rPr lang="ru-RU" i="1" dirty="0" err="1" smtClean="0"/>
              <a:t>ступінь</a:t>
            </a:r>
            <a:r>
              <a:rPr lang="ru-RU" i="1" dirty="0" smtClean="0"/>
              <a:t> </a:t>
            </a:r>
            <a:r>
              <a:rPr lang="ru-RU" i="1" dirty="0" err="1" smtClean="0"/>
              <a:t>забруднення</a:t>
            </a:r>
            <a:r>
              <a:rPr lang="ru-RU" i="1" dirty="0" smtClean="0"/>
              <a:t> </a:t>
            </a:r>
            <a:r>
              <a:rPr lang="ru-RU" i="1" dirty="0" err="1" smtClean="0"/>
              <a:t>цими</a:t>
            </a:r>
            <a:r>
              <a:rPr lang="ru-RU" i="1" dirty="0" smtClean="0"/>
              <a:t> компонентами водного </a:t>
            </a:r>
            <a:r>
              <a:rPr lang="ru-RU" i="1" dirty="0" err="1" smtClean="0"/>
              <a:t>середовища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зробити</a:t>
            </a:r>
            <a:r>
              <a:rPr lang="ru-RU" i="1" dirty="0" smtClean="0"/>
              <a:t> </a:t>
            </a:r>
            <a:r>
              <a:rPr lang="ru-RU" i="1" dirty="0" err="1" smtClean="0"/>
              <a:t>висновок</a:t>
            </a:r>
            <a:r>
              <a:rPr lang="ru-RU" i="1" dirty="0" smtClean="0"/>
              <a:t> про </a:t>
            </a:r>
            <a:r>
              <a:rPr lang="ru-RU" i="1" dirty="0" err="1" smtClean="0"/>
              <a:t>відповідність</a:t>
            </a:r>
            <a:r>
              <a:rPr lang="ru-RU" i="1" dirty="0" smtClean="0"/>
              <a:t> </a:t>
            </a:r>
            <a:r>
              <a:rPr lang="ru-RU" i="1" dirty="0" err="1" smtClean="0"/>
              <a:t>забруднення</a:t>
            </a:r>
            <a:r>
              <a:rPr lang="ru-RU" i="1" dirty="0" smtClean="0"/>
              <a:t> </a:t>
            </a:r>
            <a:r>
              <a:rPr lang="ru-RU" i="1" dirty="0" err="1" smtClean="0"/>
              <a:t>нормативним</a:t>
            </a:r>
            <a:r>
              <a:rPr lang="ru-RU" i="1" dirty="0" smtClean="0"/>
              <a:t> </a:t>
            </a:r>
            <a:r>
              <a:rPr lang="ru-RU" i="1" dirty="0" err="1" smtClean="0"/>
              <a:t>вимогам</a:t>
            </a:r>
            <a:r>
              <a:rPr lang="ru-RU" i="1" dirty="0" smtClean="0"/>
              <a:t>.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5085184"/>
            <a:ext cx="85689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err="1" smtClean="0"/>
              <a:t>Концентрації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ГДК </a:t>
            </a:r>
            <a:r>
              <a:rPr lang="ru-RU" i="1" dirty="0" err="1" smtClean="0"/>
              <a:t>двох</a:t>
            </a:r>
            <a:r>
              <a:rPr lang="ru-RU" i="1" dirty="0" smtClean="0"/>
              <a:t> </a:t>
            </a:r>
            <a:r>
              <a:rPr lang="ru-RU" i="1" dirty="0" err="1" smtClean="0"/>
              <a:t>забруднюючих</a:t>
            </a:r>
            <a:r>
              <a:rPr lang="ru-RU" i="1" dirty="0" smtClean="0"/>
              <a:t> </a:t>
            </a:r>
            <a:r>
              <a:rPr lang="ru-RU" i="1" dirty="0" err="1" smtClean="0"/>
              <a:t>речовин</a:t>
            </a:r>
            <a:r>
              <a:rPr lang="ru-RU" i="1" dirty="0" smtClean="0"/>
              <a:t> у водному </a:t>
            </a:r>
            <a:r>
              <a:rPr lang="ru-RU" i="1" dirty="0" err="1" smtClean="0"/>
              <a:t>середовищі</a:t>
            </a:r>
            <a:r>
              <a:rPr lang="ru-RU" i="1" dirty="0" smtClean="0"/>
              <a:t>, </a:t>
            </a:r>
            <a:r>
              <a:rPr lang="ru-RU" i="1" dirty="0" err="1" smtClean="0"/>
              <a:t>які</a:t>
            </a:r>
            <a:r>
              <a:rPr lang="ru-RU" i="1" dirty="0" smtClean="0"/>
              <a:t> </a:t>
            </a:r>
            <a:r>
              <a:rPr lang="ru-RU" i="1" dirty="0" err="1" smtClean="0"/>
              <a:t>володіють</a:t>
            </a:r>
            <a:r>
              <a:rPr lang="ru-RU" i="1" dirty="0" smtClean="0"/>
              <a:t> </a:t>
            </a:r>
            <a:r>
              <a:rPr lang="ru-RU" i="1" dirty="0" err="1" smtClean="0"/>
              <a:t>ефектом</a:t>
            </a:r>
            <a:r>
              <a:rPr lang="ru-RU" i="1" dirty="0" smtClean="0"/>
              <a:t> </a:t>
            </a:r>
            <a:r>
              <a:rPr lang="ru-RU" i="1" dirty="0" err="1" smtClean="0"/>
              <a:t>сумації</a:t>
            </a:r>
            <a:r>
              <a:rPr lang="ru-RU" i="1" dirty="0" smtClean="0"/>
              <a:t>, </a:t>
            </a:r>
            <a:r>
              <a:rPr lang="ru-RU" i="1" dirty="0" err="1" smtClean="0"/>
              <a:t>складають</a:t>
            </a:r>
            <a:r>
              <a:rPr lang="ru-RU" i="1" dirty="0" smtClean="0"/>
              <a:t>: С1 = </a:t>
            </a:r>
            <a:r>
              <a:rPr lang="ru-RU" i="1" dirty="0" smtClean="0"/>
              <a:t>300 </a:t>
            </a:r>
            <a:r>
              <a:rPr lang="ru-RU" i="1" dirty="0" smtClean="0"/>
              <a:t>мг/дм3, С2 = </a:t>
            </a:r>
            <a:r>
              <a:rPr lang="ru-RU" i="1" dirty="0" smtClean="0"/>
              <a:t>150 </a:t>
            </a:r>
            <a:r>
              <a:rPr lang="ru-RU" i="1" dirty="0" smtClean="0"/>
              <a:t>мг/дм3, ГДК1 </a:t>
            </a:r>
            <a:r>
              <a:rPr lang="ru-RU" i="1" dirty="0" smtClean="0"/>
              <a:t>=600 </a:t>
            </a:r>
            <a:r>
              <a:rPr lang="ru-RU" i="1" dirty="0" smtClean="0"/>
              <a:t>мг/дм3, ГДК2 = </a:t>
            </a:r>
            <a:r>
              <a:rPr lang="ru-RU" i="1" dirty="0" smtClean="0"/>
              <a:t>250 </a:t>
            </a:r>
            <a:r>
              <a:rPr lang="ru-RU" i="1" dirty="0" smtClean="0"/>
              <a:t>мг/дм3. </a:t>
            </a:r>
            <a:r>
              <a:rPr lang="ru-RU" i="1" dirty="0" err="1" smtClean="0"/>
              <a:t>Визначити</a:t>
            </a:r>
            <a:r>
              <a:rPr lang="ru-RU" i="1" dirty="0" smtClean="0"/>
              <a:t> </a:t>
            </a:r>
            <a:r>
              <a:rPr lang="ru-RU" i="1" dirty="0" err="1" smtClean="0"/>
              <a:t>ступінь</a:t>
            </a:r>
            <a:r>
              <a:rPr lang="ru-RU" i="1" dirty="0" smtClean="0"/>
              <a:t> </a:t>
            </a:r>
            <a:r>
              <a:rPr lang="ru-RU" i="1" dirty="0" err="1" smtClean="0"/>
              <a:t>забруднення</a:t>
            </a:r>
            <a:r>
              <a:rPr lang="ru-RU" i="1" dirty="0" smtClean="0"/>
              <a:t> </a:t>
            </a:r>
            <a:r>
              <a:rPr lang="ru-RU" i="1" dirty="0" err="1" smtClean="0"/>
              <a:t>цими</a:t>
            </a:r>
            <a:r>
              <a:rPr lang="ru-RU" i="1" dirty="0" smtClean="0"/>
              <a:t> компонентами водного </a:t>
            </a:r>
            <a:r>
              <a:rPr lang="ru-RU" i="1" dirty="0" err="1" smtClean="0"/>
              <a:t>середовища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зробити</a:t>
            </a:r>
            <a:r>
              <a:rPr lang="ru-RU" i="1" dirty="0" smtClean="0"/>
              <a:t> </a:t>
            </a:r>
            <a:r>
              <a:rPr lang="ru-RU" i="1" dirty="0" err="1" smtClean="0"/>
              <a:t>висновок</a:t>
            </a:r>
            <a:r>
              <a:rPr lang="ru-RU" i="1" dirty="0" smtClean="0"/>
              <a:t> про </a:t>
            </a:r>
            <a:r>
              <a:rPr lang="ru-RU" i="1" dirty="0" err="1" smtClean="0"/>
              <a:t>відповідність</a:t>
            </a:r>
            <a:r>
              <a:rPr lang="ru-RU" i="1" dirty="0" smtClean="0"/>
              <a:t> </a:t>
            </a:r>
            <a:r>
              <a:rPr lang="ru-RU" i="1" dirty="0" err="1" smtClean="0"/>
              <a:t>забруднення</a:t>
            </a:r>
            <a:r>
              <a:rPr lang="ru-RU" i="1" dirty="0" smtClean="0"/>
              <a:t> </a:t>
            </a:r>
            <a:r>
              <a:rPr lang="ru-RU" i="1" dirty="0" err="1" smtClean="0"/>
              <a:t>нормативним</a:t>
            </a:r>
            <a:r>
              <a:rPr lang="ru-RU" i="1" dirty="0" smtClean="0"/>
              <a:t> </a:t>
            </a:r>
            <a:r>
              <a:rPr lang="ru-RU" i="1" dirty="0" err="1" smtClean="0"/>
              <a:t>вимогам</a:t>
            </a:r>
            <a:r>
              <a:rPr lang="ru-RU" i="1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115</TotalTime>
  <Words>1077</Words>
  <Application>Microsoft Office PowerPoint</Application>
  <PresentationFormat>Экран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Бумажная</vt:lpstr>
      <vt:lpstr>Практична робота 8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Практична робота 8</dc:title>
  <dc:creator>Руслан Аминов</dc:creator>
  <cp:lastModifiedBy>Руслан Аминов</cp:lastModifiedBy>
  <cp:revision>2</cp:revision>
  <dcterms:created xsi:type="dcterms:W3CDTF">2022-11-03T12:02:53Z</dcterms:created>
  <dcterms:modified xsi:type="dcterms:W3CDTF">2022-11-03T13:59:32Z</dcterms:modified>
</cp:coreProperties>
</file>