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Фактори антикризового управління.</a:t>
            </a:r>
            <a:br>
              <a:rPr lang="uk-UA" sz="3200" dirty="0" smtClean="0"/>
            </a:br>
            <a:r>
              <a:rPr lang="uk-UA" sz="3200" dirty="0" smtClean="0"/>
              <a:t>2. Технологія антикризового управління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5. </a:t>
            </a:r>
            <a:r>
              <a:rPr lang="uk-UA" b="1" dirty="0" smtClean="0"/>
              <a:t>Фактори та технологія антикризового менеджменту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8352928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Основні </a:t>
            </a:r>
            <a:r>
              <a:rPr lang="uk-UA" sz="2400" b="1" dirty="0"/>
              <a:t>фактори, що визначають ефективність антикризового </a:t>
            </a:r>
            <a:r>
              <a:rPr lang="uk-UA" sz="2400" b="1" dirty="0" smtClean="0"/>
              <a:t>управління:</a:t>
            </a:r>
          </a:p>
          <a:p>
            <a:pPr algn="ctr"/>
            <a:endParaRPr lang="uk-UA" sz="2400" b="1" dirty="0"/>
          </a:p>
          <a:p>
            <a:pPr algn="just"/>
            <a:r>
              <a:rPr lang="uk-UA" sz="2000" dirty="0" smtClean="0"/>
              <a:t>1. Професіоналізм </a:t>
            </a:r>
            <a:r>
              <a:rPr lang="uk-UA" sz="2000" dirty="0"/>
              <a:t>антикризового управління і спеціальна підготовка. </a:t>
            </a:r>
            <a:endParaRPr lang="uk-UA" sz="2000" dirty="0" smtClean="0"/>
          </a:p>
          <a:p>
            <a:pPr algn="just"/>
            <a:r>
              <a:rPr lang="uk-UA" sz="2000" dirty="0" smtClean="0"/>
              <a:t>2</a:t>
            </a:r>
            <a:r>
              <a:rPr lang="uk-UA" sz="2000" dirty="0"/>
              <a:t>. Мистецтво управління, дане природою і придбане в процесі спеціальної підготовки. </a:t>
            </a:r>
            <a:endParaRPr lang="uk-UA" sz="2000" dirty="0" smtClean="0"/>
          </a:p>
          <a:p>
            <a:pPr algn="just"/>
            <a:r>
              <a:rPr lang="uk-UA" sz="2000" dirty="0" smtClean="0"/>
              <a:t>3</a:t>
            </a:r>
            <a:r>
              <a:rPr lang="uk-UA" sz="2000" dirty="0"/>
              <a:t>. Методологія розробки ризикованих рішень. </a:t>
            </a:r>
            <a:endParaRPr lang="uk-UA" sz="2000" dirty="0" smtClean="0"/>
          </a:p>
          <a:p>
            <a:pPr algn="just"/>
            <a:r>
              <a:rPr lang="uk-UA" sz="2000" dirty="0" smtClean="0"/>
              <a:t>4</a:t>
            </a:r>
            <a:r>
              <a:rPr lang="uk-UA" sz="2000" dirty="0"/>
              <a:t>. Науковий аналіз обстановки, прогнозування тенденцій. </a:t>
            </a:r>
            <a:endParaRPr lang="uk-UA" sz="2000" dirty="0" smtClean="0"/>
          </a:p>
          <a:p>
            <a:pPr algn="just"/>
            <a:r>
              <a:rPr lang="uk-UA" sz="2000" dirty="0" smtClean="0"/>
              <a:t>5</a:t>
            </a:r>
            <a:r>
              <a:rPr lang="uk-UA" sz="2000" dirty="0"/>
              <a:t>. </a:t>
            </a:r>
            <a:r>
              <a:rPr lang="uk-UA" sz="2000" dirty="0" smtClean="0"/>
              <a:t>Корпоративність.</a:t>
            </a:r>
          </a:p>
          <a:p>
            <a:pPr algn="just"/>
            <a:r>
              <a:rPr lang="uk-UA" sz="2000" dirty="0"/>
              <a:t>6. Лідерство. </a:t>
            </a:r>
            <a:endParaRPr lang="uk-UA" sz="2000" dirty="0" smtClean="0"/>
          </a:p>
          <a:p>
            <a:pPr algn="just"/>
            <a:r>
              <a:rPr lang="uk-UA" sz="2000" dirty="0" smtClean="0"/>
              <a:t>7</a:t>
            </a:r>
            <a:r>
              <a:rPr lang="uk-UA" sz="2000" dirty="0"/>
              <a:t>. Оперативність і гнучкість управління. </a:t>
            </a:r>
            <a:endParaRPr lang="uk-UA" sz="2000" dirty="0" smtClean="0"/>
          </a:p>
          <a:p>
            <a:pPr algn="just"/>
            <a:r>
              <a:rPr lang="uk-UA" sz="2000" dirty="0" smtClean="0"/>
              <a:t>8</a:t>
            </a:r>
            <a:r>
              <a:rPr lang="uk-UA" sz="2000" dirty="0"/>
              <a:t>. Стратегія і якість антикризових програм. </a:t>
            </a:r>
            <a:endParaRPr lang="uk-UA" sz="2000" dirty="0" smtClean="0"/>
          </a:p>
          <a:p>
            <a:pPr algn="just"/>
            <a:r>
              <a:rPr lang="uk-UA" sz="2000" dirty="0" smtClean="0"/>
              <a:t>9</a:t>
            </a:r>
            <a:r>
              <a:rPr lang="uk-UA" sz="2000" dirty="0"/>
              <a:t>. Людський фактор. </a:t>
            </a:r>
            <a:endParaRPr lang="uk-UA" sz="2000" dirty="0" smtClean="0"/>
          </a:p>
          <a:p>
            <a:pPr algn="just"/>
            <a:r>
              <a:rPr lang="uk-UA" sz="2000" dirty="0" smtClean="0"/>
              <a:t>10</a:t>
            </a:r>
            <a:r>
              <a:rPr lang="uk-UA" sz="2000" dirty="0"/>
              <a:t>. Система моніторингу кризових ситуацій. </a:t>
            </a:r>
            <a:endParaRPr lang="uk-UA" sz="2000" dirty="0" smtClean="0"/>
          </a:p>
          <a:p>
            <a:pPr algn="just"/>
            <a:endParaRPr lang="uk-UA" sz="1300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b="1" dirty="0"/>
              <a:t>Технологія антикризового управління - </a:t>
            </a:r>
            <a:r>
              <a:rPr lang="uk-UA" dirty="0"/>
              <a:t>це комплекс послідовно здійснюваних заходів попередження, профілактики, подолання кризи, зниження рівня її негативних наслідків. 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Технологічна </a:t>
            </a:r>
            <a:r>
              <a:rPr lang="uk-UA" b="1" dirty="0"/>
              <a:t>схема антикризового управління складається з восьми етапів.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На </a:t>
            </a:r>
            <a:r>
              <a:rPr lang="uk-UA" b="1" dirty="0"/>
              <a:t>першому етапі антикризового управління </a:t>
            </a:r>
            <a:r>
              <a:rPr lang="uk-UA" dirty="0"/>
              <a:t>створюється спеціалізована робоча група (команда). Вона може складатися як із власних кадрів організації, так і з фахівців, запрошених з боку лише на час можливої чи реальної кризової ситуації. Фахівці повинні володіти такими знаннями, як теорія криз, прогнозування, </a:t>
            </a:r>
            <a:r>
              <a:rPr lang="uk-UA" dirty="0" err="1"/>
              <a:t>конфліктологія</a:t>
            </a:r>
            <a:r>
              <a:rPr lang="uk-UA" dirty="0"/>
              <a:t>, розробка управлінських рішень, дослідження систем управління і т.д.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На </a:t>
            </a:r>
            <a:r>
              <a:rPr lang="uk-UA" b="1" dirty="0"/>
              <a:t>другому етапі передбачається перевірка доцільності і своєчасності проведення заходів щодо антикризового управління. </a:t>
            </a:r>
            <a:r>
              <a:rPr lang="uk-UA" dirty="0"/>
              <a:t>При недоцільності відбувається повернення до вихідної ситуації - пошуку нових цілей, планування за ними спеціальних заходів. Якщо є обґрунтування доцільності і своєчасності "включення" антикризового управління, відбувається перехід до наступного кроку.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На </a:t>
            </a:r>
            <a:r>
              <a:rPr lang="uk-UA" b="1" dirty="0"/>
              <a:t>третьому етапі проводиться розробка управлінських рішень антикризового характеру, що здійснюється в свою чергу в кілька етапів. Основними з них є збір вихідної інформації про ситуацію в організації, аналіз ситуації, визначення шляхів виходу організації з кризової ситуації, визначення необхідних ресурсів, перевірка можливості досягнення поставлених цілей.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На </a:t>
            </a:r>
            <a:r>
              <a:rPr lang="uk-UA" b="1" dirty="0"/>
              <a:t>четвертому етапі створюється система реалізації управлінських рішень з виходу організації з кризової ситуації. </a:t>
            </a:r>
            <a:r>
              <a:rPr lang="uk-UA" dirty="0"/>
              <a:t>При цьому групою фахівців, що підготувала ці рішення, визначаються їх конкретні виконавці. Виконавець повинен мати у своєму розпорядженні необхідні і достатні ресурси для виконання антикризового управлінського рішення, а також за своєю кваліфікацією повинен відповідати рівню і складності поставлених перед ним завдань. У протилежному випадку виконання заходів антикризового управління піде за іншою схемою, відмінною від запланованої, або стане неможливим.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400" b="1" dirty="0"/>
              <a:t>На п'ятому етапі антикризового управління здійснюється організація виконання управлінських рішень. </a:t>
            </a:r>
            <a:r>
              <a:rPr lang="uk-UA" sz="1400" dirty="0"/>
              <a:t>Це конкретні організаційно-практичні заходи, реалізація яких у чітко визначеній послідовності дозволить досягти цілей, поставлених в антикризовому управлінні.</a:t>
            </a:r>
          </a:p>
          <a:p>
            <a:pPr marL="0" indent="0" algn="ctr">
              <a:buNone/>
            </a:pPr>
            <a:endParaRPr lang="uk-UA" sz="1400" b="1" dirty="0" smtClean="0"/>
          </a:p>
          <a:p>
            <a:pPr marL="0" indent="0" algn="ctr">
              <a:buNone/>
            </a:pPr>
            <a:r>
              <a:rPr lang="uk-UA" sz="1400" b="1" dirty="0" smtClean="0"/>
              <a:t>На </a:t>
            </a:r>
            <a:r>
              <a:rPr lang="uk-UA" sz="1400" b="1" dirty="0"/>
              <a:t>шостому етапі необхідні оцінка й аналіз якості виконання управлінських рішень за показниками діяльності організації.</a:t>
            </a:r>
          </a:p>
          <a:p>
            <a:pPr marL="0" indent="0" algn="ctr">
              <a:buNone/>
            </a:pPr>
            <a:r>
              <a:rPr lang="uk-UA" sz="1400" dirty="0"/>
              <a:t>У випадку, коли виконання рішення не привело до яких-небудь змін розглядають причини, з яких не виконані рішення чи отримані результати, відмінні від запланованих показників. Після визначення причин незадовільного виконання управлінського рішення підготовляють нове рішення з урахуванням отриманих результатів від уже проведених заходів антикризового управління. Якщо виконання управлінського рішення дало свої позитивні результати але не в тім обсязі, що необхідний, то вносяться зміни в систему реалізації управлінських рішень.</a:t>
            </a:r>
          </a:p>
          <a:p>
            <a:pPr marL="0" indent="0" algn="ctr">
              <a:buNone/>
            </a:pPr>
            <a:endParaRPr lang="uk-UA" sz="1400" b="1" dirty="0" smtClean="0"/>
          </a:p>
          <a:p>
            <a:pPr marL="0" indent="0" algn="ctr">
              <a:buNone/>
            </a:pPr>
            <a:r>
              <a:rPr lang="uk-UA" sz="1400" b="1" dirty="0" smtClean="0"/>
              <a:t>На </a:t>
            </a:r>
            <a:r>
              <a:rPr lang="uk-UA" sz="1400" b="1" dirty="0"/>
              <a:t>сьомому етапі перевіряється доцільність проведення подальших робіт з виходу організації з кризової ситуації. </a:t>
            </a:r>
            <a:r>
              <a:rPr lang="uk-UA" sz="1400" dirty="0"/>
              <a:t>Якщо фахівцями дається висновок про виконання антикризової програми, а ситуація кризового стану організації на ринку не змінилася, необхідно провести розробку заходів щодо зміни статусу організації, зокрема можливе визнання її банкрутом і проведення заходів, пов'язаних з реалізацією процедур визнання банкрутства.</a:t>
            </a:r>
          </a:p>
          <a:p>
            <a:pPr marL="0" indent="0" algn="ctr">
              <a:buNone/>
            </a:pPr>
            <a:r>
              <a:rPr lang="uk-UA" sz="1400" dirty="0"/>
              <a:t>У випадку ж, коли антикризова програма виконана, а зовнішня ситуація становища організації змінилася, систему антикризового управління адаптують до умов, що змінилися на ринку.</a:t>
            </a:r>
          </a:p>
          <a:p>
            <a:pPr marL="0" indent="0" algn="ctr">
              <a:buNone/>
            </a:pPr>
            <a:endParaRPr lang="uk-UA" sz="1400" b="1" dirty="0" smtClean="0"/>
          </a:p>
          <a:p>
            <a:pPr marL="0" indent="0" algn="ctr">
              <a:buNone/>
            </a:pPr>
            <a:r>
              <a:rPr lang="uk-UA" sz="1400" b="1" dirty="0" smtClean="0"/>
              <a:t>На </a:t>
            </a:r>
            <a:r>
              <a:rPr lang="uk-UA" sz="1400" b="1" dirty="0"/>
              <a:t>восьмому етапі, для даної технологічної схеми антикризового управління розробляються заходи щодо прогнозування майбутніх кризових ситуацій.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600</Words>
  <Application>Microsoft Office PowerPoint</Application>
  <PresentationFormat>Экран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1. Фактори антикризового управління. 2. Технологія антикризового управління.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30</cp:revision>
  <dcterms:created xsi:type="dcterms:W3CDTF">2020-08-26T06:53:27Z</dcterms:created>
  <dcterms:modified xsi:type="dcterms:W3CDTF">2022-09-15T16:36:35Z</dcterms:modified>
</cp:coreProperties>
</file>