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258" r:id="rId12"/>
    <p:sldId id="305" r:id="rId13"/>
    <p:sldId id="290" r:id="rId14"/>
    <p:sldId id="291" r:id="rId15"/>
    <p:sldId id="292" r:id="rId16"/>
    <p:sldId id="293" r:id="rId17"/>
    <p:sldId id="29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04179-3195-4925-8FAB-77DCF3D8E31B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5FA99-0064-4042-A655-EAD30D9B63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79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395D-0830-4924-BE03-7673B412390A}" type="datetime1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06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975F-40AE-4A23-AB93-53314A4A8B33}" type="datetime1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12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F092-0AE3-4B25-8DC0-05F3A8EF9060}" type="datetime1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942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3C40-F4E9-40A7-84E3-0BDE3D79786C}" type="datetime1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18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4276-6774-489E-A0FF-7B0C7505ADB6}" type="datetime1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05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CD195-0F90-4ECA-8B2C-E7B1DB0C878A}" type="datetime1">
              <a:rPr lang="ru-RU" smtClean="0"/>
              <a:pPr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8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EE6-C1C3-46CF-967A-4237220F65FB}" type="datetime1">
              <a:rPr lang="ru-RU" smtClean="0"/>
              <a:pPr/>
              <a:t>06.11.2019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21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FCA8-18DE-4113-98BD-B7A0C6C6FE25}" type="datetime1">
              <a:rPr lang="ru-RU" smtClean="0"/>
              <a:pPr/>
              <a:t>06.11.2019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59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0060-6E5A-445F-8A50-94695A51DDB4}" type="datetime1">
              <a:rPr lang="ru-RU" smtClean="0"/>
              <a:pPr/>
              <a:t>06.11.2019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94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74F5-D411-4857-B1E9-017891C950F3}" type="datetime1">
              <a:rPr lang="ru-RU" smtClean="0"/>
              <a:pPr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15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B701-49DC-467E-A47B-A4BA61FF6853}" type="datetime1">
              <a:rPr lang="ru-RU" smtClean="0"/>
              <a:pPr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33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1A52E-1D87-4D0A-A8F7-C227638232A0}" type="datetime1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C738E-082E-47D5-90A6-1A808B1ED9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719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8280920" cy="4032448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200" b="1" dirty="0" smtClean="0">
                <a:solidFill>
                  <a:schemeClr val="accent3"/>
                </a:solidFill>
              </a:rPr>
              <a:t>Лекция 5-6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>
                <a:solidFill>
                  <a:schemeClr val="accent1"/>
                </a:solidFill>
              </a:rPr>
              <a:t>Система международного маркетинга</a:t>
            </a:r>
            <a:r>
              <a:rPr lang="ru-RU" b="1" dirty="0" smtClean="0">
                <a:solidFill>
                  <a:schemeClr val="accent1"/>
                </a:solidFill>
              </a:rPr>
              <a:t>. Перспективы </a:t>
            </a:r>
            <a:r>
              <a:rPr lang="ru-RU" b="1" dirty="0">
                <a:solidFill>
                  <a:schemeClr val="accent1"/>
                </a:solidFill>
              </a:rPr>
              <a:t>развития </a:t>
            </a:r>
            <a:r>
              <a:rPr lang="ru-RU" b="1" dirty="0">
                <a:solidFill>
                  <a:schemeClr val="accent1"/>
                </a:solidFill>
              </a:rPr>
              <a:t>цифрового маркетинга. 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71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mtClean="0">
                <a:solidFill>
                  <a:srgbClr val="000000"/>
                </a:solidFill>
                <a:latin typeface="Times New Roman"/>
                <a:ea typeface="Arial Unicode MS"/>
              </a:rPr>
              <a:t>Затраты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(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Arial Unicode MS"/>
              </a:rPr>
              <a:t>З</a:t>
            </a:r>
            <a:r>
              <a:rPr lang="ru-RU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) на собственное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производство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(приобретение) импортируемых товаров или их отечественного аналога определяется по следующей формуле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Arial Unicode MS"/>
              </a:rPr>
              <a:t>:</a:t>
            </a: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err="1">
                <a:solidFill>
                  <a:srgbClr val="000000"/>
                </a:solidFill>
                <a:latin typeface="Times New Roman"/>
                <a:ea typeface="Arial Unicode MS"/>
              </a:rPr>
              <a:t>З</a:t>
            </a:r>
            <a:r>
              <a:rPr lang="ru-RU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 = (С</a:t>
            </a:r>
            <a:r>
              <a:rPr lang="ru-RU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+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Arial Unicode MS"/>
              </a:rPr>
              <a:t>Р</a:t>
            </a:r>
            <a:r>
              <a:rPr lang="ru-RU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н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 * К</a:t>
            </a:r>
            <a:r>
              <a:rPr lang="ru-RU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) *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Arial Unicode MS"/>
              </a:rPr>
              <a:t>К</a:t>
            </a:r>
            <a:r>
              <a:rPr lang="ru-RU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кит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 , </a:t>
            </a:r>
            <a:endParaRPr lang="ru-RU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dirty="0" smtClean="0">
              <a:solidFill>
                <a:srgbClr val="000000"/>
              </a:solidFill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где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С</a:t>
            </a:r>
            <a:r>
              <a:rPr lang="ru-RU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- себестоимость собственного производства единицы импортируемого товара или его отечественного аналога,</a:t>
            </a:r>
            <a:endParaRPr lang="ru-RU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К</a:t>
            </a:r>
            <a:r>
              <a:rPr lang="ru-RU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- капиталоемкость единицы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продукции,</a:t>
            </a:r>
            <a:endParaRPr lang="ru-RU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err="1">
                <a:solidFill>
                  <a:srgbClr val="000000"/>
                </a:solidFill>
                <a:latin typeface="Times New Roman"/>
                <a:ea typeface="Arial Unicode MS"/>
              </a:rPr>
              <a:t>К</a:t>
            </a:r>
            <a:r>
              <a:rPr lang="ru-RU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кит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 - коэффициент качества импортируемого товара.</a:t>
            </a:r>
            <a:endParaRPr lang="ru-RU" dirty="0">
              <a:latin typeface="Times New Roman"/>
              <a:ea typeface="Arial Unicode M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428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424936" cy="5544616"/>
          </a:xfrm>
        </p:spPr>
        <p:txBody>
          <a:bodyPr>
            <a:normAutofit fontScale="62500" lnSpcReduction="20000"/>
          </a:bodyPr>
          <a:lstStyle/>
          <a:p>
            <a:pPr marL="18034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Arial Unicode MS"/>
              </a:rPr>
              <a:t>Социально-этический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маркетинг характеризуется следующими наиболее типичными и обязательными требованиями:</a:t>
            </a:r>
            <a:endParaRPr lang="ru-RU" dirty="0">
              <a:latin typeface="Times New Roman"/>
              <a:ea typeface="Arial Unicode MS"/>
            </a:endParaRPr>
          </a:p>
          <a:p>
            <a:pPr lvl="0">
              <a:lnSpc>
                <a:spcPct val="170000"/>
              </a:lnSpc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цель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маркетинга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должна быть определена как удовлетворение разумных и здоровых потребностей потребителей с соблюдением гуманных интересов общества в целом,</a:t>
            </a:r>
          </a:p>
          <a:p>
            <a:pPr lvl="0">
              <a:lnSpc>
                <a:spcPct val="170000"/>
              </a:lnSpc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применение систем искусственного интеллекта,</a:t>
            </a:r>
            <a:endParaRPr lang="ru-RU" dirty="0">
              <a:solidFill>
                <a:srgbClr val="000000"/>
              </a:solidFill>
              <a:latin typeface="Times New Roman"/>
              <a:ea typeface="Arial Unicode MS"/>
            </a:endParaRPr>
          </a:p>
          <a:p>
            <a:pPr lvl="0">
              <a:lnSpc>
                <a:spcPct val="170000"/>
              </a:lnSpc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ru-RU" sz="3300" dirty="0">
                <a:solidFill>
                  <a:srgbClr val="000000"/>
                </a:solidFill>
                <a:latin typeface="Times New Roman"/>
                <a:ea typeface="Arial Unicode MS"/>
              </a:rPr>
              <a:t>SMART маркетинг основан на технологии «умного маркетинга». </a:t>
            </a:r>
            <a:r>
              <a:rPr lang="ru-RU" sz="3300" dirty="0">
                <a:solidFill>
                  <a:srgbClr val="000000"/>
                </a:solidFill>
                <a:latin typeface="Times New Roman"/>
                <a:ea typeface="Arial Unicode MS"/>
              </a:rPr>
              <a:t>Система </a:t>
            </a:r>
            <a:r>
              <a:rPr lang="ru-RU" sz="3300" dirty="0" err="1" smtClean="0">
                <a:solidFill>
                  <a:srgbClr val="000000"/>
                </a:solidFill>
                <a:latin typeface="Times New Roman"/>
                <a:ea typeface="Arial Unicode MS"/>
              </a:rPr>
              <a:t>smart</a:t>
            </a: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маркетинг позволяет </a:t>
            </a:r>
            <a:r>
              <a:rPr lang="ru-RU" sz="3300" dirty="0">
                <a:solidFill>
                  <a:srgbClr val="000000"/>
                </a:solidFill>
                <a:latin typeface="Times New Roman"/>
                <a:ea typeface="Arial Unicode MS"/>
              </a:rPr>
              <a:t>на этапе </a:t>
            </a: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выбора цели </a:t>
            </a:r>
            <a:r>
              <a:rPr lang="ru-RU" sz="3300" dirty="0">
                <a:solidFill>
                  <a:srgbClr val="000000"/>
                </a:solidFill>
                <a:latin typeface="Times New Roman"/>
                <a:ea typeface="Arial Unicode MS"/>
              </a:rPr>
              <a:t>обобщить всю имеющуюся информацию, установить приемлемые </a:t>
            </a: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характеристики рынка, </a:t>
            </a:r>
            <a:r>
              <a:rPr lang="ru-RU" sz="3300" dirty="0">
                <a:solidFill>
                  <a:srgbClr val="000000"/>
                </a:solidFill>
                <a:latin typeface="Times New Roman"/>
                <a:ea typeface="Arial Unicode MS"/>
              </a:rPr>
              <a:t>определить </a:t>
            </a: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емкость рынка и </a:t>
            </a:r>
            <a:r>
              <a:rPr lang="ru-RU" sz="3300" dirty="0">
                <a:solidFill>
                  <a:srgbClr val="000000"/>
                </a:solidFill>
                <a:latin typeface="Times New Roman"/>
                <a:ea typeface="Arial Unicode MS"/>
              </a:rPr>
              <a:t>предоставить всем </a:t>
            </a: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потребителям интересующий их товар. </a:t>
            </a:r>
            <a:endParaRPr lang="ru-RU" sz="3300" dirty="0">
              <a:solidFill>
                <a:srgbClr val="000000"/>
              </a:solidFill>
              <a:latin typeface="Times New Roman"/>
              <a:ea typeface="Arial Unicode M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60648"/>
            <a:ext cx="640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1" dirty="0"/>
              <a:t>Развитие </a:t>
            </a:r>
            <a:r>
              <a:rPr lang="ru-RU" sz="2400" b="1" dirty="0" smtClean="0"/>
              <a:t>интеллектуального, социально-этического </a:t>
            </a:r>
            <a:r>
              <a:rPr lang="ru-RU" sz="2400" b="1" dirty="0"/>
              <a:t>маркетинга.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24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Конкретный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означает, что при постановке цели точно определен результат, который Вы хотите достичь.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правило: одна цель — один результат. Если при постановке цели выяснилось, что в результате требуется достичь нескольких результатов, то цель должна быть разделена на несколько целей.</a:t>
            </a:r>
          </a:p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Measurable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Измеримый предполагается, что для цели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установить конкретные критерии для измерения процесса выполнения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задачи. </a:t>
            </a:r>
          </a:p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Achievable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Attainable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Достижимость цели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SMART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высокой вероятностью,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реалистичность выполнения задачи влияет на мотивацию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производителя. Ограничениями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быть: временные ресурсы, инвестиции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и опыт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потребителя,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к информации и ресурсам, возможность принимать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Значимый,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 вклад решение конкретной задачи внесет в достижение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маркетинговой стратегии предприятия.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постановке значимой цели поможет следующий вопрос: Какие выгоды принесет компании решение поставленной задачи? Если при выполнении цели в целом компания не получит выгоды — такая цель считается бесполезной и означает пустую трату ресурсов компании.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заменяют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Realictic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(реалистичный).</a:t>
            </a:r>
          </a:p>
        </p:txBody>
      </p:sp>
    </p:spTree>
    <p:extLst>
      <p:ext uri="{BB962C8B-B14F-4D97-AF65-F5344CB8AC3E}">
        <p14:creationId xmlns:p14="http://schemas.microsoft.com/office/powerpoint/2010/main" val="222107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752528"/>
          </a:xfrm>
        </p:spPr>
        <p:txBody>
          <a:bodyPr>
            <a:noAutofit/>
          </a:bodyPr>
          <a:lstStyle/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Классификация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принципов и методологических основ построения цифровых маркетинговых систем с использованием облачных технологий систем позволяет решать задачи по:</a:t>
            </a:r>
            <a:endParaRPr lang="ru-RU" sz="2000" dirty="0">
              <a:latin typeface="Times New Roman"/>
              <a:ea typeface="Arial Unicode MS"/>
            </a:endParaRPr>
          </a:p>
          <a:p>
            <a:pPr marL="523240" algn="just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определение новых экономических знаний о среде, в которой функционирует маркетинговая система;</a:t>
            </a:r>
            <a:endParaRPr lang="ru-RU" sz="2000" dirty="0">
              <a:latin typeface="Times New Roman"/>
              <a:ea typeface="Arial Unicode MS"/>
            </a:endParaRPr>
          </a:p>
          <a:p>
            <a:pPr marL="523240" algn="just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переосмысления существующих подходов к организации и построения цифровых маркетинговых систем;</a:t>
            </a:r>
            <a:endParaRPr lang="ru-RU" sz="2000" dirty="0">
              <a:latin typeface="Times New Roman"/>
              <a:ea typeface="Arial Unicode MS"/>
            </a:endParaRPr>
          </a:p>
          <a:p>
            <a:pPr marL="523240" algn="just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разработку многомерной модели хранения данных с применением облачных технологий.</a:t>
            </a:r>
            <a:endParaRPr lang="ru-RU" sz="2000" dirty="0">
              <a:effectLst/>
              <a:latin typeface="Times New Roman"/>
              <a:ea typeface="Arial Unicode M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548680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Arial Unicode MS"/>
              </a:rPr>
              <a:t>5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Arial Unicode MS"/>
              </a:rPr>
              <a:t>.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Arial Unicode MS"/>
              </a:rPr>
              <a:t>Принципы и перспективы развития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Arial Unicode MS"/>
              </a:rPr>
              <a:t>цифровой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Arial Unicode MS"/>
              </a:rPr>
              <a:t>маркетинг</a:t>
            </a:r>
          </a:p>
        </p:txBody>
      </p:sp>
    </p:spTree>
    <p:extLst>
      <p:ext uri="{BB962C8B-B14F-4D97-AF65-F5344CB8AC3E}">
        <p14:creationId xmlns:p14="http://schemas.microsoft.com/office/powerpoint/2010/main" val="191372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14</a:t>
            </a:fld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5793507"/>
              </a:xfrm>
            </p:spPr>
            <p:txBody>
              <a:bodyPr>
                <a:normAutofit fontScale="70000" lnSpcReduction="20000"/>
              </a:bodyPr>
              <a:lstStyle/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ru-RU" dirty="0">
                    <a:solidFill>
                      <a:srgbClr val="000000"/>
                    </a:solidFill>
                    <a:latin typeface="Times New Roman"/>
                    <a:ea typeface="Arial Unicode MS"/>
                  </a:rPr>
                  <a:t>Применение </a:t>
                </a:r>
                <a:r>
                  <a:rPr lang="ru-RU" dirty="0" smtClean="0">
                    <a:solidFill>
                      <a:srgbClr val="000000"/>
                    </a:solidFill>
                    <a:latin typeface="Times New Roman"/>
                    <a:ea typeface="Arial Unicode MS"/>
                  </a:rPr>
                  <a:t>модели </a:t>
                </a:r>
                <a:r>
                  <a:rPr lang="ru-RU" dirty="0">
                    <a:solidFill>
                      <a:srgbClr val="000000"/>
                    </a:solidFill>
                    <a:latin typeface="Times New Roman"/>
                    <a:ea typeface="Arial Unicode MS"/>
                  </a:rPr>
                  <a:t>стандартных компонентов соответствующих процессов маркетинговой системе позволяет учитывать преимущества автоматизированных систем управления и процессного подхода к исследованию цифровых маркетинговых систем. Описание </a:t>
                </a:r>
                <a:r>
                  <a:rPr lang="ru-RU" i="1" dirty="0">
                    <a:solidFill>
                      <a:srgbClr val="000000"/>
                    </a:solidFill>
                    <a:latin typeface="Times New Roman"/>
                    <a:ea typeface="Arial Unicode MS"/>
                  </a:rPr>
                  <a:t>j</a:t>
                </a:r>
                <a:r>
                  <a:rPr lang="ru-RU" dirty="0">
                    <a:solidFill>
                      <a:srgbClr val="000000"/>
                    </a:solidFill>
                    <a:latin typeface="Times New Roman"/>
                    <a:ea typeface="Arial Unicode MS"/>
                  </a:rPr>
                  <a:t> - и подсистемы можно записать в следующем виде:</a:t>
                </a:r>
                <a:endParaRPr lang="ru-RU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 </a:t>
                </a:r>
                <a:endParaRPr lang="ru-RU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  <a:tabLst>
                    <a:tab pos="5850890" algn="l"/>
                  </a:tabLst>
                </a:pP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/>
                        <a:ea typeface="Arial Unicode MS"/>
                      </a:rPr>
                      <m:t>𝛥</m:t>
                    </m:r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  <m:t>𝑋</m:t>
                        </m:r>
                      </m:e>
                      <m:sub>
                        <m: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  <m:t>𝑗</m:t>
                        </m:r>
                      </m:sub>
                    </m:sSub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/>
                        <a:ea typeface="Arial Unicode MS"/>
                      </a:rPr>
                      <m:t>= </m:t>
                    </m:r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  <m:t>𝐹</m:t>
                        </m:r>
                      </m:e>
                      <m:sub>
                        <m: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  <m:t>𝑚</m:t>
                        </m:r>
                      </m:sub>
                    </m:sSub>
                    <m:d>
                      <m:d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Arial Unicode MS"/>
                              </a:rPr>
                            </m:ctrlPr>
                          </m:sSub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Arial Unicode MS"/>
                              </a:rPr>
                              <m:t>𝑍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Arial Unicode MS"/>
                              </a:rPr>
                              <m:t>𝑗</m:t>
                            </m:r>
                          </m:sub>
                        </m:sSub>
                        <m: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  <m:t>, </m:t>
                        </m:r>
                        <m:sSub>
                          <m:sSub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Arial Unicode MS"/>
                              </a:rPr>
                            </m:ctrlPr>
                          </m:sSub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Arial Unicode MS"/>
                              </a:rPr>
                              <m:t>𝑈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Arial Unicode MS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/>
                        <a:ea typeface="Arial Unicode MS"/>
                      </a:rPr>
                      <m:t>+ </m:t>
                    </m:r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  <m:t>𝑋</m:t>
                        </m:r>
                      </m:e>
                      <m:sub>
                        <m: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  <m:t>𝑗</m:t>
                        </m:r>
                      </m:sub>
                    </m:sSub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/>
                        <a:ea typeface="Arial Unicode MS"/>
                      </a:rPr>
                      <m:t>, </m:t>
                    </m:r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/>
                        <a:ea typeface="Arial Unicode MS"/>
                      </a:rPr>
                      <m:t>𝑗</m:t>
                    </m:r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/>
                        <a:ea typeface="Arial Unicode MS"/>
                      </a:rPr>
                      <m:t> = </m:t>
                    </m:r>
                    <m:acc>
                      <m:accPr>
                        <m:chr m:val="̅"/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Arial Unicode MS"/>
                              </a:rPr>
                            </m:ctrlPr>
                          </m:d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Arial Unicode MS"/>
                              </a:rPr>
                              <m:t>1, 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Arial Unicode MS"/>
                              </a:rPr>
                              <m:t>𝑛</m:t>
                            </m:r>
                          </m:e>
                        </m:d>
                      </m:e>
                    </m:acc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/>
                        <a:ea typeface="Arial Unicode MS"/>
                      </a:rPr>
                      <m:t> ,</m:t>
                    </m:r>
                  </m:oMath>
                </a14:m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	(1)</a:t>
                </a:r>
                <a:endParaRPr lang="ru-RU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 </a:t>
                </a:r>
                <a:endParaRPr lang="ru-RU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где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/>
                        <a:ea typeface="Arial Unicode MS"/>
                      </a:rPr>
                      <m:t>𝑋</m:t>
                    </m:r>
                    <m:r>
                      <a:rPr lang="ru-RU" i="1" baseline="-25000">
                        <a:effectLst/>
                        <a:latin typeface="Cambria Math"/>
                        <a:ea typeface="Arial Unicode MS"/>
                      </a:rPr>
                      <m:t>𝑗</m:t>
                    </m:r>
                    <m:r>
                      <a:rPr lang="ru-RU" i="1">
                        <a:effectLst/>
                        <a:latin typeface="Cambria Math"/>
                        <a:ea typeface="Arial Unicode MS"/>
                      </a:rPr>
                      <m:t>, </m:t>
                    </m:r>
                    <m:r>
                      <a:rPr lang="ru-RU" i="1">
                        <a:effectLst/>
                        <a:latin typeface="Cambria Math"/>
                        <a:ea typeface="Arial Unicode MS"/>
                      </a:rPr>
                      <m:t>𝑈𝑗</m:t>
                    </m:r>
                    <m:r>
                      <a:rPr lang="ru-RU" i="1">
                        <a:effectLst/>
                        <a:latin typeface="Cambria Math"/>
                        <a:ea typeface="Arial Unicode MS"/>
                      </a:rPr>
                      <m:t>, </m:t>
                    </m:r>
                    <m:r>
                      <a:rPr lang="ru-RU" i="1">
                        <a:effectLst/>
                        <a:latin typeface="Cambria Math"/>
                        <a:ea typeface="Arial Unicode MS"/>
                      </a:rPr>
                      <m:t>𝑍𝑗</m:t>
                    </m:r>
                  </m:oMath>
                </a14:m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- векторы входных показателей, управление маркетинговой системой;</a:t>
                </a:r>
                <a:endParaRPr lang="ru-RU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effectLst/>
                            <a:latin typeface="Cambria Math"/>
                            <a:ea typeface="Arial Unicode MS"/>
                          </a:rPr>
                        </m:ctrlPr>
                      </m:sSubPr>
                      <m:e>
                        <m:r>
                          <a:rPr lang="ru-RU" i="1">
                            <a:effectLst/>
                            <a:latin typeface="Cambria Math"/>
                            <a:ea typeface="Arial Unicode MS"/>
                          </a:rPr>
                          <m:t>𝐹</m:t>
                        </m:r>
                      </m:e>
                      <m:sub>
                        <m:r>
                          <a:rPr lang="ru-RU" i="1">
                            <a:effectLst/>
                            <a:latin typeface="Cambria Math"/>
                            <a:ea typeface="Arial Unicode MS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- вектор функции маркетинга.</a:t>
                </a:r>
                <a:endParaRPr lang="ru-RU" dirty="0">
                  <a:effectLst/>
                  <a:latin typeface="Times New Roman"/>
                  <a:ea typeface="Arial Unicode MS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5793507"/>
              </a:xfrm>
              <a:blipFill rotWithShape="1">
                <a:blip r:embed="rId2" cstate="print"/>
                <a:stretch>
                  <a:fillRect r="-963" b="-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424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>
                <a:noAutofit/>
              </a:bodyPr>
              <a:lstStyle/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ru-RU" sz="1600" dirty="0" smtClean="0">
                    <a:solidFill>
                      <a:srgbClr val="000000"/>
                    </a:solidFill>
                    <a:latin typeface="Times New Roman"/>
                    <a:ea typeface="Arial Unicode MS"/>
                  </a:rPr>
                  <a:t>Функции </a:t>
                </a:r>
                <a:r>
                  <a:rPr lang="ru-RU" sz="1600" dirty="0">
                    <a:solidFill>
                      <a:srgbClr val="000000"/>
                    </a:solidFill>
                    <a:latin typeface="Times New Roman"/>
                    <a:ea typeface="Arial Unicode MS"/>
                  </a:rPr>
                  <a:t>управления в системе с обратными связями, имеет следующий вид:</a:t>
                </a:r>
                <a:endParaRPr lang="ru-RU" sz="1600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 </a:t>
                </a:r>
                <a:endParaRPr lang="ru-RU" sz="1600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1600" i="1">
                            <a:effectLst/>
                            <a:latin typeface="Cambria Math"/>
                            <a:ea typeface="Arial Unicode M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ru-RU" sz="1600" i="1">
                                <a:effectLst/>
                                <a:latin typeface="Cambria Math"/>
                                <a:ea typeface="Arial Unicode MS"/>
                              </a:rPr>
                            </m:ctrlPr>
                          </m:mPr>
                          <m:mr>
                            <m:e>
                              <m:r>
                                <a:rPr lang="uk-UA" sz="1600" i="1">
                                  <a:effectLst/>
                                  <a:latin typeface="Cambria Math"/>
                                  <a:ea typeface="Arial Unicode MS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uk-UA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uk-UA" sz="1600" i="1">
                                  <a:effectLst/>
                                  <a:latin typeface="Cambria Math"/>
                                  <a:ea typeface="Arial Unicode M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𝑟𝑎𝑒𝑝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uk-UA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uk-UA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ru-RU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𝑈</m:t>
                                      </m:r>
                                    </m:e>
                                    <m:sub>
                                      <m:r>
                                        <a:rPr lang="uk-UA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uk-UA" sz="1600" i="1">
                                  <a:effectLst/>
                                  <a:latin typeface="Cambria Math"/>
                                  <a:ea typeface="Arial Unicode M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𝑚𝑠𝑡𝑝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uk-UA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uk-UA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ru-RU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𝑈</m:t>
                                      </m:r>
                                    </m:e>
                                    <m:sub>
                                      <m:r>
                                        <a:rPr lang="uk-UA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uk-UA" sz="1600" i="1">
                                  <a:effectLst/>
                                  <a:latin typeface="Cambria Math"/>
                                  <a:ea typeface="Arial Unicode M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𝑐𝑛𝑑𝑐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uk-UA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uk-UA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ru-RU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𝑈</m:t>
                                      </m:r>
                                    </m:e>
                                    <m:sub>
                                      <m:r>
                                        <a:rPr lang="uk-UA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uk-UA" sz="1600" i="1">
                                  <a:effectLst/>
                                  <a:latin typeface="Cambria Math"/>
                                  <a:ea typeface="Arial Unicode M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𝑜𝑚𝑠𝑝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uk-UA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4</m:t>
                                      </m:r>
                                    </m:sub>
                                  </m:sSub>
                                  <m:r>
                                    <a:rPr lang="uk-UA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ru-RU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𝑈</m:t>
                                      </m:r>
                                    </m:e>
                                    <m:sub>
                                      <m:r>
                                        <a:rPr lang="uk-UA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4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uk-UA" sz="1600" i="1">
                                  <a:effectLst/>
                                  <a:latin typeface="Cambria Math"/>
                                  <a:ea typeface="Arial Unicode MS"/>
                                </a:rPr>
                                <m:t> ,</m:t>
                              </m:r>
                            </m:e>
                          </m:mr>
                          <m:mr>
                            <m:e>
                              <m:r>
                                <a:rPr lang="uk-UA" sz="1600" i="1">
                                  <a:effectLst/>
                                  <a:latin typeface="Cambria Math"/>
                                  <a:ea typeface="Arial Unicode MS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uk-UA" sz="1600" i="1">
                                  <a:effectLst/>
                                  <a:latin typeface="Cambria Math"/>
                                  <a:ea typeface="Arial Unicode M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𝑛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uk-UA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ru-RU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𝑈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uk-UA" sz="1600" i="1">
                                  <a:effectLst/>
                                  <a:latin typeface="Cambria Math"/>
                                  <a:ea typeface="Arial Unicode M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𝑛</m:t>
                                  </m:r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 </m:t>
                                  </m:r>
                                </m:sub>
                              </m:sSub>
                              <m:r>
                                <a:rPr lang="uk-UA" sz="1600" i="1">
                                  <a:effectLst/>
                                  <a:latin typeface="Cambria Math"/>
                                  <a:ea typeface="Arial Unicode MS"/>
                                </a:rPr>
                                <m:t> ,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sSubPr>
                                <m:e>
                                  <m: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uk-UA" sz="1600" i="1">
                                  <a:effectLst/>
                                  <a:latin typeface="Cambria Math"/>
                                  <a:ea typeface="Arial Unicode M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sSubPr>
                                <m:e>
                                  <m: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𝑚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ru-RU" sz="1600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uk-UA" sz="1600" i="1">
                                  <a:effectLst/>
                                  <a:latin typeface="Cambria Math"/>
                                  <a:ea typeface="Arial Unicode MS"/>
                                </a:rPr>
                                <m:t>,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(2)</a:t>
                </a:r>
                <a:endParaRPr lang="ru-RU" sz="1600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 </a:t>
                </a:r>
                <a:endParaRPr lang="ru-RU" sz="1600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>
                            <a:effectLst/>
                            <a:latin typeface="Cambria Math"/>
                            <a:ea typeface="Arial Unicode MS"/>
                          </a:rPr>
                        </m:ctrlPr>
                      </m:sSubPr>
                      <m:e>
                        <m:r>
                          <a:rPr lang="ru-RU" sz="1600" i="1">
                            <a:effectLst/>
                            <a:latin typeface="Cambria Math"/>
                            <a:ea typeface="Arial Unicode MS"/>
                          </a:rPr>
                          <m:t>𝐹</m:t>
                        </m:r>
                      </m:e>
                      <m:sub>
                        <m:r>
                          <a:rPr lang="ru-RU" sz="1600" i="1">
                            <a:effectLst/>
                            <a:latin typeface="Cambria Math"/>
                            <a:ea typeface="Arial Unicode MS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- векторы функций маркетинга;</a:t>
                </a:r>
                <a:endParaRPr lang="ru-RU" sz="1600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>
                            <a:effectLst/>
                            <a:latin typeface="Cambria Math"/>
                            <a:ea typeface="Arial Unicode MS"/>
                          </a:rPr>
                        </m:ctrlPr>
                      </m:sSubPr>
                      <m:e>
                        <m:r>
                          <a:rPr lang="en-US" sz="1600" i="1">
                            <a:effectLst/>
                            <a:latin typeface="Cambria Math"/>
                            <a:ea typeface="Arial Unicode MS"/>
                          </a:rPr>
                          <m:t>𝑅</m:t>
                        </m:r>
                      </m:e>
                      <m:sub>
                        <m:r>
                          <a:rPr lang="en-US" sz="1600" i="1">
                            <a:effectLst/>
                            <a:latin typeface="Cambria Math"/>
                            <a:ea typeface="Arial Unicode MS"/>
                          </a:rPr>
                          <m:t>𝑟𝑎𝑒𝑝</m:t>
                        </m:r>
                      </m:sub>
                    </m:sSub>
                  </m:oMath>
                </a14:m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- вектор принятия решений по результатам исследования и анализа экономических задач при изучении целевого рынка, потребителей, товарной структуры, конкурентов (</a:t>
                </a:r>
                <a:r>
                  <a:rPr lang="ru-RU" sz="1600" dirty="0" err="1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research</a:t>
                </a:r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</a:t>
                </a:r>
                <a:r>
                  <a:rPr lang="ru-RU" sz="1600" dirty="0" err="1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and</a:t>
                </a:r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</a:t>
                </a:r>
                <a:r>
                  <a:rPr lang="ru-RU" sz="1600" dirty="0" err="1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analysis</a:t>
                </a:r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</a:t>
                </a:r>
                <a:r>
                  <a:rPr lang="ru-RU" sz="1600" dirty="0" err="1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of</a:t>
                </a:r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</a:t>
                </a:r>
                <a:r>
                  <a:rPr lang="ru-RU" sz="1600" dirty="0" err="1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economic</a:t>
                </a:r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</a:t>
                </a:r>
                <a:r>
                  <a:rPr lang="ru-RU" sz="1600" dirty="0" err="1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problems</a:t>
                </a:r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),</a:t>
                </a:r>
                <a:endParaRPr lang="ru-RU" sz="1600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>
                            <a:effectLst/>
                            <a:latin typeface="Cambria Math"/>
                            <a:ea typeface="Arial Unicode MS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u-RU" sz="1600">
                            <a:effectLst/>
                            <a:latin typeface="Cambria Math"/>
                            <a:ea typeface="Arial Unicode MS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ru-RU" sz="1600">
                            <a:effectLst/>
                            <a:latin typeface="Cambria Math"/>
                            <a:ea typeface="Arial Unicode MS"/>
                          </a:rPr>
                          <m:t>mstp</m:t>
                        </m:r>
                      </m:sub>
                    </m:sSub>
                  </m:oMath>
                </a14:m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- вектор принятия решений по стратегическому и тактическому планированию развитием производства и материально-техническим снабжением, внедрение новых технологий, обеспечение высокого качества и конкурентоспособности производимых продуктов (</a:t>
                </a:r>
                <a:r>
                  <a:rPr lang="ru-RU" sz="1600" dirty="0" err="1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making</a:t>
                </a:r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</a:t>
                </a:r>
                <a:r>
                  <a:rPr lang="ru-RU" sz="1600" dirty="0" err="1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strategic</a:t>
                </a:r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</a:t>
                </a:r>
                <a:r>
                  <a:rPr lang="ru-RU" sz="1600" dirty="0" err="1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and</a:t>
                </a:r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</a:t>
                </a:r>
                <a:r>
                  <a:rPr lang="ru-RU" sz="1600" dirty="0" err="1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tactical</a:t>
                </a:r>
                <a:r>
                  <a:rPr lang="ru-RU" sz="1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</a:t>
                </a:r>
                <a:r>
                  <a:rPr lang="ru-RU" sz="1600" dirty="0" err="1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plans</a:t>
                </a:r>
                <a:r>
                  <a:rPr lang="ru-RU" sz="1600" dirty="0" smtClean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).</a:t>
                </a:r>
                <a:endParaRPr lang="ru-RU" sz="1600" dirty="0">
                  <a:effectLst/>
                  <a:latin typeface="Times New Roman"/>
                  <a:ea typeface="Arial Unicode MS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1">
                <a:blip r:embed="rId2" cstate="print"/>
                <a:stretch>
                  <a:fillRect r="-370" b="-23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08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>
                <a:normAutofit fontScale="77500" lnSpcReduction="20000"/>
              </a:bodyPr>
              <a:lstStyle/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ru-RU" dirty="0" smtClean="0">
                    <a:latin typeface="Times New Roman"/>
                    <a:ea typeface="Arial Unicode MS"/>
                  </a:rPr>
                  <a:t>Обобщенная модель цифровой маркетинговой системы будет иметь следующий вид:</a:t>
                </a: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  <a:tabLst>
                    <a:tab pos="5490845" algn="l"/>
                  </a:tabLst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 spc="-10">
                            <a:effectLst/>
                            <a:latin typeface="Cambria Math"/>
                            <a:ea typeface="Arial Unicode M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ru-RU" i="1" spc="-10">
                                <a:effectLst/>
                                <a:latin typeface="Cambria Math"/>
                                <a:ea typeface="Arial Unicode MS"/>
                              </a:rPr>
                            </m:ctrlPr>
                          </m:mPr>
                          <m:mr>
                            <m:e>
                              <m:r>
                                <a:rPr lang="ru-RU" i="1">
                                  <a:effectLst/>
                                  <a:latin typeface="Cambria Math"/>
                                  <a:ea typeface="Arial Unicode MS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/>
                                  <a:ea typeface="Arial Unicode M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𝑝𝑟</m:t>
                                  </m:r>
                                </m:sub>
                              </m:sSub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ru-RU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𝑍</m:t>
                                  </m:r>
                                  <m:r>
                                    <a:rPr lang="ru-RU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𝑈</m:t>
                                  </m:r>
                                  <m:d>
                                    <m:dPr>
                                      <m:ctrlPr>
                                        <a:rPr lang="ru-RU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ru-RU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  <m:t>𝑈</m:t>
                                          </m:r>
                                          <m:r>
                                            <a:rPr lang="ru-RU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  <m:t>, </m:t>
                                          </m:r>
                                        </m:e>
                                      </m:acc>
                                      <m:sSub>
                                        <m:sSubPr>
                                          <m:ctrlPr>
                                            <a:rPr lang="ru-RU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u-RU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ru-RU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ru-RU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ru-RU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  <m:t>𝐶</m:t>
                                          </m:r>
                                          <m:r>
                                            <a:rPr lang="ru-RU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  <m:t>,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ru-RU" i="1">
                                                  <a:effectLst/>
                                                  <a:latin typeface="Cambria Math"/>
                                                  <a:ea typeface="Arial Unicode MS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u-RU" i="1">
                                                  <a:effectLst/>
                                                  <a:latin typeface="Cambria Math"/>
                                                  <a:ea typeface="Arial Unicode MS"/>
                                                </a:rPr>
                                                <m:t>𝑍</m:t>
                                              </m:r>
                                            </m:e>
                                            <m:sub>
                                              <m:r>
                                                <a:rPr lang="ru-RU" i="1">
                                                  <a:effectLst/>
                                                  <a:latin typeface="Cambria Math"/>
                                                  <a:ea typeface="Arial Unicode MS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  <m:r>
                                    <a:rPr lang="ru-RU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,</m:t>
                                  </m:r>
                                  <m:r>
                                    <a:rPr lang="ru-RU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𝑋</m:t>
                                  </m:r>
                                </m:e>
                              </m:d>
                              <m:r>
                                <a:rPr lang="ru-RU" i="1">
                                  <a:effectLst/>
                                  <a:latin typeface="Cambria Math"/>
                                  <a:ea typeface="Arial Unicode MS"/>
                                </a:rPr>
                                <m:t>,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/>
                                  <a:ea typeface="Arial Unicode M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𝑚</m:t>
                                  </m:r>
                                </m:sub>
                              </m:sSub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ru-RU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ru-RU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𝑈</m:t>
                                  </m:r>
                                  <m:d>
                                    <m:dPr>
                                      <m:ctrlPr>
                                        <a:rPr lang="ru-RU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ru-RU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  <m:t>𝑈</m:t>
                                          </m:r>
                                          <m:r>
                                            <a:rPr lang="ru-RU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  <m:t>, </m:t>
                                          </m:r>
                                        </m:e>
                                      </m:acc>
                                      <m:sSub>
                                        <m:sSubPr>
                                          <m:ctrlPr>
                                            <a:rPr lang="ru-RU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u-RU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ru-RU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  <m:t>𝑝𝑟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ru-RU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ru-RU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  <m:t>𝐶</m:t>
                                          </m:r>
                                          <m:r>
                                            <a:rPr lang="ru-RU" i="1">
                                              <a:effectLst/>
                                              <a:latin typeface="Cambria Math"/>
                                              <a:ea typeface="Arial Unicode MS"/>
                                            </a:rPr>
                                            <m:t>,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ru-RU" i="1">
                                                  <a:effectLst/>
                                                  <a:latin typeface="Cambria Math"/>
                                                  <a:ea typeface="Arial Unicode MS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u-RU" i="1">
                                                  <a:effectLst/>
                                                  <a:latin typeface="Cambria Math"/>
                                                  <a:ea typeface="Arial Unicode MS"/>
                                                </a:rPr>
                                                <m:t>𝑍</m:t>
                                              </m:r>
                                            </m:e>
                                            <m:sub>
                                              <m:r>
                                                <a:rPr lang="ru-RU" i="1">
                                                  <a:effectLst/>
                                                  <a:latin typeface="Cambria Math"/>
                                                  <a:ea typeface="Arial Unicode MS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  <m:r>
                                    <a:rPr lang="ru-RU" i="1">
                                      <a:effectLst/>
                                      <a:latin typeface="Cambria Math"/>
                                      <a:ea typeface="Arial Unicode MS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ru-RU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ru-RU" i="1">
                                          <a:effectLst/>
                                          <a:latin typeface="Cambria Math"/>
                                          <a:ea typeface="Arial Unicode MS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u-RU" i="1">
                                  <a:effectLst/>
                                  <a:latin typeface="Cambria Math"/>
                                  <a:ea typeface="Arial Unicode MS"/>
                                </a:rPr>
                                <m:t>.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ru-RU" spc="-10" dirty="0">
                    <a:effectLst/>
                    <a:latin typeface="Times New Roman"/>
                    <a:ea typeface="Arial Unicode MS"/>
                  </a:rPr>
                  <a:t>	(3)</a:t>
                </a:r>
                <a:endParaRPr lang="ru-RU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  <a:tabLst>
                    <a:tab pos="5490845" algn="l"/>
                  </a:tabLst>
                </a:pPr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 </a:t>
                </a:r>
                <a:endParaRPr lang="ru-RU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  <a:tabLst>
                    <a:tab pos="5490845" algn="l"/>
                  </a:tabLst>
                </a:pPr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Область, которая задана правой частью системы уравнений (3), представляет пересечение множеств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/>
                        <a:ea typeface="Arial Unicode MS"/>
                      </a:rPr>
                      <m:t>𝑀</m:t>
                    </m:r>
                    <m:r>
                      <a:rPr lang="ru-RU">
                        <a:solidFill>
                          <a:srgbClr val="000000"/>
                        </a:solidFill>
                        <a:effectLst/>
                        <a:latin typeface="Cambria Math"/>
                        <a:ea typeface="Arial Unicode MS"/>
                      </a:rPr>
                      <m:t>=∩</m:t>
                    </m:r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/>
                        <a:ea typeface="Arial Unicode MS"/>
                      </a:rPr>
                      <m:t>𝑀</m:t>
                    </m:r>
                    <m:r>
                      <a:rPr lang="ru-RU">
                        <a:solidFill>
                          <a:srgbClr val="000000"/>
                        </a:solidFill>
                        <a:effectLst/>
                        <a:latin typeface="Cambria Math"/>
                        <a:ea typeface="Arial Unicode MS"/>
                      </a:rPr>
                      <m:t>(</m:t>
                    </m:r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  <m:t>𝑅</m:t>
                        </m:r>
                      </m:e>
                      <m:sub>
                        <m: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  <m:t>𝑝𝑟</m:t>
                        </m:r>
                      </m:sub>
                    </m:sSub>
                  </m:oMath>
                </a14:m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, где</a:t>
                </a:r>
                <a:r>
                  <a:rPr lang="ru-RU" dirty="0" smtClean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/>
                        <a:ea typeface="Arial Unicode MS"/>
                      </a:rPr>
                      <m:t>𝑀</m:t>
                    </m:r>
                    <m:d>
                      <m:d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Arial Unicode MS"/>
                              </a:rPr>
                            </m:ctrlPr>
                          </m:sSub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Arial Unicode MS"/>
                              </a:rPr>
                              <m:t>𝑅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Arial Unicode MS"/>
                              </a:rPr>
                              <m:t>𝑝𝑟</m:t>
                            </m:r>
                          </m:sub>
                        </m:sSub>
                      </m:e>
                    </m:d>
                    <m:r>
                      <a:rPr lang="ru-RU">
                        <a:solidFill>
                          <a:srgbClr val="000000"/>
                        </a:solidFill>
                        <a:effectLst/>
                        <a:latin typeface="Cambria Math"/>
                        <a:ea typeface="Arial Unicode MS"/>
                      </a:rPr>
                      <m:t> </m:t>
                    </m:r>
                  </m:oMath>
                </a14:m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- область определения функции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  <m:t>𝐹</m:t>
                        </m:r>
                      </m:e>
                      <m:sub>
                        <m: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Arial Unicode MS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.</a:t>
                </a:r>
                <a:endParaRPr lang="ru-RU" dirty="0">
                  <a:effectLst/>
                  <a:latin typeface="Times New Roman"/>
                  <a:ea typeface="Arial Unicode MS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1">
                <a:blip r:embed="rId2" cstate="print"/>
                <a:stretch>
                  <a:fillRect r="-11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7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0648"/>
                <a:ext cx="8229600" cy="5976664"/>
              </a:xfrm>
            </p:spPr>
            <p:txBody>
              <a:bodyPr>
                <a:normAutofit fontScale="25000" lnSpcReduction="20000"/>
              </a:bodyPr>
              <a:lstStyle/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  <a:tabLst>
                    <a:tab pos="5490845" algn="l"/>
                  </a:tabLst>
                </a:pPr>
                <a:r>
                  <a:rPr lang="ru-RU" sz="5600" dirty="0">
                    <a:solidFill>
                      <a:srgbClr val="000000"/>
                    </a:solidFill>
                    <a:latin typeface="Times New Roman"/>
                    <a:ea typeface="Arial Unicode MS"/>
                  </a:rPr>
                  <a:t>Полученная модель цифровой маркетинговой системы позволяет сформулировать следующую аксиоматику процессов:</a:t>
                </a:r>
                <a:endParaRPr lang="ru-RU" sz="5600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  <a:tabLst>
                    <a:tab pos="5490845" algn="l"/>
                  </a:tabLst>
                </a:pP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1. В системе цифровой маркетинговой системы все функциональные модули, соответствующие функциям маркетинга и являются равноценными с точки зрения общего подхода функционирования. То есть, если истинно всякий функциональный модуль (множества) </a:t>
                </a:r>
                <a:r>
                  <a:rPr lang="uk-UA" sz="5600" i="1" dirty="0">
                    <a:effectLst/>
                    <a:latin typeface="Times New Roman"/>
                    <a:ea typeface="Arial Unicode MS"/>
                  </a:rPr>
                  <a:t>М(</a:t>
                </a:r>
                <a:r>
                  <a:rPr lang="ru-RU" sz="5600" i="1" dirty="0">
                    <a:effectLst/>
                    <a:latin typeface="Times New Roman"/>
                    <a:ea typeface="Arial Unicode MS"/>
                  </a:rPr>
                  <a:t>n</a:t>
                </a:r>
                <a:r>
                  <a:rPr lang="uk-UA" sz="5600" i="1" dirty="0">
                    <a:effectLst/>
                    <a:latin typeface="Times New Roman"/>
                    <a:ea typeface="Arial Unicode MS"/>
                  </a:rPr>
                  <a:t>)</a:t>
                </a: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имеет свойство </a:t>
                </a:r>
                <a:r>
                  <a:rPr lang="uk-UA" sz="5600" i="1" dirty="0">
                    <a:effectLst/>
                    <a:latin typeface="Times New Roman"/>
                    <a:ea typeface="Arial Unicode MS"/>
                  </a:rPr>
                  <a:t>А(</a:t>
                </a:r>
                <a:r>
                  <a:rPr lang="ru-RU" sz="5600" i="1" dirty="0">
                    <a:effectLst/>
                    <a:latin typeface="Times New Roman"/>
                    <a:ea typeface="Arial Unicode MS"/>
                    <a:sym typeface="Symbol"/>
                  </a:rPr>
                  <a:t></a:t>
                </a:r>
                <a:r>
                  <a:rPr lang="uk-UA" sz="5600" i="1" dirty="0">
                    <a:effectLst/>
                    <a:latin typeface="Times New Roman"/>
                    <a:ea typeface="Arial Unicode MS"/>
                  </a:rPr>
                  <a:t>)</a:t>
                </a:r>
                <a:r>
                  <a:rPr lang="uk-UA" sz="5600" dirty="0">
                    <a:effectLst/>
                    <a:latin typeface="Times New Roman"/>
                    <a:ea typeface="Arial Unicode MS"/>
                  </a:rPr>
                  <a:t>, </a:t>
                </a: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то существует модуль (множества), для которого n </a:t>
                </a:r>
                <a:r>
                  <a:rPr lang="uk-UA" sz="5600" i="1" dirty="0">
                    <a:effectLst/>
                    <a:latin typeface="Times New Roman"/>
                    <a:ea typeface="Arial Unicode MS"/>
                  </a:rPr>
                  <a:t>М(</a:t>
                </a:r>
                <a:r>
                  <a:rPr lang="ru-RU" sz="5600" i="1" dirty="0">
                    <a:effectLst/>
                    <a:latin typeface="Times New Roman"/>
                    <a:ea typeface="Arial Unicode MS"/>
                  </a:rPr>
                  <a:t>n</a:t>
                </a:r>
                <a:r>
                  <a:rPr lang="uk-UA" sz="5600" i="1" dirty="0">
                    <a:effectLst/>
                    <a:latin typeface="Times New Roman"/>
                    <a:ea typeface="Arial Unicode MS"/>
                  </a:rPr>
                  <a:t>)</a:t>
                </a:r>
                <a:r>
                  <a:rPr lang="uk-UA" sz="5600" dirty="0">
                    <a:effectLst/>
                    <a:latin typeface="Times New Roman"/>
                    <a:ea typeface="Arial Unicode MS"/>
                  </a:rPr>
                  <a:t> </a:t>
                </a: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является истиной:</a:t>
                </a:r>
                <a:endParaRPr lang="ru-RU" sz="5600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  <a:tabLst>
                    <a:tab pos="5490845" algn="l"/>
                  </a:tabLst>
                </a:pP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 </a:t>
                </a:r>
                <a14:m>
                  <m:oMath xmlns:m="http://schemas.openxmlformats.org/officeDocument/2006/math">
                    <m:r>
                      <a:rPr lang="en-US" sz="5600" i="1">
                        <a:effectLst/>
                        <a:latin typeface="Cambria Math"/>
                        <a:ea typeface="Arial Unicode MS"/>
                      </a:rPr>
                      <m:t>𝑀</m:t>
                    </m:r>
                    <m:d>
                      <m:dPr>
                        <m:ctrlP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</m:ctrlPr>
                      </m:dPr>
                      <m:e>
                        <m:r>
                          <a:rPr lang="en-US" sz="5600" i="1">
                            <a:effectLst/>
                            <a:latin typeface="Cambria Math"/>
                            <a:ea typeface="Arial Unicode MS"/>
                          </a:rPr>
                          <m:t>𝑛</m:t>
                        </m:r>
                      </m:e>
                    </m:d>
                    <m:r>
                      <a:rPr lang="ru-RU" sz="5600" i="1">
                        <a:effectLst/>
                        <a:latin typeface="Cambria Math"/>
                        <a:ea typeface="Arial Unicode MS"/>
                      </a:rPr>
                      <m:t>:</m:t>
                    </m:r>
                    <m:r>
                      <a:rPr lang="en-US" sz="5600" i="1">
                        <a:effectLst/>
                        <a:latin typeface="Cambria Math"/>
                        <a:ea typeface="Arial Unicode MS"/>
                      </a:rPr>
                      <m:t>𝐴</m:t>
                    </m:r>
                    <m:d>
                      <m:dPr>
                        <m:ctrlP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</m:ctrlPr>
                      </m:dPr>
                      <m:e>
                        <m:r>
                          <a:rPr lang="en-US" sz="5600" i="1">
                            <a:effectLst/>
                            <a:latin typeface="Cambria Math"/>
                            <a:ea typeface="Arial Unicode MS"/>
                          </a:rPr>
                          <m:t>𝛽</m:t>
                        </m:r>
                      </m:e>
                    </m:d>
                    <m:r>
                      <a:rPr lang="ru-RU" sz="5600" i="1">
                        <a:effectLst/>
                        <a:latin typeface="Cambria Math"/>
                        <a:ea typeface="Arial Unicode MS"/>
                      </a:rPr>
                      <m:t>⊃</m:t>
                    </m:r>
                    <m:r>
                      <a:rPr lang="en-US" sz="5600" i="1">
                        <a:effectLst/>
                        <a:latin typeface="Cambria Math"/>
                        <a:ea typeface="Arial Unicode MS"/>
                      </a:rPr>
                      <m:t>𝑀</m:t>
                    </m:r>
                    <m:d>
                      <m:dPr>
                        <m:ctrlP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</m:ctrlPr>
                      </m:dPr>
                      <m:e>
                        <m:r>
                          <a:rPr lang="en-US" sz="5600" i="1">
                            <a:effectLst/>
                            <a:latin typeface="Cambria Math"/>
                            <a:ea typeface="Arial Unicode MS"/>
                          </a:rPr>
                          <m:t>𝑛</m:t>
                        </m:r>
                      </m:e>
                    </m:d>
                    <m:r>
                      <a:rPr lang="ru-RU" sz="5600" i="1">
                        <a:effectLst/>
                        <a:latin typeface="Cambria Math"/>
                        <a:ea typeface="Arial Unicode MS"/>
                      </a:rPr>
                      <m:t>→∃</m:t>
                    </m:r>
                    <m:r>
                      <a:rPr lang="en-US" sz="5600" i="1">
                        <a:effectLst/>
                        <a:latin typeface="Cambria Math"/>
                        <a:ea typeface="Arial Unicode MS"/>
                      </a:rPr>
                      <m:t>𝑛𝑀</m:t>
                    </m:r>
                    <m:d>
                      <m:dPr>
                        <m:ctrlP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</m:ctrlPr>
                      </m:dPr>
                      <m:e>
                        <m:r>
                          <a:rPr lang="en-US" sz="5600" i="1">
                            <a:effectLst/>
                            <a:latin typeface="Cambria Math"/>
                            <a:ea typeface="Arial Unicode MS"/>
                          </a:rPr>
                          <m:t>𝑛</m:t>
                        </m:r>
                      </m:e>
                    </m:d>
                    <m:r>
                      <a:rPr lang="ru-RU" sz="5600" i="1">
                        <a:effectLst/>
                        <a:latin typeface="Cambria Math"/>
                        <a:ea typeface="Arial Unicode MS"/>
                      </a:rPr>
                      <m:t>.</m:t>
                    </m:r>
                  </m:oMath>
                </a14:m>
                <a:r>
                  <a:rPr lang="ru-RU" sz="5600" dirty="0">
                    <a:effectLst/>
                    <a:latin typeface="Times New Roman"/>
                    <a:ea typeface="Arial Unicode MS"/>
                  </a:rPr>
                  <a:t>	</a:t>
                </a: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(4)</a:t>
                </a:r>
                <a:endParaRPr lang="ru-RU" sz="5600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  <a:tabLst>
                    <a:tab pos="5490845" algn="l"/>
                  </a:tabLst>
                </a:pP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 </a:t>
                </a:r>
                <a:r>
                  <a:rPr lang="ru-RU" sz="5600" dirty="0" smtClean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2</a:t>
                </a: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. Формирование многомерной системы цифрового маркетинга. В системе цифрового маркетинга выбираются сегментные направления, определяет решение </a:t>
                </a:r>
                <a:r>
                  <a:rPr lang="uk-UA" sz="5600" i="1" dirty="0" err="1">
                    <a:effectLst/>
                    <a:latin typeface="Times New Roman"/>
                    <a:ea typeface="Arial Unicode MS"/>
                  </a:rPr>
                  <a:t>R</a:t>
                </a:r>
                <a:r>
                  <a:rPr lang="uk-UA" sz="5600" i="1" baseline="-25000" dirty="0" err="1">
                    <a:effectLst/>
                    <a:latin typeface="Times New Roman"/>
                    <a:ea typeface="Arial Unicode MS"/>
                  </a:rPr>
                  <a:t>pr</a:t>
                </a:r>
                <a:r>
                  <a:rPr lang="uk-UA" sz="5600" dirty="0">
                    <a:effectLst/>
                    <a:latin typeface="Times New Roman"/>
                    <a:ea typeface="Arial Unicode MS"/>
                  </a:rPr>
                  <a:t>.</a:t>
                </a: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Если для всех сечений множества решений системы цифрового маркетинга (маркетинга </a:t>
                </a:r>
                <a:r>
                  <a:rPr lang="uk-UA" sz="5600" i="1" dirty="0" err="1">
                    <a:effectLst/>
                    <a:latin typeface="Times New Roman"/>
                    <a:ea typeface="Arial Unicode MS"/>
                  </a:rPr>
                  <a:t>R</a:t>
                </a:r>
                <a:r>
                  <a:rPr lang="uk-UA" sz="5600" i="1" baseline="-25000" dirty="0" err="1">
                    <a:effectLst/>
                    <a:latin typeface="Times New Roman"/>
                    <a:ea typeface="Arial Unicode MS"/>
                  </a:rPr>
                  <a:t>m</a:t>
                </a:r>
                <a:r>
                  <a:rPr lang="uk-UA" sz="5600" dirty="0">
                    <a:effectLst/>
                    <a:latin typeface="Times New Roman"/>
                    <a:ea typeface="Arial Unicode MS"/>
                  </a:rPr>
                  <a:t>,</a:t>
                </a: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логистики </a:t>
                </a:r>
                <a:r>
                  <a:rPr lang="uk-UA" sz="5600" i="1" dirty="0" err="1">
                    <a:effectLst/>
                    <a:latin typeface="Times New Roman"/>
                    <a:ea typeface="Arial Unicode MS"/>
                  </a:rPr>
                  <a:t>R</a:t>
                </a:r>
                <a:r>
                  <a:rPr lang="uk-UA" sz="5600" i="1" baseline="-25000" dirty="0" err="1">
                    <a:effectLst/>
                    <a:latin typeface="Times New Roman"/>
                    <a:ea typeface="Arial Unicode MS"/>
                  </a:rPr>
                  <a:t>l</a:t>
                </a: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и других) не пустое множество, то существует маркетинговое решение </a:t>
                </a:r>
                <a:r>
                  <a:rPr lang="uk-UA" sz="5600" i="1" dirty="0" err="1">
                    <a:effectLst/>
                    <a:latin typeface="Times New Roman"/>
                    <a:ea typeface="Arial Unicode MS"/>
                  </a:rPr>
                  <a:t>R</a:t>
                </a:r>
                <a:r>
                  <a:rPr lang="uk-UA" sz="5600" i="1" baseline="-25000" dirty="0" err="1">
                    <a:effectLst/>
                    <a:latin typeface="Times New Roman"/>
                    <a:ea typeface="Arial Unicode MS"/>
                  </a:rPr>
                  <a:t>pr</a:t>
                </a: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:</a:t>
                </a:r>
                <a:endParaRPr lang="ru-RU" sz="5600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  <a:tabLst>
                    <a:tab pos="5490845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</m:ctrlPr>
                      </m:sSubPr>
                      <m:e>
                        <m: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  <m:t>𝑅</m:t>
                        </m:r>
                      </m:e>
                      <m:sub>
                        <m: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  <m:t>𝑚</m:t>
                        </m:r>
                      </m:sub>
                    </m:sSub>
                    <m:r>
                      <a:rPr lang="ru-RU" sz="5600" i="1">
                        <a:effectLst/>
                        <a:latin typeface="Cambria Math"/>
                        <a:ea typeface="Arial Unicode MS"/>
                      </a:rPr>
                      <m:t>∩</m:t>
                    </m:r>
                    <m:sSub>
                      <m:sSubPr>
                        <m:ctrlP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</m:ctrlPr>
                      </m:sSubPr>
                      <m:e>
                        <m: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  <m:t>,…, ∩</m:t>
                        </m:r>
                        <m: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  <m:t>𝑅</m:t>
                        </m:r>
                      </m:e>
                      <m:sub>
                        <m: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  <m:t>𝑙</m:t>
                        </m:r>
                      </m:sub>
                    </m:sSub>
                    <m:r>
                      <a:rPr lang="ru-RU" sz="5600" i="1">
                        <a:effectLst/>
                        <a:latin typeface="Cambria Math"/>
                        <a:ea typeface="Arial Unicode MS"/>
                      </a:rPr>
                      <m:t>→</m:t>
                    </m:r>
                    <m:sSub>
                      <m:sSubPr>
                        <m:ctrlP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</m:ctrlPr>
                      </m:sSubPr>
                      <m:e>
                        <m: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  <m:t>𝑅</m:t>
                        </m:r>
                      </m:e>
                      <m:sub>
                        <m: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  <m:t>𝑝𝑟</m:t>
                        </m:r>
                        <m: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  <m:t> </m:t>
                        </m:r>
                      </m:sub>
                    </m:sSub>
                    <m:r>
                      <a:rPr lang="ru-RU" sz="5600" i="1">
                        <a:effectLst/>
                        <a:latin typeface="Cambria Math"/>
                        <a:ea typeface="Arial Unicode MS"/>
                      </a:rPr>
                      <m:t>.</m:t>
                    </m:r>
                  </m:oMath>
                </a14:m>
                <a:r>
                  <a:rPr lang="ru-RU" sz="5600" dirty="0">
                    <a:effectLst/>
                    <a:latin typeface="Times New Roman"/>
                    <a:ea typeface="Arial Unicode MS"/>
                  </a:rPr>
                  <a:t>	</a:t>
                </a: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(5)</a:t>
                </a:r>
                <a:endParaRPr lang="ru-RU" sz="5600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  <a:tabLst>
                    <a:tab pos="5490845" algn="l"/>
                  </a:tabLst>
                </a:pP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3. Возможность построения цифровой маркетинговой системы с функционально-независимых подсистем. Так во множественном числе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</m:ctrlPr>
                      </m:sSubPr>
                      <m:e>
                        <m:r>
                          <a:rPr lang="en-US" sz="5600" i="1">
                            <a:effectLst/>
                            <a:latin typeface="Cambria Math"/>
                            <a:ea typeface="Arial Unicode MS"/>
                          </a:rPr>
                          <m:t>𝑅</m:t>
                        </m:r>
                      </m:e>
                      <m:sub>
                        <m:r>
                          <a:rPr lang="en-US" sz="5600" i="1">
                            <a:effectLst/>
                            <a:latin typeface="Cambria Math"/>
                            <a:ea typeface="Arial Unicode MS"/>
                          </a:rPr>
                          <m:t>𝑝𝑟</m:t>
                        </m:r>
                      </m:sub>
                    </m:sSub>
                    <m:r>
                      <a:rPr lang="en-US" sz="5600" i="1">
                        <a:effectLst/>
                        <a:latin typeface="Cambria Math"/>
                        <a:ea typeface="Arial Unicode MS"/>
                      </a:rPr>
                      <m:t> </m:t>
                    </m:r>
                  </m:oMath>
                </a14:m>
                <a:r>
                  <a:rPr lang="en-US" sz="5600" dirty="0">
                    <a:effectLst/>
                    <a:latin typeface="Times New Roman"/>
                    <a:ea typeface="Arial Unicode MS"/>
                  </a:rPr>
                  <a:t> </a:t>
                </a: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может быть определено преимущество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</m:ctrlPr>
                      </m:sSubPr>
                      <m:e>
                        <m:r>
                          <a:rPr lang="en-US" sz="5600" i="1">
                            <a:effectLst/>
                            <a:latin typeface="Cambria Math"/>
                            <a:ea typeface="Arial Unicode MS"/>
                          </a:rPr>
                          <m:t>𝑆</m:t>
                        </m:r>
                      </m:e>
                      <m:sub>
                        <m:r>
                          <a:rPr lang="en-US" sz="5600" i="1">
                            <a:effectLst/>
                            <a:latin typeface="Cambria Math"/>
                            <a:ea typeface="Arial Unicode MS"/>
                          </a:rPr>
                          <m:t>𝑝𝑟</m:t>
                        </m:r>
                      </m:sub>
                    </m:sSub>
                  </m:oMath>
                </a14:m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:</a:t>
                </a:r>
                <a:endParaRPr lang="ru-RU" sz="5600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  <a:tabLst>
                    <a:tab pos="5490845" algn="l"/>
                  </a:tabLst>
                </a:pPr>
                <a14:m>
                  <m:oMath xmlns:m="http://schemas.openxmlformats.org/officeDocument/2006/math">
                    <m:r>
                      <a:rPr lang="en-US" sz="5600" i="1">
                        <a:effectLst/>
                        <a:latin typeface="Cambria Math"/>
                        <a:ea typeface="Arial Unicode MS"/>
                      </a:rPr>
                      <m:t>𝑥</m:t>
                    </m:r>
                    <m:r>
                      <a:rPr lang="uk-UA" sz="5600" i="1">
                        <a:effectLst/>
                        <a:latin typeface="Cambria Math"/>
                        <a:ea typeface="Arial Unicode MS"/>
                      </a:rPr>
                      <m:t>:</m:t>
                    </m:r>
                    <m:sSub>
                      <m:sSubPr>
                        <m:ctrlP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</m:ctrlPr>
                      </m:sSubPr>
                      <m:e>
                        <m:r>
                          <a:rPr lang="en-US" sz="5600" i="1">
                            <a:effectLst/>
                            <a:latin typeface="Cambria Math"/>
                            <a:ea typeface="Arial Unicode MS"/>
                          </a:rPr>
                          <m:t>𝑆</m:t>
                        </m:r>
                      </m:e>
                      <m:sub>
                        <m:r>
                          <a:rPr lang="en-US" sz="5600" i="1">
                            <a:effectLst/>
                            <a:latin typeface="Cambria Math"/>
                            <a:ea typeface="Arial Unicode MS"/>
                          </a:rPr>
                          <m:t>𝑝𝑟</m:t>
                        </m:r>
                      </m:sub>
                    </m:sSub>
                    <m:r>
                      <a:rPr lang="uk-UA" sz="5600" i="1">
                        <a:effectLst/>
                        <a:latin typeface="Cambria Math"/>
                        <a:ea typeface="Arial Unicode MS"/>
                      </a:rPr>
                      <m:t>→</m:t>
                    </m:r>
                    <m:sSub>
                      <m:sSubPr>
                        <m:ctrlP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</m:ctrlPr>
                      </m:sSubPr>
                      <m:e>
                        <m:r>
                          <a:rPr lang="en-US" sz="5600" i="1">
                            <a:effectLst/>
                            <a:latin typeface="Cambria Math"/>
                            <a:ea typeface="Arial Unicode MS"/>
                          </a:rPr>
                          <m:t>𝑅</m:t>
                        </m:r>
                      </m:e>
                      <m:sub>
                        <m:r>
                          <a:rPr lang="en-US" sz="5600" i="1">
                            <a:effectLst/>
                            <a:latin typeface="Cambria Math"/>
                            <a:ea typeface="Arial Unicode MS"/>
                          </a:rPr>
                          <m:t>𝑝𝑟</m:t>
                        </m:r>
                      </m:sub>
                    </m:sSub>
                    <m:r>
                      <a:rPr lang="uk-UA" sz="5600" i="1">
                        <a:effectLst/>
                        <a:latin typeface="Cambria Math"/>
                        <a:ea typeface="Arial Unicode MS"/>
                      </a:rPr>
                      <m:t>.</m:t>
                    </m:r>
                  </m:oMath>
                </a14:m>
                <a:r>
                  <a:rPr lang="uk-UA" sz="5600" dirty="0">
                    <a:effectLst/>
                    <a:latin typeface="Times New Roman"/>
                    <a:ea typeface="Arial Unicode MS"/>
                  </a:rPr>
                  <a:t>	</a:t>
                </a: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(6)</a:t>
                </a:r>
                <a:endParaRPr lang="ru-RU" sz="5600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  <a:tabLst>
                    <a:tab pos="5490845" algn="l"/>
                  </a:tabLst>
                </a:pP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4. Возможность использования систем цифрового маркетинга для процессов изменения, прогнозирования развития целевого рынка, потребителей, товарной структуры, конкурентов маркетинга </a:t>
                </a:r>
                <a:r>
                  <a:rPr lang="en-US" sz="5600" i="1" dirty="0">
                    <a:effectLst/>
                    <a:latin typeface="Times New Roman"/>
                    <a:ea typeface="Arial Unicode MS"/>
                  </a:rPr>
                  <a:t>S</a:t>
                </a:r>
                <a:r>
                  <a:rPr lang="uk-UA" sz="5600" i="1" dirty="0">
                    <a:effectLst/>
                    <a:latin typeface="Times New Roman"/>
                    <a:ea typeface="Arial Unicode MS"/>
                  </a:rPr>
                  <a:t>(</a:t>
                </a:r>
                <a:r>
                  <a:rPr lang="en-US" sz="5600" i="1" dirty="0">
                    <a:effectLst/>
                    <a:latin typeface="Times New Roman"/>
                    <a:ea typeface="Arial Unicode MS"/>
                  </a:rPr>
                  <a:t>m</a:t>
                </a:r>
                <a:r>
                  <a:rPr lang="uk-UA" sz="5600" i="1" dirty="0">
                    <a:effectLst/>
                    <a:latin typeface="Times New Roman"/>
                    <a:ea typeface="Arial Unicode MS"/>
                  </a:rPr>
                  <a:t>)</a:t>
                </a:r>
                <a:r>
                  <a:rPr lang="uk-UA" sz="5600" dirty="0">
                    <a:effectLst/>
                    <a:latin typeface="Times New Roman"/>
                    <a:ea typeface="Arial Unicode MS"/>
                  </a:rPr>
                  <a:t>, </a:t>
                </a: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инвестиций </a:t>
                </a:r>
                <a:r>
                  <a:rPr lang="en-US" sz="5600" i="1" dirty="0">
                    <a:effectLst/>
                    <a:latin typeface="Times New Roman"/>
                    <a:ea typeface="Arial Unicode MS"/>
                  </a:rPr>
                  <a:t>S</a:t>
                </a:r>
                <a:r>
                  <a:rPr lang="uk-UA" sz="5600" i="1" dirty="0">
                    <a:effectLst/>
                    <a:latin typeface="Times New Roman"/>
                    <a:ea typeface="Arial Unicode MS"/>
                  </a:rPr>
                  <a:t>(</a:t>
                </a:r>
                <a:r>
                  <a:rPr lang="en-US" sz="5600" i="1" dirty="0" err="1">
                    <a:effectLst/>
                    <a:latin typeface="Times New Roman"/>
                    <a:ea typeface="Arial Unicode MS"/>
                  </a:rPr>
                  <a:t>i</a:t>
                </a:r>
                <a:r>
                  <a:rPr lang="uk-UA" sz="5600" i="1" dirty="0">
                    <a:effectLst/>
                    <a:latin typeface="Times New Roman"/>
                    <a:ea typeface="Arial Unicode MS"/>
                  </a:rPr>
                  <a:t>)</a:t>
                </a:r>
                <a:r>
                  <a:rPr lang="uk-UA" sz="5600" dirty="0">
                    <a:effectLst/>
                    <a:latin typeface="Times New Roman"/>
                    <a:ea typeface="Arial Unicode MS"/>
                  </a:rPr>
                  <a:t>, </a:t>
                </a: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логистика </a:t>
                </a:r>
                <a:r>
                  <a:rPr lang="en-US" sz="5600" i="1" dirty="0">
                    <a:effectLst/>
                    <a:latin typeface="Times New Roman"/>
                    <a:ea typeface="Arial Unicode MS"/>
                  </a:rPr>
                  <a:t>S</a:t>
                </a:r>
                <a:r>
                  <a:rPr lang="uk-UA" sz="5600" i="1" dirty="0">
                    <a:effectLst/>
                    <a:latin typeface="Times New Roman"/>
                    <a:ea typeface="Arial Unicode MS"/>
                  </a:rPr>
                  <a:t>(</a:t>
                </a:r>
                <a:r>
                  <a:rPr lang="en-US" sz="5600" i="1" dirty="0">
                    <a:effectLst/>
                    <a:latin typeface="Times New Roman"/>
                    <a:ea typeface="Arial Unicode MS"/>
                  </a:rPr>
                  <a:t>l</a:t>
                </a:r>
                <a:r>
                  <a:rPr lang="uk-UA" sz="5600" i="1" dirty="0">
                    <a:effectLst/>
                    <a:latin typeface="Times New Roman"/>
                    <a:ea typeface="Arial Unicode MS"/>
                  </a:rPr>
                  <a:t>)</a:t>
                </a:r>
                <a:r>
                  <a:rPr lang="uk-UA" sz="5600" dirty="0">
                    <a:effectLst/>
                    <a:latin typeface="Times New Roman"/>
                    <a:ea typeface="Arial Unicode MS"/>
                  </a:rPr>
                  <a:t> </a:t>
                </a:r>
                <a:r>
                  <a:rPr lang="ru-RU" sz="5600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и других для развития экономического объекта</a:t>
                </a:r>
                <a:endParaRPr lang="ru-RU" sz="5600" dirty="0">
                  <a:effectLst/>
                  <a:latin typeface="Times New Roman"/>
                  <a:ea typeface="Arial Unicode MS"/>
                </a:endParaRPr>
              </a:p>
              <a:p>
                <a:pPr marL="180340" indent="0" algn="just">
                  <a:lnSpc>
                    <a:spcPct val="150000"/>
                  </a:lnSpc>
                  <a:spcAft>
                    <a:spcPts val="0"/>
                  </a:spcAft>
                  <a:buNone/>
                  <a:tabLst>
                    <a:tab pos="5490845" algn="l"/>
                  </a:tabLst>
                </a:pPr>
                <a14:m>
                  <m:oMath xmlns:m="http://schemas.openxmlformats.org/officeDocument/2006/math">
                    <m:r>
                      <a:rPr lang="ru-RU" sz="5600" i="1">
                        <a:effectLst/>
                        <a:latin typeface="Cambria Math"/>
                        <a:ea typeface="Arial Unicode MS"/>
                      </a:rPr>
                      <m:t>𝑆</m:t>
                    </m:r>
                    <m:d>
                      <m:dPr>
                        <m:ctrlP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</m:ctrlPr>
                      </m:dPr>
                      <m:e>
                        <m: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  <m:t>𝑚</m:t>
                        </m:r>
                      </m:e>
                    </m:d>
                    <m:r>
                      <a:rPr lang="ru-RU" sz="5600" i="1">
                        <a:effectLst/>
                        <a:latin typeface="Cambria Math"/>
                        <a:ea typeface="Arial Unicode MS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</m:ctrlPr>
                      </m:dPr>
                      <m:e>
                        <m: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  <m:t>𝑆</m:t>
                        </m:r>
                        <m:d>
                          <m:dPr>
                            <m:ctrlPr>
                              <a:rPr lang="ru-RU" sz="5600" i="1">
                                <a:effectLst/>
                                <a:latin typeface="Cambria Math"/>
                                <a:ea typeface="Arial Unicode MS"/>
                              </a:rPr>
                            </m:ctrlPr>
                          </m:dPr>
                          <m:e>
                            <m:r>
                              <a:rPr lang="ru-RU" sz="5600" i="1">
                                <a:effectLst/>
                                <a:latin typeface="Cambria Math"/>
                                <a:ea typeface="Arial Unicode MS"/>
                              </a:rPr>
                              <m:t>𝑖</m:t>
                            </m:r>
                          </m:e>
                        </m:d>
                        <m: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  <m:t>, …,  </m:t>
                        </m:r>
                        <m: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  <m:t>𝑆</m:t>
                        </m:r>
                        <m: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  <m:t>(</m:t>
                        </m:r>
                        <m: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  <m:t>𝑙</m:t>
                        </m:r>
                        <m:r>
                          <a:rPr lang="ru-RU" sz="5600" i="1">
                            <a:effectLst/>
                            <a:latin typeface="Cambria Math"/>
                            <a:ea typeface="Arial Unicode MS"/>
                          </a:rPr>
                          <m:t>)</m:t>
                        </m:r>
                      </m:e>
                    </m:d>
                    <m:r>
                      <a:rPr lang="ru-RU" sz="5600" i="1">
                        <a:effectLst/>
                        <a:latin typeface="Cambria Math"/>
                        <a:ea typeface="Arial Unicode MS"/>
                      </a:rPr>
                      <m:t> .</m:t>
                    </m:r>
                  </m:oMath>
                </a14:m>
                <a:r>
                  <a:rPr lang="ru-RU" dirty="0" smtClean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	</a:t>
                </a:r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/>
                    <a:ea typeface="Arial Unicode MS"/>
                  </a:rPr>
                  <a:t> (7)</a:t>
                </a:r>
                <a:endParaRPr lang="ru-RU" dirty="0">
                  <a:effectLst/>
                  <a:latin typeface="Times New Roman"/>
                  <a:ea typeface="Arial Unicode MS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0648"/>
                <a:ext cx="8229600" cy="5976664"/>
              </a:xfrm>
              <a:blipFill rotWithShape="1">
                <a:blip r:embed="rId2" cstate="print"/>
                <a:stretch>
                  <a:fillRect r="-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38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80340" indent="0">
              <a:lnSpc>
                <a:spcPct val="150000"/>
              </a:lnSpc>
              <a:buNone/>
            </a:pP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</a:rPr>
              <a:t>1. </a:t>
            </a: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Современные подходы в международном маркетинге. Виды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</a:rPr>
              <a:t>международной </a:t>
            </a: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маркетинговых платформ.</a:t>
            </a:r>
            <a:endParaRPr lang="ru-RU" sz="2800" kern="1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80340" indent="0">
              <a:lnSpc>
                <a:spcPct val="150000"/>
              </a:lnSpc>
              <a:buNone/>
            </a:pP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</a:rPr>
              <a:t>2.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</a:rPr>
              <a:t>Экономическая целесообразность выхода на внешний </a:t>
            </a: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рынок.</a:t>
            </a:r>
            <a:endParaRPr lang="ru-RU" sz="2800" kern="1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80340" indent="0">
              <a:lnSpc>
                <a:spcPct val="150000"/>
              </a:lnSpc>
              <a:buNone/>
            </a:pP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</a:rPr>
              <a:t>3.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</a:rPr>
              <a:t>Основные проблемы в сфере международного маркетинга в условиях </a:t>
            </a: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цифровой экономики.</a:t>
            </a:r>
            <a:endParaRPr lang="ru-RU" sz="2800" kern="1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8034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4.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Развитие интеллектуального, социально-этического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Arial Unicode MS"/>
              </a:rPr>
              <a:t>маркетинга.</a:t>
            </a:r>
            <a:endParaRPr lang="ru-RU" sz="2800" dirty="0">
              <a:latin typeface="Times New Roman"/>
              <a:ea typeface="Arial Unicode MS"/>
            </a:endParaRPr>
          </a:p>
          <a:p>
            <a:pPr marL="18034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5. Принципы и перспективы развития ц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ифрового маркетинга.</a:t>
            </a:r>
            <a:endParaRPr lang="ru-RU" sz="2800" dirty="0">
              <a:latin typeface="Times New Roman"/>
              <a:ea typeface="Arial Unicode MS"/>
            </a:endParaRPr>
          </a:p>
          <a:p>
            <a:pPr marL="0" indent="0">
              <a:buNone/>
            </a:pP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30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424936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sz="2400" dirty="0"/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Проблемы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Arial Unicode MS"/>
              </a:rPr>
              <a:t>международного маркетинга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Arial Unicode MS"/>
              </a:rPr>
              <a:t>:</a:t>
            </a:r>
            <a:endParaRPr lang="ru-RU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а) производимые товары не находят спрос на внутреннем рынке;</a:t>
            </a:r>
            <a:endParaRPr lang="ru-RU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б) рентабельность продаж ниже, чем за рубежом;</a:t>
            </a:r>
            <a:endParaRPr lang="ru-RU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в) производственные и трудовые ресурсы за рубежом значительно по стоимости ниже, чем в стране функционирования головного предприятия;</a:t>
            </a:r>
            <a:endParaRPr lang="ru-RU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г) условия предпринимательской деятельности более предпочтительны за рубежом и другие.</a:t>
            </a:r>
            <a:endParaRPr lang="ru-RU" dirty="0">
              <a:latin typeface="Times New Roman"/>
              <a:ea typeface="Arial Unicode M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60648"/>
            <a:ext cx="640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Современные подходы в международном маркетинге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41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62500" lnSpcReduction="20000"/>
          </a:bodyPr>
          <a:lstStyle/>
          <a:p>
            <a:pPr marL="180340" indent="431800" algn="just">
              <a:lnSpc>
                <a:spcPct val="150000"/>
              </a:lnSpc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Times New Roman"/>
                <a:ea typeface="Arial Unicode MS"/>
              </a:rPr>
              <a:t>Международный маркетинг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Arial Unicode MS"/>
              </a:rPr>
              <a:t>– вид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человеческой деятельности по удовлетворению потребностей в зарубежных странах в продукции фирмы на основе приведения в соответствии производства и потребления для достижения поставленных целей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Arial Unicode MS"/>
              </a:rPr>
              <a:t>.</a:t>
            </a: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Arial Unicode MS"/>
              </a:rPr>
              <a:t>Системы и платформы маркетинга в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Arial Unicode MS"/>
              </a:rPr>
              <a:t>международных экономических отношений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:</a:t>
            </a:r>
            <a:endParaRPr lang="ru-RU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1. Международная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Arial Unicode MS"/>
              </a:rPr>
              <a:t>валютно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–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расчетная система;</a:t>
            </a:r>
            <a:endParaRPr lang="ru-RU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2. Международное движение капитала;</a:t>
            </a:r>
            <a:endParaRPr lang="ru-RU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3. Международная торговля товарами и услугами;</a:t>
            </a:r>
            <a:endParaRPr lang="ru-RU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4. Международная информационная система;</a:t>
            </a:r>
            <a:endParaRPr lang="ru-RU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5. Международный научно-технический обмен;</a:t>
            </a:r>
            <a:endParaRPr lang="ru-RU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6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Arial Unicode MS"/>
              </a:rPr>
              <a:t>. Международная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Arial Unicode MS"/>
              </a:rPr>
              <a:t>миграция трудовых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Arial Unicode MS"/>
              </a:rPr>
              <a:t>ресурсов.</a:t>
            </a:r>
            <a:endParaRPr lang="ru-RU" dirty="0">
              <a:latin typeface="Times New Roman"/>
              <a:ea typeface="Arial Unicode MS"/>
            </a:endParaRPr>
          </a:p>
          <a:p>
            <a:pPr marL="180340" indent="431800" algn="just">
              <a:lnSpc>
                <a:spcPct val="150000"/>
              </a:lnSpc>
              <a:spcAft>
                <a:spcPts val="0"/>
              </a:spcAft>
            </a:pPr>
            <a:endParaRPr lang="ru-RU" dirty="0">
              <a:effectLst/>
              <a:latin typeface="Times New Roman"/>
              <a:ea typeface="Arial Unicode M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9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79676"/>
            <a:ext cx="8229600" cy="4425587"/>
          </a:xfrm>
        </p:spPr>
        <p:txBody>
          <a:bodyPr>
            <a:noAutofit/>
          </a:bodyPr>
          <a:lstStyle/>
          <a:p>
            <a:pPr marL="18034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Цель международного маркетинга - обеспечение намеченного уровня прибыльности компании посредством активного контроля над ценами продукции, производимой фирмой для международной торговли.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 smtClean="0">
              <a:solidFill>
                <a:srgbClr val="000000"/>
              </a:solidFill>
              <a:latin typeface="Times New Roman"/>
              <a:ea typeface="Arial Unicode MS"/>
            </a:endParaRPr>
          </a:p>
          <a:p>
            <a:pPr marL="18034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В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сфере международного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маркетинга принимаются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следующие основные решения: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1. Изучение среды международного маркетинга;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2. Решение о выходе на внешний рынок;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3. Решение о том, на какие рынки выйти;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4. Решение о методах выхода на рынок;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5. Решение о структуре комплекса маркетинга;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6. Решение о структуре службы маркетинга;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7. Решение о системе товародвижения;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8. Решение о ценообразовании и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Arial Unicode MS"/>
              </a:rPr>
              <a:t>д.р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.</a:t>
            </a:r>
            <a:endParaRPr lang="ru-RU" sz="2000" dirty="0">
              <a:effectLst/>
              <a:latin typeface="Times New Roman"/>
              <a:ea typeface="Arial Unicode M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548680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/>
                <a:ea typeface="Arial Unicode MS"/>
              </a:rPr>
              <a:t>2. Экономическая целесообразность выхода </a:t>
            </a:r>
            <a:endParaRPr lang="ru-RU" sz="2400" b="1" dirty="0" smtClean="0">
              <a:solidFill>
                <a:srgbClr val="000000"/>
              </a:solidFill>
              <a:latin typeface="Times New Roman"/>
              <a:ea typeface="Arial Unicode MS"/>
            </a:endParaRPr>
          </a:p>
          <a:p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на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Arial Unicode MS"/>
              </a:rPr>
              <a:t>внешний рынок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86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5400600"/>
          </a:xfrm>
        </p:spPr>
        <p:txBody>
          <a:bodyPr>
            <a:normAutofit/>
          </a:bodyPr>
          <a:lstStyle/>
          <a:p>
            <a:pPr marL="18034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Экономический эффект в общем виде определяется по следующей зависимости: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 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Arial Unicode MS"/>
              </a:rPr>
              <a:t>Э</a:t>
            </a:r>
            <a:r>
              <a:rPr lang="ru-RU" sz="2000" baseline="-25000" dirty="0" err="1" smtClean="0">
                <a:solidFill>
                  <a:srgbClr val="000000"/>
                </a:solidFill>
                <a:latin typeface="Times New Roman"/>
                <a:ea typeface="Arial Unicode MS"/>
              </a:rPr>
              <a:t>вт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=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Arial Unicode MS"/>
              </a:rPr>
              <a:t>З</a:t>
            </a:r>
            <a:r>
              <a:rPr lang="ru-RU" sz="20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и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 - З</a:t>
            </a:r>
            <a:r>
              <a:rPr lang="ru-RU" sz="2000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э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, 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где 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Arial Unicode MS"/>
              </a:rPr>
              <a:t>З</a:t>
            </a:r>
            <a:r>
              <a:rPr lang="ru-RU" sz="2000" baseline="-25000" dirty="0" err="1" smtClean="0">
                <a:solidFill>
                  <a:srgbClr val="000000"/>
                </a:solidFill>
                <a:latin typeface="Times New Roman"/>
                <a:ea typeface="Arial Unicode MS"/>
              </a:rPr>
              <a:t>и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- общие затраты на производство импортируемого товара,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З</a:t>
            </a:r>
            <a:r>
              <a:rPr lang="ru-RU" sz="2000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э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 - общие затраты на производство экспортируемого товара для обеспечения импорта.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000" dirty="0" smtClean="0">
              <a:solidFill>
                <a:srgbClr val="000000"/>
              </a:solidFill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Экономическая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эффективность как относительная величина определяется по следующей зависимости:</a:t>
            </a:r>
          </a:p>
          <a:p>
            <a:pPr marL="18034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  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Arial Unicode MS"/>
              </a:rPr>
              <a:t>Х</a:t>
            </a:r>
            <a:r>
              <a:rPr lang="ru-RU" sz="2000" baseline="-25000" dirty="0" err="1" smtClean="0">
                <a:solidFill>
                  <a:srgbClr val="000000"/>
                </a:solidFill>
                <a:latin typeface="Times New Roman"/>
                <a:ea typeface="Arial Unicode MS"/>
              </a:rPr>
              <a:t>вт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=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Arial Unicode MS"/>
              </a:rPr>
              <a:t>З</a:t>
            </a:r>
            <a:r>
              <a:rPr lang="ru-RU" sz="2000" baseline="-25000" dirty="0" err="1" smtClean="0">
                <a:solidFill>
                  <a:srgbClr val="000000"/>
                </a:solidFill>
                <a:latin typeface="Times New Roman"/>
                <a:ea typeface="Arial Unicode MS"/>
              </a:rPr>
              <a:t>и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/ З</a:t>
            </a:r>
            <a:r>
              <a:rPr lang="ru-RU" sz="2000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э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 &gt; 1 .</a:t>
            </a:r>
            <a:endParaRPr lang="ru-RU" sz="2000" dirty="0">
              <a:effectLst/>
              <a:latin typeface="Times New Roman"/>
              <a:ea typeface="Arial Unicode M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02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1742" y="548680"/>
            <a:ext cx="8229600" cy="5400599"/>
          </a:xfrm>
        </p:spPr>
        <p:txBody>
          <a:bodyPr>
            <a:normAutofit fontScale="70000" lnSpcReduction="20000"/>
          </a:bodyPr>
          <a:lstStyle/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Общие затраты производителей продукции, реализуемой на внешних рынках для получения валютной выручки (В</a:t>
            </a:r>
            <a:r>
              <a:rPr lang="ru-RU" sz="2400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э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) состоит из следующих составных частей:</a:t>
            </a:r>
            <a:endParaRPr lang="ru-RU" sz="24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 </a:t>
            </a:r>
            <a:endParaRPr lang="ru-RU" sz="24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З</a:t>
            </a:r>
            <a:r>
              <a:rPr lang="ru-RU" sz="2400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э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 = ( (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С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э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 +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Р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н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 *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К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э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) +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З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тр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)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– НДС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+ ЭП,</a:t>
            </a:r>
            <a:endParaRPr lang="ru-RU" sz="24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2400" dirty="0" smtClean="0">
              <a:solidFill>
                <a:srgbClr val="000000"/>
              </a:solidFill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где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С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э</a:t>
            </a:r>
            <a:r>
              <a:rPr lang="ru-RU" sz="2400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- текущая себестоимость экспортной продукции ,</a:t>
            </a:r>
            <a:endParaRPr lang="ru-RU" sz="24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Р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н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 - нормативный коэффициент рентабельности капиталовложений (0,15), в настоящее время целесообразно принять – 0,2,</a:t>
            </a:r>
            <a:endParaRPr lang="ru-RU" sz="24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К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э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 - капиталоемкость единицы экспортной продукции,</a:t>
            </a:r>
            <a:endParaRPr lang="ru-RU" sz="24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З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тр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 - затраты на транспортировку,</a:t>
            </a:r>
            <a:endParaRPr lang="ru-RU" sz="24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НДС- налог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на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  <a:ea typeface="Arial Unicode MS"/>
              </a:rPr>
              <a:t>добавленнуюстоимость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,</a:t>
            </a:r>
            <a:endParaRPr lang="ru-RU" sz="24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ЭП- экспортная пошлина в % от стоимости экспортируемой продукции (за единицу).</a:t>
            </a:r>
            <a:endParaRPr lang="ru-RU" sz="2400" dirty="0">
              <a:effectLst/>
              <a:latin typeface="Times New Roman"/>
              <a:ea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52978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>
            <a:normAutofit lnSpcReduction="10000"/>
          </a:bodyPr>
          <a:lstStyle/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Для оценки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эффективности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международной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маркетинговой деятельности используется ряд следующих зависимостей:</a:t>
            </a:r>
            <a:endParaRPr lang="ru-RU" sz="24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1. Соотношение прибыли (Пр.) к затратам на международный маркетинг (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З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мм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) К</a:t>
            </a:r>
            <a:r>
              <a:rPr lang="ru-RU" sz="2400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1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=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П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р</a:t>
            </a:r>
            <a:r>
              <a:rPr lang="ru-RU" sz="2400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/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З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мм</a:t>
            </a:r>
            <a:r>
              <a:rPr lang="ru-RU" sz="2400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* 100% .</a:t>
            </a:r>
            <a:endParaRPr lang="ru-RU" sz="24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2. Соотношение прибыли к реальному объему продаж:</a:t>
            </a:r>
            <a:endParaRPr lang="ru-RU" sz="24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К</a:t>
            </a:r>
            <a:r>
              <a:rPr lang="ru-RU" sz="2400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2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=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П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р</a:t>
            </a:r>
            <a:r>
              <a:rPr lang="ru-RU" sz="2400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/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N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р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 * 100% .</a:t>
            </a:r>
            <a:endParaRPr lang="ru-RU" sz="24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3. Соотношение прямых торговых расходов (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R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т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) к реальному объему продаж: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К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з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 =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R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т</a:t>
            </a:r>
            <a:r>
              <a:rPr lang="ru-RU" sz="2400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/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Arial Unicode MS"/>
              </a:rPr>
              <a:t>N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/>
                <a:ea typeface="Arial Unicode MS"/>
              </a:rPr>
              <a:t>р</a:t>
            </a:r>
            <a:r>
              <a:rPr lang="ru-RU" sz="2400" baseline="-25000" dirty="0">
                <a:solidFill>
                  <a:srgbClr val="000000"/>
                </a:solidFill>
                <a:latin typeface="Times New Roman"/>
                <a:ea typeface="Arial Unicode MS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Arial Unicode MS"/>
              </a:rPr>
              <a:t>* 100% и другие.</a:t>
            </a:r>
            <a:endParaRPr lang="ru-RU" sz="2400" dirty="0">
              <a:latin typeface="Times New Roman"/>
              <a:ea typeface="Arial Unicode MS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ea typeface="Times New Roman"/>
              <a:cs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2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7"/>
            <a:ext cx="8229600" cy="4968552"/>
          </a:xfrm>
        </p:spPr>
        <p:txBody>
          <a:bodyPr>
            <a:noAutofit/>
          </a:bodyPr>
          <a:lstStyle/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Основные проблемы: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- оценка и выбор зарубежных стран для выхода на внешний рынок в условиях глобализации экономики,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- международная сегментация рынка,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- выбор стратегии маркетинга, соответствующих конкретной ситуации с учетом стратегических целей компании,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- повышение конкурентоспособности товара и фирмы,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- оптимизация товарного ассортимента,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- проведение гибкой ценовой политики,</a:t>
            </a:r>
            <a:endParaRPr lang="ru-RU" sz="2000" dirty="0">
              <a:latin typeface="Times New Roman"/>
              <a:ea typeface="Arial Unicode MS"/>
            </a:endParaRPr>
          </a:p>
          <a:p>
            <a:pPr marL="18034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Arial Unicode MS"/>
              </a:rPr>
              <a:t>- организация эффективного сервисного обслуживания и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другие.</a:t>
            </a:r>
            <a:endParaRPr lang="ru-RU" sz="2000" dirty="0">
              <a:effectLst/>
              <a:latin typeface="Times New Roman"/>
              <a:ea typeface="Arial Unicode M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738E-082E-47D5-90A6-1A808B1ED9F7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548680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/>
                <a:ea typeface="Arial Unicode MS"/>
              </a:rPr>
              <a:t>3. Основные проблемы в сфере международного маркетинга в условиях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Arial Unicode MS"/>
              </a:rPr>
              <a:t>цифровой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Arial Unicode MS"/>
              </a:rPr>
              <a:t>экономики.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8749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1080</Words>
  <Application>Microsoft Office PowerPoint</Application>
  <PresentationFormat>Экран (4:3)</PresentationFormat>
  <Paragraphs>132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Лекция 5-6  Система международного маркетинга. Перспективы развития цифрового маркетинга.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 Маркетинг основные понятия и методология управления современного предприятия</dc:title>
  <dc:creator>Пользователь Windows</dc:creator>
  <cp:lastModifiedBy>Пользователь Windows</cp:lastModifiedBy>
  <cp:revision>106</cp:revision>
  <dcterms:created xsi:type="dcterms:W3CDTF">2018-09-06T23:59:10Z</dcterms:created>
  <dcterms:modified xsi:type="dcterms:W3CDTF">2019-11-06T14:00:19Z</dcterms:modified>
</cp:coreProperties>
</file>