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7"/>
  </p:notesMasterIdLst>
  <p:sldIdLst>
    <p:sldId id="258" r:id="rId2"/>
    <p:sldId id="264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293ED7"/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346" autoAdjust="0"/>
  </p:normalViewPr>
  <p:slideViewPr>
    <p:cSldViewPr>
      <p:cViewPr varScale="1">
        <p:scale>
          <a:sx n="58" d="100"/>
          <a:sy n="58" d="100"/>
        </p:scale>
        <p:origin x="-6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FDCC8E-BABC-43AF-91B5-4AA17BE7116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B41A-63A1-44AB-A498-B8766C08526D}" type="slidenum">
              <a:rPr lang="ru-RU"/>
              <a:pPr/>
              <a:t>1</a:t>
            </a:fld>
            <a:endParaRPr 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8F73B-7B39-410E-9356-F51224CCADB2}" type="slidenum">
              <a:rPr lang="ru-RU"/>
              <a:pPr/>
              <a:t>3</a:t>
            </a:fld>
            <a:endParaRPr lang="ru-RU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1944D-41F2-4878-B7E3-8E27F672AAAC}" type="slidenum">
              <a:rPr lang="ru-RU"/>
              <a:pPr/>
              <a:t>4</a:t>
            </a:fld>
            <a:endParaRPr lang="ru-RU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01AF4-7B68-40D8-A0F4-429048C5FDFE}" type="slidenum">
              <a:rPr lang="ru-RU"/>
              <a:pPr/>
              <a:t>5</a:t>
            </a:fld>
            <a:endParaRPr 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63598-08FE-4D45-BCFD-974DA3DDB010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E92973-B96D-46A4-AF28-270491AA102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BA52E-B364-467D-A1CC-3E10DE5F8F5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CA9954-B514-441D-8C5B-156D76252D0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448A2-6237-4CD9-A62C-2659F832036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42825-5E81-463C-9AE2-9AE989CA849B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C9548-829E-48DB-8EDF-7B6102AF453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53C51-2E61-4BBC-BB40-6A4ED57B29F1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4E90E-4085-45D1-912F-DD797C74985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33A62-D269-4FE6-82CD-50EC74968B7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256A8-BDAA-446E-B613-4A497AD0E34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36625CD-1040-4893-B978-307B6065083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BFF1706-9033-484C-88B2-33B9EB7A5344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98525"/>
          </a:xfrm>
        </p:spPr>
        <p:txBody>
          <a:bodyPr/>
          <a:lstStyle/>
          <a:p>
            <a:pPr algn="ctr"/>
            <a:r>
              <a:rPr lang="ru-RU" sz="2600" dirty="0" err="1" smtClean="0">
                <a:solidFill>
                  <a:srgbClr val="00B050"/>
                </a:solidFill>
                <a:latin typeface="Times New Roman" pitchFamily="18" charset="0"/>
              </a:rPr>
              <a:t>Порівняння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B050"/>
                </a:solidFill>
                <a:latin typeface="Times New Roman" pitchFamily="18" charset="0"/>
              </a:rPr>
              <a:t>неорганічних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B050"/>
                </a:solidFill>
                <a:latin typeface="Times New Roman" pitchFamily="18" charset="0"/>
              </a:rPr>
              <a:t>каталізаторів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B050"/>
                </a:solidFill>
                <a:latin typeface="Times New Roman" pitchFamily="18" charset="0"/>
              </a:rPr>
              <a:t>і</a:t>
            </a: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B050"/>
                </a:solidFill>
                <a:latin typeface="Times New Roman" pitchFamily="18" charset="0"/>
              </a:rPr>
              <a:t>ферментів</a:t>
            </a:r>
            <a:endParaRPr lang="ru-RU" sz="2600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graphicFrame>
        <p:nvGraphicFramePr>
          <p:cNvPr id="59445" name="Group 53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5902325"/>
        </p:xfrm>
        <a:graphic>
          <a:graphicData uri="http://schemas.openxmlformats.org/drawingml/2006/table">
            <a:tbl>
              <a:tblPr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  <a:reflection blurRad="6350" stA="50000" endA="300" endPos="90000" dir="5400000" sy="-100000" algn="bl" rotWithShape="0"/>
                </a:effectLst>
                <a:tableStyleId>{3C2FFA5D-87B4-456A-9821-1D502468CF0F}</a:tableStyleId>
              </a:tblPr>
              <a:tblGrid>
                <a:gridCol w="2362200"/>
                <a:gridCol w="3048000"/>
                <a:gridCol w="2819400"/>
              </a:tblGrid>
              <a:tr h="8556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Ознаки</a:t>
                      </a: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порівняння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Неорганічні</a:t>
                      </a: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каталізатори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Ферменти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1.Хімічна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природа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Низькомолекулярні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речовини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утворені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1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декольками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елементами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Білки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-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високомолекулярні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полімери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2.Селектівніть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Низька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універсальний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kat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– Pt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присокює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богато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реакцій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Висока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На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кожну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реакцію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потрібен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свій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фермент.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7645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Оптимум 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Сільнокіслая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лужна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Невеликий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інтервал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у кожного ферменту -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свій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Інтервали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температури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Дуже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широки.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35 - 42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градуси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потім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денатурируют.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5.Зміни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структури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kat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в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ході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реакції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Змінюється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незначно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не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змінюється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зовсім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Сильно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змінюються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і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відновлюються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у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вихідну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структуру по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закінченні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реакції.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Збільшення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швидкості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реакції.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</a:t>
                      </a:r>
                      <a:endParaRPr kumimoji="0" lang="ru-RU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100 – 1000000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разів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Від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10 в 8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ступені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до 10 в 12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ступені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разів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ru-RU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1828800" y="914400"/>
            <a:ext cx="3276600" cy="838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Властивості ферментів</a:t>
            </a:r>
            <a:endParaRPr lang="uk-UA" dirty="0"/>
          </a:p>
        </p:txBody>
      </p:sp>
      <p:sp>
        <p:nvSpPr>
          <p:cNvPr id="3" name="Овал 2"/>
          <p:cNvSpPr/>
          <p:nvPr/>
        </p:nvSpPr>
        <p:spPr>
          <a:xfrm>
            <a:off x="2057400" y="2438400"/>
            <a:ext cx="3581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Ферменти</a:t>
            </a:r>
            <a:endParaRPr lang="uk-UA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990600" y="3733800"/>
            <a:ext cx="25908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ПРОТЕІНИ</a:t>
            </a:r>
            <a:endParaRPr lang="uk-UA" dirty="0"/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4800600" y="3581400"/>
            <a:ext cx="25146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Протеїди</a:t>
            </a:r>
          </a:p>
          <a:p>
            <a:pPr algn="ctr"/>
            <a:r>
              <a:rPr lang="uk-UA" dirty="0" smtClean="0"/>
              <a:t>(</a:t>
            </a:r>
            <a:r>
              <a:rPr lang="uk-UA" dirty="0" err="1" smtClean="0"/>
              <a:t>Холофкерменти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6" name="Блок-схема: ручной ввод 5"/>
          <p:cNvSpPr/>
          <p:nvPr/>
        </p:nvSpPr>
        <p:spPr>
          <a:xfrm>
            <a:off x="2819400" y="4495800"/>
            <a:ext cx="2362200" cy="1828800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Білкова частина</a:t>
            </a:r>
          </a:p>
          <a:p>
            <a:pPr algn="ctr"/>
            <a:r>
              <a:rPr lang="uk-UA" dirty="0" smtClean="0"/>
              <a:t>(апофермент)</a:t>
            </a:r>
            <a:endParaRPr lang="uk-UA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5715000" y="4495800"/>
            <a:ext cx="2286000" cy="16764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Небілкова частина</a:t>
            </a:r>
          </a:p>
          <a:p>
            <a:pPr algn="ctr"/>
            <a:r>
              <a:rPr lang="uk-UA" dirty="0" smtClean="0"/>
              <a:t>(</a:t>
            </a:r>
            <a:r>
              <a:rPr lang="uk-UA" dirty="0" err="1" smtClean="0"/>
              <a:t>простетична</a:t>
            </a:r>
            <a:r>
              <a:rPr lang="uk-UA" dirty="0" smtClean="0"/>
              <a:t> група)</a:t>
            </a:r>
            <a:endParaRPr lang="uk-UA" dirty="0"/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371600" y="2971800"/>
            <a:ext cx="1752600" cy="762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5029200" y="2895600"/>
            <a:ext cx="2133600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3200400" y="3886200"/>
            <a:ext cx="1905000" cy="1143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1" name="Выгнутая вправо стрелка 20"/>
          <p:cNvSpPr/>
          <p:nvPr/>
        </p:nvSpPr>
        <p:spPr>
          <a:xfrm>
            <a:off x="6553200" y="3733800"/>
            <a:ext cx="990600" cy="1371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  <a:solidFill>
            <a:schemeClr val="accent1"/>
          </a:solidFill>
        </p:spPr>
        <p:txBody>
          <a:bodyPr/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ферментв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 err="1" smtClean="0"/>
              <a:t>здатні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розчинення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воді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утворення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колоїдних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розчинів</a:t>
            </a:r>
            <a:r>
              <a:rPr lang="ru-RU" sz="2400" b="1" dirty="0" smtClean="0"/>
              <a:t>;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збільшують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швидкість</a:t>
            </a:r>
            <a:r>
              <a:rPr lang="ru-RU" sz="2400" b="1" dirty="0" smtClean="0"/>
              <a:t> реакції;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 не </a:t>
            </a:r>
            <a:r>
              <a:rPr lang="ru-RU" sz="2400" b="1" dirty="0" err="1" smtClean="0"/>
              <a:t>витрачаються</a:t>
            </a:r>
            <a:r>
              <a:rPr lang="ru-RU" sz="2400" b="1" dirty="0" smtClean="0"/>
              <a:t> в реакції;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амфотерні</a:t>
            </a:r>
            <a:r>
              <a:rPr lang="ru-RU" sz="2400" b="1" dirty="0" smtClean="0"/>
              <a:t>; </a:t>
            </a:r>
            <a:endParaRPr lang="ru-RU" sz="2400" b="1" dirty="0" smtClean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їх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присутність</a:t>
            </a:r>
            <a:r>
              <a:rPr lang="ru-RU" sz="2400" b="1" dirty="0" smtClean="0"/>
              <a:t> не </a:t>
            </a:r>
            <a:r>
              <a:rPr lang="ru-RU" sz="2400" b="1" dirty="0" err="1" smtClean="0"/>
              <a:t>впливає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властивості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продуктів</a:t>
            </a:r>
            <a:r>
              <a:rPr lang="ru-RU" sz="2400" b="1" dirty="0" smtClean="0"/>
              <a:t> реакції;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 характерно </a:t>
            </a:r>
            <a:r>
              <a:rPr lang="ru-RU" sz="2400" b="1" dirty="0" err="1" smtClean="0"/>
              <a:t>протікання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кольорових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реакцій</a:t>
            </a:r>
            <a:r>
              <a:rPr lang="ru-RU" sz="2400" b="1" dirty="0" smtClean="0"/>
              <a:t>;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змінюють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енергію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активації</a:t>
            </a:r>
            <a:r>
              <a:rPr lang="ru-RU" sz="2400" b="1" dirty="0" smtClean="0"/>
              <a:t>, при </a:t>
            </a:r>
            <a:r>
              <a:rPr lang="ru-RU" sz="2400" b="1" dirty="0" err="1" smtClean="0"/>
              <a:t>якій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може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статися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реакція</a:t>
            </a:r>
            <a:r>
              <a:rPr lang="ru-RU" sz="2400" b="1" dirty="0" smtClean="0"/>
              <a:t>;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 не </a:t>
            </a:r>
            <a:r>
              <a:rPr lang="ru-RU" sz="2400" b="1" dirty="0" err="1" smtClean="0"/>
              <a:t>змінюють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скільки-небудь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значно</a:t>
            </a:r>
            <a:r>
              <a:rPr lang="ru-RU" sz="2400" b="1" dirty="0" smtClean="0"/>
              <a:t> температуру, при </a:t>
            </a:r>
            <a:r>
              <a:rPr lang="ru-RU" sz="2400" b="1" dirty="0" err="1" smtClean="0"/>
              <a:t>якій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відбувається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реакція</a:t>
            </a:r>
            <a:r>
              <a:rPr lang="ru-RU" sz="2400" b="1" dirty="0" smtClean="0"/>
              <a:t>;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здатні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денатурації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гідролізу</a:t>
            </a:r>
            <a:r>
              <a:rPr lang="ru-RU" sz="2400" b="1" dirty="0" smtClean="0"/>
              <a:t>.</a:t>
            </a:r>
            <a:r>
              <a:rPr lang="ru-RU" sz="2100" dirty="0" smtClean="0"/>
              <a:t> </a:t>
            </a:r>
            <a:endParaRPr lang="ru-RU" sz="21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nimBg="1"/>
      <p:bldP spid="1054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 err="1" smtClean="0"/>
              <a:t>Специфічні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2800" b="1" dirty="0" err="1" smtClean="0"/>
              <a:t>Поєднання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високої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активності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дотриманням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суворого</a:t>
            </a:r>
            <a:r>
              <a:rPr lang="ru-RU" sz="2800" b="1" dirty="0" smtClean="0"/>
              <a:t> ряду умов; </a:t>
            </a:r>
          </a:p>
          <a:p>
            <a:r>
              <a:rPr lang="ru-RU" sz="2800" b="1" dirty="0" smtClean="0"/>
              <a:t> </a:t>
            </a:r>
            <a:r>
              <a:rPr lang="ru-RU" sz="2800" b="1" dirty="0" err="1" smtClean="0"/>
              <a:t>Специфічність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дії</a:t>
            </a:r>
            <a:r>
              <a:rPr lang="ru-RU" sz="2800" b="1" dirty="0" smtClean="0"/>
              <a:t> за принципом «ключ - замок» </a:t>
            </a:r>
            <a:r>
              <a:rPr lang="ru-RU" sz="2800" b="1" dirty="0" err="1" smtClean="0"/>
              <a:t>або</a:t>
            </a:r>
            <a:r>
              <a:rPr lang="ru-RU" sz="2800" b="1" dirty="0" smtClean="0"/>
              <a:t> «рука - рукавичка»; </a:t>
            </a:r>
          </a:p>
          <a:p>
            <a:r>
              <a:rPr lang="ru-RU" sz="2800" b="1" dirty="0" smtClean="0"/>
              <a:t> </a:t>
            </a:r>
            <a:r>
              <a:rPr lang="ru-RU" sz="2800" b="1" dirty="0" err="1" smtClean="0"/>
              <a:t>стабільність</a:t>
            </a:r>
            <a:r>
              <a:rPr lang="ru-RU" sz="2800" b="1" dirty="0" smtClean="0"/>
              <a:t>; </a:t>
            </a:r>
          </a:p>
          <a:p>
            <a:r>
              <a:rPr lang="ru-RU" sz="2800" b="1" dirty="0" smtClean="0"/>
              <a:t> </a:t>
            </a:r>
            <a:r>
              <a:rPr lang="ru-RU" sz="2800" b="1" dirty="0" err="1" smtClean="0"/>
              <a:t>Оборотність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дії</a:t>
            </a:r>
            <a:r>
              <a:rPr lang="ru-RU" sz="2800" b="1" dirty="0" smtClean="0"/>
              <a:t>:</a:t>
            </a:r>
            <a:r>
              <a:rPr lang="ru-RU" sz="3200" dirty="0" smtClean="0"/>
              <a:t>   </a:t>
            </a:r>
            <a:r>
              <a:rPr lang="en-US" sz="3200" dirty="0" smtClean="0"/>
              <a:t>  </a:t>
            </a:r>
            <a:endParaRPr lang="uk-UA" sz="3200" dirty="0" smtClean="0"/>
          </a:p>
          <a:p>
            <a:r>
              <a:rPr lang="en-US" sz="3200" dirty="0" smtClean="0"/>
              <a:t>         </a:t>
            </a:r>
            <a:r>
              <a:rPr lang="ru-RU" sz="2800" b="1" dirty="0" smtClean="0"/>
              <a:t>Е + </a:t>
            </a:r>
            <a:r>
              <a:rPr lang="en-US" sz="2800" b="1" dirty="0" smtClean="0"/>
              <a:t>S ↔ ES → E + P</a:t>
            </a:r>
            <a:r>
              <a:rPr lang="ru-RU" sz="2800" dirty="0" smtClean="0"/>
              <a:t>, де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Е – </a:t>
            </a:r>
            <a:r>
              <a:rPr lang="ru-RU" sz="2000" dirty="0" err="1" smtClean="0"/>
              <a:t>ензим</a:t>
            </a:r>
            <a:r>
              <a:rPr lang="ru-RU" sz="2000" dirty="0" smtClean="0"/>
              <a:t>; </a:t>
            </a:r>
            <a:r>
              <a:rPr lang="ru-RU" sz="2000" dirty="0" err="1" smtClean="0"/>
              <a:t>S</a:t>
            </a:r>
            <a:r>
              <a:rPr lang="ru-RU" sz="2000" dirty="0" smtClean="0"/>
              <a:t> - субстрат, </a:t>
            </a:r>
            <a:r>
              <a:rPr lang="ru-RU" sz="2000" dirty="0" err="1" smtClean="0"/>
              <a:t>P</a:t>
            </a:r>
            <a:r>
              <a:rPr lang="ru-RU" sz="2000" dirty="0" smtClean="0"/>
              <a:t> - продукт реакції,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ES</a:t>
            </a:r>
            <a:r>
              <a:rPr lang="ru-RU" sz="2000" dirty="0" smtClean="0"/>
              <a:t> - </a:t>
            </a:r>
            <a:r>
              <a:rPr lang="ru-RU" sz="2000" dirty="0" err="1" smtClean="0"/>
              <a:t>фермент-субстратний</a:t>
            </a:r>
            <a:r>
              <a:rPr lang="ru-RU" sz="2000" dirty="0" smtClean="0"/>
              <a:t> </a:t>
            </a:r>
            <a:r>
              <a:rPr lang="ru-RU" sz="2000" dirty="0" smtClean="0"/>
              <a:t>комплекс.</a:t>
            </a: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  <p:bldP spid="1085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838200"/>
          </a:xfrm>
          <a:solidFill>
            <a:schemeClr val="accent1"/>
          </a:solidFill>
        </p:spPr>
        <p:txBody>
          <a:bodyPr/>
          <a:lstStyle/>
          <a:p>
            <a:r>
              <a:rPr lang="ru-RU" sz="3200" dirty="0" smtClean="0"/>
              <a:t>Роль </a:t>
            </a:r>
            <a:r>
              <a:rPr lang="ru-RU" sz="3200" dirty="0" err="1" smtClean="0"/>
              <a:t>ферментів</a:t>
            </a:r>
            <a:r>
              <a:rPr lang="ru-RU" sz="3200" dirty="0" smtClean="0"/>
              <a:t> у </a:t>
            </a:r>
            <a:r>
              <a:rPr lang="ru-RU" sz="3200" dirty="0" err="1" smtClean="0"/>
              <a:t>життєдіяльності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організмів</a:t>
            </a:r>
            <a:r>
              <a:rPr lang="ru-RU" sz="3200" dirty="0" smtClean="0"/>
              <a:t> :</a:t>
            </a:r>
            <a:endParaRPr lang="ru-RU" sz="32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000" b="1" dirty="0" err="1" smtClean="0"/>
              <a:t>Вроджені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порушення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обміну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Взаємоперетворення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речовин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Біохімічна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революція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Перетворення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енергії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біосинтез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Фармакологія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Ультраструктура мембран;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Генетичний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апарат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Харчування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Клітинний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метаболізм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Каталізі</a:t>
            </a:r>
            <a:r>
              <a:rPr lang="ru-RU" sz="2000" b="1" dirty="0" smtClean="0"/>
              <a:t> </a:t>
            </a:r>
            <a:endParaRPr lang="ru-RU" sz="2000" b="1" dirty="0" smtClean="0"/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Фізіологічна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регуляція</a:t>
            </a:r>
            <a:r>
              <a:rPr lang="ru-RU" sz="2000" b="1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Бактеріальне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бродіння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>
              <a:lnSpc>
                <a:spcPct val="90000"/>
              </a:lnSpc>
            </a:pPr>
            <a:endParaRPr lang="ru-RU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/>
      <p:bldP spid="11059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293</TotalTime>
  <Words>344</Words>
  <Application>Microsoft PowerPoint</Application>
  <PresentationFormat>Экран (4:3)</PresentationFormat>
  <Paragraphs>71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Порівняння неорганічних каталізаторів  і ферментів</vt:lpstr>
      <vt:lpstr>Слайд 2</vt:lpstr>
      <vt:lpstr>Загальні властивості ферментв:</vt:lpstr>
      <vt:lpstr>Специфічні:</vt:lpstr>
      <vt:lpstr>Роль ферментів у життєдіяльності організмів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34</cp:revision>
  <cp:lastPrinted>1601-01-01T00:00:00Z</cp:lastPrinted>
  <dcterms:created xsi:type="dcterms:W3CDTF">1601-01-01T00:00:00Z</dcterms:created>
  <dcterms:modified xsi:type="dcterms:W3CDTF">2014-07-10T14:59:45Z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