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2" r:id="rId1"/>
  </p:sldMasterIdLst>
  <p:notesMasterIdLst>
    <p:notesMasterId r:id="rId7"/>
  </p:notesMasterIdLst>
  <p:sldIdLst>
    <p:sldId id="258" r:id="rId2"/>
    <p:sldId id="264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293ED7"/>
    <a:srgbClr val="009900"/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34615" autoAdjust="0"/>
    <p:restoredTop sz="86346" autoAdjust="0"/>
  </p:normalViewPr>
  <p:slideViewPr>
    <p:cSldViewPr>
      <p:cViewPr varScale="1">
        <p:scale>
          <a:sx n="58" d="100"/>
          <a:sy n="58" d="100"/>
        </p:scale>
        <p:origin x="-63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140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0FDCC8E-BABC-43AF-91B5-4AA17BE71161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CBB41A-63A1-44AB-A498-B8766C08526D}" type="slidenum">
              <a:rPr lang="ru-RU"/>
              <a:pPr/>
              <a:t>1</a:t>
            </a:fld>
            <a:endParaRPr lang="ru-RU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38F73B-7B39-410E-9356-F51224CCADB2}" type="slidenum">
              <a:rPr lang="ru-RU"/>
              <a:pPr/>
              <a:t>3</a:t>
            </a:fld>
            <a:endParaRPr lang="ru-RU"/>
          </a:p>
        </p:txBody>
      </p:sp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71944D-41F2-4878-B7E3-8E27F672AAAC}" type="slidenum">
              <a:rPr lang="ru-RU"/>
              <a:pPr/>
              <a:t>4</a:t>
            </a:fld>
            <a:endParaRPr lang="ru-RU"/>
          </a:p>
        </p:txBody>
      </p:sp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D01AF4-7B68-40D8-A0F4-429048C5FDFE}" type="slidenum">
              <a:rPr lang="ru-RU"/>
              <a:pPr/>
              <a:t>5</a:t>
            </a:fld>
            <a:endParaRPr lang="ru-RU"/>
          </a:p>
        </p:txBody>
      </p:sp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 alt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alt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A63598-08FE-4D45-BCFD-974DA3DDB010}" type="slidenum">
              <a:rPr lang="ru-RU" altLang="en-US" smtClean="0"/>
              <a:pPr/>
              <a:t>‹#›</a:t>
            </a:fld>
            <a:endParaRPr lang="ru-RU" alt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E92973-B96D-46A4-AF28-270491AA102C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ABA52E-B364-467D-A1CC-3E10DE5F8F5A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95CA9954-B514-441D-8C5B-156D76252D0C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5448A2-6237-4CD9-A62C-2659F8320363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242825-5E81-463C-9AE2-9AE989CA849B}" type="slidenum">
              <a:rPr lang="ru-RU" altLang="en-US" smtClean="0"/>
              <a:pPr/>
              <a:t>‹#›</a:t>
            </a:fld>
            <a:endParaRPr lang="ru-RU" alt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AC9548-829E-48DB-8EDF-7B6102AF453B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 alt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alt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C53C51-2E61-4BBC-BB40-6A4ED57B29F1}" type="slidenum">
              <a:rPr lang="ru-RU" altLang="en-US" smtClean="0"/>
              <a:pPr/>
              <a:t>‹#›</a:t>
            </a:fld>
            <a:endParaRPr lang="ru-RU" altLang="en-US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 alt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alt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64E90E-4085-45D1-912F-DD797C749855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 alt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alt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733A62-D269-4FE6-82CD-50EC74968B7D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C256A8-BDAA-446E-B613-4A497AD0E347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endParaRPr lang="ru-RU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F36625CD-1040-4893-B978-307B6065083A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 alt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 alt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3BFF1706-9033-484C-88B2-33B9EB7A5344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898525"/>
          </a:xfrm>
        </p:spPr>
        <p:txBody>
          <a:bodyPr/>
          <a:lstStyle/>
          <a:p>
            <a:pPr algn="ctr"/>
            <a:r>
              <a:rPr lang="ru-RU" sz="2600" dirty="0" err="1" smtClean="0">
                <a:solidFill>
                  <a:srgbClr val="00B050"/>
                </a:solidFill>
                <a:latin typeface="Times New Roman" pitchFamily="18" charset="0"/>
              </a:rPr>
              <a:t>Порівняння</a:t>
            </a:r>
            <a:r>
              <a:rPr lang="ru-RU" sz="2600" dirty="0" smtClean="0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ru-RU" sz="2600" dirty="0" err="1" smtClean="0">
                <a:solidFill>
                  <a:srgbClr val="00B050"/>
                </a:solidFill>
                <a:latin typeface="Times New Roman" pitchFamily="18" charset="0"/>
              </a:rPr>
              <a:t>неорганічних</a:t>
            </a:r>
            <a:r>
              <a:rPr lang="ru-RU" sz="2600" dirty="0" smtClean="0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ru-RU" sz="2600" dirty="0" err="1" smtClean="0">
                <a:solidFill>
                  <a:srgbClr val="00B050"/>
                </a:solidFill>
                <a:latin typeface="Times New Roman" pitchFamily="18" charset="0"/>
              </a:rPr>
              <a:t>каталізаторів</a:t>
            </a:r>
            <a:r>
              <a:rPr lang="ru-RU" sz="2600" dirty="0" smtClean="0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ru-RU" sz="2600" dirty="0" smtClean="0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ru-RU" sz="2600" dirty="0" err="1" smtClean="0">
                <a:solidFill>
                  <a:srgbClr val="00B050"/>
                </a:solidFill>
                <a:latin typeface="Times New Roman" pitchFamily="18" charset="0"/>
              </a:rPr>
              <a:t>і</a:t>
            </a:r>
            <a:r>
              <a:rPr lang="ru-RU" sz="2600" dirty="0" smtClean="0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ru-RU" sz="2600" dirty="0" err="1" smtClean="0">
                <a:solidFill>
                  <a:srgbClr val="00B050"/>
                </a:solidFill>
                <a:latin typeface="Times New Roman" pitchFamily="18" charset="0"/>
              </a:rPr>
              <a:t>ферментів</a:t>
            </a:r>
            <a:endParaRPr lang="ru-RU" sz="2600" dirty="0">
              <a:solidFill>
                <a:srgbClr val="00B050"/>
              </a:solidFill>
              <a:latin typeface="Times New Roman" pitchFamily="18" charset="0"/>
            </a:endParaRPr>
          </a:p>
        </p:txBody>
      </p:sp>
      <p:graphicFrame>
        <p:nvGraphicFramePr>
          <p:cNvPr id="59445" name="Group 53"/>
          <p:cNvGraphicFramePr>
            <a:graphicFrameLocks noGrp="1"/>
          </p:cNvGraphicFramePr>
          <p:nvPr>
            <p:ph type="tbl" idx="1"/>
          </p:nvPr>
        </p:nvGraphicFramePr>
        <p:xfrm>
          <a:off x="457200" y="1219200"/>
          <a:ext cx="8229600" cy="5902325"/>
        </p:xfrm>
        <a:graphic>
          <a:graphicData uri="http://schemas.openxmlformats.org/drawingml/2006/table">
            <a:tbl>
              <a:tblPr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  <a:reflection blurRad="6350" stA="50000" endA="300" endPos="90000" dir="5400000" sy="-100000" algn="bl" rotWithShape="0"/>
                </a:effectLst>
                <a:tableStyleId>{3C2FFA5D-87B4-456A-9821-1D502468CF0F}</a:tableStyleId>
              </a:tblPr>
              <a:tblGrid>
                <a:gridCol w="2362200"/>
                <a:gridCol w="3048000"/>
                <a:gridCol w="2819400"/>
              </a:tblGrid>
              <a:tr h="855663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Ознаки</a:t>
                      </a:r>
                      <a:r>
                        <a:rPr kumimoji="0" lang="ru-RU" sz="2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ru-RU" sz="2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порівняння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Неорганічні</a:t>
                      </a:r>
                      <a:r>
                        <a:rPr kumimoji="0" lang="ru-RU" sz="2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ru-RU" sz="2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каталізатори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Ферменти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</a:tr>
              <a:tr h="7286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1.Хімічна</a:t>
                      </a: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природа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ru-RU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Низькомолекулярні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ru-RU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речовини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, </a:t>
                      </a:r>
                      <a:r>
                        <a:rPr kumimoji="0" lang="ru-RU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утворені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1 </a:t>
                      </a:r>
                      <a:r>
                        <a:rPr kumimoji="0" lang="ru-RU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або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ru-RU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декольками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ru-RU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елементами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.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Білки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- </a:t>
                      </a:r>
                      <a:r>
                        <a:rPr kumimoji="0" lang="ru-RU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високомолекулярні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ru-RU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полімери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</a:tr>
              <a:tr h="6048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2.Селектівніть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Низька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, </a:t>
                      </a:r>
                      <a:r>
                        <a:rPr kumimoji="0" lang="ru-RU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універсальний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kat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– Pt 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ru-RU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присокює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богато </a:t>
                      </a:r>
                      <a:r>
                        <a:rPr kumimoji="0" lang="ru-RU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реакцій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.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Висока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. На </a:t>
                      </a:r>
                      <a:r>
                        <a:rPr kumimoji="0" lang="ru-RU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кожну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ru-RU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реакцію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ru-RU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потрібен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ru-RU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свій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фермент.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</a:tr>
              <a:tr h="7645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3. Оптимум </a:t>
                      </a: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pH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Сільнокіслая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ru-RU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або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ru-RU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лужна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Невеликий </a:t>
                      </a:r>
                      <a:r>
                        <a:rPr kumimoji="0" lang="ru-RU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інтервал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, у кожного ферменту - </a:t>
                      </a:r>
                      <a:r>
                        <a:rPr kumimoji="0" lang="ru-RU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свій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.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</a:tr>
              <a:tr h="7302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4.</a:t>
                      </a: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ru-RU" sz="20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Інтервали</a:t>
                      </a: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ru-RU" sz="20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температури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Дуже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широки.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35 - 42 </a:t>
                      </a:r>
                      <a:r>
                        <a:rPr kumimoji="0" lang="ru-RU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градуси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, </a:t>
                      </a:r>
                      <a:r>
                        <a:rPr kumimoji="0" lang="ru-RU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потім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денатурируют.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</a:tr>
              <a:tr h="10763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5.Зміни</a:t>
                      </a: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ru-RU" sz="20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структури</a:t>
                      </a: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ru-RU" sz="20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kat</a:t>
                      </a: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в </a:t>
                      </a:r>
                      <a:r>
                        <a:rPr kumimoji="0" lang="ru-RU" sz="20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ході</a:t>
                      </a: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реакції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Змінюється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ru-RU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незначно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, </a:t>
                      </a:r>
                      <a:r>
                        <a:rPr kumimoji="0" lang="ru-RU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або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не </a:t>
                      </a:r>
                      <a:r>
                        <a:rPr kumimoji="0" lang="ru-RU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змінюється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ru-RU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зовсім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.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Сильно </a:t>
                      </a:r>
                      <a:r>
                        <a:rPr kumimoji="0" lang="ru-RU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змінюються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ru-RU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і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ru-RU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відновлюються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у </a:t>
                      </a:r>
                      <a:r>
                        <a:rPr kumimoji="0" lang="ru-RU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вихідну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структуру по </a:t>
                      </a:r>
                      <a:r>
                        <a:rPr kumimoji="0" lang="ru-RU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закінченні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реакції.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</a:tr>
              <a:tr h="10477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6. </a:t>
                      </a:r>
                      <a:r>
                        <a:rPr kumimoji="0" lang="ru-RU" sz="20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Збільшення</a:t>
                      </a: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ru-RU" sz="20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швидкості</a:t>
                      </a: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реакції.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      </a:t>
                      </a:r>
                      <a:endParaRPr kumimoji="0" lang="ru-RU" sz="9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В 100 – 1000000 </a:t>
                      </a:r>
                      <a:r>
                        <a:rPr kumimoji="0" lang="ru-RU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разів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Від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10 в 8 </a:t>
                      </a:r>
                      <a:r>
                        <a:rPr kumimoji="0" lang="ru-RU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ступені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до 10 в 12 </a:t>
                      </a:r>
                      <a:r>
                        <a:rPr kumimoji="0" lang="ru-RU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ступені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ru-RU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разів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.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9395" name="Rectangle 3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endParaRPr lang="ru-RU" sz="30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6" dur="500" fill="hold"/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знак завершения 1"/>
          <p:cNvSpPr/>
          <p:nvPr/>
        </p:nvSpPr>
        <p:spPr>
          <a:xfrm>
            <a:off x="1828800" y="914400"/>
            <a:ext cx="3276600" cy="838200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Властивості ферментів</a:t>
            </a:r>
            <a:endParaRPr lang="uk-UA" dirty="0"/>
          </a:p>
        </p:txBody>
      </p:sp>
      <p:sp>
        <p:nvSpPr>
          <p:cNvPr id="3" name="Овал 2"/>
          <p:cNvSpPr/>
          <p:nvPr/>
        </p:nvSpPr>
        <p:spPr>
          <a:xfrm>
            <a:off x="2057400" y="2438400"/>
            <a:ext cx="35814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Ферменти</a:t>
            </a:r>
            <a:endParaRPr lang="uk-UA" dirty="0"/>
          </a:p>
        </p:txBody>
      </p:sp>
      <p:sp>
        <p:nvSpPr>
          <p:cNvPr id="4" name="Блок-схема: знак завершения 3"/>
          <p:cNvSpPr/>
          <p:nvPr/>
        </p:nvSpPr>
        <p:spPr>
          <a:xfrm>
            <a:off x="990600" y="3733800"/>
            <a:ext cx="2590800" cy="457200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err="1" smtClean="0"/>
              <a:t>ПРОТЕІНИ</a:t>
            </a:r>
            <a:endParaRPr lang="uk-UA" dirty="0"/>
          </a:p>
        </p:txBody>
      </p:sp>
      <p:sp>
        <p:nvSpPr>
          <p:cNvPr id="5" name="Блок-схема: знак завершения 4"/>
          <p:cNvSpPr/>
          <p:nvPr/>
        </p:nvSpPr>
        <p:spPr>
          <a:xfrm>
            <a:off x="4800600" y="3581400"/>
            <a:ext cx="2514600" cy="457200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Протеїди</a:t>
            </a:r>
          </a:p>
          <a:p>
            <a:pPr algn="ctr"/>
            <a:r>
              <a:rPr lang="uk-UA" dirty="0" smtClean="0"/>
              <a:t>(</a:t>
            </a:r>
            <a:r>
              <a:rPr lang="uk-UA" dirty="0" err="1" smtClean="0"/>
              <a:t>Холофкерменти</a:t>
            </a:r>
            <a:r>
              <a:rPr lang="uk-UA" dirty="0" smtClean="0"/>
              <a:t>)</a:t>
            </a:r>
            <a:endParaRPr lang="uk-UA" dirty="0"/>
          </a:p>
        </p:txBody>
      </p:sp>
      <p:sp>
        <p:nvSpPr>
          <p:cNvPr id="6" name="Блок-схема: ручной ввод 5"/>
          <p:cNvSpPr/>
          <p:nvPr/>
        </p:nvSpPr>
        <p:spPr>
          <a:xfrm>
            <a:off x="2819400" y="4495800"/>
            <a:ext cx="2362200" cy="1828800"/>
          </a:xfrm>
          <a:prstGeom prst="flowChartManualIn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Білкова частина</a:t>
            </a:r>
          </a:p>
          <a:p>
            <a:pPr algn="ctr"/>
            <a:r>
              <a:rPr lang="uk-UA" dirty="0" smtClean="0"/>
              <a:t>(апофермент)</a:t>
            </a:r>
            <a:endParaRPr lang="uk-UA" dirty="0"/>
          </a:p>
        </p:txBody>
      </p:sp>
      <p:sp>
        <p:nvSpPr>
          <p:cNvPr id="7" name="Блок-схема: документ 6"/>
          <p:cNvSpPr/>
          <p:nvPr/>
        </p:nvSpPr>
        <p:spPr>
          <a:xfrm>
            <a:off x="5715000" y="4495800"/>
            <a:ext cx="2286000" cy="1676400"/>
          </a:xfrm>
          <a:prstGeom prst="flowChart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Небілкова частина</a:t>
            </a:r>
          </a:p>
          <a:p>
            <a:pPr algn="ctr"/>
            <a:r>
              <a:rPr lang="uk-UA" dirty="0" smtClean="0"/>
              <a:t>(</a:t>
            </a:r>
            <a:r>
              <a:rPr lang="uk-UA" dirty="0" err="1" smtClean="0"/>
              <a:t>простетична</a:t>
            </a:r>
            <a:r>
              <a:rPr lang="uk-UA" dirty="0" smtClean="0"/>
              <a:t> група)</a:t>
            </a:r>
            <a:endParaRPr lang="uk-UA" dirty="0"/>
          </a:p>
        </p:txBody>
      </p:sp>
      <p:sp>
        <p:nvSpPr>
          <p:cNvPr id="13" name="Выгнутая влево стрелка 12"/>
          <p:cNvSpPr/>
          <p:nvPr/>
        </p:nvSpPr>
        <p:spPr>
          <a:xfrm>
            <a:off x="1371600" y="2971800"/>
            <a:ext cx="1752600" cy="76200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</a:endParaRPr>
          </a:p>
        </p:txBody>
      </p:sp>
      <p:sp>
        <p:nvSpPr>
          <p:cNvPr id="14" name="Выгнутая вправо стрелка 13"/>
          <p:cNvSpPr/>
          <p:nvPr/>
        </p:nvSpPr>
        <p:spPr>
          <a:xfrm>
            <a:off x="5029200" y="2895600"/>
            <a:ext cx="2133600" cy="6858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</a:endParaRPr>
          </a:p>
        </p:txBody>
      </p:sp>
      <p:sp>
        <p:nvSpPr>
          <p:cNvPr id="20" name="Выгнутая влево стрелка 19"/>
          <p:cNvSpPr/>
          <p:nvPr/>
        </p:nvSpPr>
        <p:spPr>
          <a:xfrm>
            <a:off x="3200400" y="3886200"/>
            <a:ext cx="1905000" cy="114300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</a:endParaRPr>
          </a:p>
        </p:txBody>
      </p:sp>
      <p:sp>
        <p:nvSpPr>
          <p:cNvPr id="21" name="Выгнутая вправо стрелка 20"/>
          <p:cNvSpPr/>
          <p:nvPr/>
        </p:nvSpPr>
        <p:spPr>
          <a:xfrm>
            <a:off x="6553200" y="3733800"/>
            <a:ext cx="990600" cy="13716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868362"/>
          </a:xfrm>
          <a:solidFill>
            <a:schemeClr val="accent1"/>
          </a:solidFill>
        </p:spPr>
        <p:txBody>
          <a:bodyPr/>
          <a:lstStyle/>
          <a:p>
            <a:r>
              <a:rPr lang="ru-RU" dirty="0" err="1" smtClean="0"/>
              <a:t>Загальні</a:t>
            </a:r>
            <a:r>
              <a:rPr lang="ru-RU" dirty="0" smtClean="0"/>
              <a:t> </a:t>
            </a:r>
            <a:r>
              <a:rPr lang="ru-RU" dirty="0" err="1" smtClean="0"/>
              <a:t>властивості</a:t>
            </a:r>
            <a:r>
              <a:rPr lang="ru-RU" dirty="0" smtClean="0"/>
              <a:t> </a:t>
            </a:r>
            <a:r>
              <a:rPr lang="ru-RU" dirty="0" err="1" smtClean="0"/>
              <a:t>ферментв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105479" name="Rectangle 7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229600" cy="4800600"/>
          </a:xfr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400" b="1" dirty="0" err="1" smtClean="0"/>
              <a:t>здатні</a:t>
            </a:r>
            <a:r>
              <a:rPr lang="ru-RU" sz="2400" b="1" dirty="0" smtClean="0"/>
              <a:t> до </a:t>
            </a:r>
            <a:r>
              <a:rPr lang="ru-RU" sz="2400" b="1" dirty="0" err="1" smtClean="0"/>
              <a:t>розчинення</a:t>
            </a:r>
            <a:r>
              <a:rPr lang="ru-RU" sz="2400" b="1" dirty="0" smtClean="0"/>
              <a:t> у </a:t>
            </a:r>
            <a:r>
              <a:rPr lang="ru-RU" sz="2400" b="1" dirty="0" err="1" smtClean="0"/>
              <a:t>воді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утворення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колоїдних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розчинів</a:t>
            </a:r>
            <a:r>
              <a:rPr lang="ru-RU" sz="2400" b="1" dirty="0" smtClean="0"/>
              <a:t>; </a:t>
            </a:r>
          </a:p>
          <a:p>
            <a:pPr>
              <a:lnSpc>
                <a:spcPct val="80000"/>
              </a:lnSpc>
            </a:pPr>
            <a:r>
              <a:rPr lang="ru-RU" sz="2400" b="1" dirty="0" smtClean="0"/>
              <a:t> </a:t>
            </a:r>
            <a:r>
              <a:rPr lang="ru-RU" sz="2400" b="1" dirty="0" err="1" smtClean="0"/>
              <a:t>збільшують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швидкість</a:t>
            </a:r>
            <a:r>
              <a:rPr lang="ru-RU" sz="2400" b="1" dirty="0" smtClean="0"/>
              <a:t> реакції; </a:t>
            </a:r>
          </a:p>
          <a:p>
            <a:pPr>
              <a:lnSpc>
                <a:spcPct val="80000"/>
              </a:lnSpc>
            </a:pPr>
            <a:r>
              <a:rPr lang="ru-RU" sz="2400" b="1" dirty="0" smtClean="0"/>
              <a:t> не </a:t>
            </a:r>
            <a:r>
              <a:rPr lang="ru-RU" sz="2400" b="1" dirty="0" err="1" smtClean="0"/>
              <a:t>витрачаються</a:t>
            </a:r>
            <a:r>
              <a:rPr lang="ru-RU" sz="2400" b="1" dirty="0" smtClean="0"/>
              <a:t> в реакції; </a:t>
            </a:r>
          </a:p>
          <a:p>
            <a:pPr>
              <a:lnSpc>
                <a:spcPct val="80000"/>
              </a:lnSpc>
            </a:pPr>
            <a:r>
              <a:rPr lang="ru-RU" sz="2400" b="1" dirty="0" smtClean="0"/>
              <a:t> </a:t>
            </a:r>
            <a:r>
              <a:rPr lang="ru-RU" sz="2400" b="1" dirty="0" err="1" smtClean="0"/>
              <a:t>амфотерні</a:t>
            </a:r>
            <a:r>
              <a:rPr lang="ru-RU" sz="2400" b="1" dirty="0" smtClean="0"/>
              <a:t>; </a:t>
            </a:r>
            <a:endParaRPr lang="ru-RU" sz="2400" b="1" dirty="0" smtClean="0"/>
          </a:p>
          <a:p>
            <a:pPr>
              <a:lnSpc>
                <a:spcPct val="80000"/>
              </a:lnSpc>
            </a:pPr>
            <a:r>
              <a:rPr lang="ru-RU" sz="2400" b="1" dirty="0" smtClean="0"/>
              <a:t> </a:t>
            </a:r>
            <a:r>
              <a:rPr lang="ru-RU" sz="2400" b="1" dirty="0" err="1" smtClean="0"/>
              <a:t>їх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присутність</a:t>
            </a:r>
            <a:r>
              <a:rPr lang="ru-RU" sz="2400" b="1" dirty="0" smtClean="0"/>
              <a:t> не </a:t>
            </a:r>
            <a:r>
              <a:rPr lang="ru-RU" sz="2400" b="1" dirty="0" err="1" smtClean="0"/>
              <a:t>впливає</a:t>
            </a:r>
            <a:r>
              <a:rPr lang="ru-RU" sz="2400" b="1" dirty="0" smtClean="0"/>
              <a:t> на </a:t>
            </a:r>
            <a:r>
              <a:rPr lang="ru-RU" sz="2400" b="1" dirty="0" err="1" smtClean="0"/>
              <a:t>властивості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продуктів</a:t>
            </a:r>
            <a:r>
              <a:rPr lang="ru-RU" sz="2400" b="1" dirty="0" smtClean="0"/>
              <a:t> реакції; </a:t>
            </a:r>
          </a:p>
          <a:p>
            <a:pPr>
              <a:lnSpc>
                <a:spcPct val="80000"/>
              </a:lnSpc>
            </a:pPr>
            <a:r>
              <a:rPr lang="ru-RU" sz="2400" b="1" dirty="0" smtClean="0"/>
              <a:t> характерно </a:t>
            </a:r>
            <a:r>
              <a:rPr lang="ru-RU" sz="2400" b="1" dirty="0" err="1" smtClean="0"/>
              <a:t>протікання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кольорових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реакцій</a:t>
            </a:r>
            <a:r>
              <a:rPr lang="ru-RU" sz="2400" b="1" dirty="0" smtClean="0"/>
              <a:t>; </a:t>
            </a:r>
          </a:p>
          <a:p>
            <a:pPr>
              <a:lnSpc>
                <a:spcPct val="80000"/>
              </a:lnSpc>
            </a:pPr>
            <a:r>
              <a:rPr lang="ru-RU" sz="2400" b="1" dirty="0" smtClean="0"/>
              <a:t> </a:t>
            </a:r>
            <a:r>
              <a:rPr lang="ru-RU" sz="2400" b="1" dirty="0" err="1" smtClean="0"/>
              <a:t>змінюють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енергію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активації</a:t>
            </a:r>
            <a:r>
              <a:rPr lang="ru-RU" sz="2400" b="1" dirty="0" smtClean="0"/>
              <a:t>, при </a:t>
            </a:r>
            <a:r>
              <a:rPr lang="ru-RU" sz="2400" b="1" dirty="0" err="1" smtClean="0"/>
              <a:t>якій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може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статися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реакція</a:t>
            </a:r>
            <a:r>
              <a:rPr lang="ru-RU" sz="2400" b="1" dirty="0" smtClean="0"/>
              <a:t>; </a:t>
            </a:r>
          </a:p>
          <a:p>
            <a:pPr>
              <a:lnSpc>
                <a:spcPct val="80000"/>
              </a:lnSpc>
            </a:pPr>
            <a:r>
              <a:rPr lang="ru-RU" sz="2400" b="1" dirty="0" smtClean="0"/>
              <a:t> не </a:t>
            </a:r>
            <a:r>
              <a:rPr lang="ru-RU" sz="2400" b="1" dirty="0" err="1" smtClean="0"/>
              <a:t>змінюють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скільки-небудь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значно</a:t>
            </a:r>
            <a:r>
              <a:rPr lang="ru-RU" sz="2400" b="1" dirty="0" smtClean="0"/>
              <a:t> температуру, при </a:t>
            </a:r>
            <a:r>
              <a:rPr lang="ru-RU" sz="2400" b="1" dirty="0" err="1" smtClean="0"/>
              <a:t>якій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відбувається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реакція</a:t>
            </a:r>
            <a:r>
              <a:rPr lang="ru-RU" sz="2400" b="1" dirty="0" smtClean="0"/>
              <a:t>; </a:t>
            </a:r>
          </a:p>
          <a:p>
            <a:pPr>
              <a:lnSpc>
                <a:spcPct val="80000"/>
              </a:lnSpc>
            </a:pPr>
            <a:r>
              <a:rPr lang="ru-RU" sz="2400" b="1" dirty="0" smtClean="0"/>
              <a:t> </a:t>
            </a:r>
            <a:r>
              <a:rPr lang="ru-RU" sz="2400" b="1" dirty="0" err="1" smtClean="0"/>
              <a:t>здатні</a:t>
            </a:r>
            <a:r>
              <a:rPr lang="ru-RU" sz="2400" b="1" dirty="0" smtClean="0"/>
              <a:t> до </a:t>
            </a:r>
            <a:r>
              <a:rPr lang="ru-RU" sz="2400" b="1" dirty="0" err="1" smtClean="0"/>
              <a:t>денатурації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гідролізу</a:t>
            </a:r>
            <a:r>
              <a:rPr lang="ru-RU" sz="2400" b="1" dirty="0" smtClean="0"/>
              <a:t>.</a:t>
            </a:r>
            <a:r>
              <a:rPr lang="ru-RU" sz="2100" dirty="0" smtClean="0"/>
              <a:t> </a:t>
            </a:r>
            <a:endParaRPr lang="ru-RU" sz="21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5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5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7" grpId="0" animBg="1"/>
      <p:bldP spid="10547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ru-RU" dirty="0" err="1" smtClean="0"/>
              <a:t>Специфічні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108547" name="Rectangle 3"/>
          <p:cNvSpPr>
            <a:spLocks noGrp="1" noChangeArrowheads="1"/>
          </p:cNvSpPr>
          <p:nvPr>
            <p:ph idx="1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ru-RU" sz="2800" b="1" dirty="0" err="1" smtClean="0"/>
              <a:t>Поєднання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високої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активності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з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дотриманням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суворого</a:t>
            </a:r>
            <a:r>
              <a:rPr lang="ru-RU" sz="2800" b="1" dirty="0" smtClean="0"/>
              <a:t> ряду умов; </a:t>
            </a:r>
          </a:p>
          <a:p>
            <a:r>
              <a:rPr lang="ru-RU" sz="2800" b="1" dirty="0" smtClean="0"/>
              <a:t> </a:t>
            </a:r>
            <a:r>
              <a:rPr lang="ru-RU" sz="2800" b="1" dirty="0" err="1" smtClean="0"/>
              <a:t>Специфічність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дії</a:t>
            </a:r>
            <a:r>
              <a:rPr lang="ru-RU" sz="2800" b="1" dirty="0" smtClean="0"/>
              <a:t> за принципом «ключ - замок» </a:t>
            </a:r>
            <a:r>
              <a:rPr lang="ru-RU" sz="2800" b="1" dirty="0" err="1" smtClean="0"/>
              <a:t>або</a:t>
            </a:r>
            <a:r>
              <a:rPr lang="ru-RU" sz="2800" b="1" dirty="0" smtClean="0"/>
              <a:t> «рука - рукавичка»; </a:t>
            </a:r>
          </a:p>
          <a:p>
            <a:r>
              <a:rPr lang="ru-RU" sz="2800" b="1" dirty="0" smtClean="0"/>
              <a:t> </a:t>
            </a:r>
            <a:r>
              <a:rPr lang="ru-RU" sz="2800" b="1" dirty="0" err="1" smtClean="0"/>
              <a:t>стабільність</a:t>
            </a:r>
            <a:r>
              <a:rPr lang="ru-RU" sz="2800" b="1" dirty="0" smtClean="0"/>
              <a:t>; </a:t>
            </a:r>
          </a:p>
          <a:p>
            <a:r>
              <a:rPr lang="ru-RU" sz="2800" b="1" dirty="0" smtClean="0"/>
              <a:t> </a:t>
            </a:r>
            <a:r>
              <a:rPr lang="ru-RU" sz="2800" b="1" dirty="0" err="1" smtClean="0"/>
              <a:t>Оборотність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дії</a:t>
            </a:r>
            <a:r>
              <a:rPr lang="ru-RU" sz="2800" b="1" dirty="0" smtClean="0"/>
              <a:t>:</a:t>
            </a:r>
            <a:r>
              <a:rPr lang="ru-RU" sz="3200" dirty="0" smtClean="0"/>
              <a:t>   </a:t>
            </a:r>
            <a:r>
              <a:rPr lang="en-US" sz="3200" dirty="0" smtClean="0"/>
              <a:t>  </a:t>
            </a:r>
            <a:endParaRPr lang="uk-UA" sz="3200" dirty="0" smtClean="0"/>
          </a:p>
          <a:p>
            <a:r>
              <a:rPr lang="en-US" sz="3200" dirty="0" smtClean="0"/>
              <a:t>         </a:t>
            </a:r>
            <a:r>
              <a:rPr lang="ru-RU" sz="2800" b="1" dirty="0" smtClean="0"/>
              <a:t>Е + </a:t>
            </a:r>
            <a:r>
              <a:rPr lang="en-US" sz="2800" b="1" dirty="0" smtClean="0"/>
              <a:t>S ↔ ES → E + P</a:t>
            </a:r>
            <a:r>
              <a:rPr lang="ru-RU" sz="2800" dirty="0" smtClean="0"/>
              <a:t>, де</a:t>
            </a:r>
            <a:endParaRPr lang="ru-RU" sz="2800" dirty="0" smtClean="0"/>
          </a:p>
          <a:p>
            <a:pPr>
              <a:buNone/>
            </a:pPr>
            <a:r>
              <a:rPr lang="ru-RU" sz="2000" dirty="0" smtClean="0"/>
              <a:t>Е – </a:t>
            </a:r>
            <a:r>
              <a:rPr lang="ru-RU" sz="2000" dirty="0" err="1" smtClean="0"/>
              <a:t>ензим</a:t>
            </a:r>
            <a:r>
              <a:rPr lang="ru-RU" sz="2000" dirty="0" smtClean="0"/>
              <a:t>; </a:t>
            </a:r>
            <a:r>
              <a:rPr lang="ru-RU" sz="2000" dirty="0" err="1" smtClean="0"/>
              <a:t>S</a:t>
            </a:r>
            <a:r>
              <a:rPr lang="ru-RU" sz="2000" dirty="0" smtClean="0"/>
              <a:t> - субстрат, </a:t>
            </a:r>
            <a:r>
              <a:rPr lang="ru-RU" sz="2000" dirty="0" err="1" smtClean="0"/>
              <a:t>P</a:t>
            </a:r>
            <a:r>
              <a:rPr lang="ru-RU" sz="2000" dirty="0" smtClean="0"/>
              <a:t> - продукт реакції, </a:t>
            </a:r>
          </a:p>
          <a:p>
            <a:pPr>
              <a:buNone/>
            </a:pPr>
            <a:r>
              <a:rPr lang="ru-RU" sz="2000" dirty="0" smtClean="0"/>
              <a:t> </a:t>
            </a:r>
            <a:r>
              <a:rPr lang="ru-RU" sz="2000" dirty="0" err="1" smtClean="0"/>
              <a:t>ES</a:t>
            </a:r>
            <a:r>
              <a:rPr lang="ru-RU" sz="2000" dirty="0" smtClean="0"/>
              <a:t> - </a:t>
            </a:r>
            <a:r>
              <a:rPr lang="ru-RU" sz="2000" dirty="0" err="1" smtClean="0"/>
              <a:t>фермент-субстратний</a:t>
            </a:r>
            <a:r>
              <a:rPr lang="ru-RU" sz="2000" dirty="0" smtClean="0"/>
              <a:t> </a:t>
            </a:r>
            <a:r>
              <a:rPr lang="ru-RU" sz="2000" dirty="0" smtClean="0"/>
              <a:t>комплекс.</a:t>
            </a:r>
            <a:endParaRPr lang="ru-RU" sz="2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8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8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6" grpId="0" animBg="1"/>
      <p:bldP spid="10854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7543800" cy="838200"/>
          </a:xfrm>
          <a:solidFill>
            <a:schemeClr val="accent1"/>
          </a:solidFill>
        </p:spPr>
        <p:txBody>
          <a:bodyPr/>
          <a:lstStyle/>
          <a:p>
            <a:r>
              <a:rPr lang="ru-RU" sz="3200" dirty="0" smtClean="0"/>
              <a:t>Роль </a:t>
            </a:r>
            <a:r>
              <a:rPr lang="ru-RU" sz="3200" dirty="0" err="1" smtClean="0"/>
              <a:t>ферментів</a:t>
            </a:r>
            <a:r>
              <a:rPr lang="ru-RU" sz="3200" dirty="0" smtClean="0"/>
              <a:t> у </a:t>
            </a:r>
            <a:r>
              <a:rPr lang="ru-RU" sz="3200" dirty="0" err="1" smtClean="0"/>
              <a:t>життєдіяльності</a:t>
            </a:r>
            <a:r>
              <a:rPr lang="ru-RU" sz="3200" dirty="0" smtClean="0"/>
              <a:t> </a:t>
            </a:r>
            <a:r>
              <a:rPr lang="ru-RU" sz="3200" dirty="0" err="1" smtClean="0"/>
              <a:t>організмів</a:t>
            </a:r>
            <a:r>
              <a:rPr lang="ru-RU" sz="3200" dirty="0" smtClean="0"/>
              <a:t> :</a:t>
            </a:r>
            <a:endParaRPr lang="ru-RU" sz="3200" dirty="0"/>
          </a:p>
        </p:txBody>
      </p:sp>
      <p:sp>
        <p:nvSpPr>
          <p:cNvPr id="110595" name="Rectangle 3"/>
          <p:cNvSpPr>
            <a:spLocks noGrp="1" noChangeArrowheads="1"/>
          </p:cNvSpPr>
          <p:nvPr>
            <p:ph idx="1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ru-RU" sz="2000" b="1" dirty="0" err="1" smtClean="0"/>
              <a:t>Вроджені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порушення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обміну</a:t>
            </a:r>
            <a:r>
              <a:rPr lang="ru-RU" sz="2000" b="1" dirty="0" smtClean="0"/>
              <a:t>; </a:t>
            </a:r>
          </a:p>
          <a:p>
            <a:pPr>
              <a:lnSpc>
                <a:spcPct val="90000"/>
              </a:lnSpc>
            </a:pPr>
            <a:r>
              <a:rPr lang="ru-RU" sz="2000" b="1" dirty="0" smtClean="0"/>
              <a:t> </a:t>
            </a:r>
            <a:r>
              <a:rPr lang="ru-RU" sz="2000" b="1" dirty="0" err="1" smtClean="0"/>
              <a:t>Взаємоперетворення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речовин</a:t>
            </a:r>
            <a:r>
              <a:rPr lang="ru-RU" sz="2000" b="1" dirty="0" smtClean="0"/>
              <a:t>; </a:t>
            </a:r>
          </a:p>
          <a:p>
            <a:pPr>
              <a:lnSpc>
                <a:spcPct val="90000"/>
              </a:lnSpc>
            </a:pPr>
            <a:r>
              <a:rPr lang="ru-RU" sz="2000" b="1" dirty="0" smtClean="0"/>
              <a:t> </a:t>
            </a:r>
            <a:r>
              <a:rPr lang="ru-RU" sz="2000" b="1" dirty="0" err="1" smtClean="0"/>
              <a:t>Біохімічна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революція</a:t>
            </a:r>
            <a:r>
              <a:rPr lang="ru-RU" sz="2000" b="1" dirty="0" smtClean="0"/>
              <a:t>; </a:t>
            </a:r>
          </a:p>
          <a:p>
            <a:pPr>
              <a:lnSpc>
                <a:spcPct val="90000"/>
              </a:lnSpc>
            </a:pPr>
            <a:r>
              <a:rPr lang="ru-RU" sz="2000" b="1" dirty="0" smtClean="0"/>
              <a:t> </a:t>
            </a:r>
            <a:r>
              <a:rPr lang="ru-RU" sz="2000" b="1" dirty="0" err="1" smtClean="0"/>
              <a:t>Перетворення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енергії</a:t>
            </a:r>
            <a:r>
              <a:rPr lang="ru-RU" sz="2000" b="1" dirty="0" smtClean="0"/>
              <a:t>; </a:t>
            </a:r>
          </a:p>
          <a:p>
            <a:pPr>
              <a:lnSpc>
                <a:spcPct val="90000"/>
              </a:lnSpc>
            </a:pPr>
            <a:r>
              <a:rPr lang="ru-RU" sz="2000" b="1" dirty="0" smtClean="0"/>
              <a:t> </a:t>
            </a:r>
            <a:r>
              <a:rPr lang="ru-RU" sz="2000" b="1" dirty="0" err="1" smtClean="0"/>
              <a:t>біосинтез</a:t>
            </a:r>
            <a:r>
              <a:rPr lang="ru-RU" sz="2000" b="1" dirty="0" smtClean="0"/>
              <a:t>; </a:t>
            </a:r>
          </a:p>
          <a:p>
            <a:pPr>
              <a:lnSpc>
                <a:spcPct val="90000"/>
              </a:lnSpc>
            </a:pPr>
            <a:r>
              <a:rPr lang="ru-RU" sz="2000" b="1" dirty="0" smtClean="0"/>
              <a:t> </a:t>
            </a:r>
            <a:r>
              <a:rPr lang="ru-RU" sz="2000" b="1" dirty="0" err="1" smtClean="0"/>
              <a:t>Фармакологія</a:t>
            </a:r>
            <a:r>
              <a:rPr lang="ru-RU" sz="2000" b="1" dirty="0" smtClean="0"/>
              <a:t>; </a:t>
            </a:r>
          </a:p>
          <a:p>
            <a:pPr>
              <a:lnSpc>
                <a:spcPct val="90000"/>
              </a:lnSpc>
            </a:pPr>
            <a:r>
              <a:rPr lang="ru-RU" sz="2000" b="1" dirty="0" smtClean="0"/>
              <a:t> Ультраструктура мембран; </a:t>
            </a:r>
          </a:p>
          <a:p>
            <a:pPr>
              <a:lnSpc>
                <a:spcPct val="90000"/>
              </a:lnSpc>
            </a:pPr>
            <a:r>
              <a:rPr lang="ru-RU" sz="2000" b="1" dirty="0" smtClean="0"/>
              <a:t> </a:t>
            </a:r>
            <a:r>
              <a:rPr lang="ru-RU" sz="2000" b="1" dirty="0" err="1" smtClean="0"/>
              <a:t>Генетичний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апарат</a:t>
            </a:r>
            <a:r>
              <a:rPr lang="ru-RU" sz="2000" b="1" dirty="0" smtClean="0"/>
              <a:t>; </a:t>
            </a:r>
          </a:p>
          <a:p>
            <a:pPr>
              <a:lnSpc>
                <a:spcPct val="90000"/>
              </a:lnSpc>
            </a:pPr>
            <a:r>
              <a:rPr lang="ru-RU" sz="2000" b="1" dirty="0" smtClean="0"/>
              <a:t> </a:t>
            </a:r>
            <a:r>
              <a:rPr lang="ru-RU" sz="2000" b="1" dirty="0" err="1" smtClean="0"/>
              <a:t>Харчування</a:t>
            </a:r>
            <a:r>
              <a:rPr lang="ru-RU" sz="2000" b="1" dirty="0" smtClean="0"/>
              <a:t>; </a:t>
            </a:r>
          </a:p>
          <a:p>
            <a:pPr>
              <a:lnSpc>
                <a:spcPct val="90000"/>
              </a:lnSpc>
            </a:pPr>
            <a:r>
              <a:rPr lang="ru-RU" sz="2000" b="1" dirty="0" smtClean="0"/>
              <a:t> </a:t>
            </a:r>
            <a:r>
              <a:rPr lang="ru-RU" sz="2000" b="1" dirty="0" err="1" smtClean="0"/>
              <a:t>Клітинний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метаболізм</a:t>
            </a:r>
            <a:r>
              <a:rPr lang="ru-RU" sz="2000" b="1" dirty="0" smtClean="0"/>
              <a:t>; </a:t>
            </a:r>
          </a:p>
          <a:p>
            <a:pPr>
              <a:lnSpc>
                <a:spcPct val="90000"/>
              </a:lnSpc>
            </a:pPr>
            <a:r>
              <a:rPr lang="ru-RU" sz="2000" b="1" dirty="0" smtClean="0"/>
              <a:t> </a:t>
            </a:r>
            <a:r>
              <a:rPr lang="ru-RU" sz="2000" b="1" dirty="0" err="1" smtClean="0"/>
              <a:t>Каталізі</a:t>
            </a:r>
            <a:r>
              <a:rPr lang="ru-RU" sz="2000" b="1" dirty="0" smtClean="0"/>
              <a:t> </a:t>
            </a:r>
            <a:endParaRPr lang="ru-RU" sz="2000" b="1" dirty="0" smtClean="0"/>
          </a:p>
          <a:p>
            <a:pPr>
              <a:lnSpc>
                <a:spcPct val="90000"/>
              </a:lnSpc>
            </a:pPr>
            <a:r>
              <a:rPr lang="ru-RU" sz="2000" b="1" dirty="0" smtClean="0"/>
              <a:t> </a:t>
            </a:r>
            <a:r>
              <a:rPr lang="ru-RU" sz="2000" b="1" dirty="0" err="1" smtClean="0"/>
              <a:t>Фізіологічна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регуляція</a:t>
            </a:r>
            <a:r>
              <a:rPr lang="ru-RU" sz="2000" b="1" dirty="0" smtClean="0"/>
              <a:t>; </a:t>
            </a:r>
          </a:p>
          <a:p>
            <a:pPr>
              <a:lnSpc>
                <a:spcPct val="90000"/>
              </a:lnSpc>
            </a:pPr>
            <a:r>
              <a:rPr lang="ru-RU" sz="2000" b="1" dirty="0" smtClean="0"/>
              <a:t> </a:t>
            </a:r>
            <a:r>
              <a:rPr lang="ru-RU" sz="2000" b="1" dirty="0" err="1" smtClean="0"/>
              <a:t>Бактеріальне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бродіння</a:t>
            </a:r>
            <a:r>
              <a:rPr lang="ru-RU" sz="2000" b="1" dirty="0" smtClean="0"/>
              <a:t>.</a:t>
            </a:r>
            <a:endParaRPr lang="ru-RU" sz="2000" b="1" dirty="0"/>
          </a:p>
          <a:p>
            <a:pPr>
              <a:lnSpc>
                <a:spcPct val="90000"/>
              </a:lnSpc>
            </a:pPr>
            <a:endParaRPr lang="ru-RU" sz="20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0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10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4" grpId="0" animBg="1"/>
      <p:bldP spid="11059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293</TotalTime>
  <Words>344</Words>
  <Application>Microsoft PowerPoint</Application>
  <PresentationFormat>Экран (4:3)</PresentationFormat>
  <Paragraphs>71</Paragraphs>
  <Slides>5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Метро</vt:lpstr>
      <vt:lpstr>Порівняння неорганічних каталізаторів  і ферментів</vt:lpstr>
      <vt:lpstr>Слайд 2</vt:lpstr>
      <vt:lpstr>Загальні властивості ферментв:</vt:lpstr>
      <vt:lpstr>Специфічні:</vt:lpstr>
      <vt:lpstr>Роль ферментів у життєдіяльності організмів :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User</cp:lastModifiedBy>
  <cp:revision>34</cp:revision>
  <cp:lastPrinted>1601-01-01T00:00:00Z</cp:lastPrinted>
  <dcterms:created xsi:type="dcterms:W3CDTF">1601-01-01T00:00:00Z</dcterms:created>
  <dcterms:modified xsi:type="dcterms:W3CDTF">2014-07-10T14:59:45Z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