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75" r:id="rId5"/>
    <p:sldId id="276" r:id="rId6"/>
    <p:sldId id="277" r:id="rId7"/>
    <p:sldId id="278" r:id="rId8"/>
    <p:sldId id="279" r:id="rId9"/>
    <p:sldId id="280" r:id="rId10"/>
    <p:sldId id="281" r:id="rId11"/>
    <p:sldId id="282" r:id="rId12"/>
    <p:sldId id="283"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37D304A1-D94A-43E7-AD9B-16D9BCFA4E8E}" type="datetimeFigureOut">
              <a:rPr lang="en-US" smtClean="0"/>
              <a:t>5/6/2025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910C822A-300E-4A77-808A-4E6198A0A029}" type="slidenum">
              <a:rPr lang="en-US" smtClean="0"/>
              <a:t>‹#›</a:t>
            </a:fld>
            <a:endParaRPr lang="en-US"/>
          </a:p>
        </p:txBody>
      </p:sp>
    </p:spTree>
    <p:extLst>
      <p:ext uri="{BB962C8B-B14F-4D97-AF65-F5344CB8AC3E}">
        <p14:creationId xmlns:p14="http://schemas.microsoft.com/office/powerpoint/2010/main" val="419827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37D304A1-D94A-43E7-AD9B-16D9BCFA4E8E}" type="datetimeFigureOut">
              <a:rPr lang="en-US" smtClean="0"/>
              <a:t>5/6/2025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910C822A-300E-4A77-808A-4E6198A0A029}" type="slidenum">
              <a:rPr lang="en-US" smtClean="0"/>
              <a:t>‹#›</a:t>
            </a:fld>
            <a:endParaRPr lang="en-US"/>
          </a:p>
        </p:txBody>
      </p:sp>
    </p:spTree>
    <p:extLst>
      <p:ext uri="{BB962C8B-B14F-4D97-AF65-F5344CB8AC3E}">
        <p14:creationId xmlns:p14="http://schemas.microsoft.com/office/powerpoint/2010/main" val="2120115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37D304A1-D94A-43E7-AD9B-16D9BCFA4E8E}" type="datetimeFigureOut">
              <a:rPr lang="en-US" smtClean="0"/>
              <a:t>5/6/2025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910C822A-300E-4A77-808A-4E6198A0A029}" type="slidenum">
              <a:rPr lang="en-US" smtClean="0"/>
              <a:t>‹#›</a:t>
            </a:fld>
            <a:endParaRPr lang="en-US"/>
          </a:p>
        </p:txBody>
      </p:sp>
    </p:spTree>
    <p:extLst>
      <p:ext uri="{BB962C8B-B14F-4D97-AF65-F5344CB8AC3E}">
        <p14:creationId xmlns:p14="http://schemas.microsoft.com/office/powerpoint/2010/main" val="4227633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37D304A1-D94A-43E7-AD9B-16D9BCFA4E8E}" type="datetimeFigureOut">
              <a:rPr lang="en-US" smtClean="0"/>
              <a:t>5/6/2025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910C822A-300E-4A77-808A-4E6198A0A029}" type="slidenum">
              <a:rPr lang="en-US" smtClean="0"/>
              <a:t>‹#›</a:t>
            </a:fld>
            <a:endParaRPr lang="en-US"/>
          </a:p>
        </p:txBody>
      </p:sp>
    </p:spTree>
    <p:extLst>
      <p:ext uri="{BB962C8B-B14F-4D97-AF65-F5344CB8AC3E}">
        <p14:creationId xmlns:p14="http://schemas.microsoft.com/office/powerpoint/2010/main" val="3739916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7D304A1-D94A-43E7-AD9B-16D9BCFA4E8E}" type="datetimeFigureOut">
              <a:rPr lang="en-US" smtClean="0"/>
              <a:t>5/6/2025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910C822A-300E-4A77-808A-4E6198A0A029}" type="slidenum">
              <a:rPr lang="en-US" smtClean="0"/>
              <a:t>‹#›</a:t>
            </a:fld>
            <a:endParaRPr lang="en-US"/>
          </a:p>
        </p:txBody>
      </p:sp>
    </p:spTree>
    <p:extLst>
      <p:ext uri="{BB962C8B-B14F-4D97-AF65-F5344CB8AC3E}">
        <p14:creationId xmlns:p14="http://schemas.microsoft.com/office/powerpoint/2010/main" val="2861793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37D304A1-D94A-43E7-AD9B-16D9BCFA4E8E}" type="datetimeFigureOut">
              <a:rPr lang="en-US" smtClean="0"/>
              <a:t>5/6/2025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910C822A-300E-4A77-808A-4E6198A0A029}" type="slidenum">
              <a:rPr lang="en-US" smtClean="0"/>
              <a:t>‹#›</a:t>
            </a:fld>
            <a:endParaRPr lang="en-US"/>
          </a:p>
        </p:txBody>
      </p:sp>
    </p:spTree>
    <p:extLst>
      <p:ext uri="{BB962C8B-B14F-4D97-AF65-F5344CB8AC3E}">
        <p14:creationId xmlns:p14="http://schemas.microsoft.com/office/powerpoint/2010/main" val="1904414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37D304A1-D94A-43E7-AD9B-16D9BCFA4E8E}" type="datetimeFigureOut">
              <a:rPr lang="en-US" smtClean="0"/>
              <a:t>5/6/2025</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910C822A-300E-4A77-808A-4E6198A0A029}" type="slidenum">
              <a:rPr lang="en-US" smtClean="0"/>
              <a:t>‹#›</a:t>
            </a:fld>
            <a:endParaRPr lang="en-US"/>
          </a:p>
        </p:txBody>
      </p:sp>
    </p:spTree>
    <p:extLst>
      <p:ext uri="{BB962C8B-B14F-4D97-AF65-F5344CB8AC3E}">
        <p14:creationId xmlns:p14="http://schemas.microsoft.com/office/powerpoint/2010/main" val="1585403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37D304A1-D94A-43E7-AD9B-16D9BCFA4E8E}" type="datetimeFigureOut">
              <a:rPr lang="en-US" smtClean="0"/>
              <a:t>5/6/2025</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910C822A-300E-4A77-808A-4E6198A0A029}" type="slidenum">
              <a:rPr lang="en-US" smtClean="0"/>
              <a:t>‹#›</a:t>
            </a:fld>
            <a:endParaRPr lang="en-US"/>
          </a:p>
        </p:txBody>
      </p:sp>
    </p:spTree>
    <p:extLst>
      <p:ext uri="{BB962C8B-B14F-4D97-AF65-F5344CB8AC3E}">
        <p14:creationId xmlns:p14="http://schemas.microsoft.com/office/powerpoint/2010/main" val="3399226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7D304A1-D94A-43E7-AD9B-16D9BCFA4E8E}" type="datetimeFigureOut">
              <a:rPr lang="en-US" smtClean="0"/>
              <a:t>5/6/2025</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910C822A-300E-4A77-808A-4E6198A0A029}" type="slidenum">
              <a:rPr lang="en-US" smtClean="0"/>
              <a:t>‹#›</a:t>
            </a:fld>
            <a:endParaRPr lang="en-US"/>
          </a:p>
        </p:txBody>
      </p:sp>
    </p:spTree>
    <p:extLst>
      <p:ext uri="{BB962C8B-B14F-4D97-AF65-F5344CB8AC3E}">
        <p14:creationId xmlns:p14="http://schemas.microsoft.com/office/powerpoint/2010/main" val="4040064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7D304A1-D94A-43E7-AD9B-16D9BCFA4E8E}" type="datetimeFigureOut">
              <a:rPr lang="en-US" smtClean="0"/>
              <a:t>5/6/2025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910C822A-300E-4A77-808A-4E6198A0A029}" type="slidenum">
              <a:rPr lang="en-US" smtClean="0"/>
              <a:t>‹#›</a:t>
            </a:fld>
            <a:endParaRPr lang="en-US"/>
          </a:p>
        </p:txBody>
      </p:sp>
    </p:spTree>
    <p:extLst>
      <p:ext uri="{BB962C8B-B14F-4D97-AF65-F5344CB8AC3E}">
        <p14:creationId xmlns:p14="http://schemas.microsoft.com/office/powerpoint/2010/main" val="1402556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7D304A1-D94A-43E7-AD9B-16D9BCFA4E8E}" type="datetimeFigureOut">
              <a:rPr lang="en-US" smtClean="0"/>
              <a:t>5/6/2025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910C822A-300E-4A77-808A-4E6198A0A029}" type="slidenum">
              <a:rPr lang="en-US" smtClean="0"/>
              <a:t>‹#›</a:t>
            </a:fld>
            <a:endParaRPr lang="en-US"/>
          </a:p>
        </p:txBody>
      </p:sp>
    </p:spTree>
    <p:extLst>
      <p:ext uri="{BB962C8B-B14F-4D97-AF65-F5344CB8AC3E}">
        <p14:creationId xmlns:p14="http://schemas.microsoft.com/office/powerpoint/2010/main" val="974241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D304A1-D94A-43E7-AD9B-16D9BCFA4E8E}" type="datetimeFigureOut">
              <a:rPr lang="en-US" smtClean="0"/>
              <a:t>5/6/2025</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C822A-300E-4A77-808A-4E6198A0A029}" type="slidenum">
              <a:rPr lang="en-US" smtClean="0"/>
              <a:t>‹#›</a:t>
            </a:fld>
            <a:endParaRPr lang="en-US"/>
          </a:p>
        </p:txBody>
      </p:sp>
    </p:spTree>
    <p:extLst>
      <p:ext uri="{BB962C8B-B14F-4D97-AF65-F5344CB8AC3E}">
        <p14:creationId xmlns:p14="http://schemas.microsoft.com/office/powerpoint/2010/main" val="650150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_bookmark25"/><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80754" y="116523"/>
            <a:ext cx="9144000" cy="2365420"/>
          </a:xfrm>
        </p:spPr>
        <p:txBody>
          <a:bodyPr>
            <a:normAutofit/>
          </a:bodyPr>
          <a:lstStyle/>
          <a:p>
            <a:r>
              <a:rPr lang="uk-UA" sz="4000" b="1" dirty="0"/>
              <a:t>МАРКЕТИНГ	У	МІЖНАРОДНИХ	ЛОГІСТИЧНИХ МЕРЕЖАХ</a:t>
            </a:r>
            <a:r>
              <a:rPr lang="en-US" sz="4000" dirty="0"/>
              <a:t/>
            </a:r>
            <a:br>
              <a:rPr lang="en-US" sz="4000" dirty="0"/>
            </a:br>
            <a:r>
              <a:rPr lang="en-US" sz="4000" b="1" dirty="0"/>
              <a:t/>
            </a:r>
            <a:br>
              <a:rPr lang="en-US" sz="4000" b="1" dirty="0"/>
            </a:br>
            <a:endParaRPr lang="en-US" sz="4000" dirty="0"/>
          </a:p>
        </p:txBody>
      </p:sp>
      <p:sp>
        <p:nvSpPr>
          <p:cNvPr id="3" name="Подзаголовок 2"/>
          <p:cNvSpPr>
            <a:spLocks noGrp="1"/>
          </p:cNvSpPr>
          <p:nvPr>
            <p:ph type="subTitle" idx="1"/>
          </p:nvPr>
        </p:nvSpPr>
        <p:spPr>
          <a:xfrm>
            <a:off x="1524000" y="1959429"/>
            <a:ext cx="9144000" cy="4362994"/>
          </a:xfrm>
        </p:spPr>
        <p:txBody>
          <a:bodyPr/>
          <a:lstStyle/>
          <a:p>
            <a:pPr marL="914400" lvl="1" indent="-457200" algn="just">
              <a:buFont typeface="+mj-lt"/>
              <a:buAutoNum type="arabicPeriod"/>
            </a:pPr>
            <a:r>
              <a:rPr lang="uk-UA" sz="2800" dirty="0"/>
              <a:t>Маркетинг як комплексний, системний підхід до формування міжнародних ланцюгів постачання</a:t>
            </a:r>
            <a:endParaRPr lang="en-US" sz="2800" dirty="0"/>
          </a:p>
          <a:p>
            <a:pPr marL="914400" lvl="1" indent="-457200" algn="just">
              <a:buFont typeface="+mj-lt"/>
              <a:buAutoNum type="arabicPeriod"/>
            </a:pPr>
            <a:r>
              <a:rPr lang="uk-UA" sz="2800" dirty="0"/>
              <a:t>Маркетингова логістика в міжнародних ланцюгах постачання</a:t>
            </a:r>
            <a:endParaRPr lang="en-US" sz="2800" dirty="0"/>
          </a:p>
          <a:p>
            <a:pPr marL="914400" lvl="1" indent="-457200" algn="just">
              <a:buFont typeface="+mj-lt"/>
              <a:buAutoNum type="arabicPeriod"/>
            </a:pPr>
            <a:r>
              <a:rPr lang="uk-UA" sz="2800" dirty="0"/>
              <a:t>Перспективи подальшого розвитку маркетингової логістики міжнародних ланцюгів постачання</a:t>
            </a:r>
            <a:endParaRPr lang="en-US" sz="2800" dirty="0"/>
          </a:p>
          <a:p>
            <a:endParaRPr lang="en-US" dirty="0"/>
          </a:p>
        </p:txBody>
      </p:sp>
    </p:spTree>
    <p:extLst>
      <p:ext uri="{BB962C8B-B14F-4D97-AF65-F5344CB8AC3E}">
        <p14:creationId xmlns:p14="http://schemas.microsoft.com/office/powerpoint/2010/main" val="109889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503" y="0"/>
            <a:ext cx="11943806" cy="5755422"/>
          </a:xfrm>
          <a:prstGeom prst="rect">
            <a:avLst/>
          </a:prstGeom>
        </p:spPr>
        <p:txBody>
          <a:bodyPr wrap="square">
            <a:spAutoFit/>
          </a:bodyPr>
          <a:lstStyle/>
          <a:p>
            <a:pPr marL="179705" marR="447675" indent="448945" algn="just">
              <a:spcBef>
                <a:spcPts val="1585"/>
              </a:spcBef>
              <a:spcAft>
                <a:spcPts val="0"/>
              </a:spcAft>
            </a:pPr>
            <a:r>
              <a:rPr lang="uk-UA" dirty="0">
                <a:latin typeface="Times New Roman" panose="02020603050405020304" pitchFamily="18" charset="0"/>
                <a:ea typeface="Times New Roman" panose="02020603050405020304" pitchFamily="18" charset="0"/>
              </a:rPr>
              <a:t>За своєю суттю, логістичний транспортно-розподільний центр – це посередник в логістичному ланцюзі, що виконує ряд функцій: прийом, зберігання, облік матеріального потоку; формування партії поставок, послідовність операцій завантаження-розвантаження і </a:t>
            </a:r>
            <a:r>
              <a:rPr lang="uk-UA" dirty="0" err="1">
                <a:latin typeface="Times New Roman" panose="02020603050405020304" pitchFamily="18" charset="0"/>
                <a:ea typeface="Times New Roman" panose="02020603050405020304" pitchFamily="18" charset="0"/>
              </a:rPr>
              <a:t>т.п</a:t>
            </a:r>
            <a:r>
              <a:rPr lang="uk-UA" dirty="0">
                <a:latin typeface="Times New Roman" panose="02020603050405020304" pitchFamily="18" charset="0"/>
                <a:ea typeface="Times New Roman" panose="02020603050405020304" pitchFamily="18" charset="0"/>
              </a:rPr>
              <a:t>. Такий матеріальний потік супроводжують фінансові та інформаційні потоки, спрямованість яких може не збігатися з матеріальним потоком. Разом з цим, на практиці не часто зустрічаються такі логістичні системи, метою яких є реалізація більш простого матеріального потоку. На</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практиці,</a:t>
            </a:r>
            <a:r>
              <a:rPr lang="uk-UA" spc="-1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як</a:t>
            </a:r>
            <a:r>
              <a:rPr lang="uk-UA" spc="-2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правило,</a:t>
            </a:r>
            <a:r>
              <a:rPr lang="uk-UA" spc="-1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логістичні</a:t>
            </a:r>
            <a:r>
              <a:rPr lang="uk-UA" spc="-1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центри</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забезпечують реалізацію</a:t>
            </a:r>
            <a:r>
              <a:rPr lang="uk-UA" spc="-1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декількох</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одиниць,</a:t>
            </a:r>
            <a:r>
              <a:rPr lang="uk-UA" spc="-1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або декількох</a:t>
            </a:r>
            <a:r>
              <a:rPr lang="uk-UA" spc="-1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десятків,</a:t>
            </a:r>
            <a:r>
              <a:rPr lang="uk-UA" spc="-1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матеріальних потоків,</a:t>
            </a:r>
            <a:r>
              <a:rPr lang="uk-UA" spc="-1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які можуть мати початок і кінець в різних пунктах.</a:t>
            </a:r>
            <a:endParaRPr lang="en-US" dirty="0">
              <a:latin typeface="Times New Roman" panose="02020603050405020304" pitchFamily="18" charset="0"/>
              <a:ea typeface="Times New Roman" panose="02020603050405020304" pitchFamily="18" charset="0"/>
            </a:endParaRPr>
          </a:p>
          <a:p>
            <a:pPr marL="179705" marR="449580" indent="448945" algn="just">
              <a:spcAft>
                <a:spcPts val="0"/>
              </a:spcAft>
            </a:pPr>
            <a:r>
              <a:rPr lang="uk-UA" dirty="0">
                <a:latin typeface="Times New Roman" panose="02020603050405020304" pitchFamily="18" charset="0"/>
                <a:ea typeface="Times New Roman" panose="02020603050405020304" pitchFamily="18" charset="0"/>
              </a:rPr>
              <a:t>У випадку, коли логістичний центр забезпечує декілька матеріальних потоків можливі різні комбінації схем їх руху:</a:t>
            </a:r>
            <a:endParaRPr lang="en-US" dirty="0">
              <a:latin typeface="Times New Roman" panose="02020603050405020304" pitchFamily="18" charset="0"/>
              <a:ea typeface="Times New Roman" panose="02020603050405020304" pitchFamily="18" charset="0"/>
            </a:endParaRPr>
          </a:p>
          <a:p>
            <a:pPr marL="342900" lvl="0" indent="-342900">
              <a:lnSpc>
                <a:spcPts val="1605"/>
              </a:lnSpc>
              <a:spcAft>
                <a:spcPts val="0"/>
              </a:spcAft>
              <a:buSzPts val="1400"/>
              <a:buFont typeface="Times New Roman" panose="02020603050405020304" pitchFamily="18" charset="0"/>
              <a:buChar char="●"/>
              <a:tabLst>
                <a:tab pos="826135" algn="l"/>
              </a:tabLst>
            </a:pPr>
            <a:r>
              <a:rPr lang="uk-UA" dirty="0">
                <a:latin typeface="Times New Roman" panose="02020603050405020304" pitchFamily="18" charset="0"/>
                <a:ea typeface="Times New Roman" panose="02020603050405020304" pitchFamily="18" charset="0"/>
              </a:rPr>
              <a:t>від</a:t>
            </a:r>
            <a:r>
              <a:rPr lang="uk-UA" spc="-2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виробника</a:t>
            </a:r>
            <a:r>
              <a:rPr lang="uk-UA" spc="-3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до</a:t>
            </a:r>
            <a:r>
              <a:rPr lang="uk-UA" spc="-20" dirty="0">
                <a:latin typeface="Times New Roman" panose="02020603050405020304" pitchFamily="18" charset="0"/>
                <a:ea typeface="Times New Roman" panose="02020603050405020304" pitchFamily="18" charset="0"/>
              </a:rPr>
              <a:t> </a:t>
            </a:r>
            <a:r>
              <a:rPr lang="uk-UA" spc="-10" dirty="0">
                <a:latin typeface="Times New Roman" panose="02020603050405020304" pitchFamily="18" charset="0"/>
                <a:ea typeface="Times New Roman" panose="02020603050405020304" pitchFamily="18" charset="0"/>
              </a:rPr>
              <a:t>реалізатора;</a:t>
            </a:r>
            <a:endParaRPr lang="en-US" sz="1400" spc="0" dirty="0" smtClean="0">
              <a:effectLst/>
              <a:latin typeface="Times New Roman" panose="02020603050405020304" pitchFamily="18" charset="0"/>
              <a:ea typeface="Times New Roman" panose="02020603050405020304" pitchFamily="18" charset="0"/>
            </a:endParaRPr>
          </a:p>
          <a:p>
            <a:pPr marL="342900" lvl="0" indent="-342900">
              <a:lnSpc>
                <a:spcPts val="1610"/>
              </a:lnSpc>
              <a:spcAft>
                <a:spcPts val="0"/>
              </a:spcAft>
              <a:buSzPts val="1400"/>
              <a:buFont typeface="Times New Roman" panose="02020603050405020304" pitchFamily="18" charset="0"/>
              <a:buChar char="●"/>
              <a:tabLst>
                <a:tab pos="826135" algn="l"/>
              </a:tabLst>
            </a:pPr>
            <a:r>
              <a:rPr lang="uk-UA" dirty="0">
                <a:latin typeface="Times New Roman" panose="02020603050405020304" pitchFamily="18" charset="0"/>
                <a:ea typeface="Times New Roman" panose="02020603050405020304" pitchFamily="18" charset="0"/>
              </a:rPr>
              <a:t>від</a:t>
            </a:r>
            <a:r>
              <a:rPr lang="uk-UA" spc="-2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декількох</a:t>
            </a:r>
            <a:r>
              <a:rPr lang="uk-UA" spc="-2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виробників</a:t>
            </a:r>
            <a:r>
              <a:rPr lang="uk-UA" spc="-3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до</a:t>
            </a:r>
            <a:r>
              <a:rPr lang="uk-UA" spc="-25" dirty="0">
                <a:latin typeface="Times New Roman" panose="02020603050405020304" pitchFamily="18" charset="0"/>
                <a:ea typeface="Times New Roman" panose="02020603050405020304" pitchFamily="18" charset="0"/>
              </a:rPr>
              <a:t> </a:t>
            </a:r>
            <a:r>
              <a:rPr lang="uk-UA" spc="-10" dirty="0">
                <a:latin typeface="Times New Roman" panose="02020603050405020304" pitchFamily="18" charset="0"/>
                <a:ea typeface="Times New Roman" panose="02020603050405020304" pitchFamily="18" charset="0"/>
              </a:rPr>
              <a:t>реалізатора;</a:t>
            </a:r>
            <a:endParaRPr lang="en-US" sz="1400" spc="0" dirty="0" smtClean="0">
              <a:effectLst/>
              <a:latin typeface="Times New Roman" panose="02020603050405020304" pitchFamily="18" charset="0"/>
              <a:ea typeface="Times New Roman" panose="02020603050405020304" pitchFamily="18" charset="0"/>
            </a:endParaRPr>
          </a:p>
          <a:p>
            <a:pPr marL="342900" lvl="0" indent="-342900">
              <a:lnSpc>
                <a:spcPts val="1610"/>
              </a:lnSpc>
              <a:spcAft>
                <a:spcPts val="0"/>
              </a:spcAft>
              <a:buSzPts val="1400"/>
              <a:buFont typeface="Times New Roman" panose="02020603050405020304" pitchFamily="18" charset="0"/>
              <a:buChar char="●"/>
              <a:tabLst>
                <a:tab pos="826135" algn="l"/>
              </a:tabLst>
            </a:pPr>
            <a:r>
              <a:rPr lang="uk-UA" dirty="0">
                <a:latin typeface="Times New Roman" panose="02020603050405020304" pitchFamily="18" charset="0"/>
                <a:ea typeface="Times New Roman" panose="02020603050405020304" pitchFamily="18" charset="0"/>
              </a:rPr>
              <a:t>від</a:t>
            </a:r>
            <a:r>
              <a:rPr lang="uk-UA" spc="-2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декількох</a:t>
            </a:r>
            <a:r>
              <a:rPr lang="uk-UA" spc="-2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виробників</a:t>
            </a:r>
            <a:r>
              <a:rPr lang="uk-UA" spc="-3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до</a:t>
            </a:r>
            <a:r>
              <a:rPr lang="uk-UA" spc="-2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кількох</a:t>
            </a:r>
            <a:r>
              <a:rPr lang="uk-UA" spc="-25" dirty="0">
                <a:latin typeface="Times New Roman" panose="02020603050405020304" pitchFamily="18" charset="0"/>
                <a:ea typeface="Times New Roman" panose="02020603050405020304" pitchFamily="18" charset="0"/>
              </a:rPr>
              <a:t> </a:t>
            </a:r>
            <a:r>
              <a:rPr lang="uk-UA" spc="-10" dirty="0">
                <a:latin typeface="Times New Roman" panose="02020603050405020304" pitchFamily="18" charset="0"/>
                <a:ea typeface="Times New Roman" panose="02020603050405020304" pitchFamily="18" charset="0"/>
              </a:rPr>
              <a:t>реалізаторів.</a:t>
            </a:r>
            <a:endParaRPr lang="en-US" sz="1400" spc="0" dirty="0" smtClean="0">
              <a:effectLst/>
              <a:latin typeface="Times New Roman" panose="02020603050405020304" pitchFamily="18" charset="0"/>
              <a:ea typeface="Times New Roman" panose="02020603050405020304" pitchFamily="18" charset="0"/>
            </a:endParaRPr>
          </a:p>
          <a:p>
            <a:pPr marL="628650" indent="359410">
              <a:lnSpc>
                <a:spcPts val="1610"/>
              </a:lnSpc>
              <a:spcBef>
                <a:spcPts val="10"/>
              </a:spcBef>
            </a:pPr>
            <a:r>
              <a:rPr lang="uk-UA" dirty="0">
                <a:latin typeface="Times New Roman" panose="02020603050405020304" pitchFamily="18" charset="0"/>
                <a:ea typeface="Times New Roman" panose="02020603050405020304" pitchFamily="18" charset="0"/>
              </a:rPr>
              <a:t>При</a:t>
            </a:r>
            <a:r>
              <a:rPr lang="uk-UA" spc="-3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цьому</a:t>
            </a:r>
            <a:r>
              <a:rPr lang="uk-UA" spc="-3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можливі</a:t>
            </a:r>
            <a:r>
              <a:rPr lang="uk-UA" spc="-1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різні</a:t>
            </a:r>
            <a:r>
              <a:rPr lang="uk-UA" spc="-2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шляхи</a:t>
            </a:r>
            <a:r>
              <a:rPr lang="uk-UA" spc="-1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руху</a:t>
            </a:r>
            <a:r>
              <a:rPr lang="uk-UA" spc="-4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матеріальних</a:t>
            </a:r>
            <a:r>
              <a:rPr lang="uk-UA" spc="-15" dirty="0">
                <a:latin typeface="Times New Roman" panose="02020603050405020304" pitchFamily="18" charset="0"/>
                <a:ea typeface="Times New Roman" panose="02020603050405020304" pitchFamily="18" charset="0"/>
              </a:rPr>
              <a:t> </a:t>
            </a:r>
            <a:r>
              <a:rPr lang="uk-UA" spc="-10" dirty="0">
                <a:latin typeface="Times New Roman" panose="02020603050405020304" pitchFamily="18" charset="0"/>
                <a:ea typeface="Times New Roman" panose="02020603050405020304" pitchFamily="18" charset="0"/>
              </a:rPr>
              <a:t>потоків:</a:t>
            </a:r>
            <a:endParaRPr lang="en-US" dirty="0">
              <a:latin typeface="Times New Roman" panose="02020603050405020304" pitchFamily="18" charset="0"/>
              <a:ea typeface="Times New Roman" panose="02020603050405020304" pitchFamily="18" charset="0"/>
            </a:endParaRPr>
          </a:p>
          <a:p>
            <a:pPr marL="342900" lvl="0" indent="-342900">
              <a:lnSpc>
                <a:spcPts val="1610"/>
              </a:lnSpc>
              <a:spcAft>
                <a:spcPts val="0"/>
              </a:spcAft>
              <a:buSzPts val="1400"/>
              <a:buFont typeface="Times New Roman" panose="02020603050405020304" pitchFamily="18" charset="0"/>
              <a:buChar char="○"/>
              <a:tabLst>
                <a:tab pos="824865" algn="l"/>
              </a:tabLst>
            </a:pPr>
            <a:r>
              <a:rPr lang="uk-UA" dirty="0">
                <a:latin typeface="Times New Roman" panose="02020603050405020304" pitchFamily="18" charset="0"/>
                <a:ea typeface="Times New Roman" panose="02020603050405020304" pitchFamily="18" charset="0"/>
              </a:rPr>
              <a:t>від</a:t>
            </a:r>
            <a:r>
              <a:rPr lang="uk-UA" spc="-3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виробника</a:t>
            </a:r>
            <a:r>
              <a:rPr lang="uk-UA" spc="-3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до</a:t>
            </a:r>
            <a:r>
              <a:rPr lang="uk-UA" spc="-3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реалізатора</a:t>
            </a:r>
            <a:r>
              <a:rPr lang="uk-UA" spc="-2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через</a:t>
            </a:r>
            <a:r>
              <a:rPr lang="uk-UA" spc="-2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логістичний</a:t>
            </a:r>
            <a:r>
              <a:rPr lang="uk-UA" spc="-20" dirty="0">
                <a:latin typeface="Times New Roman" panose="02020603050405020304" pitchFamily="18" charset="0"/>
                <a:ea typeface="Times New Roman" panose="02020603050405020304" pitchFamily="18" charset="0"/>
              </a:rPr>
              <a:t> </a:t>
            </a:r>
            <a:r>
              <a:rPr lang="uk-UA" spc="-10" dirty="0">
                <a:latin typeface="Times New Roman" panose="02020603050405020304" pitchFamily="18" charset="0"/>
                <a:ea typeface="Times New Roman" panose="02020603050405020304" pitchFamily="18" charset="0"/>
              </a:rPr>
              <a:t>центр;</a:t>
            </a:r>
            <a:endParaRPr lang="en-US" sz="1400" spc="0" dirty="0" smtClean="0">
              <a:effectLst/>
              <a:latin typeface="Times New Roman" panose="02020603050405020304" pitchFamily="18" charset="0"/>
              <a:ea typeface="Times New Roman" panose="02020603050405020304" pitchFamily="18" charset="0"/>
            </a:endParaRPr>
          </a:p>
          <a:p>
            <a:pPr marL="342900" lvl="0" indent="-342900">
              <a:lnSpc>
                <a:spcPts val="1610"/>
              </a:lnSpc>
              <a:spcAft>
                <a:spcPts val="0"/>
              </a:spcAft>
              <a:buSzPts val="1400"/>
              <a:buFont typeface="Times New Roman" panose="02020603050405020304" pitchFamily="18" charset="0"/>
              <a:buChar char="○"/>
              <a:tabLst>
                <a:tab pos="824865" algn="l"/>
              </a:tabLst>
            </a:pPr>
            <a:r>
              <a:rPr lang="uk-UA" dirty="0">
                <a:latin typeface="Times New Roman" panose="02020603050405020304" pitchFamily="18" charset="0"/>
                <a:ea typeface="Times New Roman" panose="02020603050405020304" pitchFamily="18" charset="0"/>
              </a:rPr>
              <a:t>від</a:t>
            </a:r>
            <a:r>
              <a:rPr lang="uk-UA" spc="-3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виробників</a:t>
            </a:r>
            <a:r>
              <a:rPr lang="uk-UA" spc="-3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до</a:t>
            </a:r>
            <a:r>
              <a:rPr lang="uk-UA" spc="-3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реалізатора</a:t>
            </a:r>
            <a:r>
              <a:rPr lang="uk-UA" spc="-3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через</a:t>
            </a:r>
            <a:r>
              <a:rPr lang="uk-UA" spc="-3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логістичний</a:t>
            </a:r>
            <a:r>
              <a:rPr lang="uk-UA" spc="-30" dirty="0">
                <a:latin typeface="Times New Roman" panose="02020603050405020304" pitchFamily="18" charset="0"/>
                <a:ea typeface="Times New Roman" panose="02020603050405020304" pitchFamily="18" charset="0"/>
              </a:rPr>
              <a:t> </a:t>
            </a:r>
            <a:r>
              <a:rPr lang="uk-UA" spc="-10" dirty="0">
                <a:latin typeface="Times New Roman" panose="02020603050405020304" pitchFamily="18" charset="0"/>
                <a:ea typeface="Times New Roman" panose="02020603050405020304" pitchFamily="18" charset="0"/>
              </a:rPr>
              <a:t>центр;</a:t>
            </a:r>
            <a:endParaRPr lang="en-US" sz="1400" spc="0" dirty="0" smtClean="0">
              <a:effectLst/>
              <a:latin typeface="Times New Roman" panose="02020603050405020304" pitchFamily="18" charset="0"/>
              <a:ea typeface="Times New Roman" panose="02020603050405020304" pitchFamily="18" charset="0"/>
            </a:endParaRPr>
          </a:p>
          <a:p>
            <a:pPr marL="342900" marR="450215" lvl="0" indent="-342900" algn="just">
              <a:spcAft>
                <a:spcPts val="0"/>
              </a:spcAft>
              <a:buSzPts val="1400"/>
              <a:buFont typeface="Times New Roman" panose="02020603050405020304" pitchFamily="18" charset="0"/>
              <a:buChar char="○"/>
              <a:tabLst>
                <a:tab pos="824865" algn="l"/>
              </a:tabLst>
            </a:pPr>
            <a:r>
              <a:rPr lang="uk-UA" dirty="0">
                <a:latin typeface="Times New Roman" panose="02020603050405020304" pitchFamily="18" charset="0"/>
                <a:ea typeface="Times New Roman" panose="02020603050405020304" pitchFamily="18" charset="0"/>
              </a:rPr>
              <a:t>від виробників до реалізаторів через логістичний центр і певного </a:t>
            </a:r>
            <a:r>
              <a:rPr lang="uk-UA" spc="-10" dirty="0">
                <a:latin typeface="Times New Roman" panose="02020603050405020304" pitchFamily="18" charset="0"/>
                <a:ea typeface="Times New Roman" panose="02020603050405020304" pitchFamily="18" charset="0"/>
              </a:rPr>
              <a:t>реалізатора;</a:t>
            </a:r>
            <a:endParaRPr lang="en-US" sz="1400" spc="0" dirty="0" smtClean="0">
              <a:effectLst/>
              <a:latin typeface="Times New Roman" panose="02020603050405020304" pitchFamily="18" charset="0"/>
              <a:ea typeface="Times New Roman" panose="02020603050405020304" pitchFamily="18" charset="0"/>
            </a:endParaRPr>
          </a:p>
          <a:p>
            <a:pPr marL="342900" marR="448945" lvl="0" indent="-342900" algn="just">
              <a:spcAft>
                <a:spcPts val="0"/>
              </a:spcAft>
              <a:buSzPts val="1400"/>
              <a:buFont typeface="Times New Roman" panose="02020603050405020304" pitchFamily="18" charset="0"/>
              <a:buChar char="○"/>
              <a:tabLst>
                <a:tab pos="824865" algn="l"/>
              </a:tabLst>
            </a:pPr>
            <a:r>
              <a:rPr lang="uk-UA" dirty="0">
                <a:latin typeface="Times New Roman" panose="02020603050405020304" pitchFamily="18" charset="0"/>
                <a:ea typeface="Times New Roman" panose="02020603050405020304" pitchFamily="18" charset="0"/>
              </a:rPr>
              <a:t>інші можливі шляхи руху матеріальних потоків зі спільним завантаженням транспортних засобів як виробниками так і логістичним </a:t>
            </a:r>
            <a:r>
              <a:rPr lang="uk-UA" spc="-10" dirty="0">
                <a:latin typeface="Times New Roman" panose="02020603050405020304" pitchFamily="18" charset="0"/>
                <a:ea typeface="Times New Roman" panose="02020603050405020304" pitchFamily="18" charset="0"/>
              </a:rPr>
              <a:t>центром</a:t>
            </a:r>
            <a:r>
              <a:rPr lang="uk-UA" spc="-10" dirty="0" smtClean="0">
                <a:latin typeface="Times New Roman" panose="02020603050405020304" pitchFamily="18" charset="0"/>
                <a:ea typeface="Times New Roman" panose="02020603050405020304" pitchFamily="18" charset="0"/>
              </a:rPr>
              <a:t>.</a:t>
            </a:r>
          </a:p>
          <a:p>
            <a:pPr marR="448945" lvl="0" algn="just">
              <a:spcAft>
                <a:spcPts val="0"/>
              </a:spcAft>
              <a:buSzPts val="1400"/>
              <a:tabLst>
                <a:tab pos="824865" algn="l"/>
              </a:tabLst>
            </a:pPr>
            <a:r>
              <a:rPr lang="uk-UA" dirty="0"/>
              <a:t>Перевантажувальний пункт (</a:t>
            </a:r>
            <a:r>
              <a:rPr lang="uk-UA" dirty="0" err="1"/>
              <a:t>англ</a:t>
            </a:r>
            <a:r>
              <a:rPr lang="uk-UA" dirty="0"/>
              <a:t>. </a:t>
            </a:r>
            <a:r>
              <a:rPr lang="uk-UA" dirty="0" err="1"/>
              <a:t>transfer</a:t>
            </a:r>
            <a:r>
              <a:rPr lang="uk-UA" dirty="0"/>
              <a:t> </a:t>
            </a:r>
            <a:r>
              <a:rPr lang="uk-UA" dirty="0" err="1"/>
              <a:t>point</a:t>
            </a:r>
            <a:r>
              <a:rPr lang="uk-UA" dirty="0"/>
              <a:t>) – майданчик з розташованими на ньому спорудами, устаткуванням (естакада, склад, дробильний вузол) і транспортними комунікаціями, що служить для перевантаження продукції/сировини з одного виду транспорту на інший. Перевантажувальний пункт з’єднує різні за параметрами вантажопотоки або види транспорт</a:t>
            </a:r>
            <a:endParaRPr lang="en-US" sz="1400" spc="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14393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455817" y="698759"/>
            <a:ext cx="5643154" cy="2632269"/>
          </a:xfrm>
          <a:prstGeom prst="rect">
            <a:avLst/>
          </a:prstGeom>
        </p:spPr>
      </p:pic>
      <p:sp>
        <p:nvSpPr>
          <p:cNvPr id="3" name="Прямоугольник 2"/>
          <p:cNvSpPr/>
          <p:nvPr/>
        </p:nvSpPr>
        <p:spPr>
          <a:xfrm>
            <a:off x="300447" y="3331028"/>
            <a:ext cx="11508376" cy="2031325"/>
          </a:xfrm>
          <a:prstGeom prst="rect">
            <a:avLst/>
          </a:prstGeom>
        </p:spPr>
        <p:txBody>
          <a:bodyPr wrap="square">
            <a:spAutoFit/>
          </a:bodyPr>
          <a:lstStyle/>
          <a:p>
            <a:r>
              <a:rPr lang="uk-UA" b="1" i="1" dirty="0">
                <a:latin typeface="Times New Roman" panose="02020603050405020304" pitchFamily="18" charset="0"/>
                <a:ea typeface="Times New Roman" panose="02020603050405020304" pitchFamily="18" charset="0"/>
              </a:rPr>
              <a:t>Логістичний кластер </a:t>
            </a:r>
            <a:r>
              <a:rPr lang="uk-UA" dirty="0">
                <a:latin typeface="Times New Roman" panose="02020603050405020304" pitchFamily="18" charset="0"/>
                <a:ea typeface="Times New Roman" panose="02020603050405020304" pitchFamily="18" charset="0"/>
              </a:rPr>
              <a:t>– це сукупність регіональних автотранспортних підприємств, представників-підприємств інших видів транспорту, логістичних фірм, ліцензійних складів, органів місцевої влади та науково-дослідних інститутів у формі асоціативного утворення з адекватним фінансуванням внесками учасників, діючою інфраструктурою, сучасними комунікаційними зв’язками, які посилюють взаємодію та переваги в порівнянні з іншими конкурентами, що дозволяє підвищити інвестиційну привабливість та стійкий розвиток регіональної території. Визначення кластеру та логістичного кластеру дають розуміння того, що дані поняття стали надбанням сучасних</a:t>
            </a:r>
            <a:r>
              <a:rPr lang="uk-UA" spc="20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інтеграційних процесів в економіці, оскільки об’єднують підприємства, регіону та економіки країн</a:t>
            </a:r>
            <a:endParaRPr lang="en-US" dirty="0"/>
          </a:p>
        </p:txBody>
      </p:sp>
    </p:spTree>
    <p:extLst>
      <p:ext uri="{BB962C8B-B14F-4D97-AF65-F5344CB8AC3E}">
        <p14:creationId xmlns:p14="http://schemas.microsoft.com/office/powerpoint/2010/main" val="2198224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4769"/>
            <a:ext cx="12192000" cy="4080604"/>
          </a:xfrm>
          <a:prstGeom prst="rect">
            <a:avLst/>
          </a:prstGeom>
        </p:spPr>
        <p:txBody>
          <a:bodyPr wrap="square">
            <a:spAutoFit/>
          </a:bodyPr>
          <a:lstStyle/>
          <a:p>
            <a:pPr marL="538480" indent="359410">
              <a:lnSpc>
                <a:spcPts val="1605"/>
              </a:lnSpc>
            </a:pPr>
            <a:r>
              <a:rPr lang="uk-UA" dirty="0">
                <a:latin typeface="Times New Roman" panose="02020603050405020304" pitchFamily="18" charset="0"/>
                <a:ea typeface="Times New Roman" panose="02020603050405020304" pitchFamily="18" charset="0"/>
              </a:rPr>
              <a:t>До</a:t>
            </a:r>
            <a:r>
              <a:rPr lang="uk-UA" spc="-3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основних</a:t>
            </a:r>
            <a:r>
              <a:rPr lang="uk-UA" spc="-2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учасників</a:t>
            </a:r>
            <a:r>
              <a:rPr lang="uk-UA" spc="-2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кластеру</a:t>
            </a:r>
            <a:r>
              <a:rPr lang="uk-UA" spc="-35" dirty="0">
                <a:latin typeface="Times New Roman" panose="02020603050405020304" pitchFamily="18" charset="0"/>
                <a:ea typeface="Times New Roman" panose="02020603050405020304" pitchFamily="18" charset="0"/>
              </a:rPr>
              <a:t> </a:t>
            </a:r>
            <a:r>
              <a:rPr lang="uk-UA" spc="-10" dirty="0">
                <a:latin typeface="Times New Roman" panose="02020603050405020304" pitchFamily="18" charset="0"/>
                <a:ea typeface="Times New Roman" panose="02020603050405020304" pitchFamily="18" charset="0"/>
              </a:rPr>
              <a:t>відносять:</a:t>
            </a:r>
            <a:endParaRPr lang="en-US" dirty="0">
              <a:latin typeface="Times New Roman" panose="02020603050405020304" pitchFamily="18" charset="0"/>
              <a:ea typeface="Times New Roman" panose="02020603050405020304" pitchFamily="18" charset="0"/>
            </a:endParaRPr>
          </a:p>
          <a:p>
            <a:pPr marL="342900" lvl="0" indent="-342900">
              <a:lnSpc>
                <a:spcPts val="1610"/>
              </a:lnSpc>
              <a:spcAft>
                <a:spcPts val="0"/>
              </a:spcAft>
              <a:buSzPts val="1400"/>
              <a:buFont typeface="Times New Roman" panose="02020603050405020304" pitchFamily="18" charset="0"/>
              <a:buChar char="–"/>
              <a:tabLst>
                <a:tab pos="716280" algn="l"/>
              </a:tabLst>
            </a:pPr>
            <a:r>
              <a:rPr lang="uk-UA" dirty="0">
                <a:latin typeface="Times New Roman" panose="02020603050405020304" pitchFamily="18" charset="0"/>
                <a:ea typeface="Times New Roman" panose="02020603050405020304" pitchFamily="18" charset="0"/>
              </a:rPr>
              <a:t>профілюючі</a:t>
            </a:r>
            <a:r>
              <a:rPr lang="uk-UA" spc="-4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підприємства</a:t>
            </a:r>
            <a:r>
              <a:rPr lang="uk-UA" spc="-4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певної</a:t>
            </a:r>
            <a:r>
              <a:rPr lang="uk-UA" spc="-35" dirty="0">
                <a:latin typeface="Times New Roman" panose="02020603050405020304" pitchFamily="18" charset="0"/>
                <a:ea typeface="Times New Roman" panose="02020603050405020304" pitchFamily="18" charset="0"/>
              </a:rPr>
              <a:t> </a:t>
            </a:r>
            <a:r>
              <a:rPr lang="uk-UA" spc="-10" dirty="0">
                <a:latin typeface="Times New Roman" panose="02020603050405020304" pitchFamily="18" charset="0"/>
                <a:ea typeface="Times New Roman" panose="02020603050405020304" pitchFamily="18" charset="0"/>
              </a:rPr>
              <a:t>галузі;</a:t>
            </a:r>
            <a:endParaRPr lang="en-US" sz="1400" spc="0" dirty="0" smtClean="0">
              <a:effectLst/>
              <a:latin typeface="Times New Roman" panose="02020603050405020304" pitchFamily="18" charset="0"/>
              <a:ea typeface="Times New Roman" panose="02020603050405020304" pitchFamily="18" charset="0"/>
            </a:endParaRPr>
          </a:p>
          <a:p>
            <a:pPr marL="342900" lvl="0" indent="-342900">
              <a:lnSpc>
                <a:spcPts val="1610"/>
              </a:lnSpc>
              <a:spcAft>
                <a:spcPts val="0"/>
              </a:spcAft>
              <a:buSzPts val="1400"/>
              <a:buFont typeface="Times New Roman" panose="02020603050405020304" pitchFamily="18" charset="0"/>
              <a:buChar char="–"/>
              <a:tabLst>
                <a:tab pos="716280" algn="l"/>
              </a:tabLst>
            </a:pPr>
            <a:r>
              <a:rPr lang="uk-UA" dirty="0">
                <a:latin typeface="Times New Roman" panose="02020603050405020304" pitchFamily="18" charset="0"/>
                <a:ea typeface="Times New Roman" panose="02020603050405020304" pitchFamily="18" charset="0"/>
              </a:rPr>
              <a:t>підприємства,</a:t>
            </a:r>
            <a:r>
              <a:rPr lang="uk-UA" spc="-3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що</a:t>
            </a:r>
            <a:r>
              <a:rPr lang="uk-UA" spc="-4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постачають</a:t>
            </a:r>
            <a:r>
              <a:rPr lang="uk-UA" spc="-35" dirty="0">
                <a:latin typeface="Times New Roman" panose="02020603050405020304" pitchFamily="18" charset="0"/>
                <a:ea typeface="Times New Roman" panose="02020603050405020304" pitchFamily="18" charset="0"/>
              </a:rPr>
              <a:t> </a:t>
            </a:r>
            <a:r>
              <a:rPr lang="uk-UA" spc="-10" dirty="0">
                <a:latin typeface="Times New Roman" panose="02020603050405020304" pitchFamily="18" charset="0"/>
                <a:ea typeface="Times New Roman" panose="02020603050405020304" pitchFamily="18" charset="0"/>
              </a:rPr>
              <a:t>продукцію;</a:t>
            </a:r>
            <a:endParaRPr lang="en-US" sz="1400" spc="0" dirty="0" smtClean="0">
              <a:effectLst/>
              <a:latin typeface="Times New Roman" panose="02020603050405020304" pitchFamily="18" charset="0"/>
              <a:ea typeface="Times New Roman" panose="02020603050405020304" pitchFamily="18" charset="0"/>
            </a:endParaRPr>
          </a:p>
          <a:p>
            <a:pPr marL="342900" marR="448310" lvl="0" indent="-342900" algn="just">
              <a:spcBef>
                <a:spcPts val="320"/>
              </a:spcBef>
              <a:spcAft>
                <a:spcPts val="0"/>
              </a:spcAft>
              <a:buSzPts val="1400"/>
              <a:buFont typeface="Times New Roman" panose="02020603050405020304" pitchFamily="18" charset="0"/>
              <a:buChar char="–"/>
              <a:tabLst>
                <a:tab pos="716280" algn="l"/>
              </a:tabLst>
            </a:pPr>
            <a:r>
              <a:rPr lang="uk-UA" dirty="0">
                <a:latin typeface="Times New Roman" panose="02020603050405020304" pitchFamily="18" charset="0"/>
                <a:ea typeface="Times New Roman" panose="02020603050405020304" pitchFamily="18" charset="0"/>
              </a:rPr>
              <a:t/>
            </a:r>
            <a:br>
              <a:rPr lang="uk-UA" dirty="0">
                <a:latin typeface="Times New Roman" panose="02020603050405020304" pitchFamily="18" charset="0"/>
                <a:ea typeface="Times New Roman" panose="02020603050405020304" pitchFamily="18" charset="0"/>
              </a:rPr>
            </a:br>
            <a:r>
              <a:rPr lang="uk-UA" dirty="0">
                <a:latin typeface="Times New Roman" panose="02020603050405020304" pitchFamily="18" charset="0"/>
                <a:ea typeface="Times New Roman" panose="02020603050405020304" pitchFamily="18" charset="0"/>
              </a:rPr>
              <a:t>підприємства, що надають послуги (аудиторські, консалтингові, кредитні, страхові, лізингові);</a:t>
            </a:r>
            <a:endParaRPr lang="en-US" sz="1400" spc="0" dirty="0" smtClean="0">
              <a:effectLst/>
              <a:latin typeface="Times New Roman" panose="02020603050405020304" pitchFamily="18" charset="0"/>
              <a:ea typeface="Times New Roman" panose="02020603050405020304" pitchFamily="18" charset="0"/>
            </a:endParaRPr>
          </a:p>
          <a:p>
            <a:pPr marL="342900" lvl="0" indent="-342900" algn="just">
              <a:lnSpc>
                <a:spcPts val="1605"/>
              </a:lnSpc>
              <a:spcAft>
                <a:spcPts val="0"/>
              </a:spcAft>
              <a:buSzPts val="1400"/>
              <a:buFont typeface="Times New Roman" panose="02020603050405020304" pitchFamily="18" charset="0"/>
              <a:buChar char="–"/>
              <a:tabLst>
                <a:tab pos="716915" algn="l"/>
              </a:tabLst>
            </a:pPr>
            <a:r>
              <a:rPr lang="uk-UA" dirty="0">
                <a:latin typeface="Times New Roman" panose="02020603050405020304" pitchFamily="18" charset="0"/>
                <a:ea typeface="Times New Roman" panose="02020603050405020304" pitchFamily="18" charset="0"/>
              </a:rPr>
              <a:t>науково-дослідні</a:t>
            </a:r>
            <a:r>
              <a:rPr lang="uk-UA" spc="-6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інститути,</a:t>
            </a:r>
            <a:r>
              <a:rPr lang="uk-UA" spc="-55" dirty="0">
                <a:latin typeface="Times New Roman" panose="02020603050405020304" pitchFamily="18" charset="0"/>
                <a:ea typeface="Times New Roman" panose="02020603050405020304" pitchFamily="18" charset="0"/>
              </a:rPr>
              <a:t> </a:t>
            </a:r>
            <a:r>
              <a:rPr lang="uk-UA" spc="-20" dirty="0">
                <a:latin typeface="Times New Roman" panose="02020603050405020304" pitchFamily="18" charset="0"/>
                <a:ea typeface="Times New Roman" panose="02020603050405020304" pitchFamily="18" charset="0"/>
              </a:rPr>
              <a:t>ЗВО;</a:t>
            </a:r>
            <a:endParaRPr lang="en-US" sz="1400" spc="0" dirty="0" smtClean="0">
              <a:effectLst/>
              <a:latin typeface="Times New Roman" panose="02020603050405020304" pitchFamily="18" charset="0"/>
              <a:ea typeface="Times New Roman" panose="02020603050405020304" pitchFamily="18" charset="0"/>
            </a:endParaRPr>
          </a:p>
          <a:p>
            <a:pPr marL="342900" lvl="0" indent="-342900" algn="just">
              <a:lnSpc>
                <a:spcPts val="1610"/>
              </a:lnSpc>
              <a:spcBef>
                <a:spcPts val="10"/>
              </a:spcBef>
              <a:spcAft>
                <a:spcPts val="0"/>
              </a:spcAft>
              <a:buSzPts val="1400"/>
              <a:buFont typeface="Times New Roman" panose="02020603050405020304" pitchFamily="18" charset="0"/>
              <a:buChar char="–"/>
              <a:tabLst>
                <a:tab pos="716915" algn="l"/>
              </a:tabLst>
            </a:pPr>
            <a:r>
              <a:rPr lang="uk-UA" dirty="0">
                <a:latin typeface="Times New Roman" panose="02020603050405020304" pitchFamily="18" charset="0"/>
                <a:ea typeface="Times New Roman" panose="02020603050405020304" pitchFamily="18" charset="0"/>
              </a:rPr>
              <a:t>об’єднання</a:t>
            </a:r>
            <a:r>
              <a:rPr lang="uk-UA" spc="-6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підприємців,</a:t>
            </a:r>
            <a:r>
              <a:rPr lang="uk-UA" spc="-5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некомерційні</a:t>
            </a:r>
            <a:r>
              <a:rPr lang="uk-UA" spc="-4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громадські</a:t>
            </a:r>
            <a:r>
              <a:rPr lang="uk-UA" spc="-55" dirty="0">
                <a:latin typeface="Times New Roman" panose="02020603050405020304" pitchFamily="18" charset="0"/>
                <a:ea typeface="Times New Roman" panose="02020603050405020304" pitchFamily="18" charset="0"/>
              </a:rPr>
              <a:t> </a:t>
            </a:r>
            <a:r>
              <a:rPr lang="uk-UA" spc="-10" dirty="0">
                <a:latin typeface="Times New Roman" panose="02020603050405020304" pitchFamily="18" charset="0"/>
                <a:ea typeface="Times New Roman" panose="02020603050405020304" pitchFamily="18" charset="0"/>
              </a:rPr>
              <a:t>організації.</a:t>
            </a:r>
            <a:endParaRPr lang="en-US" sz="1400" spc="0" dirty="0" smtClean="0">
              <a:effectLst/>
              <a:latin typeface="Times New Roman" panose="02020603050405020304" pitchFamily="18" charset="0"/>
              <a:ea typeface="Times New Roman" panose="02020603050405020304" pitchFamily="18" charset="0"/>
            </a:endParaRPr>
          </a:p>
          <a:p>
            <a:pPr marL="179070" marR="447675" indent="359410" algn="just">
              <a:spcAft>
                <a:spcPts val="0"/>
              </a:spcAft>
            </a:pPr>
            <a:r>
              <a:rPr lang="uk-UA" dirty="0">
                <a:latin typeface="Times New Roman" panose="02020603050405020304" pitchFamily="18" charset="0"/>
                <a:ea typeface="Times New Roman" panose="02020603050405020304" pitchFamily="18" charset="0"/>
              </a:rPr>
              <a:t>Кластери у сфері логістики є у багатьох країнах світу. Так, в Центральній і Східній Європі діє близько 25 основних і 60 другорядних транспортно- логістичних кластерів. Кінцева мета кластера полягає в забезпеченні сприятливих умов, які дозволять учасникам надавати комплексні транспортно- логістичні послуги для досягнення успіху на європейському ринку. Серед європейських країн за рівнем розвитку кластерів значною мірою виділяються Італія і країни Балтійського регіону. В Німеччині діють 3 високотехнологічні міжнародні кластери – Мюнхен, Гамбург, Дрезден. Крім цього, в країні функціонує значна кількість промислових кластерів (наприклад, автомобільні кластери в 10 землях).</a:t>
            </a:r>
            <a:endParaRPr lang="en-US" dirty="0">
              <a:latin typeface="Times New Roman" panose="02020603050405020304" pitchFamily="18" charset="0"/>
              <a:ea typeface="Times New Roman" panose="02020603050405020304" pitchFamily="18" charset="0"/>
            </a:endParaRPr>
          </a:p>
          <a:p>
            <a:r>
              <a:rPr lang="uk-UA" sz="1400" dirty="0" smtClean="0">
                <a:effectLst/>
                <a:latin typeface="Times New Roman" panose="02020603050405020304" pitchFamily="18" charset="0"/>
                <a:ea typeface="Times New Roman" panose="02020603050405020304" pitchFamily="18" charset="0"/>
              </a:rPr>
              <a:t>Отже, метою логістичного кластеру є збільшення інвестицій, розвиток інфраструктури, розвиток сфери послуг, збільшення економічних показників регіону та країни в цілому</a:t>
            </a:r>
            <a:endParaRPr lang="en-US" dirty="0"/>
          </a:p>
        </p:txBody>
      </p:sp>
    </p:spTree>
    <p:extLst>
      <p:ext uri="{BB962C8B-B14F-4D97-AF65-F5344CB8AC3E}">
        <p14:creationId xmlns:p14="http://schemas.microsoft.com/office/powerpoint/2010/main" val="2142617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6755" y="268183"/>
            <a:ext cx="11769634" cy="5632311"/>
          </a:xfrm>
          <a:prstGeom prst="rect">
            <a:avLst/>
          </a:prstGeom>
        </p:spPr>
        <p:txBody>
          <a:bodyPr wrap="square">
            <a:spAutoFit/>
          </a:bodyPr>
          <a:lstStyle/>
          <a:p>
            <a:pPr marL="179070" marR="447675" indent="359410" algn="just">
              <a:spcAft>
                <a:spcPts val="0"/>
              </a:spcAft>
            </a:pPr>
            <a:r>
              <a:rPr lang="uk-UA" dirty="0">
                <a:latin typeface="Times New Roman" panose="02020603050405020304" pitchFamily="18" charset="0"/>
                <a:ea typeface="Times New Roman" panose="02020603050405020304" pitchFamily="18" charset="0"/>
              </a:rPr>
              <a:t>Глобалізація ринків, зростаюча конкуренція між виробниками товарів та послуг,</a:t>
            </a:r>
            <a:r>
              <a:rPr lang="uk-UA" spc="-1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швидкі</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темпи</a:t>
            </a:r>
            <a:r>
              <a:rPr lang="uk-UA" spc="-1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поширення</a:t>
            </a:r>
            <a:r>
              <a:rPr lang="uk-UA" spc="-20" dirty="0">
                <a:latin typeface="Times New Roman" panose="02020603050405020304" pitchFamily="18" charset="0"/>
                <a:ea typeface="Times New Roman" panose="02020603050405020304" pitchFamily="18" charset="0"/>
              </a:rPr>
              <a:t> </a:t>
            </a:r>
            <a:r>
              <a:rPr lang="uk-UA" dirty="0" err="1">
                <a:latin typeface="Times New Roman" panose="02020603050405020304" pitchFamily="18" charset="0"/>
                <a:ea typeface="Times New Roman" panose="02020603050405020304" pitchFamily="18" charset="0"/>
              </a:rPr>
              <a:t>цифровізації</a:t>
            </a:r>
            <a:r>
              <a:rPr lang="uk-UA" spc="-2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сприяють</a:t>
            </a:r>
            <a:r>
              <a:rPr lang="uk-UA" spc="-1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підвищенню</a:t>
            </a:r>
            <a:r>
              <a:rPr lang="uk-UA" spc="-3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очікувань споживачів</a:t>
            </a:r>
            <a:r>
              <a:rPr lang="uk-UA" spc="-1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щодо</a:t>
            </a:r>
            <a:r>
              <a:rPr lang="uk-UA" spc="-1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пропонованих цінностей.</a:t>
            </a:r>
            <a:r>
              <a:rPr lang="uk-UA" spc="-1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При</a:t>
            </a:r>
            <a:r>
              <a:rPr lang="uk-UA" spc="-1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цьому</a:t>
            </a:r>
            <a:r>
              <a:rPr lang="uk-UA" spc="-2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очікування</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стосується</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не лише характеристик окремого товару, його асортименту, а й швидкості виконання замовлення, гарантії постачання, доступності товару, зручності купівлі,</a:t>
            </a:r>
            <a:r>
              <a:rPr lang="uk-UA" spc="-1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можливості</a:t>
            </a:r>
            <a:r>
              <a:rPr lang="uk-UA" spc="-1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швидкої заміни</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дефектних виробів,</a:t>
            </a:r>
            <a:r>
              <a:rPr lang="uk-UA" spc="-1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зручного упакування</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та розфасування. В практичній площині досить часто саме зазначені очікування роблять товари привабливими для цільової аудиторії, конкурентоспроможними та забезпечують відповідність попиту та пропозиції</a:t>
            </a:r>
            <a:r>
              <a:rPr lang="uk-UA" dirty="0" smtClean="0">
                <a:latin typeface="Times New Roman" panose="02020603050405020304" pitchFamily="18" charset="0"/>
                <a:ea typeface="Times New Roman" panose="02020603050405020304" pitchFamily="18" charset="0"/>
              </a:rPr>
              <a:t>.</a:t>
            </a:r>
          </a:p>
          <a:p>
            <a:r>
              <a:rPr lang="uk-UA" dirty="0"/>
              <a:t>В сучасних умовах жорсткої конкуренції, швидких змін на ринку, виробник вже не може обмежуватися роботою з проміжними дистриб'юторами, а все частіше звертається до необхідності встановлення партнерських відносин в маркетингових каналах розподілу. Партнерство у каналі створюється на основі укладення угод й узгодження дій між членами каналу стосовно замовлень і дистрибуції товарів виробника до кінцевого покупця [12 ].</a:t>
            </a:r>
            <a:endParaRPr lang="en-US" dirty="0"/>
          </a:p>
          <a:p>
            <a:r>
              <a:rPr lang="uk-UA" dirty="0"/>
              <a:t>Здійснюючи продаж товарів безпосередньо або з використанням посередників підприємству необхідно прийняти цілий ряд рішень, </a:t>
            </a:r>
            <a:r>
              <a:rPr lang="uk-UA" dirty="0" err="1"/>
              <a:t>пов¢язаних</a:t>
            </a:r>
            <a:r>
              <a:rPr lang="uk-UA" dirty="0"/>
              <a:t> з транспортуванням, складуванням, обробкою замовлень тощо, тобто з безпосереднім фізичним переміщенням товару.</a:t>
            </a:r>
            <a:endParaRPr lang="en-US" dirty="0"/>
          </a:p>
          <a:p>
            <a:pPr marL="179070" marR="447675" indent="359410" algn="just"/>
            <a:r>
              <a:rPr lang="uk-UA" dirty="0"/>
              <a:t>Система, що охоплює як вхідний так і вихідні потоки отримала назву ланцюга постачання, який з точки зору об'єктного розуміння представляє сукупність організацій ( постачальників, виробників, складів, дистриб'юторів, 3PL, 4PL провайдерів, експедиторів, оптової та роздрібної торгівлі), що взаємодіють у матеріальній, фінансові та інформаційних сферах від джерел вихідної сировини до кінцевого споживача. Для прикладу, ланцюг постачань компанії </a:t>
            </a:r>
            <a:r>
              <a:rPr lang="uk-UA" dirty="0" err="1"/>
              <a:t>PsG</a:t>
            </a:r>
            <a:r>
              <a:rPr lang="uk-UA" dirty="0"/>
              <a:t> представлено на рис. 4.1..</a:t>
            </a:r>
            <a:endParaRPr lang="en-US" dirty="0"/>
          </a:p>
          <a:p>
            <a:pPr marL="179070" marR="447675" indent="359410" algn="just">
              <a:spcAft>
                <a:spcPts val="0"/>
              </a:spcAft>
            </a:pP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7192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623182" y="535957"/>
            <a:ext cx="6370872" cy="1292464"/>
          </a:xfrm>
          <a:prstGeom prst="rect">
            <a:avLst/>
          </a:prstGeom>
        </p:spPr>
      </p:pic>
      <p:sp>
        <p:nvSpPr>
          <p:cNvPr id="3" name="Прямоугольник 2"/>
          <p:cNvSpPr/>
          <p:nvPr/>
        </p:nvSpPr>
        <p:spPr>
          <a:xfrm>
            <a:off x="-82731" y="1828421"/>
            <a:ext cx="11782698" cy="4062651"/>
          </a:xfrm>
          <a:prstGeom prst="rect">
            <a:avLst/>
          </a:prstGeom>
        </p:spPr>
        <p:txBody>
          <a:bodyPr wrap="square">
            <a:spAutoFit/>
          </a:bodyPr>
          <a:lstStyle/>
          <a:p>
            <a:pPr marL="179070" marR="449580" indent="359410" algn="just">
              <a:spcBef>
                <a:spcPts val="1595"/>
              </a:spcBef>
              <a:spcAft>
                <a:spcPts val="0"/>
              </a:spcAft>
            </a:pPr>
            <a:r>
              <a:rPr lang="uk-UA" dirty="0">
                <a:latin typeface="Times New Roman" panose="02020603050405020304" pitchFamily="18" charset="0"/>
                <a:ea typeface="Times New Roman" panose="02020603050405020304" pitchFamily="18" charset="0"/>
              </a:rPr>
              <a:t>Конфігурацій ланцюгів постачання є безліч. Вибір тієї чи іншої конфігурації буде залежати в першу чергу від характеристик ринку, на якому працює компанія – ємності ринку або кількості потенційних покупців; географічного розміщення покупців. І в першому, і в другому випадках збільшується кількість посередників в ланцюгу постачання.</a:t>
            </a:r>
            <a:endParaRPr lang="en-US" dirty="0">
              <a:latin typeface="Times New Roman" panose="02020603050405020304" pitchFamily="18" charset="0"/>
              <a:ea typeface="Times New Roman" panose="02020603050405020304" pitchFamily="18" charset="0"/>
            </a:endParaRPr>
          </a:p>
          <a:p>
            <a:pPr marL="179705" marR="448310" indent="359410" algn="just">
              <a:spcBef>
                <a:spcPts val="5"/>
              </a:spcBef>
              <a:spcAft>
                <a:spcPts val="0"/>
              </a:spcAft>
            </a:pPr>
            <a:r>
              <a:rPr lang="uk-UA" dirty="0">
                <a:latin typeface="Times New Roman" panose="02020603050405020304" pitchFamily="18" charset="0"/>
                <a:ea typeface="Times New Roman" panose="02020603050405020304" pitchFamily="18" charset="0"/>
              </a:rPr>
              <a:t>Характеристики товару також впливають на структуру ланцюга постачання, як на стадії постачання, так і на стадії розподілу. Так, товари, що швидко псуються, громіздкі товари потребують різних затрат на транспортування,</a:t>
            </a:r>
            <a:r>
              <a:rPr lang="uk-UA" spc="-1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складування.</a:t>
            </a:r>
            <a:r>
              <a:rPr lang="uk-UA" spc="-1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Збут</a:t>
            </a:r>
            <a:r>
              <a:rPr lang="uk-UA" spc="-1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технічно складних виробів,</a:t>
            </a:r>
            <a:r>
              <a:rPr lang="uk-UA" spc="-1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що потребують подальшого </a:t>
            </a:r>
            <a:r>
              <a:rPr lang="uk-UA" dirty="0" err="1">
                <a:latin typeface="Times New Roman" panose="02020603050405020304" pitchFamily="18" charset="0"/>
                <a:ea typeface="Times New Roman" panose="02020603050405020304" pitchFamily="18" charset="0"/>
              </a:rPr>
              <a:t>післяпродажного</a:t>
            </a:r>
            <a:r>
              <a:rPr lang="uk-UA" dirty="0">
                <a:latin typeface="Times New Roman" panose="02020603050405020304" pitchFamily="18" charset="0"/>
                <a:ea typeface="Times New Roman" panose="02020603050405020304" pitchFamily="18" charset="0"/>
              </a:rPr>
              <a:t> обслуговування в свою чергу також потребує в більшій мірі прямого каналу розподілу.</a:t>
            </a:r>
            <a:endParaRPr lang="en-US" dirty="0">
              <a:latin typeface="Times New Roman" panose="02020603050405020304" pitchFamily="18" charset="0"/>
              <a:ea typeface="Times New Roman" panose="02020603050405020304" pitchFamily="18" charset="0"/>
            </a:endParaRPr>
          </a:p>
          <a:p>
            <a:pPr marL="179705" marR="448310" indent="359410" algn="just">
              <a:spcAft>
                <a:spcPts val="0"/>
              </a:spcAft>
            </a:pPr>
            <a:r>
              <a:rPr lang="uk-UA" dirty="0">
                <a:latin typeface="Times New Roman" panose="02020603050405020304" pitchFamily="18" charset="0"/>
                <a:ea typeface="Times New Roman" panose="02020603050405020304" pitchFamily="18" charset="0"/>
              </a:rPr>
              <a:t>Розмір та характеристики компанії також накладають певні обмеження щодо конфігурації ланцюга постачання. Це стосується як партії закупівлі сировини, комплектуючих, так і збуту продукції. Великі фірми, що володіють більшими фінансовими можливостями можуть дозволити собі утримувати власний транспорт і складські приміщення, самостійно, без участі </a:t>
            </a:r>
            <a:r>
              <a:rPr lang="uk-UA" dirty="0" smtClean="0">
                <a:latin typeface="Times New Roman" panose="02020603050405020304" pitchFamily="18" charset="0"/>
                <a:ea typeface="Times New Roman" panose="02020603050405020304" pitchFamily="18" charset="0"/>
              </a:rPr>
              <a:t>посередників </a:t>
            </a:r>
            <a:r>
              <a:rPr lang="uk-UA" dirty="0">
                <a:latin typeface="Times New Roman" panose="02020603050405020304" pitchFamily="18" charset="0"/>
                <a:ea typeface="Times New Roman" panose="02020603050405020304" pitchFamily="18" charset="0"/>
              </a:rPr>
              <a:t/>
            </a:r>
            <a:br>
              <a:rPr lang="uk-UA" dirty="0">
                <a:latin typeface="Times New Roman" panose="02020603050405020304" pitchFamily="18" charset="0"/>
                <a:ea typeface="Times New Roman" panose="02020603050405020304" pitchFamily="18" charset="0"/>
              </a:rPr>
            </a:br>
            <a:r>
              <a:rPr lang="uk-UA" sz="1400" dirty="0" smtClean="0">
                <a:effectLst/>
                <a:latin typeface="Times New Roman" panose="02020603050405020304" pitchFamily="18" charset="0"/>
                <a:ea typeface="Times New Roman" panose="02020603050405020304" pitchFamily="18" charset="0"/>
              </a:rPr>
              <a:t>виконувати збутові функції. В той же час, невеликим підприємствам значно простіше скористатися послугами посередницьких структур для забезпечення розподілу своєї продукції. Аналогічна ситуація виникає і в випадку освоєння виробником нових ринків або їх сегментів, виходу на нові ринки, коли у виробника недостатньо знань та ресурсів</a:t>
            </a:r>
            <a:endParaRPr lang="en-US" dirty="0"/>
          </a:p>
        </p:txBody>
      </p:sp>
    </p:spTree>
    <p:extLst>
      <p:ext uri="{BB962C8B-B14F-4D97-AF65-F5344CB8AC3E}">
        <p14:creationId xmlns:p14="http://schemas.microsoft.com/office/powerpoint/2010/main" val="3323827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503" y="202207"/>
            <a:ext cx="11904617" cy="6740307"/>
          </a:xfrm>
          <a:prstGeom prst="rect">
            <a:avLst/>
          </a:prstGeom>
        </p:spPr>
        <p:txBody>
          <a:bodyPr wrap="square">
            <a:spAutoFit/>
          </a:bodyPr>
          <a:lstStyle/>
          <a:p>
            <a:pPr marL="179070" marR="447675" indent="359410" algn="just">
              <a:spcAft>
                <a:spcPts val="0"/>
              </a:spcAft>
            </a:pPr>
            <a:r>
              <a:rPr lang="uk-UA" dirty="0">
                <a:latin typeface="Times New Roman" panose="02020603050405020304" pitchFamily="18" charset="0"/>
                <a:ea typeface="Times New Roman" panose="02020603050405020304" pitchFamily="18" charset="0"/>
              </a:rPr>
              <a:t>Використання прийомів операційного маркетингу дає змогу </a:t>
            </a:r>
            <a:r>
              <a:rPr lang="uk-UA" dirty="0" err="1">
                <a:latin typeface="Times New Roman" panose="02020603050405020304" pitchFamily="18" charset="0"/>
                <a:ea typeface="Times New Roman" panose="02020603050405020304" pitchFamily="18" charset="0"/>
              </a:rPr>
              <a:t>оперативно</a:t>
            </a:r>
            <a:r>
              <a:rPr lang="uk-UA" dirty="0">
                <a:latin typeface="Times New Roman" panose="02020603050405020304" pitchFamily="18" charset="0"/>
                <a:ea typeface="Times New Roman" panose="02020603050405020304" pitchFamily="18" charset="0"/>
              </a:rPr>
              <a:t> змінювати конфігурацію ланцюга постачань з тим, щоб утримувати або завойовувати частку ринку на основі задоволення очікувань споживачів та пропонуючи їм такий споживчий сервіс, який би їх задовольняв, був не гіршим ніж у конкурентів, але при цьому давав би можливість утримувати логістичні витрати під контролем.</a:t>
            </a:r>
            <a:endParaRPr lang="en-US" dirty="0">
              <a:latin typeface="Times New Roman" panose="02020603050405020304" pitchFamily="18" charset="0"/>
              <a:ea typeface="Times New Roman" panose="02020603050405020304" pitchFamily="18" charset="0"/>
            </a:endParaRPr>
          </a:p>
          <a:p>
            <a:pPr marL="179070" marR="447675" indent="359410" algn="just">
              <a:spcAft>
                <a:spcPts val="0"/>
              </a:spcAft>
            </a:pPr>
            <a:r>
              <a:rPr lang="uk-UA" dirty="0">
                <a:latin typeface="Times New Roman" panose="02020603050405020304" pitchFamily="18" charset="0"/>
                <a:ea typeface="Times New Roman" panose="02020603050405020304" pitchFamily="18" charset="0"/>
              </a:rPr>
              <a:t>Одночасно максимізувати споживчий сервіс і при цьому мінімізувати витрати в практичній площині є завданням, яке виконати досить складно. Так, підвищення рівня сервісу передбачає наявність достатніх товарних запасів і складів, додаткові витрати на транспортування, збільшення кількості складів, що безперечно призведе до збільшення витрат. В той же час мінімальні затрати на постачання та розподіл товару передбачають більш тривалі терміни</a:t>
            </a:r>
            <a:r>
              <a:rPr lang="uk-UA" spc="20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поставок, підтримання менших товарних запасів тощо, що приведе до більш низького рівня споживчого сервісу та можливості переходу клієнтів до </a:t>
            </a:r>
            <a:r>
              <a:rPr lang="uk-UA" spc="-10" dirty="0">
                <a:latin typeface="Times New Roman" panose="02020603050405020304" pitchFamily="18" charset="0"/>
                <a:ea typeface="Times New Roman" panose="02020603050405020304" pitchFamily="18" charset="0"/>
              </a:rPr>
              <a:t>конкурентів.</a:t>
            </a:r>
            <a:endParaRPr lang="en-US" dirty="0">
              <a:latin typeface="Times New Roman" panose="02020603050405020304" pitchFamily="18" charset="0"/>
              <a:ea typeface="Times New Roman" panose="02020603050405020304" pitchFamily="18" charset="0"/>
            </a:endParaRPr>
          </a:p>
          <a:p>
            <a:pPr marL="179070" marR="447675" indent="359410" algn="just">
              <a:spcAft>
                <a:spcPts val="0"/>
              </a:spcAft>
            </a:pPr>
            <a:r>
              <a:rPr lang="uk-UA" dirty="0">
                <a:latin typeface="Times New Roman" panose="02020603050405020304" pitchFamily="18" charset="0"/>
                <a:ea typeface="Times New Roman" panose="02020603050405020304" pitchFamily="18" charset="0"/>
              </a:rPr>
              <a:t>Так, до прикладу учасник ланцюга постачання замість відправки вантажів літаком відправляє їх залізницею, що не дає можливість забезпечити терміни доставки. Зазначене може сприяти тому, що клієнт перейде до конкурента,</a:t>
            </a:r>
            <a:r>
              <a:rPr lang="uk-UA" spc="20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якщо терміни для нього є пріоритетом. Аналогічно, якщо компанія вирішує знизити рівень товарних запасів при цьому ігнорує можливість невиконання замовлень, зниження продуктивності виробничого обладнання. Все вищезазначене є свідченням необхідності узгодження рівня споживчого сервісу та логістичних витрат в процесі формування ланцюгів постачань</a:t>
            </a:r>
            <a:r>
              <a:rPr lang="uk-UA" dirty="0" smtClean="0">
                <a:latin typeface="Times New Roman" panose="02020603050405020304" pitchFamily="18" charset="0"/>
                <a:ea typeface="Times New Roman" panose="02020603050405020304" pitchFamily="18" charset="0"/>
              </a:rPr>
              <a:t>.</a:t>
            </a:r>
          </a:p>
          <a:p>
            <a:r>
              <a:rPr lang="uk-UA" dirty="0"/>
              <a:t>Як і при більшості маркетингових рішень формування структури ланцюга постачання починається з аналізу потреб споживача, чому зазвичай сприяють створені інформаційні системи, що включають як внутрішню інформацію членів ланцюга постачання, так і маркетингові дослідження на предмет з'ясування основних параметрів споживчого сервісу.</a:t>
            </a:r>
            <a:endParaRPr lang="en-US" dirty="0"/>
          </a:p>
          <a:p>
            <a:r>
              <a:rPr lang="uk-UA" dirty="0" smtClean="0"/>
              <a:t>Так</a:t>
            </a:r>
            <a:r>
              <a:rPr lang="uk-UA" dirty="0"/>
              <a:t>, наприклад, компанія ЗМ провела маркетингове дослідження з метою з'ясування важливості для її клієнтів споживчого сервісу. В результаті було виявлено, що 18 тис. споживачів 16 європейських країн одностайно визнало споживчий сервіс необхідною умовою купівлі товару та задоволення потреб. Респонденти визначили важливість таких чинників, як умови доставки продукту, дотримання строків, часову відстань між здійсненням замовлення й отриманням товару, а також ефективність вирішення питань, що виникають </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46646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2069" y="0"/>
            <a:ext cx="12292149" cy="6217087"/>
          </a:xfrm>
          <a:prstGeom prst="rect">
            <a:avLst/>
          </a:prstGeom>
        </p:spPr>
        <p:txBody>
          <a:bodyPr wrap="square">
            <a:spAutoFit/>
          </a:bodyPr>
          <a:lstStyle/>
          <a:p>
            <a:pPr marL="179705" marR="448945" indent="359410" algn="just">
              <a:lnSpc>
                <a:spcPct val="100000"/>
              </a:lnSpc>
              <a:spcAft>
                <a:spcPts val="0"/>
              </a:spcAft>
            </a:pPr>
            <a:r>
              <a:rPr lang="uk-UA" dirty="0">
                <a:latin typeface="Times New Roman" panose="02020603050405020304" pitchFamily="18" charset="0"/>
                <a:ea typeface="Times New Roman" panose="02020603050405020304" pitchFamily="18" charset="0"/>
              </a:rPr>
              <a:t>Параметри споживчого сервісу можуть бути різними, але в узагальненому вигляді можна виділити наступні [8, 428]:</a:t>
            </a:r>
            <a:endParaRPr lang="en-US" dirty="0">
              <a:latin typeface="Times New Roman" panose="02020603050405020304" pitchFamily="18" charset="0"/>
              <a:ea typeface="Times New Roman" panose="02020603050405020304" pitchFamily="18" charset="0"/>
            </a:endParaRPr>
          </a:p>
          <a:p>
            <a:pPr marL="342900" marR="448945" lvl="0" indent="-342900" algn="just">
              <a:spcAft>
                <a:spcPts val="0"/>
              </a:spcAft>
              <a:buSzPts val="1400"/>
              <a:buFont typeface="Symbol" panose="05050102010706020507" pitchFamily="18" charset="2"/>
              <a:buChar char=""/>
              <a:tabLst>
                <a:tab pos="809625" algn="l"/>
              </a:tabLst>
            </a:pPr>
            <a:r>
              <a:rPr lang="uk-UA" dirty="0">
                <a:latin typeface="Times New Roman" panose="02020603050405020304" pitchFamily="18" charset="0"/>
                <a:ea typeface="Symbol" panose="05050102010706020507" pitchFamily="18" charset="2"/>
                <a:cs typeface="Symbol" panose="05050102010706020507" pitchFamily="18" charset="2"/>
              </a:rPr>
              <a:t>термін. Під терміном в ланцюзі постачань, як правило, розуміють час виконання замовлення -</a:t>
            </a:r>
            <a:r>
              <a:rPr lang="uk-UA" spc="200" dirty="0">
                <a:latin typeface="Times New Roman" panose="02020603050405020304" pitchFamily="18" charset="0"/>
                <a:ea typeface="Symbol" panose="05050102010706020507" pitchFamily="18" charset="2"/>
                <a:cs typeface="Symbol" panose="05050102010706020507" pitchFamily="18" charset="2"/>
              </a:rPr>
              <a:t> </a:t>
            </a:r>
            <a:r>
              <a:rPr lang="uk-UA" dirty="0">
                <a:latin typeface="Times New Roman" panose="02020603050405020304" pitchFamily="18" charset="0"/>
                <a:ea typeface="Symbol" panose="05050102010706020507" pitchFamily="18" charset="2"/>
                <a:cs typeface="Symbol" panose="05050102010706020507" pitchFamily="18" charset="2"/>
              </a:rPr>
              <a:t>середню кількість часу, протягом якого покупцям доводиться очікувати отримання товарів. Сьогодні покупці надають перевагу швидкій доставці. Враховуючи цей факт, компанії намагаються як можна швидше доставляти товари та дотримуватися задекларованих часових меж.</a:t>
            </a:r>
            <a:endParaRPr lang="en-US" sz="1400" spc="0" dirty="0" smtClean="0">
              <a:effectLst/>
              <a:latin typeface="Times New Roman" panose="02020603050405020304" pitchFamily="18" charset="0"/>
              <a:ea typeface="Symbol" panose="05050102010706020507" pitchFamily="18" charset="2"/>
              <a:cs typeface="Symbol" panose="05050102010706020507" pitchFamily="18" charset="2"/>
            </a:endParaRPr>
          </a:p>
          <a:p>
            <a:pPr marL="179705" marR="448945" indent="359410" algn="just">
              <a:spcAft>
                <a:spcPts val="0"/>
              </a:spcAft>
            </a:pPr>
            <a:r>
              <a:rPr lang="uk-UA" dirty="0">
                <a:latin typeface="Times New Roman" panose="02020603050405020304" pitchFamily="18" charset="0"/>
                <a:ea typeface="Times New Roman" panose="02020603050405020304" pitchFamily="18" charset="0"/>
              </a:rPr>
              <a:t>До прикладу, компанія </a:t>
            </a:r>
            <a:r>
              <a:rPr lang="uk-UA" dirty="0" err="1">
                <a:latin typeface="Times New Roman" panose="02020603050405020304" pitchFamily="18" charset="0"/>
                <a:ea typeface="Times New Roman" panose="02020603050405020304" pitchFamily="18" charset="0"/>
              </a:rPr>
              <a:t>Land's</a:t>
            </a:r>
            <a:r>
              <a:rPr lang="uk-UA" dirty="0">
                <a:latin typeface="Times New Roman" panose="02020603050405020304" pitchFamily="18" charset="0"/>
                <a:ea typeface="Times New Roman" panose="02020603050405020304" pitchFamily="18" charset="0"/>
              </a:rPr>
              <a:t> </a:t>
            </a:r>
            <a:r>
              <a:rPr lang="uk-UA" dirty="0" err="1">
                <a:latin typeface="Times New Roman" panose="02020603050405020304" pitchFamily="18" charset="0"/>
                <a:ea typeface="Times New Roman" panose="02020603050405020304" pitchFamily="18" charset="0"/>
              </a:rPr>
              <a:t>End</a:t>
            </a:r>
            <a:r>
              <a:rPr lang="uk-UA" dirty="0">
                <a:latin typeface="Times New Roman" panose="02020603050405020304" pitchFamily="18" charset="0"/>
                <a:ea typeface="Times New Roman" panose="02020603050405020304" pitchFamily="18" charset="0"/>
              </a:rPr>
              <a:t>, що є гігантським роздрібним торговцем одягом за каталогами, поставила за мету відповідати на кожний телефонний дзвінок на протязі 20 секунд і виконувати будь-яке замовлення на протязі 24 годин з моменту його отримання.</a:t>
            </a:r>
            <a:endParaRPr lang="en-US" dirty="0">
              <a:latin typeface="Times New Roman" panose="02020603050405020304" pitchFamily="18" charset="0"/>
              <a:ea typeface="Times New Roman" panose="02020603050405020304" pitchFamily="18" charset="0"/>
            </a:endParaRPr>
          </a:p>
          <a:p>
            <a:pPr marL="342900" marR="445770" lvl="0" indent="-342900" algn="just">
              <a:spcAft>
                <a:spcPts val="0"/>
              </a:spcAft>
              <a:buSzPts val="1400"/>
              <a:buFont typeface="Symbol" panose="05050102010706020507" pitchFamily="18" charset="2"/>
              <a:buChar char=""/>
              <a:tabLst>
                <a:tab pos="809625" algn="l"/>
              </a:tabLst>
            </a:pPr>
            <a:r>
              <a:rPr lang="uk-UA" dirty="0">
                <a:latin typeface="Times New Roman" panose="02020603050405020304" pitchFamily="18" charset="0"/>
                <a:ea typeface="Symbol" panose="05050102010706020507" pitchFamily="18" charset="2"/>
                <a:cs typeface="Symbol" panose="05050102010706020507" pitchFamily="18" charset="2"/>
              </a:rPr>
              <a:t>надійність, яка визначається ефективністю поповнення запасів. Надійність стосується строків виконання замовлення; відсутності пошкодження товару під час доставки; виконання замовлення в повному обсязі. Непередбачені перебої в постачанні сировини, комплектуючих можуть порушити виробничий процес, що в свою чергу не дасть можливість вчасно виконати необхідні замовлення.</a:t>
            </a:r>
            <a:endParaRPr lang="en-US" sz="1400" spc="0" dirty="0" smtClean="0">
              <a:effectLst/>
              <a:latin typeface="Times New Roman" panose="02020603050405020304" pitchFamily="18" charset="0"/>
              <a:ea typeface="Symbol" panose="05050102010706020507" pitchFamily="18" charset="2"/>
              <a:cs typeface="Symbol" panose="05050102010706020507" pitchFamily="18" charset="2"/>
            </a:endParaRPr>
          </a:p>
          <a:p>
            <a:pPr marL="342900" marR="447675" lvl="0" indent="-342900" algn="just">
              <a:spcAft>
                <a:spcPts val="0"/>
              </a:spcAft>
              <a:buSzPts val="1400"/>
              <a:buFont typeface="Symbol" panose="05050102010706020507" pitchFamily="18" charset="2"/>
              <a:buChar char=""/>
              <a:tabLst>
                <a:tab pos="808990" algn="l"/>
              </a:tabLst>
            </a:pPr>
            <a:r>
              <a:rPr lang="uk-UA" dirty="0">
                <a:latin typeface="Times New Roman" panose="02020603050405020304" pitchFamily="18" charset="0"/>
                <a:ea typeface="Symbol" panose="05050102010706020507" pitchFamily="18" charset="2"/>
                <a:cs typeface="Symbol" panose="05050102010706020507" pitchFamily="18" charset="2"/>
              </a:rPr>
              <a:t>комунікації - двосторонній зв'язок між покупцем та постачальником відносно поставок продукції. Так, до прикладу, «Нова Пошта» надає отримувачу не лише знання про точний час доставки, але й дозволяє відслідковувати увесь маршрут та час проходження відправлень.</a:t>
            </a:r>
            <a:endParaRPr lang="en-US" sz="1400" spc="0" dirty="0" smtClean="0">
              <a:effectLst/>
              <a:latin typeface="Times New Roman" panose="02020603050405020304" pitchFamily="18" charset="0"/>
              <a:ea typeface="Symbol" panose="05050102010706020507" pitchFamily="18" charset="2"/>
              <a:cs typeface="Symbol" panose="05050102010706020507" pitchFamily="18" charset="2"/>
            </a:endParaRPr>
          </a:p>
          <a:p>
            <a:pPr marL="342900" marR="448945" lvl="0" indent="-342900" algn="just">
              <a:spcAft>
                <a:spcPts val="0"/>
              </a:spcAft>
              <a:buSzPts val="1400"/>
              <a:buFont typeface="Symbol" panose="05050102010706020507" pitchFamily="18" charset="2"/>
              <a:buChar char=""/>
              <a:tabLst>
                <a:tab pos="808990" algn="l"/>
              </a:tabLst>
            </a:pPr>
            <a:r>
              <a:rPr lang="uk-UA" dirty="0">
                <a:latin typeface="Times New Roman" panose="02020603050405020304" pitchFamily="18" charset="0"/>
                <a:ea typeface="Symbol" panose="05050102010706020507" pitchFamily="18" charset="2"/>
                <a:cs typeface="Symbol" panose="05050102010706020507" pitchFamily="18" charset="2"/>
              </a:rPr>
              <a:t>зручність. Питання зручності охоплює отримання відповіді щодо партії закупівлі, зручності розташування, сервісної підтримки, що включає безпосередню доставку товару, його упакування, встановлення та ремонт особливо стосовно обладнання тощо.</a:t>
            </a:r>
            <a:endParaRPr lang="en-US" sz="1400" spc="0" dirty="0" smtClean="0">
              <a:effectLst/>
              <a:latin typeface="Times New Roman" panose="02020603050405020304" pitchFamily="18" charset="0"/>
              <a:ea typeface="Symbol" panose="05050102010706020507" pitchFamily="18" charset="2"/>
              <a:cs typeface="Symbol" panose="05050102010706020507" pitchFamily="18" charset="2"/>
            </a:endParaRPr>
          </a:p>
          <a:p>
            <a:r>
              <a:rPr lang="uk-UA" sz="1400" dirty="0" smtClean="0">
                <a:effectLst/>
                <a:latin typeface="Times New Roman" panose="02020603050405020304" pitchFamily="18" charset="0"/>
                <a:ea typeface="Times New Roman" panose="02020603050405020304" pitchFamily="18" charset="0"/>
              </a:rPr>
              <a:t>Після визначення основних параметрів споживчого сервісу, компанія повинна визначити міру важливості для споживачів різних видів послуг. Окрім вивчення вимог споживачів слід також провести аналіз споживчого сервісу, що надають конкуренти. Отримана інформація є базою для розробки відповідних стандартів споживчого сервісу для кожного обраного сегменту. Слід зазначити, що різні компанії та учасники ланцюга постачання мають свої стандарти споживчого сервісу</a:t>
            </a:r>
            <a:endParaRPr lang="en-US" dirty="0"/>
          </a:p>
        </p:txBody>
      </p:sp>
    </p:spTree>
    <p:extLst>
      <p:ext uri="{BB962C8B-B14F-4D97-AF65-F5344CB8AC3E}">
        <p14:creationId xmlns:p14="http://schemas.microsoft.com/office/powerpoint/2010/main" val="1134920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691" y="99884"/>
            <a:ext cx="12048309" cy="6381234"/>
          </a:xfrm>
          <a:prstGeom prst="rect">
            <a:avLst/>
          </a:prstGeom>
        </p:spPr>
        <p:txBody>
          <a:bodyPr wrap="square">
            <a:spAutoFit/>
          </a:bodyPr>
          <a:lstStyle/>
          <a:p>
            <a:pPr marL="179070" marR="446405" indent="359410" algn="just">
              <a:spcBef>
                <a:spcPts val="5"/>
              </a:spcBef>
              <a:spcAft>
                <a:spcPts val="0"/>
              </a:spcAft>
            </a:pPr>
            <a:r>
              <a:rPr lang="uk-UA" dirty="0">
                <a:latin typeface="Times New Roman" panose="02020603050405020304" pitchFamily="18" charset="0"/>
                <a:ea typeface="Times New Roman" panose="02020603050405020304" pitchFamily="18" charset="0"/>
              </a:rPr>
              <a:t>Ланцюг постачання поряд з виконанням маркетингових функцій, таких як інформування -</a:t>
            </a:r>
            <a:r>
              <a:rPr lang="uk-UA" spc="20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збір і розповсюдження інформації про потреби ринку, товарах, конкурентах; просування -</a:t>
            </a:r>
            <a:r>
              <a:rPr lang="uk-UA" spc="20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просування товарів за допомогою реклами та стимулювання збуту в місцях продажу; встановлення контактів -</a:t>
            </a:r>
            <a:r>
              <a:rPr lang="uk-UA" spc="20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персональних відносин з віддаленими та багаточисельними покупцями виконує також і логістичні функції. Серед них -</a:t>
            </a:r>
            <a:r>
              <a:rPr lang="uk-UA" spc="20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обробка замовлень, транспортування, вантажопереробка і складування,</a:t>
            </a:r>
            <a:r>
              <a:rPr lang="uk-UA" spc="20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утримання запасів, відшкодування втрат від дефіциту та повернення товарів. Витрати на виконання логістичних функцій є сукупними логістичними витратами та визначаються за наступною формулою:</a:t>
            </a:r>
            <a:endParaRPr lang="en-US" dirty="0">
              <a:latin typeface="Times New Roman" panose="02020603050405020304" pitchFamily="18" charset="0"/>
              <a:ea typeface="Times New Roman" panose="02020603050405020304" pitchFamily="18" charset="0"/>
            </a:endParaRPr>
          </a:p>
          <a:p>
            <a:pPr marL="179070" indent="359410">
              <a:spcBef>
                <a:spcPts val="10"/>
              </a:spcBef>
            </a:pPr>
            <a:r>
              <a:rPr lang="uk-UA"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88265" algn="ctr">
              <a:lnSpc>
                <a:spcPts val="1600"/>
              </a:lnSpc>
              <a:spcAft>
                <a:spcPts val="0"/>
              </a:spcAft>
            </a:pPr>
            <a:r>
              <a:rPr lang="uk-UA" b="1" dirty="0">
                <a:latin typeface="Times New Roman" panose="02020603050405020304" pitchFamily="18" charset="0"/>
                <a:ea typeface="Times New Roman" panose="02020603050405020304" pitchFamily="18" charset="0"/>
              </a:rPr>
              <a:t>СЛВ</a:t>
            </a:r>
            <a:r>
              <a:rPr lang="uk-UA" b="1" spc="-20" dirty="0">
                <a:latin typeface="Times New Roman" panose="02020603050405020304" pitchFamily="18" charset="0"/>
                <a:ea typeface="Times New Roman" panose="02020603050405020304" pitchFamily="18" charset="0"/>
              </a:rPr>
              <a:t> </a:t>
            </a:r>
            <a:r>
              <a:rPr lang="uk-UA" b="1" dirty="0">
                <a:latin typeface="Times New Roman" panose="02020603050405020304" pitchFamily="18" charset="0"/>
                <a:ea typeface="Times New Roman" panose="02020603050405020304" pitchFamily="18" charset="0"/>
              </a:rPr>
              <a:t>=</a:t>
            </a:r>
            <a:r>
              <a:rPr lang="uk-UA" b="1" spc="-5" dirty="0">
                <a:latin typeface="Times New Roman" panose="02020603050405020304" pitchFamily="18" charset="0"/>
                <a:ea typeface="Times New Roman" panose="02020603050405020304" pitchFamily="18" charset="0"/>
              </a:rPr>
              <a:t> </a:t>
            </a:r>
            <a:r>
              <a:rPr lang="uk-UA" b="1" dirty="0">
                <a:latin typeface="Times New Roman" panose="02020603050405020304" pitchFamily="18" charset="0"/>
                <a:ea typeface="Times New Roman" panose="02020603050405020304" pitchFamily="18" charset="0"/>
              </a:rPr>
              <a:t>ЗТ</a:t>
            </a:r>
            <a:r>
              <a:rPr lang="uk-UA" b="1" spc="-10" dirty="0">
                <a:latin typeface="Times New Roman" panose="02020603050405020304" pitchFamily="18" charset="0"/>
                <a:ea typeface="Times New Roman" panose="02020603050405020304" pitchFamily="18" charset="0"/>
              </a:rPr>
              <a:t> </a:t>
            </a:r>
            <a:r>
              <a:rPr lang="uk-UA" b="1" dirty="0">
                <a:latin typeface="Times New Roman" panose="02020603050405020304" pitchFamily="18" charset="0"/>
                <a:ea typeface="Times New Roman" panose="02020603050405020304" pitchFamily="18" charset="0"/>
              </a:rPr>
              <a:t>+</a:t>
            </a:r>
            <a:r>
              <a:rPr lang="uk-UA" b="1" spc="-5" dirty="0">
                <a:latin typeface="Times New Roman" panose="02020603050405020304" pitchFamily="18" charset="0"/>
                <a:ea typeface="Times New Roman" panose="02020603050405020304" pitchFamily="18" charset="0"/>
              </a:rPr>
              <a:t> </a:t>
            </a:r>
            <a:r>
              <a:rPr lang="uk-UA" b="1" dirty="0" err="1">
                <a:latin typeface="Times New Roman" panose="02020603050405020304" pitchFamily="18" charset="0"/>
                <a:ea typeface="Times New Roman" panose="02020603050405020304" pitchFamily="18" charset="0"/>
              </a:rPr>
              <a:t>ЗС</a:t>
            </a:r>
            <a:r>
              <a:rPr lang="uk-UA" b="1" baseline="-25000" dirty="0" err="1">
                <a:latin typeface="Times New Roman" panose="02020603050405020304" pitchFamily="18" charset="0"/>
                <a:ea typeface="Times New Roman" panose="02020603050405020304" pitchFamily="18" charset="0"/>
              </a:rPr>
              <a:t>n</a:t>
            </a:r>
            <a:r>
              <a:rPr lang="uk-UA" b="1" spc="-135" dirty="0">
                <a:latin typeface="Times New Roman" panose="02020603050405020304" pitchFamily="18" charset="0"/>
                <a:ea typeface="Times New Roman" panose="02020603050405020304" pitchFamily="18" charset="0"/>
              </a:rPr>
              <a:t> </a:t>
            </a:r>
            <a:r>
              <a:rPr lang="uk-UA" b="1" dirty="0">
                <a:latin typeface="Times New Roman" panose="02020603050405020304" pitchFamily="18" charset="0"/>
                <a:ea typeface="Times New Roman" panose="02020603050405020304" pitchFamily="18" charset="0"/>
              </a:rPr>
              <a:t>+</a:t>
            </a:r>
            <a:r>
              <a:rPr lang="uk-UA" b="1" spc="205" dirty="0">
                <a:latin typeface="Times New Roman" panose="02020603050405020304" pitchFamily="18" charset="0"/>
                <a:ea typeface="Times New Roman" panose="02020603050405020304" pitchFamily="18" charset="0"/>
              </a:rPr>
              <a:t> </a:t>
            </a:r>
            <a:r>
              <a:rPr lang="uk-UA" b="1" dirty="0" err="1">
                <a:latin typeface="Times New Roman" panose="02020603050405020304" pitchFamily="18" charset="0"/>
                <a:ea typeface="Times New Roman" panose="02020603050405020304" pitchFamily="18" charset="0"/>
              </a:rPr>
              <a:t>ЗС</a:t>
            </a:r>
            <a:r>
              <a:rPr lang="uk-UA" b="1" baseline="-25000" dirty="0" err="1">
                <a:latin typeface="Times New Roman" panose="02020603050405020304" pitchFamily="18" charset="0"/>
                <a:ea typeface="Times New Roman" panose="02020603050405020304" pitchFamily="18" charset="0"/>
              </a:rPr>
              <a:t>з</a:t>
            </a:r>
            <a:r>
              <a:rPr lang="uk-UA" b="1" spc="-125" dirty="0">
                <a:latin typeface="Times New Roman" panose="02020603050405020304" pitchFamily="18" charset="0"/>
                <a:ea typeface="Times New Roman" panose="02020603050405020304" pitchFamily="18" charset="0"/>
              </a:rPr>
              <a:t> </a:t>
            </a:r>
            <a:r>
              <a:rPr lang="uk-UA" b="1" dirty="0">
                <a:latin typeface="Times New Roman" panose="02020603050405020304" pitchFamily="18" charset="0"/>
                <a:ea typeface="Times New Roman" panose="02020603050405020304" pitchFamily="18" charset="0"/>
              </a:rPr>
              <a:t>+</a:t>
            </a:r>
            <a:r>
              <a:rPr lang="uk-UA" b="1" spc="-5" dirty="0">
                <a:latin typeface="Times New Roman" panose="02020603050405020304" pitchFamily="18" charset="0"/>
                <a:ea typeface="Times New Roman" panose="02020603050405020304" pitchFamily="18" charset="0"/>
              </a:rPr>
              <a:t> </a:t>
            </a:r>
            <a:r>
              <a:rPr lang="uk-UA" b="1" spc="-25" dirty="0">
                <a:latin typeface="Times New Roman" panose="02020603050405020304" pitchFamily="18" charset="0"/>
                <a:ea typeface="Times New Roman" panose="02020603050405020304" pitchFamily="18" charset="0"/>
              </a:rPr>
              <a:t>ВВ,</a:t>
            </a:r>
            <a:endParaRPr lang="en-US" b="1" dirty="0">
              <a:latin typeface="Times New Roman" panose="02020603050405020304" pitchFamily="18" charset="0"/>
              <a:ea typeface="Times New Roman" panose="02020603050405020304" pitchFamily="18" charset="0"/>
            </a:endParaRPr>
          </a:p>
          <a:p>
            <a:pPr marL="1439545" indent="359410">
              <a:lnSpc>
                <a:spcPts val="1600"/>
              </a:lnSpc>
            </a:pPr>
            <a:r>
              <a:rPr lang="uk-UA" spc="-25" dirty="0">
                <a:latin typeface="Times New Roman" panose="02020603050405020304" pitchFamily="18" charset="0"/>
                <a:ea typeface="Times New Roman" panose="02020603050405020304" pitchFamily="18" charset="0"/>
              </a:rPr>
              <a:t>де</a:t>
            </a:r>
            <a:endParaRPr lang="en-US" dirty="0">
              <a:latin typeface="Times New Roman" panose="02020603050405020304" pitchFamily="18" charset="0"/>
              <a:ea typeface="Times New Roman" panose="02020603050405020304" pitchFamily="18" charset="0"/>
            </a:endParaRPr>
          </a:p>
          <a:p>
            <a:pPr marL="1439545" indent="359410">
              <a:lnSpc>
                <a:spcPts val="1610"/>
              </a:lnSpc>
              <a:spcBef>
                <a:spcPts val="10"/>
              </a:spcBef>
            </a:pPr>
            <a:r>
              <a:rPr lang="uk-UA" b="1" dirty="0">
                <a:latin typeface="Times New Roman" panose="02020603050405020304" pitchFamily="18" charset="0"/>
                <a:ea typeface="Times New Roman" panose="02020603050405020304" pitchFamily="18" charset="0"/>
              </a:rPr>
              <a:t>СЛВ</a:t>
            </a:r>
            <a:r>
              <a:rPr lang="uk-UA" b="1" spc="-3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a:t>
            </a:r>
            <a:r>
              <a:rPr lang="uk-UA" spc="-2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сукупні</a:t>
            </a:r>
            <a:r>
              <a:rPr lang="uk-UA" spc="-2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логістичні</a:t>
            </a:r>
            <a:r>
              <a:rPr lang="uk-UA" spc="-20" dirty="0">
                <a:latin typeface="Times New Roman" panose="02020603050405020304" pitchFamily="18" charset="0"/>
                <a:ea typeface="Times New Roman" panose="02020603050405020304" pitchFamily="18" charset="0"/>
              </a:rPr>
              <a:t> </a:t>
            </a:r>
            <a:r>
              <a:rPr lang="uk-UA" spc="-10" dirty="0">
                <a:latin typeface="Times New Roman" panose="02020603050405020304" pitchFamily="18" charset="0"/>
                <a:ea typeface="Times New Roman" panose="02020603050405020304" pitchFamily="18" charset="0"/>
              </a:rPr>
              <a:t>витрати;</a:t>
            </a:r>
            <a:endParaRPr lang="en-US" dirty="0">
              <a:latin typeface="Times New Roman" panose="02020603050405020304" pitchFamily="18" charset="0"/>
              <a:ea typeface="Times New Roman" panose="02020603050405020304" pitchFamily="18" charset="0"/>
            </a:endParaRPr>
          </a:p>
          <a:p>
            <a:pPr marL="1439545" indent="359410">
              <a:lnSpc>
                <a:spcPts val="1605"/>
              </a:lnSpc>
            </a:pPr>
            <a:r>
              <a:rPr lang="uk-UA" b="1" dirty="0">
                <a:latin typeface="Times New Roman" panose="02020603050405020304" pitchFamily="18" charset="0"/>
                <a:ea typeface="Times New Roman" panose="02020603050405020304" pitchFamily="18" charset="0"/>
              </a:rPr>
              <a:t>ЗТ</a:t>
            </a:r>
            <a:r>
              <a:rPr lang="uk-UA" b="1" spc="-2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a:t>
            </a:r>
            <a:r>
              <a:rPr lang="uk-UA" spc="-1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загальні</a:t>
            </a:r>
            <a:r>
              <a:rPr lang="uk-UA" spc="-1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затрати</a:t>
            </a:r>
            <a:r>
              <a:rPr lang="uk-UA" spc="-1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на</a:t>
            </a:r>
            <a:r>
              <a:rPr lang="uk-UA" spc="-15" dirty="0">
                <a:latin typeface="Times New Roman" panose="02020603050405020304" pitchFamily="18" charset="0"/>
                <a:ea typeface="Times New Roman" panose="02020603050405020304" pitchFamily="18" charset="0"/>
              </a:rPr>
              <a:t> </a:t>
            </a:r>
            <a:r>
              <a:rPr lang="uk-UA" spc="-10" dirty="0">
                <a:latin typeface="Times New Roman" panose="02020603050405020304" pitchFamily="18" charset="0"/>
                <a:ea typeface="Times New Roman" panose="02020603050405020304" pitchFamily="18" charset="0"/>
              </a:rPr>
              <a:t>транспортування;</a:t>
            </a:r>
            <a:endParaRPr lang="en-US" dirty="0">
              <a:latin typeface="Times New Roman" panose="02020603050405020304" pitchFamily="18" charset="0"/>
              <a:ea typeface="Times New Roman" panose="02020603050405020304" pitchFamily="18" charset="0"/>
            </a:endParaRPr>
          </a:p>
          <a:p>
            <a:pPr marL="179070" indent="359410">
              <a:lnSpc>
                <a:spcPts val="1605"/>
              </a:lnSpc>
            </a:pPr>
            <a:r>
              <a:rPr lang="uk-UA" b="1" dirty="0" err="1">
                <a:latin typeface="Times New Roman" panose="02020603050405020304" pitchFamily="18" charset="0"/>
                <a:ea typeface="Times New Roman" panose="02020603050405020304" pitchFamily="18" charset="0"/>
              </a:rPr>
              <a:t>ЗС</a:t>
            </a:r>
            <a:r>
              <a:rPr lang="uk-UA" sz="1050" b="1" dirty="0" err="1" smtClean="0">
                <a:effectLst/>
                <a:latin typeface="Times New Roman" panose="02020603050405020304" pitchFamily="18" charset="0"/>
                <a:ea typeface="Times New Roman" panose="02020603050405020304" pitchFamily="18" charset="0"/>
              </a:rPr>
              <a:t>n</a:t>
            </a:r>
            <a:r>
              <a:rPr lang="uk-UA" sz="1050" b="1" spc="-20" dirty="0" smtClean="0">
                <a:effectLst/>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a:t>
            </a:r>
            <a:r>
              <a:rPr lang="uk-UA" spc="-1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загальні</a:t>
            </a:r>
            <a:r>
              <a:rPr lang="uk-UA" spc="-2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постійні</a:t>
            </a:r>
            <a:r>
              <a:rPr lang="uk-UA" spc="-1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витрати</a:t>
            </a:r>
            <a:r>
              <a:rPr lang="uk-UA" spc="-2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на</a:t>
            </a:r>
            <a:r>
              <a:rPr lang="uk-UA" spc="-15" dirty="0">
                <a:latin typeface="Times New Roman" panose="02020603050405020304" pitchFamily="18" charset="0"/>
                <a:ea typeface="Times New Roman" panose="02020603050405020304" pitchFamily="18" charset="0"/>
              </a:rPr>
              <a:t> </a:t>
            </a:r>
            <a:r>
              <a:rPr lang="uk-UA" spc="-10" dirty="0">
                <a:latin typeface="Times New Roman" panose="02020603050405020304" pitchFamily="18" charset="0"/>
                <a:ea typeface="Times New Roman" panose="02020603050405020304" pitchFamily="18" charset="0"/>
              </a:rPr>
              <a:t>складування;</a:t>
            </a:r>
            <a:endParaRPr lang="en-US" dirty="0">
              <a:latin typeface="Times New Roman" panose="02020603050405020304" pitchFamily="18" charset="0"/>
              <a:ea typeface="Times New Roman" panose="02020603050405020304" pitchFamily="18" charset="0"/>
            </a:endParaRPr>
          </a:p>
          <a:p>
            <a:pPr marL="1439545" indent="359410"/>
            <a:r>
              <a:rPr lang="uk-UA" b="1" dirty="0" err="1">
                <a:latin typeface="Times New Roman" panose="02020603050405020304" pitchFamily="18" charset="0"/>
                <a:ea typeface="Times New Roman" panose="02020603050405020304" pitchFamily="18" charset="0"/>
              </a:rPr>
              <a:t>ЗС</a:t>
            </a:r>
            <a:r>
              <a:rPr lang="uk-UA" sz="1050" b="1" dirty="0" err="1" smtClean="0">
                <a:effectLst/>
                <a:latin typeface="Times New Roman" panose="02020603050405020304" pitchFamily="18" charset="0"/>
                <a:ea typeface="Times New Roman" panose="02020603050405020304" pitchFamily="18" charset="0"/>
              </a:rPr>
              <a:t>з</a:t>
            </a:r>
            <a:r>
              <a:rPr lang="uk-UA" sz="1050" b="1" spc="-15" dirty="0" smtClean="0">
                <a:effectLst/>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a:t>
            </a:r>
            <a:r>
              <a:rPr lang="uk-UA" spc="-1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загальні</a:t>
            </a:r>
            <a:r>
              <a:rPr lang="uk-UA" spc="-1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змінні</a:t>
            </a:r>
            <a:r>
              <a:rPr lang="uk-UA" spc="-2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витрати</a:t>
            </a:r>
            <a:r>
              <a:rPr lang="uk-UA" spc="-2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на</a:t>
            </a:r>
            <a:r>
              <a:rPr lang="uk-UA" spc="-20" dirty="0">
                <a:latin typeface="Times New Roman" panose="02020603050405020304" pitchFamily="18" charset="0"/>
                <a:ea typeface="Times New Roman" panose="02020603050405020304" pitchFamily="18" charset="0"/>
              </a:rPr>
              <a:t> </a:t>
            </a:r>
            <a:r>
              <a:rPr lang="uk-UA" spc="-10" dirty="0">
                <a:latin typeface="Times New Roman" panose="02020603050405020304" pitchFamily="18" charset="0"/>
                <a:ea typeface="Times New Roman" panose="02020603050405020304" pitchFamily="18" charset="0"/>
              </a:rPr>
              <a:t>складування;</a:t>
            </a:r>
            <a:endParaRPr lang="en-US" dirty="0">
              <a:latin typeface="Times New Roman" panose="02020603050405020304" pitchFamily="18" charset="0"/>
              <a:ea typeface="Times New Roman" panose="02020603050405020304" pitchFamily="18" charset="0"/>
            </a:endParaRPr>
          </a:p>
          <a:p>
            <a:pPr marL="1439545" indent="359410">
              <a:spcBef>
                <a:spcPts val="5"/>
              </a:spcBef>
            </a:pPr>
            <a:r>
              <a:rPr lang="uk-UA" b="1" dirty="0">
                <a:latin typeface="Times New Roman" panose="02020603050405020304" pitchFamily="18" charset="0"/>
                <a:ea typeface="Times New Roman" panose="02020603050405020304" pitchFamily="18" charset="0"/>
              </a:rPr>
              <a:t>ВВ </a:t>
            </a:r>
            <a:r>
              <a:rPr lang="uk-UA" dirty="0">
                <a:latin typeface="Times New Roman" panose="02020603050405020304" pitchFamily="18" charset="0"/>
                <a:ea typeface="Times New Roman" panose="02020603050405020304" pitchFamily="18" charset="0"/>
              </a:rPr>
              <a:t>– втрачена вигода (загальні затрати, пов’язані з втраченими угодами через затримки поставки</a:t>
            </a:r>
            <a:r>
              <a:rPr lang="uk-UA" dirty="0" smtClean="0">
                <a:latin typeface="Times New Roman" panose="02020603050405020304" pitchFamily="18" charset="0"/>
                <a:ea typeface="Times New Roman" panose="02020603050405020304" pitchFamily="18" charset="0"/>
              </a:rPr>
              <a:t>).</a:t>
            </a:r>
          </a:p>
          <a:p>
            <a:pPr marL="1439545" indent="359410">
              <a:spcBef>
                <a:spcPts val="5"/>
              </a:spcBef>
            </a:pPr>
            <a:endParaRPr lang="uk-UA" dirty="0" smtClean="0">
              <a:latin typeface="Times New Roman" panose="02020603050405020304" pitchFamily="18" charset="0"/>
              <a:ea typeface="Times New Roman" panose="02020603050405020304" pitchFamily="18" charset="0"/>
            </a:endParaRPr>
          </a:p>
          <a:p>
            <a:pPr marL="1439545" indent="359410" algn="just">
              <a:spcBef>
                <a:spcPts val="5"/>
              </a:spcBef>
            </a:pPr>
            <a:r>
              <a:rPr lang="uk-UA" dirty="0"/>
              <a:t>Після обрання структури ланцюга постачання наступний крок - гармонізація його з маркетинговою стратегією. Даний етап передбачає перевірку, чи обраний ланцюг постачання відповідає досягненню стратегічних цілей маркетингу та стратегії маркетингу стосовно споживачів. В випадку </a:t>
            </a:r>
            <a:r>
              <a:rPr lang="uk-UA" dirty="0" err="1"/>
              <a:t>неспівпадіння</a:t>
            </a:r>
            <a:r>
              <a:rPr lang="uk-UA" dirty="0"/>
              <a:t> підприємство або переглядає цілі ланцюга постачання, або вносить в нього корективи або ж переглядає стратегію маркетингу. Формування міжнародного ланцюга постачань здійснюється на тих же принципах і положеннях, однак має свої особливості, пов'язані як з факторами правового характеру, так і з особливостями країни, яка приймає участь в ланцюзі постачання.</a:t>
            </a:r>
            <a:endParaRPr lang="en-US" dirty="0"/>
          </a:p>
          <a:p>
            <a:pPr marL="1439545" indent="359410">
              <a:spcBef>
                <a:spcPts val="5"/>
              </a:spcBef>
            </a:pP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95641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1952514" cy="7571303"/>
          </a:xfrm>
          <a:prstGeom prst="rect">
            <a:avLst/>
          </a:prstGeom>
        </p:spPr>
        <p:txBody>
          <a:bodyPr wrap="square">
            <a:spAutoFit/>
          </a:bodyPr>
          <a:lstStyle/>
          <a:p>
            <a:pPr marL="179070" marR="447675" indent="359410" algn="just">
              <a:lnSpc>
                <a:spcPct val="100000"/>
              </a:lnSpc>
              <a:spcAft>
                <a:spcPts val="0"/>
              </a:spcAft>
            </a:pPr>
            <a:r>
              <a:rPr lang="uk-UA" dirty="0">
                <a:latin typeface="Times New Roman" panose="02020603050405020304" pitchFamily="18" charset="0"/>
                <a:ea typeface="Times New Roman" panose="02020603050405020304" pitchFamily="18" charset="0"/>
              </a:rPr>
              <a:t>Серед основних факторів що змінюють «обличчя» міжнародних ланцюгів постачання на сучасному етапі виділяють [2]:</a:t>
            </a:r>
            <a:endParaRPr lang="en-US" dirty="0">
              <a:latin typeface="Times New Roman" panose="02020603050405020304" pitchFamily="18" charset="0"/>
              <a:ea typeface="Times New Roman" panose="02020603050405020304" pitchFamily="18" charset="0"/>
            </a:endParaRPr>
          </a:p>
          <a:p>
            <a:pPr marL="342900" marR="448310" lvl="0" indent="-342900" algn="just">
              <a:spcAft>
                <a:spcPts val="0"/>
              </a:spcAft>
              <a:buSzPts val="1400"/>
              <a:buFont typeface="Wingdings" panose="05000000000000000000" pitchFamily="2" charset="2"/>
              <a:buChar char=""/>
              <a:tabLst>
                <a:tab pos="809625" algn="l"/>
              </a:tabLst>
            </a:pPr>
            <a:r>
              <a:rPr lang="uk-UA" dirty="0">
                <a:latin typeface="Times New Roman" panose="02020603050405020304" pitchFamily="18" charset="0"/>
                <a:ea typeface="Wingdings" panose="05000000000000000000" pitchFamily="2" charset="2"/>
                <a:cs typeface="Wingdings" panose="05000000000000000000" pitchFamily="2" charset="2"/>
              </a:rPr>
              <a:t>зміна потреб споживачів та поява нових очікувань. Споживач вимагає від підприємств надійного та якісного процесу доставки та генерування нових логістичних рішень, що сприяє урізноманітненню методів доставки товарів, пакування, транспортно-експедиційні маршрути розробляються з урахуванням споживчих потреб;</a:t>
            </a:r>
            <a:endParaRPr lang="en-US" sz="1400" spc="0" dirty="0" smtClean="0">
              <a:effectLst/>
              <a:latin typeface="Times New Roman" panose="02020603050405020304" pitchFamily="18" charset="0"/>
              <a:ea typeface="Wingdings" panose="05000000000000000000" pitchFamily="2" charset="2"/>
              <a:cs typeface="Wingdings" panose="05000000000000000000" pitchFamily="2" charset="2"/>
            </a:endParaRPr>
          </a:p>
          <a:p>
            <a:pPr marL="342900" marR="449580" lvl="0" indent="-342900" algn="just">
              <a:spcAft>
                <a:spcPts val="0"/>
              </a:spcAft>
              <a:buSzPts val="1400"/>
              <a:buFont typeface="Wingdings" panose="05000000000000000000" pitchFamily="2" charset="2"/>
              <a:buChar char=""/>
              <a:tabLst>
                <a:tab pos="809625" algn="l"/>
              </a:tabLst>
            </a:pPr>
            <a:r>
              <a:rPr lang="uk-UA" dirty="0">
                <a:latin typeface="Times New Roman" panose="02020603050405020304" pitchFamily="18" charset="0"/>
                <a:ea typeface="Wingdings" panose="05000000000000000000" pitchFamily="2" charset="2"/>
                <a:cs typeface="Wingdings" panose="05000000000000000000" pitchFamily="2" charset="2"/>
              </a:rPr>
              <a:t>розвиток електронної логістики. В даний час акценти в управлінні міжнародним ланцюгами постачання зміщуються в простір цифрової</a:t>
            </a:r>
            <a:r>
              <a:rPr lang="uk-UA" spc="200" dirty="0">
                <a:latin typeface="Times New Roman" panose="02020603050405020304" pitchFamily="18" charset="0"/>
                <a:ea typeface="Wingdings" panose="05000000000000000000" pitchFamily="2" charset="2"/>
                <a:cs typeface="Wingdings" panose="05000000000000000000" pitchFamily="2" charset="2"/>
              </a:rPr>
              <a:t> </a:t>
            </a:r>
            <a:r>
              <a:rPr lang="uk-UA" dirty="0">
                <a:latin typeface="Times New Roman" panose="02020603050405020304" pitchFamily="18" charset="0"/>
                <a:ea typeface="Wingdings" panose="05000000000000000000" pitchFamily="2" charset="2"/>
                <a:cs typeface="Wingdings" panose="05000000000000000000" pitchFamily="2" charset="2"/>
              </a:rPr>
              <a:t>економіки. Розвиток цифрових сервісів та їх інтеграція в міжнародні ланцюги постачання спрощує та здешевлює процес міжнародного товароруху. Серед найбільш затребуваних цифрових технологій - адаптивне виробництво,</a:t>
            </a:r>
            <a:r>
              <a:rPr lang="uk-UA" spc="-5" dirty="0">
                <a:latin typeface="Times New Roman" panose="02020603050405020304" pitchFamily="18" charset="0"/>
                <a:ea typeface="Wingdings" panose="05000000000000000000" pitchFamily="2" charset="2"/>
                <a:cs typeface="Wingdings" panose="05000000000000000000" pitchFamily="2" charset="2"/>
              </a:rPr>
              <a:t> </a:t>
            </a:r>
            <a:r>
              <a:rPr lang="uk-UA" dirty="0">
                <a:latin typeface="Times New Roman" panose="02020603050405020304" pitchFamily="18" charset="0"/>
                <a:ea typeface="Wingdings" panose="05000000000000000000" pitchFamily="2" charset="2"/>
                <a:cs typeface="Wingdings" panose="05000000000000000000" pitchFamily="2" charset="2"/>
              </a:rPr>
              <a:t>цифрові двійники, глобальні системи слідкування, </a:t>
            </a:r>
            <a:r>
              <a:rPr lang="uk-UA" dirty="0" err="1">
                <a:latin typeface="Times New Roman" panose="02020603050405020304" pitchFamily="18" charset="0"/>
                <a:ea typeface="Wingdings" panose="05000000000000000000" pitchFamily="2" charset="2"/>
                <a:cs typeface="Wingdings" panose="05000000000000000000" pitchFamily="2" charset="2"/>
              </a:rPr>
              <a:t>Big</a:t>
            </a:r>
            <a:r>
              <a:rPr lang="uk-UA" dirty="0">
                <a:latin typeface="Times New Roman" panose="02020603050405020304" pitchFamily="18" charset="0"/>
                <a:ea typeface="Wingdings" panose="05000000000000000000" pitchFamily="2" charset="2"/>
                <a:cs typeface="Wingdings" panose="05000000000000000000" pitchFamily="2" charset="2"/>
              </a:rPr>
              <a:t> </a:t>
            </a:r>
            <a:r>
              <a:rPr lang="uk-UA" dirty="0" err="1">
                <a:latin typeface="Times New Roman" panose="02020603050405020304" pitchFamily="18" charset="0"/>
                <a:ea typeface="Wingdings" panose="05000000000000000000" pitchFamily="2" charset="2"/>
                <a:cs typeface="Wingdings" panose="05000000000000000000" pitchFamily="2" charset="2"/>
              </a:rPr>
              <a:t>Date</a:t>
            </a:r>
            <a:r>
              <a:rPr lang="uk-UA" dirty="0">
                <a:latin typeface="Times New Roman" panose="02020603050405020304" pitchFamily="18" charset="0"/>
                <a:ea typeface="Wingdings" panose="05000000000000000000" pitchFamily="2" charset="2"/>
                <a:cs typeface="Wingdings" panose="05000000000000000000" pitchFamily="2" charset="2"/>
              </a:rPr>
              <a:t>, хмарні технології;</a:t>
            </a:r>
            <a:endParaRPr lang="en-US" sz="1400" spc="0" dirty="0" smtClean="0">
              <a:effectLst/>
              <a:latin typeface="Times New Roman" panose="02020603050405020304" pitchFamily="18" charset="0"/>
              <a:ea typeface="Wingdings" panose="05000000000000000000" pitchFamily="2" charset="2"/>
              <a:cs typeface="Wingdings" panose="05000000000000000000" pitchFamily="2" charset="2"/>
            </a:endParaRPr>
          </a:p>
          <a:p>
            <a:pPr marL="342900" marR="447040" lvl="0" indent="-342900" algn="just">
              <a:spcAft>
                <a:spcPts val="0"/>
              </a:spcAft>
              <a:buSzPts val="1400"/>
              <a:buFont typeface="Wingdings" panose="05000000000000000000" pitchFamily="2" charset="2"/>
              <a:buChar char=""/>
              <a:tabLst>
                <a:tab pos="809625" algn="l"/>
              </a:tabLst>
            </a:pPr>
            <a:r>
              <a:rPr lang="uk-UA" dirty="0">
                <a:latin typeface="Times New Roman" panose="02020603050405020304" pitchFamily="18" charset="0"/>
                <a:ea typeface="Wingdings" panose="05000000000000000000" pitchFamily="2" charset="2"/>
                <a:cs typeface="Wingdings" panose="05000000000000000000" pitchFamily="2" charset="2"/>
              </a:rPr>
              <a:t>глобалізація та складність логістичних процесів. Глобалізація за своїм змістом в значній мірі впливає на розвиток логістичного підходу в становленні міжнародних торгівельних відносин на світовому ринку. Процеси глобалізації впливають на оптимізацію розміщення ресурсів, розширення асортименту товарів і послуг, що стимулює розвиток всієї міжнародної транспортно- логістичної інфраструктури;</a:t>
            </a:r>
            <a:endParaRPr lang="en-US" sz="1400" spc="0" dirty="0" smtClean="0">
              <a:effectLst/>
              <a:latin typeface="Times New Roman" panose="02020603050405020304" pitchFamily="18" charset="0"/>
              <a:ea typeface="Wingdings" panose="05000000000000000000" pitchFamily="2" charset="2"/>
              <a:cs typeface="Wingdings" panose="05000000000000000000" pitchFamily="2" charset="2"/>
            </a:endParaRPr>
          </a:p>
          <a:p>
            <a:pPr marL="342900" marR="448310" lvl="0" indent="-342900" algn="just">
              <a:spcAft>
                <a:spcPts val="0"/>
              </a:spcAft>
              <a:buSzPts val="1400"/>
              <a:buFont typeface="Wingdings" panose="05000000000000000000" pitchFamily="2" charset="2"/>
              <a:buChar char=""/>
              <a:tabLst>
                <a:tab pos="809625" algn="l"/>
              </a:tabLst>
            </a:pPr>
            <a:r>
              <a:rPr lang="uk-UA" dirty="0">
                <a:latin typeface="Times New Roman" panose="02020603050405020304" pitchFamily="18" charset="0"/>
                <a:ea typeface="Wingdings" panose="05000000000000000000" pitchFamily="2" charset="2"/>
                <a:cs typeface="Wingdings" panose="05000000000000000000" pitchFamily="2" charset="2"/>
              </a:rPr>
              <a:t>нестабільність середовища. Постійні зміни, що відбуваються, не дозволяють виконувати загальноприйняті правила логістики "7R". Споживчий попит стає більш хаотичним, який тяжко спрогнозувати. Сьогодні компанії в більшій мірі спираються не на прогнози, а на збір та аналіз даних про фактичні покупки в місцях їх здійснення.</a:t>
            </a:r>
            <a:r>
              <a:rPr lang="uk-UA" spc="200" dirty="0">
                <a:latin typeface="Times New Roman" panose="02020603050405020304" pitchFamily="18" charset="0"/>
                <a:ea typeface="Wingdings" panose="05000000000000000000" pitchFamily="2" charset="2"/>
                <a:cs typeface="Wingdings" panose="05000000000000000000" pitchFamily="2" charset="2"/>
              </a:rPr>
              <a:t> </a:t>
            </a:r>
            <a:r>
              <a:rPr lang="uk-UA" dirty="0">
                <a:latin typeface="Times New Roman" panose="02020603050405020304" pitchFamily="18" charset="0"/>
                <a:ea typeface="Wingdings" panose="05000000000000000000" pitchFamily="2" charset="2"/>
                <a:cs typeface="Wingdings" panose="05000000000000000000" pitchFamily="2" charset="2"/>
              </a:rPr>
              <a:t>Ці дані служать підставою для миттєвої логістичної реакції виробників та їх постачальників;</a:t>
            </a:r>
            <a:endParaRPr lang="en-US" sz="1400" spc="0" dirty="0" smtClean="0">
              <a:effectLst/>
              <a:latin typeface="Times New Roman" panose="02020603050405020304" pitchFamily="18" charset="0"/>
              <a:ea typeface="Wingdings" panose="05000000000000000000" pitchFamily="2" charset="2"/>
              <a:cs typeface="Wingdings" panose="05000000000000000000" pitchFamily="2" charset="2"/>
            </a:endParaRPr>
          </a:p>
          <a:p>
            <a:pPr lvl="0"/>
            <a:r>
              <a:rPr lang="uk-UA" dirty="0">
                <a:latin typeface="Times New Roman" panose="02020603050405020304" pitchFamily="18" charset="0"/>
                <a:ea typeface="Times New Roman" panose="02020603050405020304" pitchFamily="18" charset="0"/>
              </a:rPr>
              <a:t>зростаючий ризик і зрушення, які можуть бути самі різноманітні, пов'язані</a:t>
            </a:r>
            <a:r>
              <a:rPr lang="uk-UA" spc="-1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з</a:t>
            </a:r>
            <a:r>
              <a:rPr lang="uk-UA" spc="-1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функціонуванням</a:t>
            </a:r>
            <a:r>
              <a:rPr lang="uk-UA" spc="-1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всього</a:t>
            </a:r>
            <a:r>
              <a:rPr lang="uk-UA" spc="-1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ланцюга</a:t>
            </a:r>
            <a:r>
              <a:rPr lang="uk-UA" spc="-1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постачання</a:t>
            </a:r>
            <a:r>
              <a:rPr lang="uk-UA" spc="-1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та</a:t>
            </a:r>
            <a:r>
              <a:rPr lang="uk-UA" spc="-1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разом</a:t>
            </a:r>
            <a:r>
              <a:rPr lang="uk-UA" spc="-1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з</a:t>
            </a:r>
            <a:r>
              <a:rPr lang="uk-UA" spc="-1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тим</a:t>
            </a:r>
            <a:r>
              <a:rPr lang="uk-UA" spc="-1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і</a:t>
            </a:r>
            <a:r>
              <a:rPr lang="uk-UA" spc="-1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ризики управлінського характеру, що виникають при виконанні логістичних функцій і операцій</a:t>
            </a:r>
            <a:r>
              <a:rPr lang="uk-UA" dirty="0" smtClean="0">
                <a:latin typeface="Times New Roman" panose="02020603050405020304" pitchFamily="18" charset="0"/>
                <a:ea typeface="Times New Roman" panose="02020603050405020304" pitchFamily="18" charset="0"/>
              </a:rPr>
              <a:t>.</a:t>
            </a:r>
            <a:r>
              <a:rPr lang="uk-UA" dirty="0"/>
              <a:t> </a:t>
            </a:r>
            <a:r>
              <a:rPr lang="uk-UA" dirty="0" err="1"/>
              <a:t>Fung</a:t>
            </a:r>
            <a:r>
              <a:rPr lang="uk-UA" dirty="0"/>
              <a:t> </a:t>
            </a:r>
            <a:r>
              <a:rPr lang="uk-UA" dirty="0" err="1"/>
              <a:t>Global</a:t>
            </a:r>
            <a:r>
              <a:rPr lang="uk-UA" dirty="0"/>
              <a:t> </a:t>
            </a:r>
            <a:r>
              <a:rPr lang="uk-UA" dirty="0" err="1"/>
              <a:t>Institute</a:t>
            </a:r>
            <a:r>
              <a:rPr lang="uk-UA" dirty="0"/>
              <a:t> виділяє п'ять ключових джерел ризиків, які впливають на логістичні ланцюги в сьогоднішній інтегровані глобальній економіці:</a:t>
            </a:r>
            <a:endParaRPr lang="en-US" dirty="0"/>
          </a:p>
          <a:p>
            <a:pPr lvl="0"/>
            <a:r>
              <a:rPr lang="uk-UA" dirty="0"/>
              <a:t>	державні фактори (торгівельна політика; постанови та положення; фіскальна політика; фінансова політика );</a:t>
            </a:r>
            <a:endParaRPr lang="en-US" dirty="0"/>
          </a:p>
          <a:p>
            <a:pPr lvl="0"/>
            <a:r>
              <a:rPr lang="uk-UA" dirty="0"/>
              <a:t>	динаміка споживчого попиту (місцеві уподобання та смаки; достатній рівень доходу; відношення до соціальних навколишніх впливів);</a:t>
            </a:r>
            <a:endParaRPr lang="en-US" dirty="0"/>
          </a:p>
          <a:p>
            <a:r>
              <a:rPr lang="uk-UA" dirty="0"/>
              <a:t> </a:t>
            </a:r>
            <a:endParaRPr lang="en-US" dirty="0"/>
          </a:p>
          <a:p>
            <a:endParaRPr lang="en-US" dirty="0"/>
          </a:p>
        </p:txBody>
      </p:sp>
    </p:spTree>
    <p:extLst>
      <p:ext uri="{BB962C8B-B14F-4D97-AF65-F5344CB8AC3E}">
        <p14:creationId xmlns:p14="http://schemas.microsoft.com/office/powerpoint/2010/main" val="56268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1074" y="262992"/>
            <a:ext cx="11586755" cy="6463308"/>
          </a:xfrm>
          <a:prstGeom prst="rect">
            <a:avLst/>
          </a:prstGeom>
        </p:spPr>
        <p:txBody>
          <a:bodyPr wrap="square">
            <a:spAutoFit/>
          </a:bodyPr>
          <a:lstStyle/>
          <a:p>
            <a:pPr lvl="0"/>
            <a:r>
              <a:rPr lang="uk-UA" dirty="0" smtClean="0"/>
              <a:t>природні зрушення (землетруси, </a:t>
            </a:r>
            <a:r>
              <a:rPr lang="uk-UA" dirty="0" err="1" smtClean="0"/>
              <a:t>повенні</a:t>
            </a:r>
            <a:r>
              <a:rPr lang="uk-UA" dirty="0" smtClean="0"/>
              <a:t>);</a:t>
            </a:r>
            <a:endParaRPr lang="en-US" dirty="0" smtClean="0"/>
          </a:p>
          <a:p>
            <a:pPr lvl="0"/>
            <a:r>
              <a:rPr lang="uk-UA" dirty="0" smtClean="0"/>
              <a:t>	штучні	зрушення	(воєнні	конфлікти;	заворушення	профспілок; тероризм);</a:t>
            </a:r>
            <a:endParaRPr lang="en-US" dirty="0" smtClean="0"/>
          </a:p>
          <a:p>
            <a:pPr lvl="0"/>
            <a:r>
              <a:rPr lang="uk-UA" dirty="0" smtClean="0"/>
              <a:t>	інновації	(технології;	організації,	які	займаються	ноу-хау;	новітні бізнес-моделі);</a:t>
            </a:r>
            <a:endParaRPr lang="en-US" dirty="0" smtClean="0"/>
          </a:p>
          <a:p>
            <a:pPr lvl="0"/>
            <a:r>
              <a:rPr lang="uk-UA" dirty="0" smtClean="0"/>
              <a:t>зростаючі урядові обмеження та бар'єри. Серед бар'єрів розвитку глобальної логістики основна частка припадає на митні бар'єри (41%), законодавчі (32%) та інформаційні (27%).</a:t>
            </a:r>
            <a:br>
              <a:rPr lang="uk-UA" dirty="0" smtClean="0"/>
            </a:br>
            <a:r>
              <a:rPr lang="uk-UA" dirty="0" smtClean="0"/>
              <a:t>Однак зростаючі виклики стимулюють перегляд логістичних рішень та відкривають нові можливості для розвитку міжнародних ланцюгів постачань.</a:t>
            </a:r>
          </a:p>
          <a:p>
            <a:pPr lvl="0"/>
            <a:endParaRPr lang="uk-UA" dirty="0"/>
          </a:p>
          <a:p>
            <a:r>
              <a:rPr lang="uk-UA" dirty="0" smtClean="0"/>
              <a:t>Маркетингова </a:t>
            </a:r>
            <a:r>
              <a:rPr lang="uk-UA" dirty="0"/>
              <a:t>логістика в міжнародних ланцюгах постачання має властивості </a:t>
            </a:r>
            <a:r>
              <a:rPr lang="uk-UA" dirty="0" err="1"/>
              <a:t>емерджентності</a:t>
            </a:r>
            <a:r>
              <a:rPr lang="uk-UA" dirty="0"/>
              <a:t>, синергізму та конгруентності.</a:t>
            </a:r>
            <a:endParaRPr lang="en-US" dirty="0"/>
          </a:p>
          <a:p>
            <a:r>
              <a:rPr lang="uk-UA" i="1" dirty="0" err="1"/>
              <a:t>Е</a:t>
            </a:r>
            <a:r>
              <a:rPr lang="uk-UA" b="1" i="1" dirty="0" err="1"/>
              <a:t>мерджентність</a:t>
            </a:r>
            <a:r>
              <a:rPr lang="uk-UA" i="1" dirty="0"/>
              <a:t> </a:t>
            </a:r>
            <a:r>
              <a:rPr lang="uk-UA" dirty="0"/>
              <a:t>(</a:t>
            </a:r>
            <a:r>
              <a:rPr lang="uk-UA" dirty="0" err="1"/>
              <a:t>англ</a:t>
            </a:r>
            <a:r>
              <a:rPr lang="uk-UA" dirty="0"/>
              <a:t>. </a:t>
            </a:r>
            <a:r>
              <a:rPr lang="uk-UA" dirty="0" err="1"/>
              <a:t>emergence</a:t>
            </a:r>
            <a:r>
              <a:rPr lang="uk-UA" dirty="0"/>
              <a:t> – виникнення, поява нового) – здатність до створення системного ефекту від оптимізації взаємозв’язку діяльності всіх елементів комерційного, канального і фізичного розподілу.</a:t>
            </a:r>
            <a:endParaRPr lang="en-US" dirty="0"/>
          </a:p>
          <a:p>
            <a:r>
              <a:rPr lang="uk-UA" dirty="0"/>
              <a:t>Основними емерджентними якостями ланцюга постачання (ЛП), є набуття ланцюгом постачання якостей, що будуть метою його реструктуризації. По- перше, – це системні властивості ЛП, тобто це властивості усього ланцюга постачання, котрі характеризується потенціалом розвитку, рівнем інтегрованого використання та відповідними детермінантами такими як: </a:t>
            </a:r>
            <a:r>
              <a:rPr lang="uk-UA" dirty="0" err="1"/>
              <a:t>інноваційність</a:t>
            </a:r>
            <a:r>
              <a:rPr lang="uk-UA" dirty="0"/>
              <a:t> ЛП; відповідальність соціальна, екологічна, перед </a:t>
            </a:r>
            <a:r>
              <a:rPr lang="uk-UA" dirty="0" err="1"/>
              <a:t>стейкхолдерами</a:t>
            </a:r>
            <a:r>
              <a:rPr lang="uk-UA" dirty="0"/>
              <a:t> (зацікавленими сторонами); </a:t>
            </a:r>
            <a:r>
              <a:rPr lang="uk-UA" dirty="0" err="1"/>
              <a:t>стандартоорієнтованість</a:t>
            </a:r>
            <a:r>
              <a:rPr lang="uk-UA" dirty="0"/>
              <a:t> процесів в усіх ланках ЛП; адаптивність ЛП (стратегічний рівень) до змін зовнішнього середовища [11, 20].</a:t>
            </a:r>
            <a:endParaRPr lang="en-US" dirty="0"/>
          </a:p>
          <a:p>
            <a:r>
              <a:rPr lang="uk-UA" b="1" i="1" dirty="0"/>
              <a:t>Синергізм</a:t>
            </a:r>
            <a:r>
              <a:rPr lang="uk-UA" i="1" dirty="0"/>
              <a:t> </a:t>
            </a:r>
            <a:r>
              <a:rPr lang="uk-UA" dirty="0"/>
              <a:t>(від </a:t>
            </a:r>
            <a:r>
              <a:rPr lang="uk-UA" dirty="0" err="1"/>
              <a:t>грец</a:t>
            </a:r>
            <a:r>
              <a:rPr lang="uk-UA" dirty="0"/>
              <a:t>. </a:t>
            </a:r>
            <a:r>
              <a:rPr lang="uk-UA" dirty="0" err="1"/>
              <a:t>Synergos</a:t>
            </a:r>
            <a:r>
              <a:rPr lang="uk-UA" dirty="0"/>
              <a:t> – (</a:t>
            </a:r>
            <a:r>
              <a:rPr lang="uk-UA" dirty="0" err="1"/>
              <a:t>syn</a:t>
            </a:r>
            <a:r>
              <a:rPr lang="uk-UA" dirty="0"/>
              <a:t>) разом; (</a:t>
            </a:r>
            <a:r>
              <a:rPr lang="uk-UA" dirty="0" err="1"/>
              <a:t>ergos</a:t>
            </a:r>
            <a:r>
              <a:rPr lang="uk-UA" dirty="0"/>
              <a:t>) діючий, дія) – інтегровані властивості, що дозволяють отримати властивості системи, якими не володіють її елементи окремо. Мова йдеться про явище посилення дії одного каталізатора додаванням іншого.</a:t>
            </a:r>
            <a:endParaRPr lang="en-US" dirty="0"/>
          </a:p>
          <a:p>
            <a:r>
              <a:rPr lang="uk-UA" dirty="0"/>
              <a:t>Забезпечення конкурентоспроможності підприємства та підвищення збутової політики на основі синергії маркетингу та логістики є досить актуальним завданням в умовах нестабільної економічної системи</a:t>
            </a:r>
            <a:r>
              <a:rPr lang="uk-UA" dirty="0" smtClean="0"/>
              <a:t>.</a:t>
            </a:r>
            <a:endParaRPr lang="en-US" dirty="0"/>
          </a:p>
        </p:txBody>
      </p:sp>
    </p:spTree>
    <p:extLst>
      <p:ext uri="{BB962C8B-B14F-4D97-AF65-F5344CB8AC3E}">
        <p14:creationId xmlns:p14="http://schemas.microsoft.com/office/powerpoint/2010/main" val="1575996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5942" y="317757"/>
            <a:ext cx="11900263" cy="2308324"/>
          </a:xfrm>
          <a:prstGeom prst="rect">
            <a:avLst/>
          </a:prstGeom>
        </p:spPr>
        <p:txBody>
          <a:bodyPr wrap="square">
            <a:spAutoFit/>
          </a:bodyPr>
          <a:lstStyle/>
          <a:p>
            <a:pPr marL="179070" marR="447040" indent="359410" algn="just">
              <a:spcAft>
                <a:spcPts val="0"/>
              </a:spcAft>
            </a:pPr>
            <a:r>
              <a:rPr lang="uk-UA" dirty="0" err="1">
                <a:latin typeface="Times New Roman" panose="02020603050405020304" pitchFamily="18" charset="0"/>
                <a:ea typeface="Times New Roman" panose="02020603050405020304" pitchFamily="18" charset="0"/>
              </a:rPr>
              <a:t>Квазіструктуру</a:t>
            </a:r>
            <a:r>
              <a:rPr lang="uk-UA" dirty="0">
                <a:latin typeface="Times New Roman" panose="02020603050405020304" pitchFamily="18" charset="0"/>
                <a:ea typeface="Times New Roman" panose="02020603050405020304" pitchFamily="18" charset="0"/>
              </a:rPr>
              <a:t> світової економіки утворюють </a:t>
            </a:r>
            <a:r>
              <a:rPr lang="uk-UA" i="1" dirty="0">
                <a:latin typeface="Times New Roman" panose="02020603050405020304" pitchFamily="18" charset="0"/>
                <a:ea typeface="Times New Roman" panose="02020603050405020304" pitchFamily="18" charset="0"/>
              </a:rPr>
              <a:t>бізнес-мережі</a:t>
            </a:r>
            <a:r>
              <a:rPr lang="uk-UA" dirty="0">
                <a:latin typeface="Times New Roman" panose="02020603050405020304" pitchFamily="18" charset="0"/>
                <a:ea typeface="Times New Roman" panose="02020603050405020304" pitchFamily="18" charset="0"/>
              </a:rPr>
              <a:t>, які розвивалися у відповідь на постійну зміну економічного середовища. В результаті побудови своєї мережі ці компанії отримали значну конкурентну перевагу. </a:t>
            </a:r>
            <a:r>
              <a:rPr lang="uk-UA" b="1" i="1" dirty="0">
                <a:latin typeface="Times New Roman" panose="02020603050405020304" pitchFamily="18" charset="0"/>
                <a:ea typeface="Times New Roman" panose="02020603050405020304" pitchFamily="18" charset="0"/>
              </a:rPr>
              <a:t>Отже, «мережа» або «бізнес-мережа» – це структура, у якій декілька вузлів з’єднані між собою декількома лініями. У бізнес-мережах ці вузли утворюють окремі бізнес-одиниці, такі як виробничі компанії,</a:t>
            </a:r>
            <a:r>
              <a:rPr lang="uk-UA" b="1" i="1" spc="200" dirty="0">
                <a:latin typeface="Times New Roman" panose="02020603050405020304" pitchFamily="18" charset="0"/>
                <a:ea typeface="Times New Roman" panose="02020603050405020304" pitchFamily="18" charset="0"/>
              </a:rPr>
              <a:t> </a:t>
            </a:r>
            <a:r>
              <a:rPr lang="uk-UA" b="1" i="1" dirty="0">
                <a:latin typeface="Times New Roman" panose="02020603050405020304" pitchFamily="18" charset="0"/>
                <a:ea typeface="Times New Roman" panose="02020603050405020304" pitchFamily="18" charset="0"/>
              </a:rPr>
              <a:t>покупці,</a:t>
            </a:r>
            <a:r>
              <a:rPr lang="uk-UA" b="1" i="1" spc="-20" dirty="0">
                <a:latin typeface="Times New Roman" panose="02020603050405020304" pitchFamily="18" charset="0"/>
                <a:ea typeface="Times New Roman" panose="02020603050405020304" pitchFamily="18" charset="0"/>
              </a:rPr>
              <a:t> </a:t>
            </a:r>
            <a:r>
              <a:rPr lang="uk-UA" b="1" i="1" dirty="0">
                <a:latin typeface="Times New Roman" panose="02020603050405020304" pitchFamily="18" charset="0"/>
                <a:ea typeface="Times New Roman" panose="02020603050405020304" pitchFamily="18" charset="0"/>
              </a:rPr>
              <a:t>логістичні</a:t>
            </a:r>
            <a:r>
              <a:rPr lang="uk-UA" b="1" i="1" spc="-25" dirty="0">
                <a:latin typeface="Times New Roman" panose="02020603050405020304" pitchFamily="18" charset="0"/>
                <a:ea typeface="Times New Roman" panose="02020603050405020304" pitchFamily="18" charset="0"/>
              </a:rPr>
              <a:t> </a:t>
            </a:r>
            <a:r>
              <a:rPr lang="uk-UA" b="1" i="1" dirty="0">
                <a:latin typeface="Times New Roman" panose="02020603050405020304" pitchFamily="18" charset="0"/>
                <a:ea typeface="Times New Roman" panose="02020603050405020304" pitchFamily="18" charset="0"/>
              </a:rPr>
              <a:t>фірми</a:t>
            </a:r>
            <a:r>
              <a:rPr lang="uk-UA" b="1" i="1" spc="-20" dirty="0">
                <a:latin typeface="Times New Roman" panose="02020603050405020304" pitchFamily="18" charset="0"/>
                <a:ea typeface="Times New Roman" panose="02020603050405020304" pitchFamily="18" charset="0"/>
              </a:rPr>
              <a:t> </a:t>
            </a:r>
            <a:r>
              <a:rPr lang="uk-UA" b="1" i="1" dirty="0">
                <a:latin typeface="Times New Roman" panose="02020603050405020304" pitchFamily="18" charset="0"/>
                <a:ea typeface="Times New Roman" panose="02020603050405020304" pitchFamily="18" charset="0"/>
              </a:rPr>
              <a:t>чи</a:t>
            </a:r>
            <a:r>
              <a:rPr lang="uk-UA" b="1" i="1" spc="-20" dirty="0">
                <a:latin typeface="Times New Roman" panose="02020603050405020304" pitchFamily="18" charset="0"/>
                <a:ea typeface="Times New Roman" panose="02020603050405020304" pitchFamily="18" charset="0"/>
              </a:rPr>
              <a:t> </a:t>
            </a:r>
            <a:r>
              <a:rPr lang="uk-UA" b="1" i="1" dirty="0">
                <a:latin typeface="Times New Roman" panose="02020603050405020304" pitchFamily="18" charset="0"/>
                <a:ea typeface="Times New Roman" panose="02020603050405020304" pitchFamily="18" charset="0"/>
              </a:rPr>
              <a:t>навіть</a:t>
            </a:r>
            <a:r>
              <a:rPr lang="uk-UA" b="1" i="1" spc="-25" dirty="0">
                <a:latin typeface="Times New Roman" panose="02020603050405020304" pitchFamily="18" charset="0"/>
                <a:ea typeface="Times New Roman" panose="02020603050405020304" pitchFamily="18" charset="0"/>
              </a:rPr>
              <a:t> </a:t>
            </a:r>
            <a:r>
              <a:rPr lang="uk-UA" b="1" i="1" dirty="0">
                <a:latin typeface="Times New Roman" panose="02020603050405020304" pitchFamily="18" charset="0"/>
                <a:ea typeface="Times New Roman" panose="02020603050405020304" pitchFamily="18" charset="0"/>
              </a:rPr>
              <a:t>постачальники</a:t>
            </a:r>
            <a:r>
              <a:rPr lang="uk-UA" b="1" i="1" spc="-30" dirty="0">
                <a:latin typeface="Times New Roman" panose="02020603050405020304" pitchFamily="18" charset="0"/>
                <a:ea typeface="Times New Roman" panose="02020603050405020304" pitchFamily="18" charset="0"/>
              </a:rPr>
              <a:t> </a:t>
            </a:r>
            <a:r>
              <a:rPr lang="uk-UA" b="1" i="1" dirty="0">
                <a:latin typeface="Times New Roman" panose="02020603050405020304" pitchFamily="18" charset="0"/>
                <a:ea typeface="Times New Roman" panose="02020603050405020304" pitchFamily="18" charset="0"/>
              </a:rPr>
              <a:t>фінансових</a:t>
            </a:r>
            <a:r>
              <a:rPr lang="uk-UA" b="1" i="1" spc="-15" dirty="0">
                <a:latin typeface="Times New Roman" panose="02020603050405020304" pitchFamily="18" charset="0"/>
                <a:ea typeface="Times New Roman" panose="02020603050405020304" pitchFamily="18" charset="0"/>
              </a:rPr>
              <a:t> </a:t>
            </a:r>
            <a:r>
              <a:rPr lang="uk-UA" b="1" i="1" dirty="0">
                <a:latin typeface="Times New Roman" panose="02020603050405020304" pitchFamily="18" charset="0"/>
                <a:ea typeface="Times New Roman" panose="02020603050405020304" pitchFamily="18" charset="0"/>
              </a:rPr>
              <a:t>послуг.</a:t>
            </a:r>
            <a:r>
              <a:rPr lang="uk-UA" b="1" i="1" spc="-20" dirty="0">
                <a:latin typeface="Times New Roman" panose="02020603050405020304" pitchFamily="18" charset="0"/>
                <a:ea typeface="Times New Roman" panose="02020603050405020304" pitchFamily="18" charset="0"/>
              </a:rPr>
              <a:t> </a:t>
            </a:r>
            <a:r>
              <a:rPr lang="uk-UA" b="1" i="1" dirty="0">
                <a:latin typeface="Times New Roman" panose="02020603050405020304" pitchFamily="18" charset="0"/>
                <a:ea typeface="Times New Roman" panose="02020603050405020304" pitchFamily="18" charset="0"/>
              </a:rPr>
              <a:t>Лінії з’єднання можна інтерпретувати як зв’язок між цими вузлами. </a:t>
            </a:r>
            <a:r>
              <a:rPr lang="uk-UA" dirty="0">
                <a:latin typeface="Times New Roman" panose="02020603050405020304" pitchFamily="18" charset="0"/>
                <a:ea typeface="Times New Roman" panose="02020603050405020304" pitchFamily="18" charset="0"/>
              </a:rPr>
              <a:t>Утворення бізнес-мереж походить з Японії, де кейрецу</a:t>
            </a:r>
            <a:r>
              <a:rPr lang="uk-UA" baseline="30000" dirty="0">
                <a:latin typeface="Times New Roman" panose="02020603050405020304" pitchFamily="18" charset="0"/>
                <a:ea typeface="Times New Roman" panose="02020603050405020304" pitchFamily="18" charset="0"/>
                <a:hlinkClick r:id="rId2" action="ppaction://hlinkfile"/>
              </a:rPr>
              <a:t>1</a:t>
            </a:r>
            <a:r>
              <a:rPr lang="uk-UA" dirty="0">
                <a:latin typeface="Times New Roman" panose="02020603050405020304" pitchFamily="18" charset="0"/>
                <a:ea typeface="Times New Roman" panose="02020603050405020304" pitchFamily="18" charset="0"/>
              </a:rPr>
              <a:t> працюють за підтримки великого банку та згруповані навколо великої компанії, яка має величезні контакти з </a:t>
            </a:r>
            <a:r>
              <a:rPr lang="uk-UA" spc="-10" dirty="0">
                <a:latin typeface="Times New Roman" panose="02020603050405020304" pitchFamily="18" charset="0"/>
                <a:ea typeface="Times New Roman" panose="02020603050405020304" pitchFamily="18" charset="0"/>
              </a:rPr>
              <a:t>постачальниками.</a:t>
            </a:r>
            <a:endParaRPr lang="en-US" sz="1400" dirty="0">
              <a:effectLst/>
              <a:latin typeface="Times New Roman" panose="02020603050405020304" pitchFamily="18" charset="0"/>
              <a:ea typeface="Times New Roman" panose="02020603050405020304" pitchFamily="18" charset="0"/>
            </a:endParaRPr>
          </a:p>
        </p:txBody>
      </p:sp>
      <p:pic>
        <p:nvPicPr>
          <p:cNvPr id="3" name="Рисунок 2"/>
          <p:cNvPicPr>
            <a:picLocks noChangeAspect="1"/>
          </p:cNvPicPr>
          <p:nvPr/>
        </p:nvPicPr>
        <p:blipFill>
          <a:blip r:embed="rId3"/>
          <a:stretch>
            <a:fillRect/>
          </a:stretch>
        </p:blipFill>
        <p:spPr>
          <a:xfrm>
            <a:off x="3592285" y="2721316"/>
            <a:ext cx="4049485" cy="2778147"/>
          </a:xfrm>
          <a:prstGeom prst="rect">
            <a:avLst/>
          </a:prstGeom>
        </p:spPr>
      </p:pic>
      <p:sp>
        <p:nvSpPr>
          <p:cNvPr id="4" name="Прямоугольник 3"/>
          <p:cNvSpPr/>
          <p:nvPr/>
        </p:nvSpPr>
        <p:spPr>
          <a:xfrm>
            <a:off x="4118082" y="5726277"/>
            <a:ext cx="3250442" cy="369332"/>
          </a:xfrm>
          <a:prstGeom prst="rect">
            <a:avLst/>
          </a:prstGeom>
        </p:spPr>
        <p:txBody>
          <a:bodyPr wrap="none">
            <a:spAutoFit/>
          </a:bodyPr>
          <a:lstStyle/>
          <a:p>
            <a:r>
              <a:rPr lang="uk-UA" dirty="0">
                <a:latin typeface="Times New Roman" panose="02020603050405020304" pitchFamily="18" charset="0"/>
                <a:ea typeface="Times New Roman" panose="02020603050405020304" pitchFamily="18" charset="0"/>
              </a:rPr>
              <a:t>Соціограма</a:t>
            </a:r>
            <a:r>
              <a:rPr lang="uk-UA" spc="-1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Морено</a:t>
            </a:r>
            <a:r>
              <a:rPr lang="uk-UA" spc="-3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1-го</a:t>
            </a:r>
            <a:r>
              <a:rPr lang="uk-UA" spc="-2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класу</a:t>
            </a:r>
            <a:r>
              <a:rPr lang="uk-UA" spc="-10" dirty="0">
                <a:latin typeface="Times New Roman" panose="02020603050405020304" pitchFamily="18" charset="0"/>
                <a:ea typeface="Times New Roman" panose="02020603050405020304" pitchFamily="18" charset="0"/>
              </a:rPr>
              <a:t> </a:t>
            </a:r>
            <a:endParaRPr lang="en-US" dirty="0"/>
          </a:p>
        </p:txBody>
      </p:sp>
    </p:spTree>
    <p:extLst>
      <p:ext uri="{BB962C8B-B14F-4D97-AF65-F5344CB8AC3E}">
        <p14:creationId xmlns:p14="http://schemas.microsoft.com/office/powerpoint/2010/main" val="1168470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691" y="118969"/>
            <a:ext cx="11913326" cy="6740307"/>
          </a:xfrm>
          <a:prstGeom prst="rect">
            <a:avLst/>
          </a:prstGeom>
        </p:spPr>
        <p:txBody>
          <a:bodyPr wrap="square">
            <a:spAutoFit/>
          </a:bodyPr>
          <a:lstStyle/>
          <a:p>
            <a:r>
              <a:rPr lang="uk-UA" dirty="0" smtClean="0"/>
              <a:t>Логістичну синергію можна описати як цілеспрямовану та взаємну дію двох або більше компонентів логістичної системи спрямованої на досягнення спільних цілей, в процесі якої виникає інтегрований результат взаємодії цих складових, який, як правило, є більшим за звичайний результат суми цих компонентів. Таким чином створюється так званий синергічний (додатковий) ефект, що виникає за рахунок узгодженої взаємодії елементів.</a:t>
            </a:r>
            <a:endParaRPr lang="en-US" dirty="0" smtClean="0"/>
          </a:p>
          <a:p>
            <a:r>
              <a:rPr lang="uk-UA" dirty="0" smtClean="0"/>
              <a:t>Саме завдяки взаємодії концепцій відбувається створення цілісної концепції </a:t>
            </a:r>
            <a:r>
              <a:rPr lang="uk-UA" dirty="0" err="1" smtClean="0"/>
              <a:t>маркетингово</a:t>
            </a:r>
            <a:r>
              <a:rPr lang="uk-UA" dirty="0" smtClean="0"/>
              <a:t>-логістичного управління.</a:t>
            </a:r>
            <a:endParaRPr lang="en-US" dirty="0" smtClean="0"/>
          </a:p>
          <a:p>
            <a:r>
              <a:rPr lang="uk-UA" dirty="0" smtClean="0"/>
              <a:t>В межах маркетингового впливу логістична концепція спрямовує підприємницьку діяльність на мінімізацію сукупних витрат на переміщення та зберігання товарів, починаючи від вибору постачальників та закінчуючи орієнтацією на споживача та стимулювання збуту.</a:t>
            </a:r>
            <a:endParaRPr lang="en-US" dirty="0" smtClean="0"/>
          </a:p>
          <a:p>
            <a:r>
              <a:rPr lang="uk-UA" dirty="0" smtClean="0"/>
              <a:t>Завдяки використанню маркетингової концепції можна стимулювати, змінити та підвищити попит на продукцію. У свою чергу логістична концепція дасть змогу задовольнити цей попит з мінімальними витратами на транспортування [</a:t>
            </a:r>
            <a:r>
              <a:rPr lang="uk-UA" b="1" i="1" dirty="0" smtClean="0"/>
              <a:t>1</a:t>
            </a:r>
            <a:r>
              <a:rPr lang="uk-UA" dirty="0" smtClean="0"/>
              <a:t>].</a:t>
            </a:r>
            <a:endParaRPr lang="en-US" dirty="0" smtClean="0"/>
          </a:p>
          <a:p>
            <a:r>
              <a:rPr lang="uk-UA" b="1" i="1" dirty="0" smtClean="0"/>
              <a:t>Конгруентніст</a:t>
            </a:r>
            <a:r>
              <a:rPr lang="uk-UA" i="1" dirty="0" smtClean="0"/>
              <a:t>ь </a:t>
            </a:r>
            <a:r>
              <a:rPr lang="uk-UA" dirty="0" smtClean="0"/>
              <a:t>– відповідність цілей її елементів один одному і цілям системи в цілому.</a:t>
            </a:r>
          </a:p>
          <a:p>
            <a:r>
              <a:rPr lang="uk-UA" dirty="0"/>
              <a:t>Проаналізувавши основні функції маркетингової логістики в ланцюгах постачання, необхідно зазначити, що під впливом низки факторів формуються як позитивні так й негативні тенденції маркетингової логістики в міжнародних ланцюгах постачань, зокрема й розвитку логістичного ринку загалом. Головними недоліками є вплив кризових явищ на перерозподіл частки вантажоперевезень між видами транспорту, зниження товарообігу, скорочення витрат на складські послуги. Незважаючи на важливість та перспективність логістичних послуг, транспортні потужності в Україні використовуються недостатньо, транспортна інфраструктура та рівень логістичних послуг є нижчими від стандартів країн ЄС, витрати на логістику залишаються високими. Проте з 2017 р. простежується активізація торгівлі, що призвела до відновлення складського ринку, зростанню популярності торгівлі та обслуговування через інтернет-магазини [</a:t>
            </a:r>
            <a:r>
              <a:rPr lang="uk-UA" b="1" dirty="0"/>
              <a:t>7</a:t>
            </a:r>
            <a:r>
              <a:rPr lang="uk-UA" dirty="0"/>
              <a:t>].</a:t>
            </a:r>
            <a:endParaRPr lang="en-US" dirty="0"/>
          </a:p>
          <a:p>
            <a:r>
              <a:rPr lang="uk-UA" dirty="0" smtClean="0"/>
              <a:t>Саме </a:t>
            </a:r>
            <a:r>
              <a:rPr lang="uk-UA" dirty="0"/>
              <a:t>розвиток інтернет-торгівлі посприяв збільшенню попиту на послуги логістичних компаній у різних сегментах. Аналіз тенденцій інфраструктурного розвитку національної економіки дозволяє виокремити низку проблем, що негативно впливають на впровадження досконалої системи маркетингової логістики, а саме:</a:t>
            </a:r>
            <a:endParaRPr lang="en-US" dirty="0"/>
          </a:p>
          <a:p>
            <a:endParaRPr lang="en-US" dirty="0" smtClean="0"/>
          </a:p>
          <a:p>
            <a:pPr lvl="0"/>
            <a:endParaRPr lang="en-US" dirty="0"/>
          </a:p>
        </p:txBody>
      </p:sp>
    </p:spTree>
    <p:extLst>
      <p:ext uri="{BB962C8B-B14F-4D97-AF65-F5344CB8AC3E}">
        <p14:creationId xmlns:p14="http://schemas.microsoft.com/office/powerpoint/2010/main" val="1101553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109" y="255121"/>
            <a:ext cx="12030891" cy="6463308"/>
          </a:xfrm>
          <a:prstGeom prst="rect">
            <a:avLst/>
          </a:prstGeom>
        </p:spPr>
        <p:txBody>
          <a:bodyPr wrap="square">
            <a:spAutoFit/>
          </a:bodyPr>
          <a:lstStyle/>
          <a:p>
            <a:pPr marL="285750" lvl="0" indent="-285750">
              <a:buFont typeface="Wingdings" panose="05000000000000000000" pitchFamily="2" charset="2"/>
              <a:buChar char="ü"/>
            </a:pPr>
            <a:r>
              <a:rPr lang="uk-UA" dirty="0" smtClean="0"/>
              <a:t>відсутність єдиної сервісної платформи та мобільних додатків, що містять найвигідніші параметри перевезень, поєднують та спрощують взаємодію вантажовласників та підрядників;</a:t>
            </a:r>
            <a:endParaRPr lang="en-US" dirty="0" smtClean="0"/>
          </a:p>
          <a:p>
            <a:pPr marL="285750" lvl="0" indent="-285750">
              <a:buFont typeface="Wingdings" panose="05000000000000000000" pitchFamily="2" charset="2"/>
              <a:buChar char="ü"/>
            </a:pPr>
            <a:r>
              <a:rPr lang="uk-UA" dirty="0" smtClean="0"/>
              <a:t>ускладнення зберігання електронних даних і використання ліцензійних інформаційних технологій, через необхідність постійного оновлення та переустановлення, нестача досвіду системної роботи в хмарних технологіях;</a:t>
            </a:r>
            <a:endParaRPr lang="en-US" dirty="0" smtClean="0"/>
          </a:p>
          <a:p>
            <a:pPr marL="285750" lvl="0" indent="-285750">
              <a:buFont typeface="Wingdings" panose="05000000000000000000" pitchFamily="2" charset="2"/>
              <a:buChar char="ü"/>
            </a:pPr>
            <a:r>
              <a:rPr lang="uk-UA" dirty="0" smtClean="0"/>
              <a:t>відсутність досвіду комплексного стеження за вантажем, нестача даних про стан і статус вантажу у режимі реального часу, оскільки інформація про місцезнаходження транспорту, час прибуття, вибуття вантажу, наявність порожніх, переповнених складів вже не задовольняє клієнтів.</a:t>
            </a:r>
          </a:p>
          <a:p>
            <a:r>
              <a:rPr lang="uk-UA" dirty="0"/>
              <a:t>Отже стає доцільним:</a:t>
            </a:r>
            <a:endParaRPr lang="en-US" dirty="0"/>
          </a:p>
          <a:p>
            <a:pPr marL="285750" lvl="0" indent="-285750">
              <a:buFont typeface="Wingdings" panose="05000000000000000000" pitchFamily="2" charset="2"/>
              <a:buChar char="q"/>
            </a:pPr>
            <a:r>
              <a:rPr lang="uk-UA" dirty="0"/>
              <a:t>глобальне розширення меж освоєння капіталу, виробництва, ринків збуту;</a:t>
            </a:r>
            <a:endParaRPr lang="en-US" dirty="0"/>
          </a:p>
          <a:p>
            <a:pPr marL="285750" lvl="0" indent="-285750">
              <a:buFont typeface="Wingdings" panose="05000000000000000000" pitchFamily="2" charset="2"/>
              <a:buChar char="q"/>
            </a:pPr>
            <a:r>
              <a:rPr lang="uk-UA" dirty="0"/>
              <a:t>створення	стійких	дистрибутивних,	транспортно-логістичних, комунікаційних, та інформаційних систем;</a:t>
            </a:r>
            <a:endParaRPr lang="en-US" dirty="0"/>
          </a:p>
          <a:p>
            <a:pPr marL="285750" lvl="0" indent="-285750">
              <a:buFont typeface="Wingdings" panose="05000000000000000000" pitchFamily="2" charset="2"/>
              <a:buChar char="q"/>
            </a:pPr>
            <a:r>
              <a:rPr lang="uk-UA" dirty="0"/>
              <a:t>постійне відстеження ринкових трендів і тенденцій, аналіз їх перспектив, адаптація до швидко мінливих умов ринкового середовища;</a:t>
            </a:r>
            <a:endParaRPr lang="en-US" dirty="0"/>
          </a:p>
          <a:p>
            <a:pPr marL="285750" lvl="0" indent="-285750">
              <a:buFont typeface="Wingdings" panose="05000000000000000000" pitchFamily="2" charset="2"/>
              <a:buChar char="q"/>
            </a:pPr>
            <a:r>
              <a:rPr lang="uk-UA" dirty="0"/>
              <a:t>забезпечення відповідності послуг до вимог споживача;</a:t>
            </a:r>
            <a:endParaRPr lang="en-US" dirty="0"/>
          </a:p>
          <a:p>
            <a:pPr marL="285750" lvl="0" indent="-285750">
              <a:buFont typeface="Wingdings" panose="05000000000000000000" pitchFamily="2" charset="2"/>
              <a:buChar char="q"/>
            </a:pPr>
            <a:r>
              <a:rPr lang="uk-UA" dirty="0"/>
              <a:t>системне, комплексне та пропорційне інтегрування маркетингових і логістичних підсистем, їх системне координування;</a:t>
            </a:r>
            <a:endParaRPr lang="en-US" dirty="0"/>
          </a:p>
          <a:p>
            <a:pPr marL="285750" lvl="0" indent="-285750">
              <a:buFont typeface="Wingdings" panose="05000000000000000000" pitchFamily="2" charset="2"/>
              <a:buChar char="q"/>
            </a:pPr>
            <a:r>
              <a:rPr lang="uk-UA" dirty="0"/>
              <a:t>впровадження новітніх технологій у бізнес-процеси, здатних до інтеграції з інформаційними системами та технологіями;</a:t>
            </a:r>
            <a:endParaRPr lang="en-US" dirty="0"/>
          </a:p>
          <a:p>
            <a:pPr marL="285750" lvl="0" indent="-285750">
              <a:buFont typeface="Wingdings" panose="05000000000000000000" pitchFamily="2" charset="2"/>
              <a:buChar char="q"/>
            </a:pPr>
            <a:r>
              <a:rPr lang="uk-UA" dirty="0"/>
              <a:t>поширення інструментів інформатизації та комп’ютеризації, застосування комп’ютерно-комунікаційного супроводу.</a:t>
            </a:r>
            <a:endParaRPr lang="en-US" dirty="0"/>
          </a:p>
          <a:p>
            <a:pPr marL="285750" indent="-285750">
              <a:buFont typeface="Wingdings" panose="05000000000000000000" pitchFamily="2" charset="2"/>
              <a:buChar char="q"/>
            </a:pPr>
            <a:r>
              <a:rPr lang="uk-UA" dirty="0"/>
              <a:t>Виконання перелічених заходів передбачає застосування інформаційних технологій на усіх стадіях бізнес-процесів. Впровадження інформаційних технологій здатне мінімізувати ймовірні помилки, </a:t>
            </a:r>
            <a:r>
              <a:rPr lang="uk-UA" dirty="0" err="1"/>
              <a:t>збої</a:t>
            </a:r>
            <a:r>
              <a:rPr lang="uk-UA" dirty="0"/>
              <a:t>, недопоставки тощо. Разом із цим підвищується рівень обслуговування, якість виконання замовлень, сервісних послуг; забезпечуються умови договорів і стандарти обслуговування клієнтів [3, 44].</a:t>
            </a:r>
            <a:endParaRPr lang="en-US" dirty="0"/>
          </a:p>
          <a:p>
            <a:pPr lvl="0"/>
            <a:endParaRPr lang="en-US" dirty="0"/>
          </a:p>
        </p:txBody>
      </p:sp>
    </p:spTree>
    <p:extLst>
      <p:ext uri="{BB962C8B-B14F-4D97-AF65-F5344CB8AC3E}">
        <p14:creationId xmlns:p14="http://schemas.microsoft.com/office/powerpoint/2010/main" val="1239865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0629" y="206001"/>
            <a:ext cx="11952514" cy="1692771"/>
          </a:xfrm>
          <a:prstGeom prst="rect">
            <a:avLst/>
          </a:prstGeom>
        </p:spPr>
        <p:txBody>
          <a:bodyPr wrap="square">
            <a:spAutoFit/>
          </a:bodyPr>
          <a:lstStyle/>
          <a:p>
            <a:pPr marL="179070" marR="449580" indent="359410" algn="just">
              <a:spcAft>
                <a:spcPts val="0"/>
              </a:spcAft>
            </a:pPr>
            <a:r>
              <a:rPr lang="uk-UA" dirty="0">
                <a:latin typeface="Times New Roman" panose="02020603050405020304" pitchFamily="18" charset="0"/>
                <a:ea typeface="Times New Roman" panose="02020603050405020304" pitchFamily="18" charset="0"/>
              </a:rPr>
              <a:t>Вагоме значення для розвитку маркетингової логістики в міжнародних ланцюгах постачання має впровадження різного роду інновацій в управлінську діяльність логістичних процесів задля ефективнішого обслуговування клієнтів та збільшення рівня прибутку. Саме через впровадження технологічних інновацій</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цифрової епохи можуть</a:t>
            </a:r>
            <a:r>
              <a:rPr lang="uk-UA" spc="-1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сприяти розвитку</a:t>
            </a:r>
            <a:r>
              <a:rPr lang="uk-UA" spc="-2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маркетингової логістики </a:t>
            </a:r>
            <a:r>
              <a:rPr lang="uk-UA" spc="-25" dirty="0" smtClean="0">
                <a:latin typeface="Times New Roman" panose="02020603050405020304" pitchFamily="18" charset="0"/>
                <a:ea typeface="Times New Roman" panose="02020603050405020304" pitchFamily="18" charset="0"/>
              </a:rPr>
              <a:t>та </a:t>
            </a:r>
            <a:r>
              <a:rPr lang="uk-UA" dirty="0">
                <a:latin typeface="Times New Roman" panose="02020603050405020304" pitchFamily="18" charset="0"/>
                <a:ea typeface="Times New Roman" panose="02020603050405020304" pitchFamily="18" charset="0"/>
              </a:rPr>
              <a:t/>
            </a:r>
            <a:br>
              <a:rPr lang="uk-UA" dirty="0">
                <a:latin typeface="Times New Roman" panose="02020603050405020304" pitchFamily="18" charset="0"/>
                <a:ea typeface="Times New Roman" panose="02020603050405020304" pitchFamily="18" charset="0"/>
              </a:rPr>
            </a:br>
            <a:r>
              <a:rPr lang="uk-UA" spc="-10" dirty="0">
                <a:latin typeface="Times New Roman" panose="02020603050405020304" pitchFamily="18" charset="0"/>
                <a:ea typeface="Times New Roman" panose="02020603050405020304" pitchFamily="18" charset="0"/>
              </a:rPr>
              <a:t>забезпечити</a:t>
            </a:r>
            <a:r>
              <a:rPr lang="uk-UA" dirty="0">
                <a:latin typeface="Times New Roman" panose="02020603050405020304" pitchFamily="18" charset="0"/>
                <a:ea typeface="Times New Roman" panose="02020603050405020304" pitchFamily="18" charset="0"/>
              </a:rPr>
              <a:t>	</a:t>
            </a:r>
            <a:r>
              <a:rPr lang="uk-UA" spc="-10" dirty="0">
                <a:latin typeface="Times New Roman" panose="02020603050405020304" pitchFamily="18" charset="0"/>
                <a:ea typeface="Times New Roman" panose="02020603050405020304" pitchFamily="18" charset="0"/>
              </a:rPr>
              <a:t>перспективи</a:t>
            </a:r>
            <a:r>
              <a:rPr lang="uk-UA" dirty="0">
                <a:latin typeface="Times New Roman" panose="02020603050405020304" pitchFamily="18" charset="0"/>
                <a:ea typeface="Times New Roman" panose="02020603050405020304" pitchFamily="18" charset="0"/>
              </a:rPr>
              <a:t>	</a:t>
            </a:r>
            <a:r>
              <a:rPr lang="uk-UA" spc="-10" dirty="0">
                <a:latin typeface="Times New Roman" panose="02020603050405020304" pitchFamily="18" charset="0"/>
                <a:ea typeface="Times New Roman" panose="02020603050405020304" pitchFamily="18" charset="0"/>
              </a:rPr>
              <a:t>подальшого</a:t>
            </a:r>
            <a:r>
              <a:rPr lang="uk-UA" dirty="0">
                <a:latin typeface="Times New Roman" panose="02020603050405020304" pitchFamily="18" charset="0"/>
                <a:ea typeface="Times New Roman" panose="02020603050405020304" pitchFamily="18" charset="0"/>
              </a:rPr>
              <a:t>	</a:t>
            </a:r>
            <a:r>
              <a:rPr lang="uk-UA" spc="-10" dirty="0">
                <a:latin typeface="Times New Roman" panose="02020603050405020304" pitchFamily="18" charset="0"/>
                <a:ea typeface="Times New Roman" panose="02020603050405020304" pitchFamily="18" charset="0"/>
              </a:rPr>
              <a:t>розвитку</a:t>
            </a:r>
            <a:r>
              <a:rPr lang="uk-UA" dirty="0">
                <a:latin typeface="Times New Roman" panose="02020603050405020304" pitchFamily="18" charset="0"/>
                <a:ea typeface="Times New Roman" panose="02020603050405020304" pitchFamily="18" charset="0"/>
              </a:rPr>
              <a:t>	</a:t>
            </a:r>
            <a:r>
              <a:rPr lang="uk-UA" spc="-10" dirty="0">
                <a:latin typeface="Times New Roman" panose="02020603050405020304" pitchFamily="18" charset="0"/>
                <a:ea typeface="Times New Roman" panose="02020603050405020304" pitchFamily="18" charset="0"/>
              </a:rPr>
              <a:t>глобальних</a:t>
            </a:r>
            <a:r>
              <a:rPr lang="uk-UA" dirty="0">
                <a:latin typeface="Times New Roman" panose="02020603050405020304" pitchFamily="18" charset="0"/>
                <a:ea typeface="Times New Roman" panose="02020603050405020304" pitchFamily="18" charset="0"/>
              </a:rPr>
              <a:t>	</a:t>
            </a:r>
            <a:r>
              <a:rPr lang="uk-UA" spc="-10" dirty="0">
                <a:latin typeface="Times New Roman" panose="02020603050405020304" pitchFamily="18" charset="0"/>
                <a:ea typeface="Times New Roman" panose="02020603050405020304" pitchFamily="18" charset="0"/>
              </a:rPr>
              <a:t>ланцюгів постачання.</a:t>
            </a:r>
            <a:endParaRPr lang="en-US" dirty="0">
              <a:latin typeface="Times New Roman" panose="02020603050405020304" pitchFamily="18" charset="0"/>
              <a:ea typeface="Times New Roman" panose="02020603050405020304" pitchFamily="18" charset="0"/>
            </a:endParaRPr>
          </a:p>
          <a:p>
            <a:r>
              <a:rPr lang="uk-UA" sz="1400" dirty="0" smtClean="0">
                <a:effectLst/>
                <a:latin typeface="Times New Roman" panose="02020603050405020304" pitchFamily="18" charset="0"/>
                <a:ea typeface="Times New Roman" panose="02020603050405020304" pitchFamily="18" charset="0"/>
              </a:rPr>
              <a:t>Для</a:t>
            </a:r>
            <a:r>
              <a:rPr lang="uk-UA" sz="1400" spc="400" dirty="0" smtClean="0">
                <a:effectLst/>
                <a:latin typeface="Times New Roman" panose="02020603050405020304" pitchFamily="18" charset="0"/>
                <a:ea typeface="Times New Roman" panose="02020603050405020304" pitchFamily="18" charset="0"/>
              </a:rPr>
              <a:t> </a:t>
            </a:r>
            <a:r>
              <a:rPr lang="uk-UA" sz="1400" dirty="0" smtClean="0">
                <a:effectLst/>
                <a:latin typeface="Times New Roman" panose="02020603050405020304" pitchFamily="18" charset="0"/>
                <a:ea typeface="Times New Roman" panose="02020603050405020304" pitchFamily="18" charset="0"/>
              </a:rPr>
              <a:t>прикладу,</a:t>
            </a:r>
            <a:r>
              <a:rPr lang="uk-UA" sz="1400" spc="400" dirty="0" smtClean="0">
                <a:effectLst/>
                <a:latin typeface="Times New Roman" panose="02020603050405020304" pitchFamily="18" charset="0"/>
                <a:ea typeface="Times New Roman" panose="02020603050405020304" pitchFamily="18" charset="0"/>
              </a:rPr>
              <a:t> </a:t>
            </a:r>
            <a:r>
              <a:rPr lang="uk-UA" sz="1400" dirty="0" smtClean="0">
                <a:effectLst/>
                <a:latin typeface="Times New Roman" panose="02020603050405020304" pitchFamily="18" charset="0"/>
                <a:ea typeface="Times New Roman" panose="02020603050405020304" pitchFamily="18" charset="0"/>
              </a:rPr>
              <a:t>розглянемо</a:t>
            </a:r>
            <a:r>
              <a:rPr lang="uk-UA" sz="1400" spc="400" dirty="0" smtClean="0">
                <a:effectLst/>
                <a:latin typeface="Times New Roman" panose="02020603050405020304" pitchFamily="18" charset="0"/>
                <a:ea typeface="Times New Roman" panose="02020603050405020304" pitchFamily="18" charset="0"/>
              </a:rPr>
              <a:t> </a:t>
            </a:r>
            <a:r>
              <a:rPr lang="uk-UA" sz="1400" dirty="0" smtClean="0">
                <a:effectLst/>
                <a:latin typeface="Times New Roman" panose="02020603050405020304" pitchFamily="18" charset="0"/>
                <a:ea typeface="Times New Roman" panose="02020603050405020304" pitchFamily="18" charset="0"/>
              </a:rPr>
              <a:t>вплив</a:t>
            </a:r>
            <a:r>
              <a:rPr lang="uk-UA" sz="1400" spc="400" dirty="0" smtClean="0">
                <a:effectLst/>
                <a:latin typeface="Times New Roman" panose="02020603050405020304" pitchFamily="18" charset="0"/>
                <a:ea typeface="Times New Roman" panose="02020603050405020304" pitchFamily="18" charset="0"/>
              </a:rPr>
              <a:t> </a:t>
            </a:r>
            <a:r>
              <a:rPr lang="uk-UA" sz="1400" dirty="0" smtClean="0">
                <a:effectLst/>
                <a:latin typeface="Times New Roman" panose="02020603050405020304" pitchFamily="18" charset="0"/>
                <a:ea typeface="Times New Roman" panose="02020603050405020304" pitchFamily="18" charset="0"/>
              </a:rPr>
              <a:t>інновацій</a:t>
            </a:r>
            <a:r>
              <a:rPr lang="uk-UA" sz="1400" spc="400" dirty="0" smtClean="0">
                <a:effectLst/>
                <a:latin typeface="Times New Roman" panose="02020603050405020304" pitchFamily="18" charset="0"/>
                <a:ea typeface="Times New Roman" panose="02020603050405020304" pitchFamily="18" charset="0"/>
              </a:rPr>
              <a:t> </a:t>
            </a:r>
            <a:r>
              <a:rPr lang="uk-UA" sz="1400" dirty="0" smtClean="0">
                <a:effectLst/>
                <a:latin typeface="Times New Roman" panose="02020603050405020304" pitchFamily="18" charset="0"/>
                <a:ea typeface="Times New Roman" panose="02020603050405020304" pitchFamily="18" charset="0"/>
              </a:rPr>
              <a:t>на</a:t>
            </a:r>
            <a:r>
              <a:rPr lang="uk-UA" sz="1400" spc="400" dirty="0" smtClean="0">
                <a:effectLst/>
                <a:latin typeface="Times New Roman" panose="02020603050405020304" pitchFamily="18" charset="0"/>
                <a:ea typeface="Times New Roman" panose="02020603050405020304" pitchFamily="18" charset="0"/>
              </a:rPr>
              <a:t> </a:t>
            </a:r>
            <a:r>
              <a:rPr lang="uk-UA" sz="1400" dirty="0" smtClean="0">
                <a:effectLst/>
                <a:latin typeface="Times New Roman" panose="02020603050405020304" pitchFamily="18" charset="0"/>
                <a:ea typeface="Times New Roman" panose="02020603050405020304" pitchFamily="18" charset="0"/>
              </a:rPr>
              <a:t>ланцюги</a:t>
            </a:r>
            <a:r>
              <a:rPr lang="uk-UA" sz="1400" spc="400" dirty="0" smtClean="0">
                <a:effectLst/>
                <a:latin typeface="Times New Roman" panose="02020603050405020304" pitchFamily="18" charset="0"/>
                <a:ea typeface="Times New Roman" panose="02020603050405020304" pitchFamily="18" charset="0"/>
              </a:rPr>
              <a:t> </a:t>
            </a:r>
            <a:r>
              <a:rPr lang="uk-UA" sz="1400" dirty="0" smtClean="0">
                <a:effectLst/>
                <a:latin typeface="Times New Roman" panose="02020603050405020304" pitchFamily="18" charset="0"/>
                <a:ea typeface="Times New Roman" panose="02020603050405020304" pitchFamily="18" charset="0"/>
              </a:rPr>
              <a:t>постачання</a:t>
            </a:r>
            <a:r>
              <a:rPr lang="uk-UA" sz="1400" spc="400" dirty="0" smtClean="0">
                <a:effectLst/>
                <a:latin typeface="Times New Roman" panose="02020603050405020304" pitchFamily="18" charset="0"/>
                <a:ea typeface="Times New Roman" panose="02020603050405020304" pitchFamily="18" charset="0"/>
              </a:rPr>
              <a:t> </a:t>
            </a:r>
            <a:r>
              <a:rPr lang="uk-UA" sz="1400" dirty="0" smtClean="0">
                <a:effectLst/>
                <a:latin typeface="Times New Roman" panose="02020603050405020304" pitchFamily="18" charset="0"/>
                <a:ea typeface="Times New Roman" panose="02020603050405020304" pitchFamily="18" charset="0"/>
              </a:rPr>
              <a:t>та роз’яснимо їхню сутність </a:t>
            </a:r>
            <a:endParaRPr lang="en-US" dirty="0"/>
          </a:p>
        </p:txBody>
      </p:sp>
      <p:pic>
        <p:nvPicPr>
          <p:cNvPr id="3" name="Рисунок 2"/>
          <p:cNvPicPr>
            <a:picLocks noChangeAspect="1"/>
          </p:cNvPicPr>
          <p:nvPr/>
        </p:nvPicPr>
        <p:blipFill>
          <a:blip r:embed="rId2"/>
          <a:stretch>
            <a:fillRect/>
          </a:stretch>
        </p:blipFill>
        <p:spPr>
          <a:xfrm>
            <a:off x="1018903" y="1898771"/>
            <a:ext cx="9849394" cy="4737159"/>
          </a:xfrm>
          <a:prstGeom prst="rect">
            <a:avLst/>
          </a:prstGeom>
        </p:spPr>
      </p:pic>
    </p:spTree>
    <p:extLst>
      <p:ext uri="{BB962C8B-B14F-4D97-AF65-F5344CB8AC3E}">
        <p14:creationId xmlns:p14="http://schemas.microsoft.com/office/powerpoint/2010/main" val="3755997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6755" y="105906"/>
            <a:ext cx="11878491" cy="7017306"/>
          </a:xfrm>
          <a:prstGeom prst="rect">
            <a:avLst/>
          </a:prstGeom>
        </p:spPr>
        <p:txBody>
          <a:bodyPr wrap="square">
            <a:spAutoFit/>
          </a:bodyPr>
          <a:lstStyle/>
          <a:p>
            <a:pPr marL="179705" marR="448310" indent="359410" algn="just">
              <a:spcBef>
                <a:spcPts val="5"/>
              </a:spcBef>
              <a:spcAft>
                <a:spcPts val="0"/>
              </a:spcAft>
            </a:pPr>
            <a:r>
              <a:rPr lang="uk-UA" dirty="0">
                <a:latin typeface="Times New Roman" panose="02020603050405020304" pitchFamily="18" charset="0"/>
                <a:ea typeface="Times New Roman" panose="02020603050405020304" pitchFamily="18" charset="0"/>
              </a:rPr>
              <a:t>Наведені в таблиці 4.1 технології та інновації в логістичній сфері мають хоча б одну характерну особливість, притаманну «Індустрії 4.0», під якою розуміють всю сукупність руйнівних інновацій, отриманих та впроваджених у ланцюг вартості, що спрямовані на тренди </a:t>
            </a:r>
            <a:r>
              <a:rPr lang="uk-UA" dirty="0" err="1">
                <a:latin typeface="Times New Roman" panose="02020603050405020304" pitchFamily="18" charset="0"/>
                <a:ea typeface="Times New Roman" panose="02020603050405020304" pitchFamily="18" charset="0"/>
              </a:rPr>
              <a:t>оцифрування</a:t>
            </a:r>
            <a:r>
              <a:rPr lang="uk-UA" dirty="0">
                <a:latin typeface="Times New Roman" panose="02020603050405020304" pitchFamily="18" charset="0"/>
                <a:ea typeface="Times New Roman" panose="02020603050405020304" pitchFamily="18" charset="0"/>
              </a:rPr>
              <a:t> («</a:t>
            </a:r>
            <a:r>
              <a:rPr lang="uk-UA" dirty="0" err="1">
                <a:latin typeface="Times New Roman" panose="02020603050405020304" pitchFamily="18" charset="0"/>
                <a:ea typeface="Times New Roman" panose="02020603050405020304" pitchFamily="18" charset="0"/>
              </a:rPr>
              <a:t>digitalization</a:t>
            </a:r>
            <a:r>
              <a:rPr lang="uk-UA" dirty="0">
                <a:latin typeface="Times New Roman" panose="02020603050405020304" pitchFamily="18" charset="0"/>
                <a:ea typeface="Times New Roman" panose="02020603050405020304" pitchFamily="18" charset="0"/>
              </a:rPr>
              <a:t>»), автономізації («</a:t>
            </a:r>
            <a:r>
              <a:rPr lang="uk-UA" dirty="0" err="1">
                <a:latin typeface="Times New Roman" panose="02020603050405020304" pitchFamily="18" charset="0"/>
                <a:ea typeface="Times New Roman" panose="02020603050405020304" pitchFamily="18" charset="0"/>
              </a:rPr>
              <a:t>autonomization</a:t>
            </a:r>
            <a:r>
              <a:rPr lang="uk-UA" dirty="0">
                <a:latin typeface="Times New Roman" panose="02020603050405020304" pitchFamily="18" charset="0"/>
                <a:ea typeface="Times New Roman" panose="02020603050405020304" pitchFamily="18" charset="0"/>
              </a:rPr>
              <a:t>»), прозорості («</a:t>
            </a:r>
            <a:r>
              <a:rPr lang="uk-UA" dirty="0" err="1">
                <a:latin typeface="Times New Roman" panose="02020603050405020304" pitchFamily="18" charset="0"/>
                <a:ea typeface="Times New Roman" panose="02020603050405020304" pitchFamily="18" charset="0"/>
              </a:rPr>
              <a:t>transparency</a:t>
            </a:r>
            <a:r>
              <a:rPr lang="uk-UA" dirty="0">
                <a:latin typeface="Times New Roman" panose="02020603050405020304" pitchFamily="18" charset="0"/>
                <a:ea typeface="Times New Roman" panose="02020603050405020304" pitchFamily="18" charset="0"/>
              </a:rPr>
              <a:t>»), мобільності («</a:t>
            </a:r>
            <a:r>
              <a:rPr lang="uk-UA" dirty="0" err="1">
                <a:latin typeface="Times New Roman" panose="02020603050405020304" pitchFamily="18" charset="0"/>
                <a:ea typeface="Times New Roman" panose="02020603050405020304" pitchFamily="18" charset="0"/>
              </a:rPr>
              <a:t>mobility</a:t>
            </a:r>
            <a:r>
              <a:rPr lang="uk-UA" dirty="0">
                <a:latin typeface="Times New Roman" panose="02020603050405020304" pitchFamily="18" charset="0"/>
                <a:ea typeface="Times New Roman" panose="02020603050405020304" pitchFamily="18" charset="0"/>
              </a:rPr>
              <a:t>»), </a:t>
            </a:r>
            <a:r>
              <a:rPr lang="uk-UA" dirty="0" err="1">
                <a:latin typeface="Times New Roman" panose="02020603050405020304" pitchFamily="18" charset="0"/>
                <a:ea typeface="Times New Roman" panose="02020603050405020304" pitchFamily="18" charset="0"/>
              </a:rPr>
              <a:t>модуляризації</a:t>
            </a:r>
            <a:r>
              <a:rPr lang="uk-UA" dirty="0">
                <a:latin typeface="Times New Roman" panose="02020603050405020304" pitchFamily="18" charset="0"/>
                <a:ea typeface="Times New Roman" panose="02020603050405020304" pitchFamily="18" charset="0"/>
              </a:rPr>
              <a:t> («</a:t>
            </a:r>
            <a:r>
              <a:rPr lang="uk-UA" dirty="0" err="1">
                <a:latin typeface="Times New Roman" panose="02020603050405020304" pitchFamily="18" charset="0"/>
                <a:ea typeface="Times New Roman" panose="02020603050405020304" pitchFamily="18" charset="0"/>
              </a:rPr>
              <a:t>modularization</a:t>
            </a:r>
            <a:r>
              <a:rPr lang="uk-UA" dirty="0">
                <a:latin typeface="Times New Roman" panose="02020603050405020304" pitchFamily="18" charset="0"/>
                <a:ea typeface="Times New Roman" panose="02020603050405020304" pitchFamily="18" charset="0"/>
              </a:rPr>
              <a:t>»), мережної співпраці («</a:t>
            </a:r>
            <a:r>
              <a:rPr lang="uk-UA" dirty="0" err="1">
                <a:latin typeface="Times New Roman" panose="02020603050405020304" pitchFamily="18" charset="0"/>
                <a:ea typeface="Times New Roman" panose="02020603050405020304" pitchFamily="18" charset="0"/>
              </a:rPr>
              <a:t>network</a:t>
            </a:r>
            <a:r>
              <a:rPr lang="uk-UA" dirty="0">
                <a:latin typeface="Times New Roman" panose="02020603050405020304" pitchFamily="18" charset="0"/>
                <a:ea typeface="Times New Roman" panose="02020603050405020304" pitchFamily="18" charset="0"/>
              </a:rPr>
              <a:t>- </a:t>
            </a:r>
            <a:r>
              <a:rPr lang="uk-UA" dirty="0" err="1">
                <a:latin typeface="Times New Roman" panose="02020603050405020304" pitchFamily="18" charset="0"/>
                <a:ea typeface="Times New Roman" panose="02020603050405020304" pitchFamily="18" charset="0"/>
              </a:rPr>
              <a:t>collaboration</a:t>
            </a:r>
            <a:r>
              <a:rPr lang="uk-UA" dirty="0">
                <a:latin typeface="Times New Roman" panose="02020603050405020304" pitchFamily="18" charset="0"/>
                <a:ea typeface="Times New Roman" panose="02020603050405020304" pitchFamily="18" charset="0"/>
              </a:rPr>
              <a:t>») та соціалізації («</a:t>
            </a:r>
            <a:r>
              <a:rPr lang="uk-UA" dirty="0" err="1">
                <a:latin typeface="Times New Roman" panose="02020603050405020304" pitchFamily="18" charset="0"/>
                <a:ea typeface="Times New Roman" panose="02020603050405020304" pitchFamily="18" charset="0"/>
              </a:rPr>
              <a:t>socializing</a:t>
            </a:r>
            <a:r>
              <a:rPr lang="uk-UA" dirty="0">
                <a:latin typeface="Times New Roman" panose="02020603050405020304" pitchFamily="18" charset="0"/>
                <a:ea typeface="Times New Roman" panose="02020603050405020304" pitchFamily="18" charset="0"/>
              </a:rPr>
              <a:t>») товарів і процесів [17, 37].</a:t>
            </a:r>
            <a:endParaRPr lang="en-US" dirty="0">
              <a:latin typeface="Times New Roman" panose="02020603050405020304" pitchFamily="18" charset="0"/>
              <a:ea typeface="Times New Roman" panose="02020603050405020304" pitchFamily="18" charset="0"/>
            </a:endParaRPr>
          </a:p>
          <a:p>
            <a:pPr marL="179705" marR="447675" indent="359410" algn="just">
              <a:spcAft>
                <a:spcPts val="0"/>
              </a:spcAft>
            </a:pPr>
            <a:r>
              <a:rPr lang="uk-UA" dirty="0">
                <a:latin typeface="Times New Roman" panose="02020603050405020304" pitchFamily="18" charset="0"/>
                <a:ea typeface="Times New Roman" panose="02020603050405020304" pitchFamily="18" charset="0"/>
              </a:rPr>
              <a:t>Для прикладу, мобільні технології і мобільні додатки є інноваціями, що відповідають водночас трендам </a:t>
            </a:r>
            <a:r>
              <a:rPr lang="uk-UA" dirty="0" err="1">
                <a:latin typeface="Times New Roman" panose="02020603050405020304" pitchFamily="18" charset="0"/>
                <a:ea typeface="Times New Roman" panose="02020603050405020304" pitchFamily="18" charset="0"/>
              </a:rPr>
              <a:t>оцифрування</a:t>
            </a:r>
            <a:r>
              <a:rPr lang="uk-UA" dirty="0">
                <a:latin typeface="Times New Roman" panose="02020603050405020304" pitchFamily="18" charset="0"/>
                <a:ea typeface="Times New Roman" panose="02020603050405020304" pitchFamily="18" charset="0"/>
              </a:rPr>
              <a:t>, мобільності, мережевої співпраці і соціалізації; Інтернет речей відповідає трендам </a:t>
            </a:r>
            <a:r>
              <a:rPr lang="uk-UA" dirty="0" err="1">
                <a:latin typeface="Times New Roman" panose="02020603050405020304" pitchFamily="18" charset="0"/>
                <a:ea typeface="Times New Roman" panose="02020603050405020304" pitchFamily="18" charset="0"/>
              </a:rPr>
              <a:t>оцифрування</a:t>
            </a:r>
            <a:r>
              <a:rPr lang="uk-UA" dirty="0">
                <a:latin typeface="Times New Roman" panose="02020603050405020304" pitchFamily="18" charset="0"/>
                <a:ea typeface="Times New Roman" panose="02020603050405020304" pitchFamily="18" charset="0"/>
              </a:rPr>
              <a:t>, </a:t>
            </a:r>
            <a:r>
              <a:rPr lang="uk-UA" dirty="0" err="1">
                <a:latin typeface="Times New Roman" panose="02020603050405020304" pitchFamily="18" charset="0"/>
                <a:ea typeface="Times New Roman" panose="02020603050405020304" pitchFamily="18" charset="0"/>
              </a:rPr>
              <a:t>модуляризації</a:t>
            </a:r>
            <a:r>
              <a:rPr lang="uk-UA" dirty="0">
                <a:latin typeface="Times New Roman" panose="02020603050405020304" pitchFamily="18" charset="0"/>
                <a:ea typeface="Times New Roman" panose="02020603050405020304" pitchFamily="18" charset="0"/>
              </a:rPr>
              <a:t>, мережної співпраці тощо. Далі, в Таблиці 4.1 логістичні інновації</a:t>
            </a:r>
            <a:r>
              <a:rPr lang="uk-UA" spc="20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структуровані,</a:t>
            </a:r>
            <a:r>
              <a:rPr lang="uk-UA" spc="-1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по-перше,</a:t>
            </a:r>
            <a:r>
              <a:rPr lang="uk-UA" spc="-1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в</a:t>
            </a:r>
            <a:r>
              <a:rPr lang="uk-UA" spc="-1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залежності від того,</a:t>
            </a:r>
            <a:r>
              <a:rPr lang="uk-UA" spc="-1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наскільки</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потужний</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вплив</a:t>
            </a:r>
            <a:r>
              <a:rPr lang="uk-UA" spc="-1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вони здійснюють або можуть здійснити в майбутньому на логістичну сферу, а по- друге, як наразі розвивається та чи інші технологія та на якому етапі впровадження знаходиться</a:t>
            </a:r>
            <a:r>
              <a:rPr lang="uk-UA" dirty="0" smtClean="0">
                <a:latin typeface="Times New Roman" panose="02020603050405020304" pitchFamily="18" charset="0"/>
                <a:ea typeface="Times New Roman" panose="02020603050405020304" pitchFamily="18" charset="0"/>
              </a:rPr>
              <a:t>.</a:t>
            </a:r>
          </a:p>
          <a:p>
            <a:r>
              <a:rPr lang="uk-UA" b="1" i="1" dirty="0"/>
              <a:t>Мініатюризація електроніки </a:t>
            </a:r>
            <a:r>
              <a:rPr lang="uk-UA" dirty="0"/>
              <a:t>– є постійним трендом до виготовлення все менших і менших за розміром механічних, оптичних та електронних товарів і </a:t>
            </a:r>
            <a:r>
              <a:rPr lang="uk-UA" dirty="0" err="1"/>
              <a:t>девайсів</a:t>
            </a:r>
            <a:r>
              <a:rPr lang="uk-UA" dirty="0"/>
              <a:t>. Даний тренд дає поштовх для розвитку таких технологій як автоматична ідентифікація та збір даних, радіочастотна ідентифікація, робототехніка, комунікації між машинами, що, в свою чергу, так чи інакше впливають на елементи логістичної системи. Так, зокрема, автоматична або радіочастотна ідентифікація дозволяє збирати, аналізувати та управляти </a:t>
            </a:r>
            <a:r>
              <a:rPr lang="uk-UA" dirty="0" smtClean="0"/>
              <a:t>даними в </a:t>
            </a:r>
            <a:r>
              <a:rPr lang="uk-UA" dirty="0"/>
              <a:t>ході процесу транспортування впродовж проходження всього ланцюга поставок.</a:t>
            </a:r>
            <a:endParaRPr lang="en-US" dirty="0"/>
          </a:p>
          <a:p>
            <a:r>
              <a:rPr lang="uk-UA" b="1" i="1" dirty="0"/>
              <a:t>Інтернет речей</a:t>
            </a:r>
            <a:r>
              <a:rPr lang="uk-UA" dirty="0"/>
              <a:t>. Під даним терміном слід розуміти відкриту та всеосяжну мережу інтелектуальних об’єктів, здатних автоматично </a:t>
            </a:r>
            <a:r>
              <a:rPr lang="uk-UA" dirty="0" err="1"/>
              <a:t>самоорганізуватись</a:t>
            </a:r>
            <a:r>
              <a:rPr lang="uk-UA" dirty="0"/>
              <a:t>, обмінюватись інформацією, даними та ресурсами, реагувати та діяти в умовах різних ситуацій та швидкозмінного середовища [15, 165]. Організація подібних мереж дозволяє знизити </a:t>
            </a:r>
            <a:r>
              <a:rPr lang="uk-UA" dirty="0" err="1"/>
              <a:t>включеність</a:t>
            </a:r>
            <a:r>
              <a:rPr lang="uk-UA" dirty="0"/>
              <a:t> людини у виробничі та логістичні процеси, а значить, мінімізувати ризики, пов’язані з людським фактором [14].</a:t>
            </a:r>
            <a:endParaRPr lang="en-US" dirty="0"/>
          </a:p>
          <a:p>
            <a:r>
              <a:rPr lang="uk-UA" dirty="0"/>
              <a:t>Реалізація концепції </a:t>
            </a:r>
            <a:r>
              <a:rPr lang="uk-UA" dirty="0" err="1"/>
              <a:t>Internet</a:t>
            </a:r>
            <a:r>
              <a:rPr lang="uk-UA" dirty="0"/>
              <a:t> </a:t>
            </a:r>
            <a:r>
              <a:rPr lang="uk-UA" dirty="0" err="1"/>
              <a:t>of</a:t>
            </a:r>
            <a:r>
              <a:rPr lang="uk-UA" dirty="0"/>
              <a:t> </a:t>
            </a:r>
            <a:r>
              <a:rPr lang="uk-UA" dirty="0" err="1"/>
              <a:t>things</a:t>
            </a:r>
            <a:r>
              <a:rPr lang="uk-UA" dirty="0"/>
              <a:t> в логістичних операціях дозволяє відслідковувати стан активів, обладнання, транспортних засобів, вантажів, роботи людей у реальному часі в будь-якій частині ланцюга поставок; аналізувати їх ефективність та управляти нею; автоматизувати бізнес-процеси; покращити якість прогнозування; знизити загальні витрати [14, 7]. Інтернет може об’єднувати не тільки комп’ютери або мобільні пристрої</a:t>
            </a:r>
            <a:r>
              <a:rPr lang="uk-UA" dirty="0" smtClean="0"/>
              <a:t>.</a:t>
            </a:r>
            <a:endParaRPr lang="en-US" dirty="0"/>
          </a:p>
        </p:txBody>
      </p:sp>
    </p:spTree>
    <p:extLst>
      <p:ext uri="{BB962C8B-B14F-4D97-AF65-F5344CB8AC3E}">
        <p14:creationId xmlns:p14="http://schemas.microsoft.com/office/powerpoint/2010/main" val="2145612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440" y="237032"/>
            <a:ext cx="11808823" cy="6186309"/>
          </a:xfrm>
          <a:prstGeom prst="rect">
            <a:avLst/>
          </a:prstGeom>
        </p:spPr>
        <p:txBody>
          <a:bodyPr wrap="square">
            <a:spAutoFit/>
          </a:bodyPr>
          <a:lstStyle/>
          <a:p>
            <a:r>
              <a:rPr lang="uk-UA" dirty="0" smtClean="0"/>
              <a:t>Зокрема, якщо звичайні </a:t>
            </a:r>
            <a:r>
              <a:rPr lang="uk-UA" dirty="0" err="1" smtClean="0"/>
              <a:t>палети</a:t>
            </a:r>
            <a:r>
              <a:rPr lang="uk-UA" dirty="0" smtClean="0"/>
              <a:t> обладнати необхідними датчиками для зберігання та передачі інформації, то їх власник зможе в будь-який момент отримувати інформацію про місцеперебування вантажів; під’єднаний до Інтернету світлофор може відслідковувати потік автомобілів і відсилати опрацьовану інформацію водіям, які хочуть оминути затори тощо.</a:t>
            </a:r>
          </a:p>
          <a:p>
            <a:r>
              <a:rPr lang="uk-UA" i="1" dirty="0"/>
              <a:t>Електронна комерція </a:t>
            </a:r>
            <a:r>
              <a:rPr lang="uk-UA" dirty="0"/>
              <a:t>вже встигла радикально змінити традиційні ланцюги поставок та існуючі логістичні моделі. Хоча на початку свого існування цей інноваційний підхід до організації системи роздрібних продаж зазнав невдачі (класичний приклад – інтернет-магазин pets.com), сьогодні електронна комерція є рушійною силою </a:t>
            </a:r>
            <a:r>
              <a:rPr lang="uk-UA" dirty="0" err="1"/>
              <a:t>рітейлу</a:t>
            </a:r>
            <a:r>
              <a:rPr lang="uk-UA" dirty="0"/>
              <a:t>. В той час як магазинна торгівля перебуває в стагнації, обсяги продаж в системі електронної комерції продовжують зростати. Електронна комерція деформує традиційні логістичні моделі в силу своєї природи – вона потребує автоматизованої системи опрацювання замовлень, велику	кількість	дрібних	поставок	кінцевим	споживачам,	утримання складських запасів на основі розрахунку обсягу попиту, різноманіття варіантів</a:t>
            </a:r>
            <a:endParaRPr lang="en-US" dirty="0"/>
          </a:p>
          <a:p>
            <a:r>
              <a:rPr lang="uk-UA" dirty="0"/>
              <a:t>доставки тощо.</a:t>
            </a:r>
            <a:endParaRPr lang="en-US" dirty="0"/>
          </a:p>
          <a:p>
            <a:r>
              <a:rPr lang="uk-UA" i="1" dirty="0"/>
              <a:t>Бізнес-аналітика </a:t>
            </a:r>
            <a:r>
              <a:rPr lang="uk-UA" dirty="0"/>
              <a:t>передбачає використання методів, технологій, систем, практик, програм, за допомогою яких аналізується важлива для бізнесу інформація з метою кращого розуміння менеджментом компаній ринку і власного бізнесу, а також прийняття своєчасних управлінських рішень. Бізнес- аналітика лежить в основі таких ідей як концепція «розумного підприємства» (</a:t>
            </a:r>
            <a:r>
              <a:rPr lang="uk-UA" dirty="0" err="1"/>
              <a:t>Smart</a:t>
            </a:r>
            <a:r>
              <a:rPr lang="uk-UA" dirty="0"/>
              <a:t> </a:t>
            </a:r>
            <a:r>
              <a:rPr lang="uk-UA" dirty="0" err="1"/>
              <a:t>Factory</a:t>
            </a:r>
            <a:r>
              <a:rPr lang="uk-UA" dirty="0"/>
              <a:t>), «біг-дата» (</a:t>
            </a:r>
            <a:r>
              <a:rPr lang="uk-UA" dirty="0" err="1"/>
              <a:t>Big</a:t>
            </a:r>
            <a:r>
              <a:rPr lang="uk-UA" dirty="0"/>
              <a:t> </a:t>
            </a:r>
            <a:r>
              <a:rPr lang="uk-UA" dirty="0" err="1"/>
              <a:t>Data</a:t>
            </a:r>
            <a:r>
              <a:rPr lang="uk-UA" dirty="0"/>
              <a:t>), «смарт-дата» (</a:t>
            </a:r>
            <a:r>
              <a:rPr lang="uk-UA" dirty="0" err="1"/>
              <a:t>Smart</a:t>
            </a:r>
            <a:r>
              <a:rPr lang="uk-UA" dirty="0"/>
              <a:t> </a:t>
            </a:r>
            <a:r>
              <a:rPr lang="uk-UA" dirty="0" err="1"/>
              <a:t>Data</a:t>
            </a:r>
            <a:r>
              <a:rPr lang="uk-UA" dirty="0"/>
              <a:t>), «розумна логістика».</a:t>
            </a:r>
            <a:endParaRPr lang="en-US" dirty="0"/>
          </a:p>
          <a:p>
            <a:r>
              <a:rPr lang="uk-UA" i="1" dirty="0"/>
              <a:t>Концепція прозорості логістичних процесів</a:t>
            </a:r>
            <a:r>
              <a:rPr lang="uk-UA" dirty="0"/>
              <a:t>. Прозорість означає постійний доступ до інформації про вантаж впродовж всього ланцюга поставок від моменту, коли замовлення розміщене, до моменту, коли воно доставлене і видане. Принцип прозорості може бути реалізований у вигляді певної централізованої системи, диспетчерського рішення, мобільного додатку, який підтримує контакт між підприємством і кінцевим споживачем</a:t>
            </a:r>
            <a:endParaRPr lang="en-US" dirty="0" smtClean="0"/>
          </a:p>
          <a:p>
            <a:pPr marL="179705" marR="447675" indent="359410" algn="just">
              <a:spcAft>
                <a:spcPts val="0"/>
              </a:spcAft>
            </a:pP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24473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2880" y="119552"/>
            <a:ext cx="12192000" cy="6247864"/>
          </a:xfrm>
          <a:prstGeom prst="rect">
            <a:avLst/>
          </a:prstGeom>
        </p:spPr>
        <p:txBody>
          <a:bodyPr wrap="square">
            <a:spAutoFit/>
          </a:bodyPr>
          <a:lstStyle/>
          <a:p>
            <a:pPr marL="179070" marR="448945" indent="359410" algn="just">
              <a:spcBef>
                <a:spcPts val="5"/>
              </a:spcBef>
              <a:spcAft>
                <a:spcPts val="0"/>
              </a:spcAft>
            </a:pPr>
            <a:r>
              <a:rPr lang="uk-UA" sz="1600" i="1" dirty="0" smtClean="0">
                <a:effectLst/>
                <a:latin typeface="Times New Roman" panose="02020603050405020304" pitchFamily="18" charset="0"/>
                <a:ea typeface="Times New Roman" panose="02020603050405020304" pitchFamily="18" charset="0"/>
              </a:rPr>
              <a:t>3D друк</a:t>
            </a:r>
            <a:r>
              <a:rPr lang="uk-UA" sz="1600" dirty="0" smtClean="0">
                <a:effectLst/>
                <a:latin typeface="Times New Roman" panose="02020603050405020304" pitchFamily="18" charset="0"/>
                <a:ea typeface="Times New Roman" panose="02020603050405020304" pitchFamily="18" charset="0"/>
              </a:rPr>
              <a:t>. Скоріш за все, технологія 3Dдруку не буде використовуватися ні для масового виробництва товарів, ні для виготовлення товарів широкого вжитку. Перспективними напрямками для застосування технології 3D-друку є спрощення виробництва і доставки дуже складних та індивідуальних товарів або запчастин [12, 17]. Технологія 3D-друку в майбутньому здатна змінити модель існуючих ланцюгів поставок, а саме:</a:t>
            </a:r>
            <a:endParaRPr lang="en-US" sz="1600" dirty="0" smtClean="0">
              <a:effectLst/>
              <a:latin typeface="Times New Roman" panose="02020603050405020304" pitchFamily="18" charset="0"/>
              <a:ea typeface="Times New Roman" panose="02020603050405020304" pitchFamily="18" charset="0"/>
            </a:endParaRPr>
          </a:p>
          <a:p>
            <a:pPr marL="1143000" marR="447675" lvl="2" indent="-228600" algn="just">
              <a:spcAft>
                <a:spcPts val="0"/>
              </a:spcAft>
              <a:buSzPts val="1400"/>
              <a:buFont typeface="Times New Roman" panose="02020603050405020304" pitchFamily="18" charset="0"/>
              <a:buAutoNum type="arabicParenR"/>
              <a:tabLst>
                <a:tab pos="819150" algn="l"/>
              </a:tabLst>
            </a:pPr>
            <a:r>
              <a:rPr lang="uk-UA" sz="1600" spc="0" dirty="0" smtClean="0">
                <a:effectLst/>
                <a:latin typeface="Times New Roman" panose="02020603050405020304" pitchFamily="18" charset="0"/>
                <a:ea typeface="Times New Roman" panose="02020603050405020304" pitchFamily="18" charset="0"/>
              </a:rPr>
              <a:t>друк запасних частин під замовлення. Компанії, які займаються дистрибуцією технічно складних товарів, задля належного сервісу та дотримання своїх гарантійних зобов’язань змушені утримувати на складах велику кількість запасних частин. При цьому деякі компоненти або використовуються </a:t>
            </a:r>
            <a:r>
              <a:rPr lang="uk-UA" sz="1600" spc="0" dirty="0" err="1" smtClean="0">
                <a:effectLst/>
                <a:latin typeface="Times New Roman" panose="02020603050405020304" pitchFamily="18" charset="0"/>
                <a:ea typeface="Times New Roman" panose="02020603050405020304" pitchFamily="18" charset="0"/>
              </a:rPr>
              <a:t>рідко</a:t>
            </a:r>
            <a:r>
              <a:rPr lang="uk-UA" sz="1600" spc="0" dirty="0" smtClean="0">
                <a:effectLst/>
                <a:latin typeface="Times New Roman" panose="02020603050405020304" pitchFamily="18" charset="0"/>
                <a:ea typeface="Times New Roman" panose="02020603050405020304" pitchFamily="18" charset="0"/>
              </a:rPr>
              <a:t>, або взагалі ніколи. Надлишкові запаси на складах інколи перевищують 20% від їх загальної кількості, що є не тільки дорогим задоволенням для компаній, але й створює неефективні логістичні ланцюги. Завдяки технології 3D-друку компанії можуть вирішити проблему фізичного утримання запасних частин на складах. Вони можуть друкувати запасні</a:t>
            </a:r>
            <a:r>
              <a:rPr lang="uk-UA" sz="1600" spc="400" dirty="0" smtClean="0">
                <a:effectLst/>
                <a:latin typeface="Times New Roman" panose="02020603050405020304" pitchFamily="18" charset="0"/>
                <a:ea typeface="Times New Roman" panose="02020603050405020304" pitchFamily="18" charset="0"/>
              </a:rPr>
              <a:t> </a:t>
            </a:r>
            <a:r>
              <a:rPr lang="uk-UA" sz="1600" spc="0" dirty="0" smtClean="0">
                <a:effectLst/>
                <a:latin typeface="Times New Roman" panose="02020603050405020304" pitchFamily="18" charset="0"/>
                <a:ea typeface="Times New Roman" panose="02020603050405020304" pitchFamily="18" charset="0"/>
              </a:rPr>
              <a:t>частини під замовлення, коли це буде потрібно, і швидко доставляти їх споживачеві.</a:t>
            </a:r>
            <a:r>
              <a:rPr lang="uk-UA" sz="1600" spc="-20" dirty="0" smtClean="0">
                <a:effectLst/>
                <a:latin typeface="Times New Roman" panose="02020603050405020304" pitchFamily="18" charset="0"/>
                <a:ea typeface="Times New Roman" panose="02020603050405020304" pitchFamily="18" charset="0"/>
              </a:rPr>
              <a:t> </a:t>
            </a:r>
            <a:r>
              <a:rPr lang="uk-UA" sz="1600" spc="0" dirty="0" smtClean="0">
                <a:effectLst/>
                <a:latin typeface="Times New Roman" panose="02020603050405020304" pitchFamily="18" charset="0"/>
                <a:ea typeface="Times New Roman" panose="02020603050405020304" pitchFamily="18" charset="0"/>
              </a:rPr>
              <a:t>Для</a:t>
            </a:r>
            <a:r>
              <a:rPr lang="uk-UA" sz="1600" spc="-25" dirty="0" smtClean="0">
                <a:effectLst/>
                <a:latin typeface="Times New Roman" panose="02020603050405020304" pitchFamily="18" charset="0"/>
                <a:ea typeface="Times New Roman" panose="02020603050405020304" pitchFamily="18" charset="0"/>
              </a:rPr>
              <a:t> </a:t>
            </a:r>
            <a:r>
              <a:rPr lang="uk-UA" sz="1600" spc="0" dirty="0" smtClean="0">
                <a:effectLst/>
                <a:latin typeface="Times New Roman" panose="02020603050405020304" pitchFamily="18" charset="0"/>
                <a:ea typeface="Times New Roman" panose="02020603050405020304" pitchFamily="18" charset="0"/>
              </a:rPr>
              <a:t>достатнього</a:t>
            </a:r>
            <a:r>
              <a:rPr lang="uk-UA" sz="1600" spc="-10" dirty="0" smtClean="0">
                <a:effectLst/>
                <a:latin typeface="Times New Roman" panose="02020603050405020304" pitchFamily="18" charset="0"/>
                <a:ea typeface="Times New Roman" panose="02020603050405020304" pitchFamily="18" charset="0"/>
              </a:rPr>
              <a:t> </a:t>
            </a:r>
            <a:r>
              <a:rPr lang="uk-UA" sz="1600" spc="0" dirty="0" smtClean="0">
                <a:effectLst/>
                <a:latin typeface="Times New Roman" panose="02020603050405020304" pitchFamily="18" charset="0"/>
                <a:ea typeface="Times New Roman" panose="02020603050405020304" pitchFamily="18" charset="0"/>
              </a:rPr>
              <a:t>територіального</a:t>
            </a:r>
            <a:r>
              <a:rPr lang="uk-UA" sz="1600" spc="-10" dirty="0" smtClean="0">
                <a:effectLst/>
                <a:latin typeface="Times New Roman" panose="02020603050405020304" pitchFamily="18" charset="0"/>
                <a:ea typeface="Times New Roman" panose="02020603050405020304" pitchFamily="18" charset="0"/>
              </a:rPr>
              <a:t> </a:t>
            </a:r>
            <a:r>
              <a:rPr lang="uk-UA" sz="1600" spc="0" dirty="0" smtClean="0">
                <a:effectLst/>
                <a:latin typeface="Times New Roman" panose="02020603050405020304" pitchFamily="18" charset="0"/>
                <a:ea typeface="Times New Roman" panose="02020603050405020304" pitchFamily="18" charset="0"/>
              </a:rPr>
              <a:t>покриття,</a:t>
            </a:r>
            <a:r>
              <a:rPr lang="uk-UA" sz="1600" spc="-20" dirty="0" smtClean="0">
                <a:effectLst/>
                <a:latin typeface="Times New Roman" panose="02020603050405020304" pitchFamily="18" charset="0"/>
                <a:ea typeface="Times New Roman" panose="02020603050405020304" pitchFamily="18" charset="0"/>
              </a:rPr>
              <a:t> </a:t>
            </a:r>
            <a:r>
              <a:rPr lang="uk-UA" sz="1600" spc="0" dirty="0" smtClean="0">
                <a:effectLst/>
                <a:latin typeface="Times New Roman" panose="02020603050405020304" pitchFamily="18" charset="0"/>
                <a:ea typeface="Times New Roman" panose="02020603050405020304" pitchFamily="18" charset="0"/>
              </a:rPr>
              <a:t>логістичні</a:t>
            </a:r>
            <a:r>
              <a:rPr lang="uk-UA" sz="1600" spc="-25" dirty="0" smtClean="0">
                <a:effectLst/>
                <a:latin typeface="Times New Roman" panose="02020603050405020304" pitchFamily="18" charset="0"/>
                <a:ea typeface="Times New Roman" panose="02020603050405020304" pitchFamily="18" charset="0"/>
              </a:rPr>
              <a:t> </a:t>
            </a:r>
            <a:r>
              <a:rPr lang="uk-UA" sz="1600" spc="0" dirty="0" smtClean="0">
                <a:effectLst/>
                <a:latin typeface="Times New Roman" panose="02020603050405020304" pitchFamily="18" charset="0"/>
                <a:ea typeface="Times New Roman" panose="02020603050405020304" pitchFamily="18" charset="0"/>
              </a:rPr>
              <a:t>провайдери можуть створювати щільні мережі 3D принтерів. Саме так відбувається заміщення фізичних товарів</a:t>
            </a:r>
            <a:r>
              <a:rPr lang="uk-UA" sz="1600" spc="-10" dirty="0" smtClean="0">
                <a:effectLst/>
                <a:latin typeface="Times New Roman" panose="02020603050405020304" pitchFamily="18" charset="0"/>
                <a:ea typeface="Times New Roman" panose="02020603050405020304" pitchFamily="18" charset="0"/>
              </a:rPr>
              <a:t> </a:t>
            </a:r>
            <a:r>
              <a:rPr lang="uk-UA" sz="1600" spc="0" dirty="0" smtClean="0">
                <a:effectLst/>
                <a:latin typeface="Times New Roman" panose="02020603050405020304" pitchFamily="18" charset="0"/>
                <a:ea typeface="Times New Roman" panose="02020603050405020304" pitchFamily="18" charset="0"/>
              </a:rPr>
              <a:t>інформацією, на практиці це виглядає як створення віртуальної бази даних про всі необхідні параметри товарів, і це можна умовно назвати «віртуальним складом»;</a:t>
            </a:r>
            <a:endParaRPr lang="en-US" sz="1600" spc="0" dirty="0" smtClean="0">
              <a:effectLst/>
              <a:latin typeface="Times New Roman" panose="02020603050405020304" pitchFamily="18" charset="0"/>
              <a:ea typeface="Times New Roman" panose="02020603050405020304" pitchFamily="18" charset="0"/>
            </a:endParaRPr>
          </a:p>
          <a:p>
            <a:pPr marL="1143000" marR="447040" lvl="2" indent="-228600" algn="just">
              <a:spcAft>
                <a:spcPts val="0"/>
              </a:spcAft>
              <a:buSzPts val="1400"/>
              <a:buFont typeface="Times New Roman" panose="02020603050405020304" pitchFamily="18" charset="0"/>
              <a:buAutoNum type="arabicParenR"/>
              <a:tabLst>
                <a:tab pos="749300" algn="l"/>
              </a:tabLst>
            </a:pPr>
            <a:r>
              <a:rPr lang="uk-UA" sz="1600" spc="0" dirty="0" smtClean="0">
                <a:effectLst/>
                <a:latin typeface="Times New Roman" panose="02020603050405020304" pitchFamily="18" charset="0"/>
                <a:ea typeface="Times New Roman" panose="02020603050405020304" pitchFamily="18" charset="0"/>
              </a:rPr>
              <a:t>індивідуальне виробництво товарів або запчастин. 3D друк може стати джерелом конкурентної переваги для організації у разі, якщо клієнту потрібен високий рівень </a:t>
            </a:r>
            <a:r>
              <a:rPr lang="uk-UA" sz="1600" spc="0" dirty="0" err="1" smtClean="0">
                <a:effectLst/>
                <a:latin typeface="Times New Roman" panose="02020603050405020304" pitchFamily="18" charset="0"/>
                <a:ea typeface="Times New Roman" panose="02020603050405020304" pitchFamily="18" charset="0"/>
              </a:rPr>
              <a:t>кастомізації</a:t>
            </a:r>
            <a:r>
              <a:rPr lang="uk-UA" sz="1600" spc="0" dirty="0" smtClean="0">
                <a:effectLst/>
                <a:latin typeface="Times New Roman" panose="02020603050405020304" pitchFamily="18" charset="0"/>
                <a:ea typeface="Times New Roman" panose="02020603050405020304" pitchFamily="18" charset="0"/>
              </a:rPr>
              <a:t> замовлення. Компанії можуть створювати центри 3D друку, кожен з яких діятиме як окрема </a:t>
            </a:r>
            <a:r>
              <a:rPr lang="uk-UA" sz="1600" spc="0" dirty="0" err="1" smtClean="0">
                <a:effectLst/>
                <a:latin typeface="Times New Roman" panose="02020603050405020304" pitchFamily="18" charset="0"/>
                <a:ea typeface="Times New Roman" panose="02020603050405020304" pitchFamily="18" charset="0"/>
              </a:rPr>
              <a:t>мікрофабрика</a:t>
            </a:r>
            <a:r>
              <a:rPr lang="uk-UA" sz="1600" spc="0" dirty="0" smtClean="0">
                <a:effectLst/>
                <a:latin typeface="Times New Roman" panose="02020603050405020304" pitchFamily="18" charset="0"/>
                <a:ea typeface="Times New Roman" panose="02020603050405020304" pitchFamily="18" charset="0"/>
              </a:rPr>
              <a:t>. Продукція, що випускається подібними мікро-</a:t>
            </a:r>
            <a:r>
              <a:rPr lang="uk-UA" sz="1600" spc="0" dirty="0" err="1" smtClean="0">
                <a:effectLst/>
                <a:latin typeface="Times New Roman" panose="02020603050405020304" pitchFamily="18" charset="0"/>
                <a:ea typeface="Times New Roman" panose="02020603050405020304" pitchFamily="18" charset="0"/>
              </a:rPr>
              <a:t>фабриками</a:t>
            </a:r>
            <a:r>
              <a:rPr lang="uk-UA" sz="1600" spc="0" dirty="0" smtClean="0">
                <a:effectLst/>
                <a:latin typeface="Times New Roman" panose="02020603050405020304" pitchFamily="18" charset="0"/>
                <a:ea typeface="Times New Roman" panose="02020603050405020304" pitchFamily="18" charset="0"/>
              </a:rPr>
              <a:t>, може виготовлятися під власним OEM-брендом компанії. Вже сьогодні подібний підхід використовується в медичній індустрії, де поєднуються традиційні виробничі методи з технологією 3D-друку. Логістичний оператор повинен забезпечити швидку, безпечну і надійну доставку запчастин в потрібне місце саме тоді, коли це потрібно;</a:t>
            </a:r>
            <a:endParaRPr lang="en-US" sz="1600" spc="0" dirty="0" smtClean="0">
              <a:effectLst/>
              <a:latin typeface="Times New Roman" panose="02020603050405020304" pitchFamily="18" charset="0"/>
              <a:ea typeface="Times New Roman" panose="02020603050405020304" pitchFamily="18" charset="0"/>
            </a:endParaRPr>
          </a:p>
          <a:p>
            <a:pPr marL="1143000" marR="447675" lvl="2" indent="-228600" algn="just">
              <a:spcAft>
                <a:spcPts val="0"/>
              </a:spcAft>
              <a:buSzPts val="1400"/>
              <a:buFont typeface="Times New Roman" panose="02020603050405020304" pitchFamily="18" charset="0"/>
              <a:buAutoNum type="arabicParenR"/>
              <a:tabLst>
                <a:tab pos="885190" algn="l"/>
              </a:tabLst>
            </a:pPr>
            <a:r>
              <a:rPr lang="uk-UA" sz="1600" spc="0" dirty="0" smtClean="0">
                <a:effectLst/>
                <a:latin typeface="Times New Roman" panose="02020603050405020304" pitchFamily="18" charset="0"/>
                <a:ea typeface="Times New Roman" panose="02020603050405020304" pitchFamily="18" charset="0"/>
              </a:rPr>
              <a:t>відстрочка виробничих операцій. Дана концепція передбачає виготовлення виробником «загального продукту» (</a:t>
            </a:r>
            <a:r>
              <a:rPr lang="uk-UA" sz="1600" spc="0" dirty="0" err="1" smtClean="0">
                <a:effectLst/>
                <a:latin typeface="Times New Roman" panose="02020603050405020304" pitchFamily="18" charset="0"/>
                <a:ea typeface="Times New Roman" panose="02020603050405020304" pitchFamily="18" charset="0"/>
              </a:rPr>
              <a:t>generic</a:t>
            </a:r>
            <a:r>
              <a:rPr lang="uk-UA" sz="1600" spc="0" dirty="0" smtClean="0">
                <a:effectLst/>
                <a:latin typeface="Times New Roman" panose="02020603050405020304" pitchFamily="18" charset="0"/>
                <a:ea typeface="Times New Roman" panose="02020603050405020304" pitchFamily="18" charset="0"/>
              </a:rPr>
              <a:t> </a:t>
            </a:r>
            <a:r>
              <a:rPr lang="uk-UA" sz="1600" spc="0" dirty="0" err="1" smtClean="0">
                <a:effectLst/>
                <a:latin typeface="Times New Roman" panose="02020603050405020304" pitchFamily="18" charset="0"/>
                <a:ea typeface="Times New Roman" panose="02020603050405020304" pitchFamily="18" charset="0"/>
              </a:rPr>
              <a:t>product</a:t>
            </a:r>
            <a:r>
              <a:rPr lang="uk-UA" sz="1600" spc="0" dirty="0" smtClean="0">
                <a:effectLst/>
                <a:latin typeface="Times New Roman" panose="02020603050405020304" pitchFamily="18" charset="0"/>
                <a:ea typeface="Times New Roman" panose="02020603050405020304" pitchFamily="18" charset="0"/>
              </a:rPr>
              <a:t>), який може бути</a:t>
            </a:r>
            <a:r>
              <a:rPr lang="uk-UA" sz="1600" spc="-5" dirty="0" smtClean="0">
                <a:effectLst/>
                <a:latin typeface="Times New Roman" panose="02020603050405020304" pitchFamily="18" charset="0"/>
                <a:ea typeface="Times New Roman" panose="02020603050405020304" pitchFamily="18" charset="0"/>
              </a:rPr>
              <a:t> </a:t>
            </a:r>
            <a:r>
              <a:rPr lang="uk-UA" sz="1600" spc="0" dirty="0" smtClean="0">
                <a:effectLst/>
                <a:latin typeface="Times New Roman" panose="02020603050405020304" pitchFamily="18" charset="0"/>
                <a:ea typeface="Times New Roman" panose="02020603050405020304" pitchFamily="18" charset="0"/>
              </a:rPr>
              <a:t>модифікований</a:t>
            </a:r>
            <a:r>
              <a:rPr lang="uk-UA" sz="1600" spc="-5" dirty="0" smtClean="0">
                <a:effectLst/>
                <a:latin typeface="Times New Roman" panose="02020603050405020304" pitchFamily="18" charset="0"/>
                <a:ea typeface="Times New Roman" panose="02020603050405020304" pitchFamily="18" charset="0"/>
              </a:rPr>
              <a:t> </a:t>
            </a:r>
            <a:r>
              <a:rPr lang="uk-UA" sz="1600" spc="0" dirty="0" smtClean="0">
                <a:effectLst/>
                <a:latin typeface="Times New Roman" panose="02020603050405020304" pitchFamily="18" charset="0"/>
                <a:ea typeface="Times New Roman" panose="02020603050405020304" pitchFamily="18" charset="0"/>
              </a:rPr>
              <a:t>на</a:t>
            </a:r>
            <a:r>
              <a:rPr lang="uk-UA" sz="1600" spc="-5" dirty="0" smtClean="0">
                <a:effectLst/>
                <a:latin typeface="Times New Roman" panose="02020603050405020304" pitchFamily="18" charset="0"/>
                <a:ea typeface="Times New Roman" panose="02020603050405020304" pitchFamily="18" charset="0"/>
              </a:rPr>
              <a:t> </a:t>
            </a:r>
            <a:r>
              <a:rPr lang="uk-UA" sz="1600" spc="0" dirty="0" smtClean="0">
                <a:effectLst/>
                <a:latin typeface="Times New Roman" panose="02020603050405020304" pitchFamily="18" charset="0"/>
                <a:ea typeface="Times New Roman" panose="02020603050405020304" pitchFamily="18" charset="0"/>
              </a:rPr>
              <a:t>більш</a:t>
            </a:r>
            <a:r>
              <a:rPr lang="uk-UA" sz="1600" spc="-10" dirty="0" smtClean="0">
                <a:effectLst/>
                <a:latin typeface="Times New Roman" panose="02020603050405020304" pitchFamily="18" charset="0"/>
                <a:ea typeface="Times New Roman" panose="02020603050405020304" pitchFamily="18" charset="0"/>
              </a:rPr>
              <a:t> </a:t>
            </a:r>
            <a:r>
              <a:rPr lang="uk-UA" sz="1600" spc="0" dirty="0" smtClean="0">
                <a:effectLst/>
                <a:latin typeface="Times New Roman" panose="02020603050405020304" pitchFamily="18" charset="0"/>
                <a:ea typeface="Times New Roman" panose="02020603050405020304" pitchFamily="18" charset="0"/>
              </a:rPr>
              <a:t>пізніх стадіях</a:t>
            </a:r>
            <a:r>
              <a:rPr lang="uk-UA" sz="1600" spc="-15" dirty="0" smtClean="0">
                <a:effectLst/>
                <a:latin typeface="Times New Roman" panose="02020603050405020304" pitchFamily="18" charset="0"/>
                <a:ea typeface="Times New Roman" panose="02020603050405020304" pitchFamily="18" charset="0"/>
              </a:rPr>
              <a:t> </a:t>
            </a:r>
            <a:r>
              <a:rPr lang="uk-UA" sz="1600" spc="0" dirty="0" smtClean="0">
                <a:effectLst/>
                <a:latin typeface="Times New Roman" panose="02020603050405020304" pitchFamily="18" charset="0"/>
                <a:ea typeface="Times New Roman" panose="02020603050405020304" pitchFamily="18" charset="0"/>
              </a:rPr>
              <a:t>перед кінцевою</a:t>
            </a:r>
            <a:r>
              <a:rPr lang="uk-UA" sz="1600" spc="-10" dirty="0" smtClean="0">
                <a:effectLst/>
                <a:latin typeface="Times New Roman" panose="02020603050405020304" pitchFamily="18" charset="0"/>
                <a:ea typeface="Times New Roman" panose="02020603050405020304" pitchFamily="18" charset="0"/>
              </a:rPr>
              <a:t> </a:t>
            </a:r>
            <a:r>
              <a:rPr lang="uk-UA" sz="1600" spc="0" dirty="0" smtClean="0">
                <a:effectLst/>
                <a:latin typeface="Times New Roman" panose="02020603050405020304" pitchFamily="18" charset="0"/>
                <a:ea typeface="Times New Roman" panose="02020603050405020304" pitchFamily="18" charset="0"/>
              </a:rPr>
              <a:t>поставкою</a:t>
            </a:r>
            <a:r>
              <a:rPr lang="uk-UA" sz="1600" spc="-10" dirty="0" smtClean="0">
                <a:effectLst/>
                <a:latin typeface="Times New Roman" panose="02020603050405020304" pitchFamily="18" charset="0"/>
                <a:ea typeface="Times New Roman" panose="02020603050405020304" pitchFamily="18" charset="0"/>
              </a:rPr>
              <a:t> </a:t>
            </a:r>
            <a:r>
              <a:rPr lang="uk-UA" sz="1600" spc="0" dirty="0" smtClean="0">
                <a:effectLst/>
                <a:latin typeface="Times New Roman" panose="02020603050405020304" pitchFamily="18" charset="0"/>
                <a:ea typeface="Times New Roman" panose="02020603050405020304" pitchFamily="18" charset="0"/>
              </a:rPr>
              <a:t>клієнту. Використання технології 3D-друку при цьому дає можливість перейти на</a:t>
            </a:r>
            <a:r>
              <a:rPr lang="uk-UA" sz="1600" spc="200" dirty="0" smtClean="0">
                <a:effectLst/>
                <a:latin typeface="Times New Roman" panose="02020603050405020304" pitchFamily="18" charset="0"/>
                <a:ea typeface="Times New Roman" panose="02020603050405020304" pitchFamily="18" charset="0"/>
              </a:rPr>
              <a:t> </a:t>
            </a:r>
            <a:r>
              <a:rPr lang="uk-UA" sz="1600" spc="0" dirty="0" smtClean="0">
                <a:effectLst/>
                <a:latin typeface="Times New Roman" panose="02020603050405020304" pitchFamily="18" charset="0"/>
                <a:ea typeface="Times New Roman" panose="02020603050405020304" pitchFamily="18" charset="0"/>
              </a:rPr>
              <a:t>вищий рівень </a:t>
            </a:r>
            <a:r>
              <a:rPr lang="uk-UA" sz="1600" spc="0" dirty="0" err="1" smtClean="0">
                <a:effectLst/>
                <a:latin typeface="Times New Roman" panose="02020603050405020304" pitchFamily="18" charset="0"/>
                <a:ea typeface="Times New Roman" panose="02020603050405020304" pitchFamily="18" charset="0"/>
              </a:rPr>
              <a:t>кастомізації</a:t>
            </a:r>
            <a:r>
              <a:rPr lang="uk-UA" sz="1600" spc="0" dirty="0" smtClean="0">
                <a:effectLst/>
                <a:latin typeface="Times New Roman" panose="02020603050405020304" pitchFamily="18" charset="0"/>
                <a:ea typeface="Times New Roman" panose="02020603050405020304" pitchFamily="18" charset="0"/>
              </a:rPr>
              <a:t> товару. Так, компанії можуть запропонувати своїм клієнтам широкий набір опцій індивідуального налаштування кінцевого продукту – дизайн, матеріал, форму, розмір, пакування, товарні функціональні можливості тощо;</a:t>
            </a:r>
            <a:endParaRPr lang="en-US" sz="1600" spc="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59202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692" y="187975"/>
            <a:ext cx="11795760" cy="6186309"/>
          </a:xfrm>
          <a:prstGeom prst="rect">
            <a:avLst/>
          </a:prstGeom>
        </p:spPr>
        <p:txBody>
          <a:bodyPr wrap="square">
            <a:spAutoFit/>
          </a:bodyPr>
          <a:lstStyle/>
          <a:p>
            <a:pPr marR="448945" lvl="2" algn="just">
              <a:spcAft>
                <a:spcPts val="0"/>
              </a:spcAft>
              <a:buSzPts val="1400"/>
              <a:tabLst>
                <a:tab pos="778510" algn="l"/>
              </a:tabLst>
            </a:pPr>
            <a:r>
              <a:rPr lang="uk-UA" spc="0" dirty="0" smtClean="0">
                <a:effectLst/>
                <a:latin typeface="Times New Roman" panose="02020603050405020304" pitchFamily="18" charset="0"/>
                <a:ea typeface="Times New Roman" panose="02020603050405020304" pitchFamily="18" charset="0"/>
              </a:rPr>
              <a:t>4) «послуги на злітно-посадковій смузі» («</a:t>
            </a:r>
            <a:r>
              <a:rPr lang="uk-UA" spc="0" dirty="0" err="1" smtClean="0">
                <a:effectLst/>
                <a:latin typeface="Times New Roman" panose="02020603050405020304" pitchFamily="18" charset="0"/>
                <a:ea typeface="Times New Roman" panose="02020603050405020304" pitchFamily="18" charset="0"/>
              </a:rPr>
              <a:t>end</a:t>
            </a:r>
            <a:r>
              <a:rPr lang="uk-UA" spc="0" dirty="0" smtClean="0">
                <a:effectLst/>
                <a:latin typeface="Times New Roman" panose="02020603050405020304" pitchFamily="18" charset="0"/>
                <a:ea typeface="Times New Roman" panose="02020603050405020304" pitchFamily="18" charset="0"/>
              </a:rPr>
              <a:t> </a:t>
            </a:r>
            <a:r>
              <a:rPr lang="uk-UA" spc="0" dirty="0" err="1" smtClean="0">
                <a:effectLst/>
                <a:latin typeface="Times New Roman" panose="02020603050405020304" pitchFamily="18" charset="0"/>
                <a:ea typeface="Times New Roman" panose="02020603050405020304" pitchFamily="18" charset="0"/>
              </a:rPr>
              <a:t>of</a:t>
            </a:r>
            <a:r>
              <a:rPr lang="uk-UA" spc="0" dirty="0" smtClean="0">
                <a:effectLst/>
                <a:latin typeface="Times New Roman" panose="02020603050405020304" pitchFamily="18" charset="0"/>
                <a:ea typeface="Times New Roman" panose="02020603050405020304" pitchFamily="18" charset="0"/>
              </a:rPr>
              <a:t> </a:t>
            </a:r>
            <a:r>
              <a:rPr lang="uk-UA" spc="0" dirty="0" err="1" smtClean="0">
                <a:effectLst/>
                <a:latin typeface="Times New Roman" panose="02020603050405020304" pitchFamily="18" charset="0"/>
                <a:ea typeface="Times New Roman" panose="02020603050405020304" pitchFamily="18" charset="0"/>
              </a:rPr>
              <a:t>runway</a:t>
            </a:r>
            <a:r>
              <a:rPr lang="uk-UA" spc="0" dirty="0" smtClean="0">
                <a:effectLst/>
                <a:latin typeface="Times New Roman" panose="02020603050405020304" pitchFamily="18" charset="0"/>
                <a:ea typeface="Times New Roman" panose="02020603050405020304" pitchFamily="18" charset="0"/>
              </a:rPr>
              <a:t> </a:t>
            </a:r>
            <a:r>
              <a:rPr lang="uk-UA" spc="0" dirty="0" err="1" smtClean="0">
                <a:effectLst/>
                <a:latin typeface="Times New Roman" panose="02020603050405020304" pitchFamily="18" charset="0"/>
                <a:ea typeface="Times New Roman" panose="02020603050405020304" pitchFamily="18" charset="0"/>
              </a:rPr>
              <a:t>services</a:t>
            </a:r>
            <a:r>
              <a:rPr lang="uk-UA" spc="0" dirty="0" smtClean="0">
                <a:effectLst/>
                <a:latin typeface="Times New Roman" panose="02020603050405020304" pitchFamily="18" charset="0"/>
                <a:ea typeface="Times New Roman" panose="02020603050405020304" pitchFamily="18" charset="0"/>
              </a:rPr>
              <a:t>»). Це логістичний</a:t>
            </a:r>
            <a:r>
              <a:rPr lang="uk-UA" spc="-10" dirty="0" smtClean="0">
                <a:effectLst/>
                <a:latin typeface="Times New Roman" panose="02020603050405020304" pitchFamily="18" charset="0"/>
                <a:ea typeface="Times New Roman" panose="02020603050405020304" pitchFamily="18" charset="0"/>
              </a:rPr>
              <a:t> </a:t>
            </a:r>
            <a:r>
              <a:rPr lang="uk-UA" spc="0" dirty="0" smtClean="0">
                <a:effectLst/>
                <a:latin typeface="Times New Roman" panose="02020603050405020304" pitchFamily="18" charset="0"/>
                <a:ea typeface="Times New Roman" panose="02020603050405020304" pitchFamily="18" charset="0"/>
              </a:rPr>
              <a:t>підхід</a:t>
            </a:r>
            <a:r>
              <a:rPr lang="uk-UA" spc="-20" dirty="0" smtClean="0">
                <a:effectLst/>
                <a:latin typeface="Times New Roman" panose="02020603050405020304" pitchFamily="18" charset="0"/>
                <a:ea typeface="Times New Roman" panose="02020603050405020304" pitchFamily="18" charset="0"/>
              </a:rPr>
              <a:t> </a:t>
            </a:r>
            <a:r>
              <a:rPr lang="uk-UA" spc="0" dirty="0" smtClean="0">
                <a:effectLst/>
                <a:latin typeface="Times New Roman" panose="02020603050405020304" pitchFamily="18" charset="0"/>
                <a:ea typeface="Times New Roman" panose="02020603050405020304" pitchFamily="18" charset="0"/>
              </a:rPr>
              <a:t>до</a:t>
            </a:r>
            <a:r>
              <a:rPr lang="uk-UA" spc="-10" dirty="0" smtClean="0">
                <a:effectLst/>
                <a:latin typeface="Times New Roman" panose="02020603050405020304" pitchFamily="18" charset="0"/>
                <a:ea typeface="Times New Roman" panose="02020603050405020304" pitchFamily="18" charset="0"/>
              </a:rPr>
              <a:t> </a:t>
            </a:r>
            <a:r>
              <a:rPr lang="uk-UA" spc="0" dirty="0" smtClean="0">
                <a:effectLst/>
                <a:latin typeface="Times New Roman" panose="02020603050405020304" pitchFamily="18" charset="0"/>
                <a:ea typeface="Times New Roman" panose="02020603050405020304" pitchFamily="18" charset="0"/>
              </a:rPr>
              <a:t>розміщення</a:t>
            </a:r>
            <a:r>
              <a:rPr lang="uk-UA" spc="-10" dirty="0" smtClean="0">
                <a:effectLst/>
                <a:latin typeface="Times New Roman" panose="02020603050405020304" pitchFamily="18" charset="0"/>
                <a:ea typeface="Times New Roman" panose="02020603050405020304" pitchFamily="18" charset="0"/>
              </a:rPr>
              <a:t> </a:t>
            </a:r>
            <a:r>
              <a:rPr lang="uk-UA" spc="0" dirty="0" smtClean="0">
                <a:effectLst/>
                <a:latin typeface="Times New Roman" panose="02020603050405020304" pitchFamily="18" charset="0"/>
                <a:ea typeface="Times New Roman" panose="02020603050405020304" pitchFamily="18" charset="0"/>
              </a:rPr>
              <a:t>складу</a:t>
            </a:r>
            <a:r>
              <a:rPr lang="uk-UA" spc="-35" dirty="0" smtClean="0">
                <a:effectLst/>
                <a:latin typeface="Times New Roman" panose="02020603050405020304" pitchFamily="18" charset="0"/>
                <a:ea typeface="Times New Roman" panose="02020603050405020304" pitchFamily="18" charset="0"/>
              </a:rPr>
              <a:t> </a:t>
            </a:r>
            <a:r>
              <a:rPr lang="uk-UA" spc="0" dirty="0" smtClean="0">
                <a:effectLst/>
                <a:latin typeface="Times New Roman" panose="02020603050405020304" pitchFamily="18" charset="0"/>
                <a:ea typeface="Times New Roman" panose="02020603050405020304" pitchFamily="18" charset="0"/>
              </a:rPr>
              <a:t>із</a:t>
            </a:r>
            <a:r>
              <a:rPr lang="uk-UA" spc="-15" dirty="0" smtClean="0">
                <a:effectLst/>
                <a:latin typeface="Times New Roman" panose="02020603050405020304" pitchFamily="18" charset="0"/>
                <a:ea typeface="Times New Roman" panose="02020603050405020304" pitchFamily="18" charset="0"/>
              </a:rPr>
              <a:t> </a:t>
            </a:r>
            <a:r>
              <a:rPr lang="uk-UA" spc="0" dirty="0" smtClean="0">
                <a:effectLst/>
                <a:latin typeface="Times New Roman" panose="02020603050405020304" pitchFamily="18" charset="0"/>
                <a:ea typeface="Times New Roman" panose="02020603050405020304" pitchFamily="18" charset="0"/>
              </a:rPr>
              <a:t>критичними</a:t>
            </a:r>
            <a:r>
              <a:rPr lang="uk-UA" spc="-10" dirty="0" smtClean="0">
                <a:effectLst/>
                <a:latin typeface="Times New Roman" panose="02020603050405020304" pitchFamily="18" charset="0"/>
                <a:ea typeface="Times New Roman" panose="02020603050405020304" pitchFamily="18" charset="0"/>
              </a:rPr>
              <a:t> </a:t>
            </a:r>
            <a:r>
              <a:rPr lang="uk-UA" spc="0" dirty="0" smtClean="0">
                <a:effectLst/>
                <a:latin typeface="Times New Roman" panose="02020603050405020304" pitchFamily="18" charset="0"/>
                <a:ea typeface="Times New Roman" panose="02020603050405020304" pitchFamily="18" charset="0"/>
              </a:rPr>
              <a:t>запасними</a:t>
            </a:r>
            <a:r>
              <a:rPr lang="uk-UA" spc="-10" dirty="0" smtClean="0">
                <a:effectLst/>
                <a:latin typeface="Times New Roman" panose="02020603050405020304" pitchFamily="18" charset="0"/>
                <a:ea typeface="Times New Roman" panose="02020603050405020304" pitchFamily="18" charset="0"/>
              </a:rPr>
              <a:t> </a:t>
            </a:r>
            <a:r>
              <a:rPr lang="uk-UA" spc="0" dirty="0" smtClean="0">
                <a:effectLst/>
                <a:latin typeface="Times New Roman" panose="02020603050405020304" pitchFamily="18" charset="0"/>
                <a:ea typeface="Times New Roman" panose="02020603050405020304" pitchFamily="18" charset="0"/>
              </a:rPr>
              <a:t>частинами</a:t>
            </a:r>
            <a:r>
              <a:rPr lang="uk-UA" spc="-20" dirty="0" smtClean="0">
                <a:effectLst/>
                <a:latin typeface="Times New Roman" panose="02020603050405020304" pitchFamily="18" charset="0"/>
                <a:ea typeface="Times New Roman" panose="02020603050405020304" pitchFamily="18" charset="0"/>
              </a:rPr>
              <a:t> </a:t>
            </a:r>
            <a:r>
              <a:rPr lang="uk-UA" spc="0" dirty="0" smtClean="0">
                <a:effectLst/>
                <a:latin typeface="Times New Roman" panose="02020603050405020304" pitchFamily="18" charset="0"/>
                <a:ea typeface="Times New Roman" panose="02020603050405020304" pitchFamily="18" charset="0"/>
              </a:rPr>
              <a:t>в безпосередній близькості до важливих аеропортів. Ідея полягає в тому, що клієнт може </a:t>
            </a:r>
            <a:r>
              <a:rPr lang="uk-UA" spc="0" dirty="0" err="1" smtClean="0">
                <a:effectLst/>
                <a:latin typeface="Times New Roman" panose="02020603050405020304" pitchFamily="18" charset="0"/>
                <a:ea typeface="Times New Roman" panose="02020603050405020304" pitchFamily="18" charset="0"/>
              </a:rPr>
              <a:t>дозамовити</a:t>
            </a:r>
            <a:r>
              <a:rPr lang="uk-UA" spc="0" dirty="0" smtClean="0">
                <a:effectLst/>
                <a:latin typeface="Times New Roman" panose="02020603050405020304" pitchFamily="18" charset="0"/>
                <a:ea typeface="Times New Roman" panose="02020603050405020304" pitchFamily="18" charset="0"/>
              </a:rPr>
              <a:t> необхідну кількість запасних частин безпосередньо перед</a:t>
            </a:r>
            <a:r>
              <a:rPr lang="uk-UA" spc="310" dirty="0" smtClean="0">
                <a:effectLst/>
                <a:latin typeface="Times New Roman" panose="02020603050405020304" pitchFamily="18" charset="0"/>
                <a:ea typeface="Times New Roman" panose="02020603050405020304" pitchFamily="18" charset="0"/>
              </a:rPr>
              <a:t> </a:t>
            </a:r>
            <a:r>
              <a:rPr lang="uk-UA" spc="0" dirty="0" smtClean="0">
                <a:effectLst/>
                <a:latin typeface="Times New Roman" panose="02020603050405020304" pitchFamily="18" charset="0"/>
                <a:ea typeface="Times New Roman" panose="02020603050405020304" pitchFamily="18" charset="0"/>
              </a:rPr>
              <a:t>відправленням</a:t>
            </a:r>
            <a:r>
              <a:rPr lang="uk-UA" spc="305" dirty="0" smtClean="0">
                <a:effectLst/>
                <a:latin typeface="Times New Roman" panose="02020603050405020304" pitchFamily="18" charset="0"/>
                <a:ea typeface="Times New Roman" panose="02020603050405020304" pitchFamily="18" charset="0"/>
              </a:rPr>
              <a:t> </a:t>
            </a:r>
            <a:r>
              <a:rPr lang="uk-UA" spc="0" dirty="0" smtClean="0">
                <a:effectLst/>
                <a:latin typeface="Times New Roman" panose="02020603050405020304" pitchFamily="18" charset="0"/>
                <a:ea typeface="Times New Roman" panose="02020603050405020304" pitchFamily="18" charset="0"/>
              </a:rPr>
              <a:t>основної</a:t>
            </a:r>
            <a:r>
              <a:rPr lang="uk-UA" spc="305" dirty="0" smtClean="0">
                <a:effectLst/>
                <a:latin typeface="Times New Roman" panose="02020603050405020304" pitchFamily="18" charset="0"/>
                <a:ea typeface="Times New Roman" panose="02020603050405020304" pitchFamily="18" charset="0"/>
              </a:rPr>
              <a:t> </a:t>
            </a:r>
            <a:r>
              <a:rPr lang="uk-UA" spc="0" dirty="0" smtClean="0">
                <a:effectLst/>
                <a:latin typeface="Times New Roman" panose="02020603050405020304" pitchFamily="18" charset="0"/>
                <a:ea typeface="Times New Roman" panose="02020603050405020304" pitchFamily="18" charset="0"/>
              </a:rPr>
              <a:t>партії</a:t>
            </a:r>
            <a:r>
              <a:rPr lang="uk-UA" spc="310" dirty="0" smtClean="0">
                <a:effectLst/>
                <a:latin typeface="Times New Roman" panose="02020603050405020304" pitchFamily="18" charset="0"/>
                <a:ea typeface="Times New Roman" panose="02020603050405020304" pitchFamily="18" charset="0"/>
              </a:rPr>
              <a:t> </a:t>
            </a:r>
            <a:r>
              <a:rPr lang="uk-UA" spc="0" dirty="0" smtClean="0">
                <a:effectLst/>
                <a:latin typeface="Times New Roman" panose="02020603050405020304" pitchFamily="18" charset="0"/>
                <a:ea typeface="Times New Roman" panose="02020603050405020304" pitchFamily="18" charset="0"/>
              </a:rPr>
              <a:t>товару.</a:t>
            </a:r>
            <a:r>
              <a:rPr lang="uk-UA" spc="305" dirty="0" smtClean="0">
                <a:effectLst/>
                <a:latin typeface="Times New Roman" panose="02020603050405020304" pitchFamily="18" charset="0"/>
                <a:ea typeface="Times New Roman" panose="02020603050405020304" pitchFamily="18" charset="0"/>
              </a:rPr>
              <a:t> </a:t>
            </a:r>
            <a:r>
              <a:rPr lang="uk-UA" spc="0" dirty="0" smtClean="0">
                <a:effectLst/>
                <a:latin typeface="Times New Roman" panose="02020603050405020304" pitchFamily="18" charset="0"/>
                <a:ea typeface="Times New Roman" panose="02020603050405020304" pitchFamily="18" charset="0"/>
              </a:rPr>
              <a:t>Для</a:t>
            </a:r>
            <a:r>
              <a:rPr lang="uk-UA" spc="305" dirty="0" smtClean="0">
                <a:effectLst/>
                <a:latin typeface="Times New Roman" panose="02020603050405020304" pitchFamily="18" charset="0"/>
                <a:ea typeface="Times New Roman" panose="02020603050405020304" pitchFamily="18" charset="0"/>
              </a:rPr>
              <a:t> </a:t>
            </a:r>
            <a:r>
              <a:rPr lang="uk-UA" spc="0" dirty="0" smtClean="0">
                <a:effectLst/>
                <a:latin typeface="Times New Roman" panose="02020603050405020304" pitchFamily="18" charset="0"/>
                <a:ea typeface="Times New Roman" panose="02020603050405020304" pitchFamily="18" charset="0"/>
              </a:rPr>
              <a:t>того,</a:t>
            </a:r>
            <a:r>
              <a:rPr lang="uk-UA" spc="305" dirty="0" smtClean="0">
                <a:effectLst/>
                <a:latin typeface="Times New Roman" panose="02020603050405020304" pitchFamily="18" charset="0"/>
                <a:ea typeface="Times New Roman" panose="02020603050405020304" pitchFamily="18" charset="0"/>
              </a:rPr>
              <a:t> </a:t>
            </a:r>
            <a:r>
              <a:rPr lang="uk-UA" spc="0" dirty="0" smtClean="0">
                <a:effectLst/>
                <a:latin typeface="Times New Roman" panose="02020603050405020304" pitchFamily="18" charset="0"/>
                <a:ea typeface="Times New Roman" panose="02020603050405020304" pitchFamily="18" charset="0"/>
              </a:rPr>
              <a:t>щоб</a:t>
            </a:r>
            <a:r>
              <a:rPr lang="uk-UA" spc="310" dirty="0" smtClean="0">
                <a:effectLst/>
                <a:latin typeface="Times New Roman" panose="02020603050405020304" pitchFamily="18" charset="0"/>
                <a:ea typeface="Times New Roman" panose="02020603050405020304" pitchFamily="18" charset="0"/>
              </a:rPr>
              <a:t> </a:t>
            </a:r>
            <a:r>
              <a:rPr lang="uk-UA" spc="0" dirty="0" smtClean="0">
                <a:effectLst/>
                <a:latin typeface="Times New Roman" panose="02020603050405020304" pitchFamily="18" charset="0"/>
                <a:ea typeface="Times New Roman" panose="02020603050405020304" pitchFamily="18" charset="0"/>
              </a:rPr>
              <a:t>виготовити</a:t>
            </a:r>
            <a:r>
              <a:rPr lang="uk-UA" spc="315" dirty="0" smtClean="0">
                <a:effectLst/>
                <a:latin typeface="Times New Roman" panose="02020603050405020304" pitchFamily="18" charset="0"/>
                <a:ea typeface="Times New Roman" panose="02020603050405020304" pitchFamily="18" charset="0"/>
              </a:rPr>
              <a:t> </a:t>
            </a:r>
            <a:r>
              <a:rPr lang="uk-UA" spc="-50" dirty="0" smtClean="0">
                <a:effectLst/>
                <a:latin typeface="Times New Roman" panose="02020603050405020304" pitchFamily="18" charset="0"/>
                <a:ea typeface="Times New Roman" panose="02020603050405020304" pitchFamily="18" charset="0"/>
              </a:rPr>
              <a:t>в </a:t>
            </a:r>
            <a:r>
              <a:rPr lang="uk-UA" dirty="0" smtClean="0">
                <a:effectLst/>
                <a:latin typeface="Times New Roman" panose="02020603050405020304" pitchFamily="18" charset="0"/>
                <a:ea typeface="Times New Roman" panose="02020603050405020304" pitchFamily="18" charset="0"/>
              </a:rPr>
              <a:t/>
            </a:r>
            <a:br>
              <a:rPr lang="uk-UA" dirty="0" smtClean="0">
                <a:effectLst/>
                <a:latin typeface="Times New Roman" panose="02020603050405020304" pitchFamily="18" charset="0"/>
                <a:ea typeface="Times New Roman" panose="02020603050405020304" pitchFamily="18" charset="0"/>
              </a:rPr>
            </a:br>
            <a:r>
              <a:rPr lang="uk-UA" dirty="0" smtClean="0">
                <a:effectLst/>
                <a:latin typeface="Times New Roman" panose="02020603050405020304" pitchFamily="18" charset="0"/>
                <a:ea typeface="Times New Roman" panose="02020603050405020304" pitchFamily="18" charset="0"/>
              </a:rPr>
              <a:t>максимально стислі терміни потрібну запасну частину, 3D міні-завод розміщується близько до аеропорту. Таким чином, клієнт може отримати критично важливу запасну частину вже наступного дня після розміщення замовлення. Наразі подібна концепція використовується в рамках інтегрованої логістичної концепції компаній UPS і </a:t>
            </a:r>
            <a:r>
              <a:rPr lang="uk-UA" dirty="0" err="1" smtClean="0">
                <a:effectLst/>
                <a:latin typeface="Times New Roman" panose="02020603050405020304" pitchFamily="18" charset="0"/>
                <a:ea typeface="Times New Roman" panose="02020603050405020304" pitchFamily="18" charset="0"/>
              </a:rPr>
              <a:t>Fast</a:t>
            </a:r>
            <a:r>
              <a:rPr lang="uk-UA" dirty="0" smtClean="0">
                <a:effectLst/>
                <a:latin typeface="Times New Roman" panose="02020603050405020304" pitchFamily="18" charset="0"/>
                <a:ea typeface="Times New Roman" panose="02020603050405020304" pitchFamily="18" charset="0"/>
              </a:rPr>
              <a:t> </a:t>
            </a:r>
            <a:r>
              <a:rPr lang="uk-UA" dirty="0" err="1" smtClean="0">
                <a:effectLst/>
                <a:latin typeface="Times New Roman" panose="02020603050405020304" pitchFamily="18" charset="0"/>
                <a:ea typeface="Times New Roman" panose="02020603050405020304" pitchFamily="18" charset="0"/>
              </a:rPr>
              <a:t>Radius</a:t>
            </a:r>
            <a:r>
              <a:rPr lang="uk-UA" dirty="0" smtClean="0">
                <a:effectLst/>
                <a:latin typeface="Times New Roman" panose="02020603050405020304" pitchFamily="18" charset="0"/>
                <a:ea typeface="Times New Roman" panose="02020603050405020304" pitchFamily="18" charset="0"/>
              </a:rPr>
              <a:t>;</a:t>
            </a:r>
            <a:endParaRPr lang="en-US" dirty="0" smtClean="0">
              <a:effectLst/>
              <a:latin typeface="Times New Roman" panose="02020603050405020304" pitchFamily="18" charset="0"/>
              <a:ea typeface="Times New Roman" panose="02020603050405020304" pitchFamily="18" charset="0"/>
            </a:endParaRPr>
          </a:p>
          <a:p>
            <a:pPr marR="447675" lvl="2" algn="just">
              <a:spcAft>
                <a:spcPts val="0"/>
              </a:spcAft>
              <a:buSzPts val="1400"/>
              <a:tabLst>
                <a:tab pos="778510" algn="l"/>
              </a:tabLst>
            </a:pPr>
            <a:r>
              <a:rPr lang="uk-UA" spc="0" dirty="0" smtClean="0">
                <a:effectLst/>
                <a:latin typeface="Times New Roman" panose="02020603050405020304" pitchFamily="18" charset="0"/>
                <a:ea typeface="Times New Roman" panose="02020603050405020304" pitchFamily="18" charset="0"/>
              </a:rPr>
              <a:t>5)магазини 3D-друку. В теорії, компанії можуть замінити деякі точки обслуговування або магазини на 3D міні-фабрики </a:t>
            </a:r>
            <a:r>
              <a:rPr lang="uk-UA" spc="0" dirty="0" err="1" smtClean="0">
                <a:effectLst/>
                <a:latin typeface="Times New Roman" panose="02020603050405020304" pitchFamily="18" charset="0"/>
                <a:ea typeface="Times New Roman" panose="02020603050405020304" pitchFamily="18" charset="0"/>
              </a:rPr>
              <a:t>остатньо</a:t>
            </a:r>
            <a:r>
              <a:rPr lang="uk-UA" spc="0" dirty="0" smtClean="0">
                <a:effectLst/>
                <a:latin typeface="Times New Roman" panose="02020603050405020304" pitchFamily="18" charset="0"/>
                <a:ea typeface="Times New Roman" panose="02020603050405020304" pitchFamily="18" charset="0"/>
              </a:rPr>
              <a:t> принести файл з інформацією і отримати бажаний продукт. Магазин 3D друку може пропонувати клієнтам інформацію з прототипом бажаного товару, який споживач роздрукує самостійно. Це найбільш складна з точки зору реалізації концепція, оскільки потребує, по- перше, розвитку самої технології 3D-друку (існування великого асортименту матеріалів для друку, зниження собівартості послуги), по-друге, спеціальних знань і навчання клієнтів, по-третє, незрозуміло, як компанії захищатимуть свій продукт від «піратського» копіювання [12, 17-22].</a:t>
            </a:r>
            <a:endParaRPr lang="en-US" spc="0" dirty="0" smtClean="0">
              <a:effectLst/>
              <a:latin typeface="Times New Roman" panose="02020603050405020304" pitchFamily="18" charset="0"/>
              <a:ea typeface="Times New Roman" panose="02020603050405020304" pitchFamily="18" charset="0"/>
            </a:endParaRPr>
          </a:p>
          <a:p>
            <a:pPr marL="179705" marR="448945" indent="359410" algn="just">
              <a:spcAft>
                <a:spcPts val="0"/>
              </a:spcAft>
            </a:pPr>
            <a:r>
              <a:rPr lang="uk-UA" i="1" dirty="0" smtClean="0">
                <a:effectLst/>
                <a:latin typeface="Times New Roman" panose="02020603050405020304" pitchFamily="18" charset="0"/>
                <a:ea typeface="Times New Roman" panose="02020603050405020304" pitchFamily="18" charset="0"/>
              </a:rPr>
              <a:t>Безпілотний транспортний засіб </a:t>
            </a:r>
            <a:r>
              <a:rPr lang="uk-UA" dirty="0" smtClean="0">
                <a:effectLst/>
                <a:latin typeface="Times New Roman" panose="02020603050405020304" pitchFamily="18" charset="0"/>
                <a:ea typeface="Times New Roman" panose="02020603050405020304" pitchFamily="18" charset="0"/>
              </a:rPr>
              <a:t>(</a:t>
            </a:r>
            <a:r>
              <a:rPr lang="uk-UA" dirty="0" err="1" smtClean="0">
                <a:effectLst/>
                <a:latin typeface="Times New Roman" panose="02020603050405020304" pitchFamily="18" charset="0"/>
                <a:ea typeface="Times New Roman" panose="02020603050405020304" pitchFamily="18" charset="0"/>
              </a:rPr>
              <a:t>Unmanned</a:t>
            </a:r>
            <a:r>
              <a:rPr lang="uk-UA" dirty="0" smtClean="0">
                <a:effectLst/>
                <a:latin typeface="Times New Roman" panose="02020603050405020304" pitchFamily="18" charset="0"/>
                <a:ea typeface="Times New Roman" panose="02020603050405020304" pitchFamily="18" charset="0"/>
              </a:rPr>
              <a:t> </a:t>
            </a:r>
            <a:r>
              <a:rPr lang="uk-UA" dirty="0" err="1" smtClean="0">
                <a:effectLst/>
                <a:latin typeface="Times New Roman" panose="02020603050405020304" pitchFamily="18" charset="0"/>
                <a:ea typeface="Times New Roman" panose="02020603050405020304" pitchFamily="18" charset="0"/>
              </a:rPr>
              <a:t>vehicle</a:t>
            </a:r>
            <a:r>
              <a:rPr lang="uk-UA" dirty="0" smtClean="0">
                <a:effectLst/>
                <a:latin typeface="Times New Roman" panose="02020603050405020304" pitchFamily="18" charset="0"/>
                <a:ea typeface="Times New Roman" panose="02020603050405020304" pitchFamily="18" charset="0"/>
              </a:rPr>
              <a:t>). Безпілотні транспортні засоби можуть бути або дистанційно керованими, або автономними, що означає здатність взаємодіяти з навколишнім середовищем та самостійну</a:t>
            </a:r>
            <a:r>
              <a:rPr lang="uk-UA" spc="200" dirty="0" smtClean="0">
                <a:effectLst/>
                <a:latin typeface="Times New Roman" panose="02020603050405020304" pitchFamily="18" charset="0"/>
                <a:ea typeface="Times New Roman" panose="02020603050405020304" pitchFamily="18" charset="0"/>
              </a:rPr>
              <a:t> </a:t>
            </a:r>
            <a:r>
              <a:rPr lang="uk-UA" dirty="0" smtClean="0">
                <a:effectLst/>
                <a:latin typeface="Times New Roman" panose="02020603050405020304" pitchFamily="18" charset="0"/>
                <a:ea typeface="Times New Roman" panose="02020603050405020304" pitchFamily="18" charset="0"/>
              </a:rPr>
              <a:t>навігацію.</a:t>
            </a:r>
            <a:r>
              <a:rPr lang="uk-UA" spc="200" dirty="0" smtClean="0">
                <a:effectLst/>
                <a:latin typeface="Times New Roman" panose="02020603050405020304" pitchFamily="18" charset="0"/>
                <a:ea typeface="Times New Roman" panose="02020603050405020304" pitchFamily="18" charset="0"/>
              </a:rPr>
              <a:t> </a:t>
            </a:r>
            <a:r>
              <a:rPr lang="uk-UA" dirty="0" smtClean="0">
                <a:effectLst/>
                <a:latin typeface="Times New Roman" panose="02020603050405020304" pitchFamily="18" charset="0"/>
                <a:ea typeface="Times New Roman" panose="02020603050405020304" pitchFamily="18" charset="0"/>
              </a:rPr>
              <a:t>Вони</a:t>
            </a:r>
            <a:r>
              <a:rPr lang="uk-UA" spc="200" dirty="0" smtClean="0">
                <a:effectLst/>
                <a:latin typeface="Times New Roman" panose="02020603050405020304" pitchFamily="18" charset="0"/>
                <a:ea typeface="Times New Roman" panose="02020603050405020304" pitchFamily="18" charset="0"/>
              </a:rPr>
              <a:t> </a:t>
            </a:r>
            <a:r>
              <a:rPr lang="uk-UA" dirty="0" smtClean="0">
                <a:effectLst/>
                <a:latin typeface="Times New Roman" panose="02020603050405020304" pitchFamily="18" charset="0"/>
                <a:ea typeface="Times New Roman" panose="02020603050405020304" pitchFamily="18" charset="0"/>
              </a:rPr>
              <a:t>можуть</a:t>
            </a:r>
            <a:r>
              <a:rPr lang="uk-UA" spc="200" dirty="0" smtClean="0">
                <a:effectLst/>
                <a:latin typeface="Times New Roman" panose="02020603050405020304" pitchFamily="18" charset="0"/>
                <a:ea typeface="Times New Roman" panose="02020603050405020304" pitchFamily="18" charset="0"/>
              </a:rPr>
              <a:t> </a:t>
            </a:r>
            <a:r>
              <a:rPr lang="uk-UA" dirty="0" smtClean="0">
                <a:effectLst/>
                <a:latin typeface="Times New Roman" panose="02020603050405020304" pitchFamily="18" charset="0"/>
                <a:ea typeface="Times New Roman" panose="02020603050405020304" pitchFamily="18" charset="0"/>
              </a:rPr>
              <a:t>бути</a:t>
            </a:r>
            <a:r>
              <a:rPr lang="uk-UA" spc="200" dirty="0" smtClean="0">
                <a:effectLst/>
                <a:latin typeface="Times New Roman" panose="02020603050405020304" pitchFamily="18" charset="0"/>
                <a:ea typeface="Times New Roman" panose="02020603050405020304" pitchFamily="18" charset="0"/>
              </a:rPr>
              <a:t> </a:t>
            </a:r>
            <a:r>
              <a:rPr lang="uk-UA" dirty="0" smtClean="0">
                <a:effectLst/>
                <a:latin typeface="Times New Roman" panose="02020603050405020304" pitchFamily="18" charset="0"/>
                <a:ea typeface="Times New Roman" panose="02020603050405020304" pitchFamily="18" charset="0"/>
              </a:rPr>
              <a:t>наземними,</a:t>
            </a:r>
            <a:r>
              <a:rPr lang="uk-UA" spc="200" dirty="0" smtClean="0">
                <a:effectLst/>
                <a:latin typeface="Times New Roman" panose="02020603050405020304" pitchFamily="18" charset="0"/>
                <a:ea typeface="Times New Roman" panose="02020603050405020304" pitchFamily="18" charset="0"/>
              </a:rPr>
              <a:t> </a:t>
            </a:r>
            <a:r>
              <a:rPr lang="uk-UA" dirty="0" smtClean="0">
                <a:effectLst/>
                <a:latin typeface="Times New Roman" panose="02020603050405020304" pitchFamily="18" charset="0"/>
                <a:ea typeface="Times New Roman" panose="02020603050405020304" pitchFamily="18" charset="0"/>
              </a:rPr>
              <a:t>повітряними</a:t>
            </a:r>
            <a:r>
              <a:rPr lang="uk-UA" spc="200" dirty="0" smtClean="0">
                <a:effectLst/>
                <a:latin typeface="Times New Roman" panose="02020603050405020304" pitchFamily="18" charset="0"/>
                <a:ea typeface="Times New Roman" panose="02020603050405020304" pitchFamily="18" charset="0"/>
              </a:rPr>
              <a:t> </a:t>
            </a:r>
            <a:r>
              <a:rPr lang="uk-UA" dirty="0" smtClean="0">
                <a:effectLst/>
                <a:latin typeface="Times New Roman" panose="02020603050405020304" pitchFamily="18" charset="0"/>
                <a:ea typeface="Times New Roman" panose="02020603050405020304" pitchFamily="18" charset="0"/>
              </a:rPr>
              <a:t>(так</a:t>
            </a:r>
            <a:r>
              <a:rPr lang="uk-UA" spc="200" dirty="0" smtClean="0">
                <a:effectLst/>
                <a:latin typeface="Times New Roman" panose="02020603050405020304" pitchFamily="18" charset="0"/>
                <a:ea typeface="Times New Roman" panose="02020603050405020304" pitchFamily="18" charset="0"/>
              </a:rPr>
              <a:t> </a:t>
            </a:r>
            <a:r>
              <a:rPr lang="uk-UA" dirty="0" smtClean="0">
                <a:effectLst/>
                <a:latin typeface="Times New Roman" panose="02020603050405020304" pitchFamily="18" charset="0"/>
                <a:ea typeface="Times New Roman" panose="02020603050405020304" pitchFamily="18" charset="0"/>
              </a:rPr>
              <a:t>звані</a:t>
            </a:r>
            <a:endParaRPr lang="en-US" dirty="0" smtClean="0">
              <a:effectLst/>
              <a:latin typeface="Times New Roman" panose="02020603050405020304" pitchFamily="18" charset="0"/>
              <a:ea typeface="Times New Roman" panose="02020603050405020304" pitchFamily="18" charset="0"/>
            </a:endParaRPr>
          </a:p>
          <a:p>
            <a:pPr marL="179705" marR="448310" indent="359410" algn="just">
              <a:spcAft>
                <a:spcPts val="0"/>
              </a:spcAft>
            </a:pPr>
            <a:r>
              <a:rPr lang="uk-UA" dirty="0" smtClean="0">
                <a:effectLst/>
                <a:latin typeface="Times New Roman" panose="02020603050405020304" pitchFamily="18" charset="0"/>
                <a:ea typeface="Times New Roman" panose="02020603050405020304" pitchFamily="18" charset="0"/>
              </a:rPr>
              <a:t>«</a:t>
            </a:r>
            <a:r>
              <a:rPr lang="uk-UA" dirty="0" err="1" smtClean="0">
                <a:effectLst/>
                <a:latin typeface="Times New Roman" panose="02020603050405020304" pitchFamily="18" charset="0"/>
                <a:ea typeface="Times New Roman" panose="02020603050405020304" pitchFamily="18" charset="0"/>
              </a:rPr>
              <a:t>дрони</a:t>
            </a:r>
            <a:r>
              <a:rPr lang="uk-UA" dirty="0" smtClean="0">
                <a:effectLst/>
                <a:latin typeface="Times New Roman" panose="02020603050405020304" pitchFamily="18" charset="0"/>
                <a:ea typeface="Times New Roman" panose="02020603050405020304" pitchFamily="18" charset="0"/>
              </a:rPr>
              <a:t>), підводними, космічними тощо. В логістиці подібні технології можуть використовуватись з метою кур’єрської доставки посилок кінцевим споживачам, а також для безпілотних автомобільних перевезень вантажів. Корисність подібних інновацій полягає у підвищенні безпеки поставок, а також у зменшенні витрат на доставку в майбутньому.</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14193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423" y="-116120"/>
            <a:ext cx="11965577" cy="7294305"/>
          </a:xfrm>
          <a:prstGeom prst="rect">
            <a:avLst/>
          </a:prstGeom>
        </p:spPr>
        <p:txBody>
          <a:bodyPr wrap="square">
            <a:spAutoFit/>
          </a:bodyPr>
          <a:lstStyle/>
          <a:p>
            <a:pPr marL="179070" marR="448945" indent="359410" algn="just">
              <a:spcAft>
                <a:spcPts val="0"/>
              </a:spcAft>
            </a:pPr>
            <a:r>
              <a:rPr lang="uk-UA" i="1" dirty="0">
                <a:latin typeface="Times New Roman" panose="02020603050405020304" pitchFamily="18" charset="0"/>
                <a:ea typeface="Times New Roman" panose="02020603050405020304" pitchFamily="18" charset="0"/>
              </a:rPr>
              <a:t>Групування автомобілів </a:t>
            </a:r>
            <a:r>
              <a:rPr lang="uk-UA" dirty="0">
                <a:latin typeface="Times New Roman" panose="02020603050405020304" pitchFamily="18" charset="0"/>
                <a:ea typeface="Times New Roman" panose="02020603050405020304" pitchFamily="18" charset="0"/>
              </a:rPr>
              <a:t>(</a:t>
            </a:r>
            <a:r>
              <a:rPr lang="uk-UA" dirty="0" err="1">
                <a:latin typeface="Times New Roman" panose="02020603050405020304" pitchFamily="18" charset="0"/>
                <a:ea typeface="Times New Roman" panose="02020603050405020304" pitchFamily="18" charset="0"/>
              </a:rPr>
              <a:t>Platooning</a:t>
            </a:r>
            <a:r>
              <a:rPr lang="uk-UA" dirty="0">
                <a:latin typeface="Times New Roman" panose="02020603050405020304" pitchFamily="18" charset="0"/>
                <a:ea typeface="Times New Roman" panose="02020603050405020304" pitchFamily="18" charset="0"/>
              </a:rPr>
              <a:t>). Концепція передбачає групування транспортних засобів (вантажівок) у так звані «взводи» (“</a:t>
            </a:r>
            <a:r>
              <a:rPr lang="uk-UA" dirty="0" err="1">
                <a:latin typeface="Times New Roman" panose="02020603050405020304" pitchFamily="18" charset="0"/>
                <a:ea typeface="Times New Roman" panose="02020603050405020304" pitchFamily="18" charset="0"/>
              </a:rPr>
              <a:t>platoons</a:t>
            </a:r>
            <a:r>
              <a:rPr lang="uk-UA" dirty="0">
                <a:latin typeface="Times New Roman" panose="02020603050405020304" pitchFamily="18" charset="0"/>
                <a:ea typeface="Times New Roman" panose="02020603050405020304" pitchFamily="18" charset="0"/>
              </a:rPr>
              <a:t>”), зменшення дистанції між автомобілями або вантажівками з використанням електронного або механічного зчеплення (стикування). Метою групування автомобілів є економія пального, зменшення заторів, безпілотна доставка, зменшення кількості дорожньо-транспортних пригод. Гіпотетично, розроблені в майбутньому смарт-кари повинні приєднуватись до «взводів» або від’єднуватись від них за необхідності.</a:t>
            </a:r>
            <a:endParaRPr lang="en-US" dirty="0">
              <a:latin typeface="Times New Roman" panose="02020603050405020304" pitchFamily="18" charset="0"/>
              <a:ea typeface="Times New Roman" panose="02020603050405020304" pitchFamily="18" charset="0"/>
            </a:endParaRPr>
          </a:p>
          <a:p>
            <a:pPr marL="179070" marR="447040" indent="359410" algn="just">
              <a:spcAft>
                <a:spcPts val="0"/>
              </a:spcAft>
            </a:pPr>
            <a:r>
              <a:rPr lang="uk-UA" i="1" dirty="0" err="1">
                <a:latin typeface="Times New Roman" panose="02020603050405020304" pitchFamily="18" charset="0"/>
                <a:ea typeface="Times New Roman" panose="02020603050405020304" pitchFamily="18" charset="0"/>
              </a:rPr>
              <a:t>Омніканальна</a:t>
            </a:r>
            <a:r>
              <a:rPr lang="uk-UA" i="1" dirty="0">
                <a:latin typeface="Times New Roman" panose="02020603050405020304" pitchFamily="18" charset="0"/>
                <a:ea typeface="Times New Roman" panose="02020603050405020304" pitchFamily="18" charset="0"/>
              </a:rPr>
              <a:t> логістика</a:t>
            </a:r>
            <a:r>
              <a:rPr lang="uk-UA" dirty="0">
                <a:latin typeface="Times New Roman" panose="02020603050405020304" pitchFamily="18" charset="0"/>
                <a:ea typeface="Times New Roman" panose="02020603050405020304" pitchFamily="18" charset="0"/>
              </a:rPr>
              <a:t>. </a:t>
            </a:r>
            <a:r>
              <a:rPr lang="uk-UA" dirty="0" err="1">
                <a:latin typeface="Times New Roman" panose="02020603050405020304" pitchFamily="18" charset="0"/>
                <a:ea typeface="Times New Roman" panose="02020603050405020304" pitchFamily="18" charset="0"/>
              </a:rPr>
              <a:t>Омніканальний</a:t>
            </a:r>
            <a:r>
              <a:rPr lang="uk-UA" dirty="0">
                <a:latin typeface="Times New Roman" panose="02020603050405020304" pitchFamily="18" charset="0"/>
                <a:ea typeface="Times New Roman" panose="02020603050405020304" pitchFamily="18" charset="0"/>
              </a:rPr>
              <a:t> підхід передбачає використання всіх доступних каналів збуту і комунікацій в продажах, їх безумовну інтеграцію, однакові ціни і асортимент, оплату будь-яким способом у будь- якому із каналів продаж, єдину базу даних про клієнтів та їх уподобання (див. рис. 2). До каналів взаємодії з клієнтами можна віднести </a:t>
            </a:r>
            <a:r>
              <a:rPr lang="uk-UA" dirty="0" err="1">
                <a:latin typeface="Times New Roman" panose="02020603050405020304" pitchFamily="18" charset="0"/>
                <a:ea typeface="Times New Roman" panose="02020603050405020304" pitchFamily="18" charset="0"/>
              </a:rPr>
              <a:t>офлайнові</a:t>
            </a:r>
            <a:r>
              <a:rPr lang="uk-UA" dirty="0">
                <a:latin typeface="Times New Roman" panose="02020603050405020304" pitchFamily="18" charset="0"/>
                <a:ea typeface="Times New Roman" panose="02020603050405020304" pitchFamily="18" charset="0"/>
              </a:rPr>
              <a:t> роздрібні точки, термінали обслуговування, </a:t>
            </a:r>
            <a:r>
              <a:rPr lang="uk-UA" dirty="0" err="1">
                <a:latin typeface="Times New Roman" panose="02020603050405020304" pitchFamily="18" charset="0"/>
                <a:ea typeface="Times New Roman" panose="02020603050405020304" pitchFamily="18" charset="0"/>
              </a:rPr>
              <a:t>вебсайти</a:t>
            </a:r>
            <a:r>
              <a:rPr lang="uk-UA" dirty="0">
                <a:latin typeface="Times New Roman" panose="02020603050405020304" pitchFamily="18" charset="0"/>
                <a:ea typeface="Times New Roman" panose="02020603050405020304" pitchFamily="18" charset="0"/>
              </a:rPr>
              <a:t>, мобільні додатки, соціальні</a:t>
            </a:r>
            <a:r>
              <a:rPr lang="uk-UA" spc="40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мережі, електронні розсилки тощо. </a:t>
            </a:r>
            <a:r>
              <a:rPr lang="uk-UA" dirty="0" err="1">
                <a:latin typeface="Times New Roman" panose="02020603050405020304" pitchFamily="18" charset="0"/>
                <a:ea typeface="Times New Roman" panose="02020603050405020304" pitchFamily="18" charset="0"/>
              </a:rPr>
              <a:t>Омніканальний</a:t>
            </a:r>
            <a:r>
              <a:rPr lang="uk-UA" dirty="0">
                <a:latin typeface="Times New Roman" panose="02020603050405020304" pitchFamily="18" charset="0"/>
                <a:ea typeface="Times New Roman" panose="02020603050405020304" pitchFamily="18" charset="0"/>
              </a:rPr>
              <a:t> </a:t>
            </a:r>
            <a:r>
              <a:rPr lang="uk-UA" dirty="0" err="1">
                <a:latin typeface="Times New Roman" panose="02020603050405020304" pitchFamily="18" charset="0"/>
                <a:ea typeface="Times New Roman" panose="02020603050405020304" pitchFamily="18" charset="0"/>
              </a:rPr>
              <a:t>рітейл</a:t>
            </a:r>
            <a:r>
              <a:rPr lang="uk-UA" dirty="0">
                <a:latin typeface="Times New Roman" panose="02020603050405020304" pitchFamily="18" charset="0"/>
                <a:ea typeface="Times New Roman" panose="02020603050405020304" pitchFamily="18" charset="0"/>
              </a:rPr>
              <a:t> неможливий без налагодженої логістичної системи, оскільки клієнт повинен отримати товар точно в термін і з тим рівнем сервісу, який був йому гарантований відразу, при цьому неважливо, в якому з каналів.</a:t>
            </a:r>
            <a:endParaRPr lang="en-US" dirty="0">
              <a:latin typeface="Times New Roman" panose="02020603050405020304" pitchFamily="18" charset="0"/>
              <a:ea typeface="Times New Roman" panose="02020603050405020304" pitchFamily="18" charset="0"/>
            </a:endParaRPr>
          </a:p>
          <a:p>
            <a:pPr marL="179070" marR="448310" indent="359410" algn="just">
              <a:spcAft>
                <a:spcPts val="0"/>
              </a:spcAft>
            </a:pPr>
            <a:r>
              <a:rPr lang="uk-UA" i="1" dirty="0">
                <a:latin typeface="Times New Roman" panose="02020603050405020304" pitchFamily="18" charset="0"/>
                <a:ea typeface="Times New Roman" panose="02020603050405020304" pitchFamily="18" charset="0"/>
              </a:rPr>
              <a:t>Логістика циркулярної економіки</a:t>
            </a:r>
            <a:r>
              <a:rPr lang="uk-UA" dirty="0">
                <a:latin typeface="Times New Roman" panose="02020603050405020304" pitchFamily="18" charset="0"/>
                <a:ea typeface="Times New Roman" panose="02020603050405020304" pitchFamily="18" charset="0"/>
              </a:rPr>
              <a:t>. Концепція циркулярної економіки є відновлювальною бізнес-</a:t>
            </a:r>
            <a:r>
              <a:rPr lang="uk-UA" dirty="0" err="1">
                <a:latin typeface="Times New Roman" panose="02020603050405020304" pitchFamily="18" charset="0"/>
                <a:ea typeface="Times New Roman" panose="02020603050405020304" pitchFamily="18" charset="0"/>
              </a:rPr>
              <a:t>моделллю</a:t>
            </a:r>
            <a:r>
              <a:rPr lang="uk-UA" dirty="0">
                <a:latin typeface="Times New Roman" panose="02020603050405020304" pitchFamily="18" charset="0"/>
                <a:ea typeface="Times New Roman" panose="02020603050405020304" pitchFamily="18" charset="0"/>
              </a:rPr>
              <a:t>, при якій ресурси використовуються так довго,</a:t>
            </a:r>
            <a:r>
              <a:rPr lang="uk-UA" spc="9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наскільки</a:t>
            </a:r>
            <a:r>
              <a:rPr lang="uk-UA" spc="10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це</a:t>
            </a:r>
            <a:r>
              <a:rPr lang="uk-UA" spc="9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можливо,</a:t>
            </a:r>
            <a:r>
              <a:rPr lang="uk-UA" spc="10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на</a:t>
            </a:r>
            <a:r>
              <a:rPr lang="uk-UA" spc="10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відміну</a:t>
            </a:r>
            <a:r>
              <a:rPr lang="uk-UA" spc="9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від</a:t>
            </a:r>
            <a:r>
              <a:rPr lang="uk-UA" spc="10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існуючої</a:t>
            </a:r>
            <a:r>
              <a:rPr lang="uk-UA" spc="10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лінійної</a:t>
            </a:r>
            <a:r>
              <a:rPr lang="uk-UA" spc="10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моделі</a:t>
            </a:r>
            <a:r>
              <a:rPr lang="uk-UA" spc="10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«взяти</a:t>
            </a:r>
            <a:r>
              <a:rPr lang="uk-UA" spc="115" dirty="0">
                <a:latin typeface="Times New Roman" panose="02020603050405020304" pitchFamily="18" charset="0"/>
                <a:ea typeface="Times New Roman" panose="02020603050405020304" pitchFamily="18" charset="0"/>
              </a:rPr>
              <a:t> </a:t>
            </a:r>
            <a:r>
              <a:rPr lang="uk-UA" spc="-50" dirty="0" smtClean="0">
                <a:latin typeface="Times New Roman" panose="02020603050405020304" pitchFamily="18" charset="0"/>
                <a:ea typeface="Times New Roman" panose="02020603050405020304" pitchFamily="18" charset="0"/>
              </a:rPr>
              <a:t>– </a:t>
            </a:r>
            <a:r>
              <a:rPr lang="uk-UA" dirty="0" smtClean="0">
                <a:effectLst/>
                <a:latin typeface="Times New Roman" panose="02020603050405020304" pitchFamily="18" charset="0"/>
                <a:ea typeface="Times New Roman" panose="02020603050405020304" pitchFamily="18" charset="0"/>
              </a:rPr>
              <a:t>використати – позбутися» [4]. Дана концепція була запропонована для вирішення актуальних проблем погіршення стану навколишнього середовища,</a:t>
            </a:r>
            <a:r>
              <a:rPr lang="uk-UA" spc="200" dirty="0" smtClean="0">
                <a:effectLst/>
                <a:latin typeface="Times New Roman" panose="02020603050405020304" pitchFamily="18" charset="0"/>
                <a:ea typeface="Times New Roman" panose="02020603050405020304" pitchFamily="18" charset="0"/>
              </a:rPr>
              <a:t> </a:t>
            </a:r>
            <a:r>
              <a:rPr lang="uk-UA" dirty="0" smtClean="0">
                <a:effectLst/>
                <a:latin typeface="Times New Roman" panose="02020603050405020304" pitchFamily="18" charset="0"/>
                <a:ea typeface="Times New Roman" panose="02020603050405020304" pitchFamily="18" charset="0"/>
              </a:rPr>
              <a:t>а також обмеженості ресурсів. В основі концепції циркулярної економіки лежать принципи 3R: </a:t>
            </a:r>
            <a:r>
              <a:rPr lang="uk-UA" dirty="0" err="1" smtClean="0">
                <a:effectLst/>
                <a:latin typeface="Times New Roman" panose="02020603050405020304" pitchFamily="18" charset="0"/>
                <a:ea typeface="Times New Roman" panose="02020603050405020304" pitchFamily="18" charset="0"/>
              </a:rPr>
              <a:t>Reduce</a:t>
            </a:r>
            <a:r>
              <a:rPr lang="uk-UA" dirty="0" smtClean="0">
                <a:effectLst/>
                <a:latin typeface="Times New Roman" panose="02020603050405020304" pitchFamily="18" charset="0"/>
                <a:ea typeface="Times New Roman" panose="02020603050405020304" pitchFamily="18" charset="0"/>
              </a:rPr>
              <a:t> (скорочення), </a:t>
            </a:r>
            <a:r>
              <a:rPr lang="uk-UA" dirty="0" err="1" smtClean="0">
                <a:effectLst/>
                <a:latin typeface="Times New Roman" panose="02020603050405020304" pitchFamily="18" charset="0"/>
                <a:ea typeface="Times New Roman" panose="02020603050405020304" pitchFamily="18" charset="0"/>
              </a:rPr>
              <a:t>Reuse</a:t>
            </a:r>
            <a:r>
              <a:rPr lang="uk-UA" dirty="0" smtClean="0">
                <a:effectLst/>
                <a:latin typeface="Times New Roman" panose="02020603050405020304" pitchFamily="18" charset="0"/>
                <a:ea typeface="Times New Roman" panose="02020603050405020304" pitchFamily="18" charset="0"/>
              </a:rPr>
              <a:t> (повторне використання), </a:t>
            </a:r>
            <a:r>
              <a:rPr lang="uk-UA" dirty="0" err="1" smtClean="0">
                <a:effectLst/>
                <a:latin typeface="Times New Roman" panose="02020603050405020304" pitchFamily="18" charset="0"/>
                <a:ea typeface="Times New Roman" panose="02020603050405020304" pitchFamily="18" charset="0"/>
              </a:rPr>
              <a:t>Recycle</a:t>
            </a:r>
            <a:r>
              <a:rPr lang="uk-UA" dirty="0" smtClean="0">
                <a:effectLst/>
                <a:latin typeface="Times New Roman" panose="02020603050405020304" pitchFamily="18" charset="0"/>
                <a:ea typeface="Times New Roman" panose="02020603050405020304" pitchFamily="18" charset="0"/>
              </a:rPr>
              <a:t> (повторне використання). Для забезпечення тривалого життєвого циклу товарів, можливості їх повторного використання, відновлення і модернізації концепція повинна впроваджуватися на самих ранніх етапах – планування і розробки товарів Д</a:t>
            </a:r>
            <a:r>
              <a:rPr lang="uk-UA" dirty="0" smtClean="0"/>
              <a:t>ля </a:t>
            </a:r>
            <a:r>
              <a:rPr lang="uk-UA" dirty="0"/>
              <a:t>забезпечення функціонування циркулярної економіки необхідною умовою є реверсна (зворотна) логістика. Реверсна логістика – це процес переміщення товарів із точки споживання в точку консолідації з метою фіксації їх вартості або належної утилізації. Даний процес передбачає збір товарів, їх транспортування до центрального місця розташування, сортування товарів відповідно до їх кінцевого призначення, наприклад, для до виробництва, реконструкції, повторного використання або переробки [4].</a:t>
            </a:r>
            <a:endParaRPr lang="en-US" dirty="0"/>
          </a:p>
          <a:p>
            <a:pPr marL="179070" marR="448310" indent="359410" algn="just">
              <a:spcAft>
                <a:spcPts val="0"/>
              </a:spcAft>
            </a:pPr>
            <a:endParaRPr lang="en-US" dirty="0"/>
          </a:p>
        </p:txBody>
      </p:sp>
    </p:spTree>
    <p:extLst>
      <p:ext uri="{BB962C8B-B14F-4D97-AF65-F5344CB8AC3E}">
        <p14:creationId xmlns:p14="http://schemas.microsoft.com/office/powerpoint/2010/main" val="428876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440" y="297155"/>
            <a:ext cx="11534503" cy="3139321"/>
          </a:xfrm>
          <a:prstGeom prst="rect">
            <a:avLst/>
          </a:prstGeom>
        </p:spPr>
        <p:txBody>
          <a:bodyPr wrap="square">
            <a:spAutoFit/>
          </a:bodyPr>
          <a:lstStyle/>
          <a:p>
            <a:r>
              <a:rPr lang="uk-UA" i="1" dirty="0" smtClean="0"/>
              <a:t>Машинний переклад</a:t>
            </a:r>
            <a:r>
              <a:rPr lang="uk-UA" dirty="0" smtClean="0"/>
              <a:t>. Мова йде про програмне забезпечення, за допомогою якого можна здійснити переклад тексту або мовлення з однієї мови на іншу. Логістичний аспект полягає в тому, що машинний переклад за рахунок спрощення комунікаційного процесу підвищує ефективність підсистеми опрацювання та реалізації замовлень (обслуговування замовлень).</a:t>
            </a:r>
          </a:p>
          <a:p>
            <a:r>
              <a:rPr lang="uk-UA" i="1" dirty="0"/>
              <a:t>Сучасні технології в структурі логістичного процесу</a:t>
            </a:r>
            <a:r>
              <a:rPr lang="uk-UA" dirty="0"/>
              <a:t>. Новітні технології по-різному впливають на окремі підсистеми та функціональні області логістики, і це може виявлятися у здійсненні впливу на деякі підсистеми логістики і відсутності впливу на інші.</a:t>
            </a:r>
            <a:endParaRPr lang="en-US" dirty="0"/>
          </a:p>
          <a:p>
            <a:r>
              <a:rPr lang="uk-UA" dirty="0"/>
              <a:t>Таким чином, маркетингова логістика в міжнародних ланцюгах постачання має певні особливості і потребує ефективного управління з огляду на виникнення та впровадження різноманітних інновацій в логістичні процеси для кращої реалізації її основних функцій та завдань.</a:t>
            </a:r>
            <a:endParaRPr lang="en-US" dirty="0"/>
          </a:p>
          <a:p>
            <a:endParaRPr lang="en-US" dirty="0"/>
          </a:p>
        </p:txBody>
      </p:sp>
    </p:spTree>
    <p:extLst>
      <p:ext uri="{BB962C8B-B14F-4D97-AF65-F5344CB8AC3E}">
        <p14:creationId xmlns:p14="http://schemas.microsoft.com/office/powerpoint/2010/main" val="4262714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199" y="276221"/>
            <a:ext cx="11416937" cy="6740307"/>
          </a:xfrm>
          <a:prstGeom prst="rect">
            <a:avLst/>
          </a:prstGeom>
        </p:spPr>
        <p:txBody>
          <a:bodyPr wrap="square">
            <a:spAutoFit/>
          </a:bodyPr>
          <a:lstStyle/>
          <a:p>
            <a:pPr marL="179070" marR="449580" indent="359410" algn="just">
              <a:spcAft>
                <a:spcPts val="0"/>
              </a:spcAft>
            </a:pPr>
            <a:r>
              <a:rPr lang="uk-UA" dirty="0">
                <a:latin typeface="Times New Roman" panose="02020603050405020304" pitchFamily="18" charset="0"/>
                <a:ea typeface="Times New Roman" panose="02020603050405020304" pitchFamily="18" charset="0"/>
              </a:rPr>
              <a:t>Соціограми знайшли безліч застосувань, на їх основі сформувались підходи до аналізу соціальних мереж. У 1998</a:t>
            </a:r>
            <a:r>
              <a:rPr lang="uk-UA" spc="-1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р. Д.</a:t>
            </a:r>
            <a:r>
              <a:rPr lang="uk-UA" spc="-15" dirty="0">
                <a:latin typeface="Times New Roman" panose="02020603050405020304" pitchFamily="18" charset="0"/>
                <a:ea typeface="Times New Roman" panose="02020603050405020304" pitchFamily="18" charset="0"/>
              </a:rPr>
              <a:t> </a:t>
            </a:r>
            <a:r>
              <a:rPr lang="uk-UA" dirty="0" err="1">
                <a:latin typeface="Times New Roman" panose="02020603050405020304" pitchFamily="18" charset="0"/>
                <a:ea typeface="Times New Roman" panose="02020603050405020304" pitchFamily="18" charset="0"/>
              </a:rPr>
              <a:t>Крекгард</a:t>
            </a:r>
            <a:r>
              <a:rPr lang="uk-UA" dirty="0">
                <a:latin typeface="Times New Roman" panose="02020603050405020304" pitchFamily="18" charset="0"/>
                <a:ea typeface="Times New Roman" panose="02020603050405020304" pitchFamily="18" charset="0"/>
              </a:rPr>
              <a:t> і К.</a:t>
            </a:r>
            <a:r>
              <a:rPr lang="uk-UA" spc="-1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Карлі представили ідею </a:t>
            </a:r>
            <a:r>
              <a:rPr lang="uk-UA" dirty="0" err="1">
                <a:latin typeface="Times New Roman" panose="02020603050405020304" pitchFamily="18" charset="0"/>
                <a:ea typeface="Times New Roman" panose="02020603050405020304" pitchFamily="18" charset="0"/>
              </a:rPr>
              <a:t>метамережі</a:t>
            </a:r>
            <a:r>
              <a:rPr lang="uk-UA" dirty="0">
                <a:latin typeface="Times New Roman" panose="02020603050405020304" pitchFamily="18" charset="0"/>
                <a:ea typeface="Times New Roman" panose="02020603050405020304" pitchFamily="18" charset="0"/>
              </a:rPr>
              <a:t> з моделлю PCANS. Вони припустили, що «всі організації утворюють три домени: люди, завдання і ресурси». В їхній статті введено концепцію, що мережі виникають у кількох доменах, а тому вони </a:t>
            </a:r>
            <a:r>
              <a:rPr lang="uk-UA" spc="-10" dirty="0">
                <a:latin typeface="Times New Roman" panose="02020603050405020304" pitchFamily="18" charset="0"/>
                <a:ea typeface="Times New Roman" panose="02020603050405020304" pitchFamily="18" charset="0"/>
              </a:rPr>
              <a:t>взаємозв’язані</a:t>
            </a:r>
            <a:r>
              <a:rPr lang="uk-UA" spc="-10" dirty="0" smtClean="0">
                <a:latin typeface="Times New Roman" panose="02020603050405020304" pitchFamily="18" charset="0"/>
                <a:ea typeface="Times New Roman" panose="02020603050405020304" pitchFamily="18" charset="0"/>
              </a:rPr>
              <a:t>.</a:t>
            </a:r>
          </a:p>
          <a:p>
            <a:r>
              <a:rPr lang="uk-UA" dirty="0"/>
              <a:t>Взаємозалежна мережа – це система пов’язаних мереж, у яких вузли однієї або більше мереж залежать від вузлів інших мереж. Такі залежності посилюються розвитком сучасних технологій. Залежності можуть призвести до каскадних пошкоджень мереж і відносно малі пошкодження можуть спричинити катастрофічне руйнування системи.</a:t>
            </a:r>
            <a:endParaRPr lang="en-US" dirty="0"/>
          </a:p>
          <a:p>
            <a:r>
              <a:rPr lang="uk-UA" dirty="0"/>
              <a:t>Відключення електрики демонструє важливість </a:t>
            </a:r>
            <a:r>
              <a:rPr lang="uk-UA" dirty="0" err="1"/>
              <a:t>зв’язків</a:t>
            </a:r>
            <a:r>
              <a:rPr lang="uk-UA" dirty="0"/>
              <a:t> мереж. Нещодавно отримала розвиток концепція вивчення каскадних порушень у системі взаємозалежних мереж. Багатошарові мережі – це мережі з декількома видами </a:t>
            </a:r>
            <a:r>
              <a:rPr lang="uk-UA" dirty="0" err="1"/>
              <a:t>зв’язків</a:t>
            </a:r>
            <a:r>
              <a:rPr lang="uk-UA" dirty="0"/>
              <a:t>. Витончені спроби змоделювати системи реального світу як </a:t>
            </a:r>
            <a:r>
              <a:rPr lang="uk-UA" dirty="0" err="1"/>
              <a:t>багатозв’язні</a:t>
            </a:r>
            <a:r>
              <a:rPr lang="uk-UA" dirty="0"/>
              <a:t> мережі дали цінні знання в галузі аналізу соціальних мереж, економіці, історії, міському та міжнародному транспорті, екології, психології, медицині, біології, комерції, кліматології, фізиці, </a:t>
            </a:r>
            <a:r>
              <a:rPr lang="uk-UA" dirty="0" err="1"/>
              <a:t>нейроінформатиці</a:t>
            </a:r>
            <a:r>
              <a:rPr lang="uk-UA" dirty="0"/>
              <a:t>, управлінні операціями і фінансах.</a:t>
            </a:r>
            <a:endParaRPr lang="en-US" dirty="0"/>
          </a:p>
          <a:p>
            <a:r>
              <a:rPr lang="uk-UA" dirty="0"/>
              <a:t>Мережеві задачі, які використовують пошук оптимального шляху в будь- яких цілях, вивчаються під назвою комбінаторної оптимізації. Прикладами є потоки в мережі, задачі про найкоротший шлях, транспортна, про перевезення, про розміщення об’єктів, про призначення, пакування, маршрутизації, пошук методу критичного шляху і PERT (метод оцінювання та аналізу проектів).</a:t>
            </a:r>
            <a:endParaRPr lang="en-US" dirty="0"/>
          </a:p>
          <a:p>
            <a:r>
              <a:rPr lang="uk-UA" b="1" i="1" dirty="0"/>
              <a:t>Суть мережевого підходу базується на ідеї обміну та взаємної довіри, які є основою гнучкості системи та зростання конкурентоспроможності</a:t>
            </a:r>
            <a:r>
              <a:rPr lang="uk-UA" dirty="0"/>
              <a:t>. Парадигма мережевих форм ґрунтується на провідній ролі відносин, ініційованих між складовими частинами організації, гнучкості ролей учасників, що належать до різних частин одночасно, і привілейованому характері організаційної динаміки по відношенню до структурних форм.</a:t>
            </a:r>
            <a:endParaRPr lang="en-US" dirty="0"/>
          </a:p>
          <a:p>
            <a:r>
              <a:rPr lang="uk-UA" dirty="0"/>
              <a:t>Тобто, встановлення відповідних </a:t>
            </a:r>
            <a:r>
              <a:rPr lang="uk-UA" dirty="0" err="1"/>
              <a:t>зв’язків</a:t>
            </a:r>
            <a:r>
              <a:rPr lang="uk-UA" dirty="0"/>
              <a:t> має фундаментальне значення для створення мережі. Проблема </a:t>
            </a:r>
            <a:r>
              <a:rPr lang="uk-UA" dirty="0" err="1"/>
              <a:t>зв’язків</a:t>
            </a:r>
            <a:r>
              <a:rPr lang="uk-UA" dirty="0"/>
              <a:t> мережевого характеру була предметом роздумів М. Портера, який сформулював теорію кластерів.</a:t>
            </a:r>
            <a:endParaRPr lang="en-US" dirty="0"/>
          </a:p>
          <a:p>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12422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5131" y="0"/>
            <a:ext cx="11848011" cy="6463308"/>
          </a:xfrm>
          <a:prstGeom prst="rect">
            <a:avLst/>
          </a:prstGeom>
        </p:spPr>
        <p:txBody>
          <a:bodyPr wrap="square">
            <a:spAutoFit/>
          </a:bodyPr>
          <a:lstStyle/>
          <a:p>
            <a:r>
              <a:rPr lang="uk-UA" dirty="0" smtClean="0"/>
              <a:t>Кластери – це географічні зосередження взаємно пов’язаних підприємств, спеціалізованих постачальників і компаній, що працюють у споріднених секторах і галузях, а також пов’язаних установ, які або конкурують, або співпрацюють одна з одною. Мережі, на думку В. Чакона, з одного боку, можна розуміти як зразок взаємодії між підприємствами, а з іншого боку, як відносно стабільні конфігурації відносин між організаціями, що є стратегічно важливими для учасників. Ці два підходи є основою для визначення сучасних економічних мереж.</a:t>
            </a:r>
            <a:endParaRPr lang="en-US" dirty="0" smtClean="0"/>
          </a:p>
          <a:p>
            <a:r>
              <a:rPr lang="uk-UA" dirty="0" smtClean="0"/>
              <a:t>В. Пауелл визначив мережі з організаційної точки зору як проміжні форми між ринком та ієрархією, в яких внутрішні динамічні відносини є основою бар’єрів доступу до існуючої системи. Також мережа – це сукупність засобів (інфраструктури) і принципів (</a:t>
            </a:r>
            <a:r>
              <a:rPr lang="uk-UA" dirty="0" err="1" smtClean="0"/>
              <a:t>інфоструктури</a:t>
            </a:r>
            <a:r>
              <a:rPr lang="uk-UA" dirty="0" smtClean="0"/>
              <a:t>), що дозволяє суб’єктам, які мають до них доступ, приступати до реалізації спільних проектів, за умови, що ці засоби є адекватними для їх потреби та можуть бути спільно використані (</a:t>
            </a:r>
            <a:r>
              <a:rPr lang="uk-UA" dirty="0" err="1" smtClean="0"/>
              <a:t>інфокультура</a:t>
            </a:r>
            <a:r>
              <a:rPr lang="uk-UA" dirty="0" smtClean="0"/>
              <a:t>) мережею. </a:t>
            </a:r>
          </a:p>
          <a:p>
            <a:r>
              <a:rPr lang="uk-UA" dirty="0"/>
              <a:t>Найбільш характерними ознаками мережевих систем, є:</a:t>
            </a:r>
            <a:endParaRPr lang="en-US" dirty="0"/>
          </a:p>
          <a:p>
            <a:pPr marL="285750" lvl="0" indent="-285750" algn="just">
              <a:buFont typeface="Wingdings" panose="05000000000000000000" pitchFamily="2" charset="2"/>
              <a:buChar char="q"/>
            </a:pPr>
            <a:r>
              <a:rPr lang="uk-UA" dirty="0"/>
              <a:t>взаємна координація діяльності та адаптація у сфері процедур, що стосуються діяльності, технологій, інфраструктури, тобто всередині організації;</a:t>
            </a:r>
            <a:endParaRPr lang="en-US" dirty="0"/>
          </a:p>
          <a:p>
            <a:pPr marL="285750" lvl="0" indent="-285750" algn="just">
              <a:buFont typeface="Wingdings" panose="05000000000000000000" pitchFamily="2" charset="2"/>
              <a:buChar char="q"/>
            </a:pPr>
            <a:r>
              <a:rPr lang="uk-UA" dirty="0"/>
              <a:t>специфічна система </a:t>
            </a:r>
            <a:r>
              <a:rPr lang="uk-UA" dirty="0" err="1"/>
              <a:t>залежностей</a:t>
            </a:r>
            <a:r>
              <a:rPr lang="uk-UA" dirty="0"/>
              <a:t> між організаціями;</a:t>
            </a:r>
            <a:endParaRPr lang="en-US" dirty="0"/>
          </a:p>
          <a:p>
            <a:pPr marL="285750" lvl="0" indent="-285750" algn="just">
              <a:buFont typeface="Wingdings" panose="05000000000000000000" pitchFamily="2" charset="2"/>
              <a:buChar char="q"/>
            </a:pPr>
            <a:r>
              <a:rPr lang="uk-UA" dirty="0" smtClean="0"/>
              <a:t>рішення </a:t>
            </a:r>
            <a:r>
              <a:rPr lang="uk-UA" dirty="0"/>
              <a:t>щодо ресурсів приймаються як індивідуально так і спільно в обраній сфері співпраці;</a:t>
            </a:r>
            <a:endParaRPr lang="en-US" dirty="0"/>
          </a:p>
          <a:p>
            <a:pPr marL="285750" lvl="0" indent="-285750" algn="just">
              <a:buFont typeface="Wingdings" panose="05000000000000000000" pitchFamily="2" charset="2"/>
              <a:buChar char="q"/>
            </a:pPr>
            <a:r>
              <a:rPr lang="uk-UA" dirty="0"/>
              <a:t>можливість зниження трансакційних витрат;</a:t>
            </a:r>
            <a:endParaRPr lang="en-US" dirty="0"/>
          </a:p>
          <a:p>
            <a:pPr marL="285750" lvl="0" indent="-285750" algn="just">
              <a:buFont typeface="Wingdings" panose="05000000000000000000" pitchFamily="2" charset="2"/>
              <a:buChar char="q"/>
            </a:pPr>
            <a:r>
              <a:rPr lang="uk-UA" dirty="0"/>
              <a:t>повторюваний характер обміну та вимірювання активності в більш тривалому часовому діапазоні;</a:t>
            </a:r>
            <a:endParaRPr lang="en-US" dirty="0"/>
          </a:p>
          <a:p>
            <a:pPr marL="285750" lvl="0" indent="-285750" algn="just">
              <a:buFont typeface="Wingdings" panose="05000000000000000000" pitchFamily="2" charset="2"/>
              <a:buChar char="q"/>
            </a:pPr>
            <a:r>
              <a:rPr lang="uk-UA" dirty="0"/>
              <a:t>доступ до інформації про партнерів;</a:t>
            </a:r>
            <a:endParaRPr lang="en-US" dirty="0"/>
          </a:p>
          <a:p>
            <a:pPr marL="285750" lvl="0" indent="-285750" algn="just">
              <a:buFont typeface="Wingdings" panose="05000000000000000000" pitchFamily="2" charset="2"/>
              <a:buChar char="q"/>
            </a:pPr>
            <a:r>
              <a:rPr lang="uk-UA" dirty="0"/>
              <a:t>створення доданої вартості;</a:t>
            </a:r>
            <a:endParaRPr lang="en-US" dirty="0"/>
          </a:p>
          <a:p>
            <a:pPr marL="285750" lvl="0" indent="-285750" algn="just">
              <a:buFont typeface="Wingdings" panose="05000000000000000000" pitchFamily="2" charset="2"/>
              <a:buChar char="q"/>
            </a:pPr>
            <a:r>
              <a:rPr lang="uk-UA" dirty="0"/>
              <a:t>синергетичний потенціал партнерів та отримання синергетичних ефектів в рамках системи;</a:t>
            </a:r>
            <a:endParaRPr lang="en-US" dirty="0"/>
          </a:p>
          <a:p>
            <a:pPr marL="285750" lvl="0" indent="-285750" algn="just">
              <a:buFont typeface="Wingdings" panose="05000000000000000000" pitchFamily="2" charset="2"/>
              <a:buChar char="q"/>
            </a:pPr>
            <a:r>
              <a:rPr lang="uk-UA" dirty="0"/>
              <a:t>розширення сфери стратегічного вибору;</a:t>
            </a:r>
            <a:endParaRPr lang="en-US" dirty="0"/>
          </a:p>
          <a:p>
            <a:pPr marL="285750" lvl="0" indent="-285750" algn="just">
              <a:buFont typeface="Wingdings" panose="05000000000000000000" pitchFamily="2" charset="2"/>
              <a:buChar char="q"/>
            </a:pPr>
            <a:r>
              <a:rPr lang="uk-UA" dirty="0"/>
              <a:t>гнучкість і динамічність системи та відсутність суворо визначених кордонів.</a:t>
            </a:r>
            <a:endParaRPr lang="en-US" dirty="0"/>
          </a:p>
          <a:p>
            <a:endParaRPr lang="en-US" dirty="0"/>
          </a:p>
        </p:txBody>
      </p:sp>
    </p:spTree>
    <p:extLst>
      <p:ext uri="{BB962C8B-B14F-4D97-AF65-F5344CB8AC3E}">
        <p14:creationId xmlns:p14="http://schemas.microsoft.com/office/powerpoint/2010/main" val="2557460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78110"/>
            <a:ext cx="12043954" cy="5909310"/>
          </a:xfrm>
          <a:prstGeom prst="rect">
            <a:avLst/>
          </a:prstGeom>
        </p:spPr>
        <p:txBody>
          <a:bodyPr wrap="square">
            <a:spAutoFit/>
          </a:bodyPr>
          <a:lstStyle/>
          <a:p>
            <a:pPr marL="179070" marR="448945" indent="359410" algn="just">
              <a:spcBef>
                <a:spcPts val="30"/>
              </a:spcBef>
              <a:spcAft>
                <a:spcPts val="0"/>
              </a:spcAft>
            </a:pPr>
            <a:r>
              <a:rPr lang="uk-UA" b="1" i="1" dirty="0">
                <a:latin typeface="Times New Roman" panose="02020603050405020304" pitchFamily="18" charset="0"/>
                <a:ea typeface="Times New Roman" panose="02020603050405020304" pitchFamily="18" charset="0"/>
              </a:rPr>
              <a:t>Метою мережі є підвищення можливості досягнення прийнятих цілей і потенційних </a:t>
            </a:r>
            <a:r>
              <a:rPr lang="uk-UA" b="1" i="1" dirty="0" err="1">
                <a:latin typeface="Times New Roman" panose="02020603050405020304" pitchFamily="18" charset="0"/>
                <a:ea typeface="Times New Roman" panose="02020603050405020304" pitchFamily="18" charset="0"/>
              </a:rPr>
              <a:t>вигод</a:t>
            </a:r>
            <a:r>
              <a:rPr lang="uk-UA" b="1" i="1" dirty="0">
                <a:latin typeface="Times New Roman" panose="02020603050405020304" pitchFamily="18" charset="0"/>
                <a:ea typeface="Times New Roman" panose="02020603050405020304" pitchFamily="18" charset="0"/>
              </a:rPr>
              <a:t>, а також обмеження (мінімізація) загроз. Суттєвою сферою створення та посилення позитивних ефектів для учасників мережі є </a:t>
            </a:r>
            <a:r>
              <a:rPr lang="uk-UA" b="1" i="1" dirty="0" err="1">
                <a:latin typeface="Times New Roman" panose="02020603050405020304" pitchFamily="18" charset="0"/>
                <a:ea typeface="Times New Roman" panose="02020603050405020304" pitchFamily="18" charset="0"/>
              </a:rPr>
              <a:t>співзалежність</a:t>
            </a:r>
            <a:r>
              <a:rPr lang="uk-UA" b="1" i="1" dirty="0">
                <a:latin typeface="Times New Roman" panose="02020603050405020304" pitchFamily="18" charset="0"/>
                <a:ea typeface="Times New Roman" panose="02020603050405020304" pitchFamily="18" charset="0"/>
              </a:rPr>
              <a:t> логістичних процесів та їх координація в масштабі всієї мережі, а не лише на рівні окремих відносин. Це створює умови для впровадження</a:t>
            </a:r>
            <a:r>
              <a:rPr lang="uk-UA" b="1" i="1" spc="-25" dirty="0">
                <a:latin typeface="Times New Roman" panose="02020603050405020304" pitchFamily="18" charset="0"/>
                <a:ea typeface="Times New Roman" panose="02020603050405020304" pitchFamily="18" charset="0"/>
              </a:rPr>
              <a:t> </a:t>
            </a:r>
            <a:r>
              <a:rPr lang="uk-UA" b="1" i="1" dirty="0">
                <a:latin typeface="Times New Roman" panose="02020603050405020304" pitchFamily="18" charset="0"/>
                <a:ea typeface="Times New Roman" panose="02020603050405020304" pitchFamily="18" charset="0"/>
              </a:rPr>
              <a:t>логістичного</a:t>
            </a:r>
            <a:r>
              <a:rPr lang="uk-UA" b="1" i="1" spc="-20" dirty="0">
                <a:latin typeface="Times New Roman" panose="02020603050405020304" pitchFamily="18" charset="0"/>
                <a:ea typeface="Times New Roman" panose="02020603050405020304" pitchFamily="18" charset="0"/>
              </a:rPr>
              <a:t> </a:t>
            </a:r>
            <a:r>
              <a:rPr lang="uk-UA" b="1" i="1" dirty="0">
                <a:latin typeface="Times New Roman" panose="02020603050405020304" pitchFamily="18" charset="0"/>
                <a:ea typeface="Times New Roman" panose="02020603050405020304" pitchFamily="18" charset="0"/>
              </a:rPr>
              <a:t>менеджменту</a:t>
            </a:r>
            <a:r>
              <a:rPr lang="uk-UA" b="1" i="1" spc="-25" dirty="0">
                <a:latin typeface="Times New Roman" panose="02020603050405020304" pitchFamily="18" charset="0"/>
                <a:ea typeface="Times New Roman" panose="02020603050405020304" pitchFamily="18" charset="0"/>
              </a:rPr>
              <a:t> </a:t>
            </a:r>
            <a:r>
              <a:rPr lang="uk-UA" b="1" i="1" dirty="0">
                <a:latin typeface="Times New Roman" panose="02020603050405020304" pitchFamily="18" charset="0"/>
                <a:ea typeface="Times New Roman" panose="02020603050405020304" pitchFamily="18" charset="0"/>
              </a:rPr>
              <a:t>(управління</a:t>
            </a:r>
            <a:r>
              <a:rPr lang="uk-UA" b="1" i="1" spc="-25" dirty="0">
                <a:latin typeface="Times New Roman" panose="02020603050405020304" pitchFamily="18" charset="0"/>
                <a:ea typeface="Times New Roman" panose="02020603050405020304" pitchFamily="18" charset="0"/>
              </a:rPr>
              <a:t> </a:t>
            </a:r>
            <a:r>
              <a:rPr lang="uk-UA" b="1" i="1" dirty="0">
                <a:latin typeface="Times New Roman" panose="02020603050405020304" pitchFamily="18" charset="0"/>
                <a:ea typeface="Times New Roman" panose="02020603050405020304" pitchFamily="18" charset="0"/>
              </a:rPr>
              <a:t>логістичною</a:t>
            </a:r>
            <a:r>
              <a:rPr lang="uk-UA" b="1" i="1" spc="-30" dirty="0">
                <a:latin typeface="Times New Roman" panose="02020603050405020304" pitchFamily="18" charset="0"/>
                <a:ea typeface="Times New Roman" panose="02020603050405020304" pitchFamily="18" charset="0"/>
              </a:rPr>
              <a:t> </a:t>
            </a:r>
            <a:r>
              <a:rPr lang="uk-UA" b="1" i="1" dirty="0">
                <a:latin typeface="Times New Roman" panose="02020603050405020304" pitchFamily="18" charset="0"/>
                <a:ea typeface="Times New Roman" panose="02020603050405020304" pitchFamily="18" charset="0"/>
              </a:rPr>
              <a:t>зоною</a:t>
            </a:r>
            <a:r>
              <a:rPr lang="uk-UA" b="1" i="1" spc="-30" dirty="0">
                <a:latin typeface="Times New Roman" panose="02020603050405020304" pitchFamily="18" charset="0"/>
                <a:ea typeface="Times New Roman" panose="02020603050405020304" pitchFamily="18" charset="0"/>
              </a:rPr>
              <a:t> </a:t>
            </a:r>
            <a:r>
              <a:rPr lang="uk-UA" b="1" i="1" dirty="0">
                <a:latin typeface="Times New Roman" panose="02020603050405020304" pitchFamily="18" charset="0"/>
                <a:ea typeface="Times New Roman" panose="02020603050405020304" pitchFamily="18" charset="0"/>
              </a:rPr>
              <a:t>в мережі) як загальної концепції мережевого менеджменту.</a:t>
            </a:r>
            <a:endParaRPr lang="en-US" b="1" i="1" dirty="0">
              <a:latin typeface="Times New Roman" panose="02020603050405020304" pitchFamily="18" charset="0"/>
              <a:ea typeface="Times New Roman" panose="02020603050405020304" pitchFamily="18" charset="0"/>
            </a:endParaRPr>
          </a:p>
          <a:p>
            <a:pPr marL="179070" marR="448945" indent="359410" algn="just">
              <a:spcAft>
                <a:spcPts val="0"/>
              </a:spcAft>
            </a:pPr>
            <a:r>
              <a:rPr lang="uk-UA" dirty="0">
                <a:latin typeface="Times New Roman" panose="02020603050405020304" pitchFamily="18" charset="0"/>
                <a:ea typeface="Times New Roman" panose="02020603050405020304" pitchFamily="18" charset="0"/>
              </a:rPr>
              <a:t>Якщо припустити, що мережа в організаційному підході визначається як взаємодія між </a:t>
            </a:r>
            <a:r>
              <a:rPr lang="uk-UA" dirty="0" err="1">
                <a:latin typeface="Times New Roman" panose="02020603050405020304" pitchFamily="18" charset="0"/>
                <a:ea typeface="Times New Roman" panose="02020603050405020304" pitchFamily="18" charset="0"/>
              </a:rPr>
              <a:t>співпрацюючими</a:t>
            </a:r>
            <a:r>
              <a:rPr lang="uk-UA" dirty="0">
                <a:latin typeface="Times New Roman" panose="02020603050405020304" pitchFamily="18" charset="0"/>
                <a:ea typeface="Times New Roman" panose="02020603050405020304" pitchFamily="18" charset="0"/>
              </a:rPr>
              <a:t> або конкуруючими компаніями, що </a:t>
            </a:r>
            <a:r>
              <a:rPr lang="uk-UA" dirty="0" err="1">
                <a:latin typeface="Times New Roman" panose="02020603050405020304" pitchFamily="18" charset="0"/>
                <a:ea typeface="Times New Roman" panose="02020603050405020304" pitchFamily="18" charset="0"/>
              </a:rPr>
              <a:t>гнучко</a:t>
            </a:r>
            <a:r>
              <a:rPr lang="uk-UA" dirty="0">
                <a:latin typeface="Times New Roman" panose="02020603050405020304" pitchFamily="18" charset="0"/>
                <a:ea typeface="Times New Roman" panose="02020603050405020304" pitchFamily="18" charset="0"/>
              </a:rPr>
              <a:t> реагують на зміни, формуючи різні організаційні конфігурації та адекватно адаптуючи</a:t>
            </a:r>
            <a:r>
              <a:rPr lang="uk-UA" spc="40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масштаби</a:t>
            </a:r>
            <a:r>
              <a:rPr lang="uk-UA" spc="40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і</a:t>
            </a:r>
            <a:r>
              <a:rPr lang="uk-UA" spc="40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інтенсивність</a:t>
            </a:r>
            <a:r>
              <a:rPr lang="uk-UA" spc="40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відносин,</a:t>
            </a:r>
            <a:r>
              <a:rPr lang="uk-UA" spc="40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то</a:t>
            </a:r>
            <a:r>
              <a:rPr lang="uk-UA" spc="40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використання</a:t>
            </a:r>
            <a:r>
              <a:rPr lang="uk-UA" spc="400" dirty="0">
                <a:latin typeface="Times New Roman" panose="02020603050405020304" pitchFamily="18" charset="0"/>
                <a:ea typeface="Times New Roman" panose="02020603050405020304" pitchFamily="18" charset="0"/>
              </a:rPr>
              <a:t> </a:t>
            </a:r>
            <a:r>
              <a:rPr lang="uk-UA" dirty="0" smtClean="0">
                <a:latin typeface="Times New Roman" panose="02020603050405020304" pitchFamily="18" charset="0"/>
                <a:ea typeface="Times New Roman" panose="02020603050405020304" pitchFamily="18" charset="0"/>
              </a:rPr>
              <a:t>концепції </a:t>
            </a:r>
            <a:r>
              <a:rPr lang="uk-UA" dirty="0">
                <a:latin typeface="Times New Roman" panose="02020603050405020304" pitchFamily="18" charset="0"/>
                <a:ea typeface="Times New Roman" panose="02020603050405020304" pitchFamily="18" charset="0"/>
              </a:rPr>
              <a:t/>
            </a:r>
            <a:br>
              <a:rPr lang="uk-UA" dirty="0">
                <a:latin typeface="Times New Roman" panose="02020603050405020304" pitchFamily="18" charset="0"/>
                <a:ea typeface="Times New Roman" panose="02020603050405020304" pitchFamily="18" charset="0"/>
              </a:rPr>
            </a:br>
            <a:r>
              <a:rPr lang="uk-UA" dirty="0">
                <a:latin typeface="Times New Roman" panose="02020603050405020304" pitchFamily="18" charset="0"/>
                <a:ea typeface="Times New Roman" panose="02020603050405020304" pitchFamily="18" charset="0"/>
              </a:rPr>
              <a:t>логістики стає обов’язковою умовою щодо їх ефективності, особливо в міжнародному масштабі. Отже, можна зробити висновок, що логістичну</a:t>
            </a:r>
            <a:r>
              <a:rPr lang="uk-UA" spc="20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мережу варто розглядати як окремий вид мережі</a:t>
            </a:r>
            <a:r>
              <a:rPr lang="uk-UA" dirty="0" smtClean="0">
                <a:latin typeface="Times New Roman" panose="02020603050405020304" pitchFamily="18" charset="0"/>
                <a:ea typeface="Times New Roman" panose="02020603050405020304" pitchFamily="18" charset="0"/>
              </a:rPr>
              <a:t>.</a:t>
            </a:r>
          </a:p>
          <a:p>
            <a:r>
              <a:rPr lang="uk-UA" dirty="0"/>
              <a:t>Логістичні мережі можуть:</a:t>
            </a:r>
            <a:endParaRPr lang="en-US" dirty="0"/>
          </a:p>
          <a:p>
            <a:pPr marL="285750" lvl="0" indent="-285750">
              <a:buFont typeface="Wingdings" panose="05000000000000000000" pitchFamily="2" charset="2"/>
              <a:buChar char="ü"/>
            </a:pPr>
            <a:r>
              <a:rPr lang="uk-UA" dirty="0"/>
              <a:t>використовувати ресурси, доступні у мережі (власні і партнерські), а також додаткові можливості, досвід та експертні знання;</a:t>
            </a:r>
            <a:endParaRPr lang="en-US" dirty="0"/>
          </a:p>
          <a:p>
            <a:pPr marL="285750" lvl="0" indent="-285750">
              <a:buFont typeface="Wingdings" panose="05000000000000000000" pitchFamily="2" charset="2"/>
              <a:buChar char="ü"/>
            </a:pPr>
            <a:r>
              <a:rPr lang="uk-UA" dirty="0"/>
              <a:t>скорочувати витрати, особливо інфраструктурні та трансакційні;</a:t>
            </a:r>
            <a:endParaRPr lang="en-US" dirty="0"/>
          </a:p>
          <a:p>
            <a:pPr marL="285750" lvl="0" indent="-285750">
              <a:buFont typeface="Wingdings" panose="05000000000000000000" pitchFamily="2" charset="2"/>
              <a:buChar char="ü"/>
            </a:pPr>
            <a:r>
              <a:rPr lang="uk-UA" dirty="0"/>
              <a:t>підвищувати гнучкість, креативність та адаптивність;</a:t>
            </a:r>
            <a:endParaRPr lang="en-US" dirty="0"/>
          </a:p>
          <a:p>
            <a:pPr marL="285750" lvl="0" indent="-285750">
              <a:buFont typeface="Wingdings" panose="05000000000000000000" pitchFamily="2" charset="2"/>
              <a:buChar char="ü"/>
            </a:pPr>
            <a:r>
              <a:rPr lang="uk-UA" dirty="0"/>
              <a:t>скорочувати час процесу;</a:t>
            </a:r>
            <a:endParaRPr lang="en-US" dirty="0"/>
          </a:p>
          <a:p>
            <a:pPr marL="285750" lvl="0" indent="-285750">
              <a:buFont typeface="Wingdings" panose="05000000000000000000" pitchFamily="2" charset="2"/>
              <a:buChar char="ü"/>
            </a:pPr>
            <a:r>
              <a:rPr lang="uk-UA" dirty="0"/>
              <a:t>використовувати логістику як основну детермінанту існуючих процесів, а також створених систем і підсистем;</a:t>
            </a:r>
            <a:endParaRPr lang="en-US" dirty="0"/>
          </a:p>
          <a:p>
            <a:pPr marL="285750" lvl="0" indent="-285750">
              <a:buFont typeface="Wingdings" panose="05000000000000000000" pitchFamily="2" charset="2"/>
              <a:buChar char="ü"/>
            </a:pPr>
            <a:r>
              <a:rPr lang="uk-UA" dirty="0"/>
              <a:t>підвищувати ефективність та результативність;</a:t>
            </a:r>
            <a:endParaRPr lang="en-US" dirty="0"/>
          </a:p>
          <a:p>
            <a:pPr marL="285750" lvl="0" indent="-285750">
              <a:buFont typeface="Wingdings" panose="05000000000000000000" pitchFamily="2" charset="2"/>
              <a:buChar char="ü"/>
            </a:pPr>
            <a:r>
              <a:rPr lang="uk-UA" dirty="0"/>
              <a:t>підвищувати рівень конкурентоспроможності;</a:t>
            </a:r>
            <a:endParaRPr lang="en-US" dirty="0"/>
          </a:p>
          <a:p>
            <a:pPr marL="285750" lvl="0" indent="-285750">
              <a:buFont typeface="Wingdings" panose="05000000000000000000" pitchFamily="2" charset="2"/>
              <a:buChar char="ü"/>
            </a:pPr>
            <a:r>
              <a:rPr lang="uk-UA" dirty="0" err="1"/>
              <a:t>оптимізовувати</a:t>
            </a:r>
            <a:r>
              <a:rPr lang="uk-UA" dirty="0"/>
              <a:t> рівень запасів і збільшувати можливості використання системи </a:t>
            </a:r>
            <a:r>
              <a:rPr lang="uk-UA" dirty="0" err="1"/>
              <a:t>Just</a:t>
            </a:r>
            <a:r>
              <a:rPr lang="uk-UA" dirty="0"/>
              <a:t> </a:t>
            </a:r>
            <a:r>
              <a:rPr lang="uk-UA" dirty="0" err="1"/>
              <a:t>In</a:t>
            </a:r>
            <a:r>
              <a:rPr lang="uk-UA" dirty="0"/>
              <a:t> </a:t>
            </a:r>
            <a:r>
              <a:rPr lang="uk-UA" dirty="0" err="1"/>
              <a:t>Time</a:t>
            </a:r>
            <a:r>
              <a:rPr lang="uk-UA" dirty="0"/>
              <a:t>;</a:t>
            </a:r>
            <a:endParaRPr lang="en-US" dirty="0"/>
          </a:p>
          <a:p>
            <a:pPr marL="285750" lvl="0" indent="-285750">
              <a:buFont typeface="Wingdings" panose="05000000000000000000" pitchFamily="2" charset="2"/>
              <a:buChar char="ü"/>
            </a:pPr>
            <a:r>
              <a:rPr lang="uk-UA" dirty="0" smtClean="0"/>
              <a:t>збільшити </a:t>
            </a:r>
            <a:r>
              <a:rPr lang="uk-UA" dirty="0"/>
              <a:t>корисність часу та місця</a:t>
            </a:r>
            <a:r>
              <a:rPr lang="uk-UA" dirty="0" smtClean="0"/>
              <a:t>.</a:t>
            </a:r>
            <a:endParaRPr lang="en-US" dirty="0"/>
          </a:p>
        </p:txBody>
      </p:sp>
    </p:spTree>
    <p:extLst>
      <p:ext uri="{BB962C8B-B14F-4D97-AF65-F5344CB8AC3E}">
        <p14:creationId xmlns:p14="http://schemas.microsoft.com/office/powerpoint/2010/main" val="393654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28141"/>
            <a:ext cx="11991703" cy="5909310"/>
          </a:xfrm>
          <a:prstGeom prst="rect">
            <a:avLst/>
          </a:prstGeom>
        </p:spPr>
        <p:txBody>
          <a:bodyPr wrap="square">
            <a:spAutoFit/>
          </a:bodyPr>
          <a:lstStyle/>
          <a:p>
            <a:r>
              <a:rPr lang="uk-UA" dirty="0" smtClean="0"/>
              <a:t>Найбільшим недоліком мереж є делегування повноважень та надання ресурсів третім особам. Як результат, існують такі потенційні загрози, пов’язані з участю в логістичних мережах:</a:t>
            </a:r>
            <a:endParaRPr lang="en-US" dirty="0" smtClean="0"/>
          </a:p>
          <a:p>
            <a:pPr marL="285750" lvl="0" indent="-285750">
              <a:buFont typeface="Wingdings" panose="05000000000000000000" pitchFamily="2" charset="2"/>
              <a:buChar char="Ø"/>
            </a:pPr>
            <a:r>
              <a:rPr lang="uk-UA" dirty="0" smtClean="0"/>
              <a:t>поява нечесного партнера;</a:t>
            </a:r>
            <a:endParaRPr lang="en-US" dirty="0" smtClean="0"/>
          </a:p>
          <a:p>
            <a:pPr marL="285750" lvl="0" indent="-285750">
              <a:buFont typeface="Wingdings" panose="05000000000000000000" pitchFamily="2" charset="2"/>
              <a:buChar char="Ø"/>
            </a:pPr>
            <a:r>
              <a:rPr lang="uk-UA" dirty="0" smtClean="0"/>
              <a:t>потреба довіряти третім особам;</a:t>
            </a:r>
            <a:endParaRPr lang="en-US" dirty="0" smtClean="0"/>
          </a:p>
          <a:p>
            <a:pPr marL="285750" lvl="0" indent="-285750">
              <a:buFont typeface="Wingdings" panose="05000000000000000000" pitchFamily="2" charset="2"/>
              <a:buChar char="Ø"/>
            </a:pPr>
            <a:r>
              <a:rPr lang="uk-UA" dirty="0" smtClean="0"/>
              <a:t>залежність від партнерів;</a:t>
            </a:r>
            <a:endParaRPr lang="en-US" dirty="0" smtClean="0"/>
          </a:p>
          <a:p>
            <a:pPr marL="285750" lvl="0" indent="-285750">
              <a:buFont typeface="Wingdings" panose="05000000000000000000" pitchFamily="2" charset="2"/>
              <a:buChar char="Ø"/>
            </a:pPr>
            <a:r>
              <a:rPr lang="uk-UA" dirty="0" smtClean="0"/>
              <a:t>підвищення рівня конфліктності;</a:t>
            </a:r>
            <a:endParaRPr lang="en-US" dirty="0" smtClean="0"/>
          </a:p>
          <a:p>
            <a:pPr marL="285750" lvl="0" indent="-285750">
              <a:buFont typeface="Wingdings" panose="05000000000000000000" pitchFamily="2" charset="2"/>
              <a:buChar char="Ø"/>
            </a:pPr>
            <a:r>
              <a:rPr lang="uk-UA" dirty="0" smtClean="0"/>
              <a:t>нерівний розподіл </a:t>
            </a:r>
            <a:r>
              <a:rPr lang="uk-UA" dirty="0" err="1" smtClean="0"/>
              <a:t>вигод</a:t>
            </a:r>
            <a:r>
              <a:rPr lang="uk-UA" dirty="0" smtClean="0"/>
              <a:t> і ризиків.</a:t>
            </a:r>
            <a:endParaRPr lang="en-US" dirty="0" smtClean="0"/>
          </a:p>
          <a:p>
            <a:r>
              <a:rPr lang="uk-UA" dirty="0" smtClean="0"/>
              <a:t>Отже, в логістичних мережах є підприємства, які не лише співпрацюють, а й конкурують за статус партнера. Така ситуація сприяє руйнуванню партнерських відносин і </a:t>
            </a:r>
            <a:r>
              <a:rPr lang="uk-UA" dirty="0" err="1" smtClean="0"/>
              <a:t>зв’язків</a:t>
            </a:r>
            <a:r>
              <a:rPr lang="uk-UA" dirty="0" smtClean="0"/>
              <a:t> співпраці, що впливає на рівень мінливості мережі. Співпраця та суперництво є результатом зусиль, спрямованих на підвищення рівня обслуговування клієнтів, завдяки чому збільшуються конкурентні можливості. Це відображається в пошуку найбільш оптимальної конфігурації ланцюга</a:t>
            </a:r>
          </a:p>
          <a:p>
            <a:r>
              <a:rPr lang="uk-UA" dirty="0"/>
              <a:t>Крім того, створення та вдосконалення логістичних мереж служить оптимізації восьми ключових процесів:</a:t>
            </a:r>
            <a:endParaRPr lang="en-US" dirty="0"/>
          </a:p>
          <a:p>
            <a:pPr marL="285750" lvl="0" indent="-285750">
              <a:buFont typeface="Wingdings" panose="05000000000000000000" pitchFamily="2" charset="2"/>
              <a:buChar char="Ø"/>
            </a:pPr>
            <a:r>
              <a:rPr lang="uk-UA" dirty="0"/>
              <a:t>управління відносинами з клієнтами;</a:t>
            </a:r>
            <a:endParaRPr lang="en-US" dirty="0"/>
          </a:p>
          <a:p>
            <a:pPr marL="285750" lvl="0" indent="-285750">
              <a:buFont typeface="Wingdings" panose="05000000000000000000" pitchFamily="2" charset="2"/>
              <a:buChar char="Ø"/>
            </a:pPr>
            <a:r>
              <a:rPr lang="uk-UA" dirty="0"/>
              <a:t>управління рівнем обслуговування клієнтів;</a:t>
            </a:r>
            <a:endParaRPr lang="en-US" dirty="0"/>
          </a:p>
          <a:p>
            <a:pPr marL="285750" lvl="0" indent="-285750">
              <a:buFont typeface="Wingdings" panose="05000000000000000000" pitchFamily="2" charset="2"/>
              <a:buChar char="Ø"/>
            </a:pPr>
            <a:r>
              <a:rPr lang="uk-UA" dirty="0"/>
              <a:t>управління попитом;</a:t>
            </a:r>
            <a:endParaRPr lang="en-US" dirty="0"/>
          </a:p>
          <a:p>
            <a:pPr marL="285750" lvl="0" indent="-285750">
              <a:buFont typeface="Wingdings" panose="05000000000000000000" pitchFamily="2" charset="2"/>
              <a:buChar char="Ø"/>
            </a:pPr>
            <a:r>
              <a:rPr lang="uk-UA" dirty="0"/>
              <a:t>виконання замовлення;</a:t>
            </a:r>
            <a:endParaRPr lang="en-US" dirty="0"/>
          </a:p>
          <a:p>
            <a:pPr marL="285750" lvl="0" indent="-285750">
              <a:buFont typeface="Wingdings" panose="05000000000000000000" pitchFamily="2" charset="2"/>
              <a:buChar char="Ø"/>
            </a:pPr>
            <a:r>
              <a:rPr lang="uk-UA" dirty="0"/>
              <a:t>управління потоком виробництва;</a:t>
            </a:r>
            <a:endParaRPr lang="en-US" dirty="0"/>
          </a:p>
          <a:p>
            <a:pPr marL="285750" lvl="0" indent="-285750">
              <a:buFont typeface="Wingdings" panose="05000000000000000000" pitchFamily="2" charset="2"/>
              <a:buChar char="Ø"/>
            </a:pPr>
            <a:r>
              <a:rPr lang="uk-UA" dirty="0"/>
              <a:t>управління забезпеченням;</a:t>
            </a:r>
            <a:endParaRPr lang="en-US" dirty="0"/>
          </a:p>
          <a:p>
            <a:pPr marL="285750" lvl="0" indent="-285750">
              <a:buFont typeface="Wingdings" panose="05000000000000000000" pitchFamily="2" charset="2"/>
              <a:buChar char="Ø"/>
            </a:pPr>
            <a:r>
              <a:rPr lang="uk-UA" dirty="0"/>
              <a:t>розробка продукту та його комерціалізація;</a:t>
            </a:r>
            <a:endParaRPr lang="en-US" dirty="0"/>
          </a:p>
          <a:p>
            <a:pPr marL="285750" lvl="0" indent="-285750">
              <a:buFont typeface="Wingdings" panose="05000000000000000000" pitchFamily="2" charset="2"/>
              <a:buChar char="Ø"/>
            </a:pPr>
            <a:r>
              <a:rPr lang="uk-UA" dirty="0"/>
              <a:t>управління доходами.</a:t>
            </a:r>
            <a:endParaRPr lang="en-US" dirty="0"/>
          </a:p>
          <a:p>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42037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2879" y="411710"/>
            <a:ext cx="11743509" cy="5909310"/>
          </a:xfrm>
          <a:prstGeom prst="rect">
            <a:avLst/>
          </a:prstGeom>
        </p:spPr>
        <p:txBody>
          <a:bodyPr wrap="square">
            <a:spAutoFit/>
          </a:bodyPr>
          <a:lstStyle/>
          <a:p>
            <a:r>
              <a:rPr lang="uk-UA" dirty="0" smtClean="0"/>
              <a:t>Особливо важливі фактори, пов’язані з впливом глобалізації на логістичні ланцюги та мережі, включають:</a:t>
            </a:r>
            <a:endParaRPr lang="en-US" dirty="0" smtClean="0"/>
          </a:p>
          <a:p>
            <a:pPr marL="285750" lvl="0" indent="-285750">
              <a:buFont typeface="Wingdings" panose="05000000000000000000" pitchFamily="2" charset="2"/>
              <a:buChar char="Ø"/>
            </a:pPr>
            <a:r>
              <a:rPr lang="uk-UA" dirty="0" smtClean="0"/>
              <a:t>поляризацію ринків з точки зору їх привабливості в поєднанні з одночасним підвищенням рівня консолідації та регіоналізації економічної діяльності;</a:t>
            </a:r>
            <a:endParaRPr lang="en-US" dirty="0" smtClean="0"/>
          </a:p>
          <a:p>
            <a:pPr marL="285750" lvl="0" indent="-285750">
              <a:buFont typeface="Wingdings" panose="05000000000000000000" pitchFamily="2" charset="2"/>
              <a:buChar char="Ø"/>
            </a:pPr>
            <a:r>
              <a:rPr lang="uk-UA" dirty="0" smtClean="0"/>
              <a:t>тиск конкуренції в умовах короткострокової конкурентної переваги;</a:t>
            </a:r>
            <a:endParaRPr lang="en-US" dirty="0" smtClean="0"/>
          </a:p>
          <a:p>
            <a:pPr marL="285750" lvl="0" indent="-285750">
              <a:buFont typeface="Wingdings" panose="05000000000000000000" pitchFamily="2" charset="2"/>
              <a:buChar char="Ø"/>
            </a:pPr>
            <a:r>
              <a:rPr lang="uk-UA" dirty="0" smtClean="0"/>
              <a:t>збільшення концентрації населення в містах і зростання економічного значення міст, особливо столичних районів;</a:t>
            </a:r>
            <a:endParaRPr lang="en-US" dirty="0" smtClean="0"/>
          </a:p>
          <a:p>
            <a:pPr marL="285750" lvl="0" indent="-285750">
              <a:buFont typeface="Wingdings" panose="05000000000000000000" pitchFamily="2" charset="2"/>
              <a:buChar char="Ø"/>
            </a:pPr>
            <a:r>
              <a:rPr lang="uk-UA" dirty="0" smtClean="0"/>
              <a:t>збільшення кількості нормативних актів щодо поводження з відходами та охорони навколишнього середовища.</a:t>
            </a:r>
            <a:endParaRPr lang="en-US" dirty="0" smtClean="0"/>
          </a:p>
          <a:p>
            <a:r>
              <a:rPr lang="uk-UA" dirty="0" smtClean="0"/>
              <a:t>Глобалізація змушує суб’єктів господарювання, а також усіх учасників ринку враховувати чинники, які створюються не лише найближчим оточенням, а й макроекономічним середовищем (у тому числі міжнародним і глобальним). Навіть при роботі на місцевому рівні необхідно брати до уваги міжнародні чи глобальні детермінанти (наприклад, стандарти безпеки, комунікаційні технології, особливо Інтернет).</a:t>
            </a:r>
          </a:p>
          <a:p>
            <a:r>
              <a:rPr lang="uk-UA" dirty="0"/>
              <a:t>Зміни в міжнародному середовищі суттєво впливають на функціонування ринків та їх учасників. В останні роки особливого значення набули процеси міжнародної інтеграції та дезінтеграції, які впливають на рівень </a:t>
            </a:r>
            <a:r>
              <a:rPr lang="uk-UA" dirty="0" err="1"/>
              <a:t>зв’язків</a:t>
            </a:r>
            <a:r>
              <a:rPr lang="uk-UA" dirty="0"/>
              <a:t> у логістичних мережах. Включення території в інтегративну групу є основою для </a:t>
            </a:r>
            <a:r>
              <a:rPr lang="uk-UA" dirty="0" err="1"/>
              <a:t>реконфігурації</a:t>
            </a:r>
            <a:r>
              <a:rPr lang="uk-UA" dirty="0"/>
              <a:t> мережі. Якщо інтеграційна група почне зміцнювати бар’єри доступу на внутрішній ринок, необхідно буде реконструювати логістичну мережу таким чином, щоб забезпечити її учасникам найоптимальніший доступ до внутрішнього ринку. Зміна стосуватиметься посилення ролі суб’єктів- учасників мережі, які вже присутні на інтеграційній території, або пошуку нового партнера, який пропонує більш вигідні умови доступу до ринку.</a:t>
            </a:r>
            <a:endParaRPr lang="en-US" dirty="0"/>
          </a:p>
          <a:p>
            <a:r>
              <a:rPr lang="uk-UA" dirty="0"/>
              <a:t>Глобальна конкуренція змусила перейти від концепції, заснованої на зниженні витрат і гнучкості виробничого процесу зі скороченням запасів, до підходу, орієнтованого на гнучкість, оптимізацію витрат, підвищення якості та інновації. Як наслідок, це призводить до необхідності встановлення стратегічного партнерства, заснованого на інтеграції, довірі, інноваціях та залученні учасників і, таким чином, просуванні логістичних мереж</a:t>
            </a:r>
            <a:endParaRPr lang="en-US" dirty="0" smtClean="0"/>
          </a:p>
        </p:txBody>
      </p:sp>
    </p:spTree>
    <p:extLst>
      <p:ext uri="{BB962C8B-B14F-4D97-AF65-F5344CB8AC3E}">
        <p14:creationId xmlns:p14="http://schemas.microsoft.com/office/powerpoint/2010/main" val="57415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009120" cy="7017306"/>
          </a:xfrm>
          <a:prstGeom prst="rect">
            <a:avLst/>
          </a:prstGeom>
        </p:spPr>
        <p:txBody>
          <a:bodyPr wrap="square">
            <a:spAutoFit/>
          </a:bodyPr>
          <a:lstStyle/>
          <a:p>
            <a:pPr marL="179070" marR="447040" indent="359410" algn="just">
              <a:spcAft>
                <a:spcPts val="0"/>
              </a:spcAft>
            </a:pPr>
            <a:r>
              <a:rPr lang="uk-UA" dirty="0">
                <a:latin typeface="Times New Roman" panose="02020603050405020304" pitchFamily="18" charset="0"/>
                <a:ea typeface="Times New Roman" panose="02020603050405020304" pitchFamily="18" charset="0"/>
              </a:rPr>
              <a:t>З моменту появи логістичного підходу у виробничих відносинах, усю економіку слід розглядати як мережу. Різні види транспорту задовольняють потреби населення та виробництва у перевезеннях </a:t>
            </a:r>
            <a:r>
              <a:rPr lang="uk-UA" dirty="0" err="1">
                <a:latin typeface="Times New Roman" panose="02020603050405020304" pitchFamily="18" charset="0"/>
                <a:ea typeface="Times New Roman" panose="02020603050405020304" pitchFamily="18" charset="0"/>
              </a:rPr>
              <a:t>взаємодіючи</a:t>
            </a:r>
            <a:r>
              <a:rPr lang="uk-UA" dirty="0">
                <a:latin typeface="Times New Roman" panose="02020603050405020304" pitchFamily="18" charset="0"/>
                <a:ea typeface="Times New Roman" panose="02020603050405020304" pitchFamily="18" charset="0"/>
              </a:rPr>
              <a:t> між собою. Територіально ця взаємодія утворює транспортну систему. </a:t>
            </a:r>
            <a:r>
              <a:rPr lang="uk-UA" b="1" i="1" dirty="0">
                <a:latin typeface="Times New Roman" panose="02020603050405020304" pitchFamily="18" charset="0"/>
                <a:ea typeface="Times New Roman" panose="02020603050405020304" pitchFamily="18" charset="0"/>
              </a:rPr>
              <a:t>Важливим елементом цієї системи є транспортний вузол – комплекс транспортних споруд у пункті, де сходяться або розгалужуються три і більше лінії одного/двох видів магістрального транспорту. </a:t>
            </a:r>
            <a:r>
              <a:rPr lang="uk-UA" dirty="0">
                <a:latin typeface="Times New Roman" panose="02020603050405020304" pitchFamily="18" charset="0"/>
                <a:ea typeface="Times New Roman" panose="02020603050405020304" pitchFamily="18" charset="0"/>
              </a:rPr>
              <a:t>Транспортні вузли можна вважати структурними елементами логістичних ланцюгів, оскільки вони є основою формування технологічних схем доставки вантажів за рахунок залучення декількох видів транспорту. У вузлах забезпечується організація процесів</a:t>
            </a:r>
            <a:r>
              <a:rPr lang="uk-UA" spc="-1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надходження</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і просування матеріальних потоків за</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рахунок технічних, організаційних, комерційних форм логістичної системи.</a:t>
            </a:r>
            <a:endParaRPr lang="en-US" sz="1400" dirty="0" smtClean="0">
              <a:effectLst/>
              <a:latin typeface="Times New Roman" panose="02020603050405020304" pitchFamily="18" charset="0"/>
              <a:ea typeface="Times New Roman" panose="02020603050405020304" pitchFamily="18" charset="0"/>
            </a:endParaRPr>
          </a:p>
          <a:p>
            <a:pPr marL="178435" marR="448310" indent="359410" algn="just">
              <a:spcAft>
                <a:spcPts val="0"/>
              </a:spcAft>
            </a:pPr>
            <a:r>
              <a:rPr lang="uk-UA" dirty="0">
                <a:latin typeface="Times New Roman" panose="02020603050405020304" pitchFamily="18" charset="0"/>
                <a:ea typeface="Times New Roman" panose="02020603050405020304" pitchFamily="18" charset="0"/>
              </a:rPr>
              <a:t>Формування системи міжнародних транспортних коридорів (МТК) вплинуло на розширення та функціонування транспортних вузлів, у яких здійснюється термінальна обробка експортно-імпортних вантажопотоків. Це, в свою чергу, вимагає капітальної перебудови інфраструктури транспортних вузлів у відповідності до європейських норм транспортно-логістичного сервісу. Транспортний вузол відіграє ключову роль у процесі перевезення, адже він поєднує та розподіляє транспортні потоки. В основному транспортними вузли сконцентровані у великих містах країни. Ці міста мають історичне, туристичне, економічне або промислове значення. При туристичних перевезеннях транспортні вузли є місцем пересадки з одного маршруту на інший маршрут</a:t>
            </a:r>
            <a:r>
              <a:rPr lang="uk-UA" spc="20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або на інший вид транспорту</a:t>
            </a:r>
            <a:r>
              <a:rPr lang="uk-UA" dirty="0" smtClean="0">
                <a:latin typeface="Times New Roman" panose="02020603050405020304" pitchFamily="18" charset="0"/>
                <a:ea typeface="Times New Roman" panose="02020603050405020304" pitchFamily="18" charset="0"/>
              </a:rPr>
              <a:t>.</a:t>
            </a:r>
          </a:p>
          <a:p>
            <a:r>
              <a:rPr lang="uk-UA" dirty="0"/>
              <a:t>Залежно від кількості видів транспорту взаємодія буває повна (у </a:t>
            </a:r>
            <a:r>
              <a:rPr lang="uk-UA" dirty="0" err="1"/>
              <a:t>вузлі</a:t>
            </a:r>
            <a:r>
              <a:rPr lang="uk-UA" dirty="0"/>
              <a:t> стикуються усі види транспорту) та часткова (у </a:t>
            </a:r>
            <a:r>
              <a:rPr lang="uk-UA" dirty="0" err="1"/>
              <a:t>вузлі</a:t>
            </a:r>
            <a:r>
              <a:rPr lang="uk-UA" dirty="0"/>
              <a:t> стикуються декілька видів транспорту).  Автомобільний  транспорт  –  це  найбільш  поширений  вид</a:t>
            </a:r>
            <a:endParaRPr lang="en-US" dirty="0"/>
          </a:p>
          <a:p>
            <a:r>
              <a:rPr lang="uk-UA" dirty="0" smtClean="0"/>
              <a:t>транспорту </a:t>
            </a:r>
            <a:r>
              <a:rPr lang="uk-UA" dirty="0"/>
              <a:t>у вузлах, завдяки його маневреності, зручності і економічності, а також низькій залежності від природних, географічних та рельєфних умов.</a:t>
            </a:r>
            <a:endParaRPr lang="en-US" dirty="0"/>
          </a:p>
          <a:p>
            <a:r>
              <a:rPr lang="uk-UA" dirty="0"/>
              <a:t>Наступним за розповсюдженістю та значущістю є залізничний транспорт. Він дозволяє збільшувати пасажиро - чи вантажообіг, долати більші відстані. Головним недоліком залізничного транспортного вузла, особливо поблизу митних кордонів України, є невідповідність ширини колій європейським стандартам. Авіаційний транспорт як елемент транспортного вузла поширений лише в містах, що мають туристичне або економічне значення та обладнані аеропортами. </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17520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440" y="106404"/>
            <a:ext cx="11913326" cy="2862322"/>
          </a:xfrm>
          <a:prstGeom prst="rect">
            <a:avLst/>
          </a:prstGeom>
        </p:spPr>
        <p:txBody>
          <a:bodyPr wrap="square">
            <a:spAutoFit/>
          </a:bodyPr>
          <a:lstStyle/>
          <a:p>
            <a:r>
              <a:rPr lang="uk-UA" dirty="0" smtClean="0"/>
              <a:t>Водний транспорт входить до транспортного вузла за наявності розвинутої річкової або морської інфраструктури в даному населеному пункті.</a:t>
            </a:r>
            <a:endParaRPr lang="en-US" dirty="0" smtClean="0"/>
          </a:p>
          <a:p>
            <a:r>
              <a:rPr lang="uk-UA" dirty="0" smtClean="0"/>
              <a:t>В залежності від місця перехрещення декількох видів транспорту або декількох ліній одного виду транспорту, транспортні вузли поділяють на спеціалізовані та інтегральні вузли. Інтегральні вузли поєднують три і більше видів транспорту.</a:t>
            </a:r>
          </a:p>
          <a:p>
            <a:r>
              <a:rPr lang="uk-UA" dirty="0"/>
              <a:t>Логістичний транспортно-розподільний центр – багатофункціональний термінальний комплекс, що споруджується в вузлах транспортної мережі на перетині магістральних шляхів сполучення, забезпечує клієнтів комплексним транспортно-експедиційним обслуговуванням, функціонує на основі логістичних технологій і забезпечує синергетичний ефект всього логістичного ланцюга (від вантажовідправника до вантажоодержувача) на основі інтеграції </a:t>
            </a:r>
            <a:r>
              <a:rPr lang="uk-UA" dirty="0" err="1"/>
              <a:t>товароматеріальних</a:t>
            </a:r>
            <a:r>
              <a:rPr lang="uk-UA" dirty="0"/>
              <a:t>, інформаційних, сервісних та фінансових потоків </a:t>
            </a:r>
            <a:endParaRPr lang="en-US" dirty="0">
              <a:latin typeface="Times New Roman" panose="02020603050405020304" pitchFamily="18" charset="0"/>
              <a:ea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3095898" y="3175045"/>
            <a:ext cx="5473336" cy="2873057"/>
          </a:xfrm>
          <a:prstGeom prst="rect">
            <a:avLst/>
          </a:prstGeom>
        </p:spPr>
      </p:pic>
    </p:spTree>
    <p:extLst>
      <p:ext uri="{BB962C8B-B14F-4D97-AF65-F5344CB8AC3E}">
        <p14:creationId xmlns:p14="http://schemas.microsoft.com/office/powerpoint/2010/main" val="290190495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6792</Words>
  <Application>Microsoft Office PowerPoint</Application>
  <PresentationFormat>Широкоэкранный</PresentationFormat>
  <Paragraphs>183</Paragraphs>
  <Slides>28</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28</vt:i4>
      </vt:variant>
    </vt:vector>
  </HeadingPairs>
  <TitlesOfParts>
    <vt:vector size="35" baseType="lpstr">
      <vt:lpstr>Arial</vt:lpstr>
      <vt:lpstr>Calibri</vt:lpstr>
      <vt:lpstr>Calibri Light</vt:lpstr>
      <vt:lpstr>Symbol</vt:lpstr>
      <vt:lpstr>Times New Roman</vt:lpstr>
      <vt:lpstr>Wingdings</vt:lpstr>
      <vt:lpstr>Тема Office</vt:lpstr>
      <vt:lpstr>МАРКЕТИНГ У МІЖНАРОДНИХ ЛОГІСТИЧНИХ МЕРЕЖАХ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МАРКЕТИНГ У МІЖНАРОДНИХ ЛОГІСТИЧНИХ МЕРЕЖАХ</dc:title>
  <dc:creator>Valeria Tymoshyk</dc:creator>
  <cp:lastModifiedBy>Valeria Tymoshyk</cp:lastModifiedBy>
  <cp:revision>8</cp:revision>
  <dcterms:created xsi:type="dcterms:W3CDTF">2025-05-06T05:56:22Z</dcterms:created>
  <dcterms:modified xsi:type="dcterms:W3CDTF">2025-05-06T07:46:32Z</dcterms:modified>
</cp:coreProperties>
</file>