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9"/>
  </p:notesMasterIdLst>
  <p:handoutMasterIdLst>
    <p:handoutMasterId r:id="rId30"/>
  </p:handoutMasterIdLst>
  <p:sldIdLst>
    <p:sldId id="264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30" r:id="rId21"/>
    <p:sldId id="328" r:id="rId22"/>
    <p:sldId id="329" r:id="rId23"/>
    <p:sldId id="332" r:id="rId24"/>
    <p:sldId id="333" r:id="rId25"/>
    <p:sldId id="334" r:id="rId26"/>
    <p:sldId id="335" r:id="rId27"/>
    <p:sldId id="336" r:id="rId2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08" d="100"/>
          <a:sy n="108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91CFC7-366A-449D-86B7-191D80581292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C553558A-A794-4DD0-BD11-556D2328A813}">
      <dgm:prSet custT="1"/>
      <dgm:spPr/>
      <dgm:t>
        <a:bodyPr/>
        <a:lstStyle/>
        <a:p>
          <a:pPr marR="0" algn="ctr" rtl="0"/>
          <a:endParaRPr lang="uk-UA" sz="1000" b="0" i="1" u="none" strike="noStrike" baseline="0">
            <a:latin typeface="Times New Roman" pitchFamily="18" charset="0"/>
            <a:cs typeface="Times New Roman" pitchFamily="18" charset="0"/>
          </a:endParaRPr>
        </a:p>
        <a:p>
          <a:pPr marR="0" algn="ctr" rtl="0"/>
          <a:r>
            <a:rPr lang="uk-UA" sz="1000" b="0" i="1" u="none" strike="noStrike" baseline="0">
              <a:latin typeface="Times New Roman" pitchFamily="18" charset="0"/>
              <a:cs typeface="Times New Roman" pitchFamily="18" charset="0"/>
            </a:rPr>
            <a:t>Чути – 20</a:t>
          </a:r>
          <a:r>
            <a:rPr lang="en-US" sz="1000" b="0" i="1" u="none" strike="noStrike" baseline="0">
              <a:latin typeface="Times New Roman" pitchFamily="18" charset="0"/>
              <a:cs typeface="Times New Roman" pitchFamily="18" charset="0"/>
            </a:rPr>
            <a:t>%</a:t>
          </a:r>
          <a:r>
            <a:rPr lang="uk-UA" sz="1000" b="0" i="1" u="none" strike="noStrike" baseline="0">
              <a:latin typeface="Times New Roman" pitchFamily="18" charset="0"/>
              <a:cs typeface="Times New Roman" pitchFamily="18" charset="0"/>
            </a:rPr>
            <a:t> </a:t>
          </a:r>
          <a:endParaRPr lang="uk-UA" sz="1000" i="1">
            <a:latin typeface="Times New Roman" pitchFamily="18" charset="0"/>
            <a:cs typeface="Times New Roman" pitchFamily="18" charset="0"/>
          </a:endParaRPr>
        </a:p>
      </dgm:t>
    </dgm:pt>
    <dgm:pt modelId="{78409874-D4E8-4CCE-AD2C-4CB0F3F556C8}" type="parTrans" cxnId="{ECD15EE7-1FF7-475E-9FF8-030B3DB4EFF2}">
      <dgm:prSet/>
      <dgm:spPr/>
      <dgm:t>
        <a:bodyPr/>
        <a:lstStyle/>
        <a:p>
          <a:pPr algn="ctr"/>
          <a:endParaRPr lang="uk-UA"/>
        </a:p>
      </dgm:t>
    </dgm:pt>
    <dgm:pt modelId="{D9F2B988-E919-4463-81F6-1C6B4A779BEC}" type="sibTrans" cxnId="{ECD15EE7-1FF7-475E-9FF8-030B3DB4EFF2}">
      <dgm:prSet/>
      <dgm:spPr/>
      <dgm:t>
        <a:bodyPr/>
        <a:lstStyle/>
        <a:p>
          <a:pPr algn="ctr"/>
          <a:endParaRPr lang="uk-UA"/>
        </a:p>
      </dgm:t>
    </dgm:pt>
    <dgm:pt modelId="{5AC20083-9FF6-4C35-87EB-253E1D8780D7}">
      <dgm:prSet custT="1"/>
      <dgm:spPr/>
      <dgm:t>
        <a:bodyPr/>
        <a:lstStyle/>
        <a:p>
          <a:pPr marR="0" algn="ctr" rtl="0"/>
          <a:r>
            <a:rPr lang="uk-UA" sz="1200" b="0" i="1" u="none" strike="noStrike" baseline="0">
              <a:latin typeface="Times New Roman" pitchFamily="18" charset="0"/>
              <a:cs typeface="Times New Roman" pitchFamily="18" charset="0"/>
            </a:rPr>
            <a:t>Бачити -</a:t>
          </a:r>
          <a:r>
            <a:rPr lang="en-US" sz="1200" b="0" i="1" u="none" strike="noStrike" baseline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200" b="0" i="1" u="none" strike="noStrike" baseline="0">
              <a:latin typeface="Times New Roman" pitchFamily="18" charset="0"/>
              <a:cs typeface="Times New Roman" pitchFamily="18" charset="0"/>
            </a:rPr>
            <a:t>30%</a:t>
          </a:r>
          <a:endParaRPr lang="uk-UA" sz="1200" i="1">
            <a:latin typeface="Times New Roman" pitchFamily="18" charset="0"/>
            <a:cs typeface="Times New Roman" pitchFamily="18" charset="0"/>
          </a:endParaRPr>
        </a:p>
      </dgm:t>
    </dgm:pt>
    <dgm:pt modelId="{3AD91746-5DBF-41D7-BB5B-6A6D69AC08DA}" type="parTrans" cxnId="{A05F2856-E30F-4AE5-B78D-D3230104C13D}">
      <dgm:prSet/>
      <dgm:spPr/>
      <dgm:t>
        <a:bodyPr/>
        <a:lstStyle/>
        <a:p>
          <a:pPr algn="ctr"/>
          <a:endParaRPr lang="uk-UA"/>
        </a:p>
      </dgm:t>
    </dgm:pt>
    <dgm:pt modelId="{46A903DE-5EC6-48A9-93BB-AB33020B2F75}" type="sibTrans" cxnId="{A05F2856-E30F-4AE5-B78D-D3230104C13D}">
      <dgm:prSet/>
      <dgm:spPr/>
      <dgm:t>
        <a:bodyPr/>
        <a:lstStyle/>
        <a:p>
          <a:pPr algn="ctr"/>
          <a:endParaRPr lang="uk-UA"/>
        </a:p>
      </dgm:t>
    </dgm:pt>
    <dgm:pt modelId="{9BE7A4FC-302B-42B1-B91F-F75DE530A3A3}">
      <dgm:prSet custT="1"/>
      <dgm:spPr/>
      <dgm:t>
        <a:bodyPr/>
        <a:lstStyle/>
        <a:p>
          <a:pPr marR="0" algn="ctr" rtl="0"/>
          <a:r>
            <a:rPr lang="uk-UA" sz="1300" b="0" i="1" u="none" strike="noStrike" baseline="0">
              <a:latin typeface="Times New Roman" pitchFamily="18" charset="0"/>
              <a:cs typeface="Times New Roman" pitchFamily="18" charset="0"/>
            </a:rPr>
            <a:t>Обговорити - 50%</a:t>
          </a:r>
          <a:endParaRPr lang="uk-UA" sz="1300" i="1">
            <a:latin typeface="Times New Roman" pitchFamily="18" charset="0"/>
            <a:cs typeface="Times New Roman" pitchFamily="18" charset="0"/>
          </a:endParaRPr>
        </a:p>
      </dgm:t>
    </dgm:pt>
    <dgm:pt modelId="{4575B8BF-AB75-4153-A52D-8E0FC2AAD914}" type="parTrans" cxnId="{634ED3FE-D6B8-410C-8021-9953A689D632}">
      <dgm:prSet/>
      <dgm:spPr/>
      <dgm:t>
        <a:bodyPr/>
        <a:lstStyle/>
        <a:p>
          <a:pPr algn="ctr"/>
          <a:endParaRPr lang="uk-UA"/>
        </a:p>
      </dgm:t>
    </dgm:pt>
    <dgm:pt modelId="{1A419CBF-53B8-49BB-9094-C2921FD605CA}" type="sibTrans" cxnId="{634ED3FE-D6B8-410C-8021-9953A689D632}">
      <dgm:prSet/>
      <dgm:spPr/>
      <dgm:t>
        <a:bodyPr/>
        <a:lstStyle/>
        <a:p>
          <a:pPr algn="ctr"/>
          <a:endParaRPr lang="uk-UA"/>
        </a:p>
      </dgm:t>
    </dgm:pt>
    <dgm:pt modelId="{A38B7DCD-1D44-4B57-A159-6CDCE9C3E0F1}">
      <dgm:prSet custT="1"/>
      <dgm:spPr/>
      <dgm:t>
        <a:bodyPr/>
        <a:lstStyle/>
        <a:p>
          <a:pPr marR="0" algn="ctr" rtl="0"/>
          <a:r>
            <a:rPr lang="uk-UA" sz="1400" b="0" i="1" u="none" strike="noStrike" baseline="0">
              <a:latin typeface="Times New Roman" pitchFamily="18" charset="0"/>
              <a:cs typeface="Times New Roman" pitchFamily="18" charset="0"/>
            </a:rPr>
            <a:t>Навчити іншого – 90%</a:t>
          </a:r>
          <a:endParaRPr lang="uk-UA" sz="1400" i="1">
            <a:latin typeface="Times New Roman" pitchFamily="18" charset="0"/>
            <a:cs typeface="Times New Roman" pitchFamily="18" charset="0"/>
          </a:endParaRPr>
        </a:p>
      </dgm:t>
    </dgm:pt>
    <dgm:pt modelId="{D6ADDFA4-8B53-4420-912A-C2591D36DA01}" type="parTrans" cxnId="{7BAE3A3A-8349-4B6A-A679-76BECAE29E9A}">
      <dgm:prSet/>
      <dgm:spPr/>
      <dgm:t>
        <a:bodyPr/>
        <a:lstStyle/>
        <a:p>
          <a:pPr algn="ctr"/>
          <a:endParaRPr lang="uk-UA"/>
        </a:p>
      </dgm:t>
    </dgm:pt>
    <dgm:pt modelId="{4B0CCDBC-5E3D-4552-A13C-B25EB78B6915}" type="sibTrans" cxnId="{7BAE3A3A-8349-4B6A-A679-76BECAE29E9A}">
      <dgm:prSet/>
      <dgm:spPr/>
      <dgm:t>
        <a:bodyPr/>
        <a:lstStyle/>
        <a:p>
          <a:pPr algn="ctr"/>
          <a:endParaRPr lang="uk-UA"/>
        </a:p>
      </dgm:t>
    </dgm:pt>
    <dgm:pt modelId="{7A54145F-3FD8-41EE-BA81-E09E798A06D5}" type="pres">
      <dgm:prSet presAssocID="{5791CFC7-366A-449D-86B7-191D80581292}" presName="Name0" presStyleCnt="0">
        <dgm:presLayoutVars>
          <dgm:dir/>
          <dgm:animLvl val="lvl"/>
          <dgm:resizeHandles val="exact"/>
        </dgm:presLayoutVars>
      </dgm:prSet>
      <dgm:spPr/>
    </dgm:pt>
    <dgm:pt modelId="{B172BA02-BD61-4E4A-9E4D-732DE1C2D012}" type="pres">
      <dgm:prSet presAssocID="{C553558A-A794-4DD0-BD11-556D2328A813}" presName="Name8" presStyleCnt="0"/>
      <dgm:spPr/>
    </dgm:pt>
    <dgm:pt modelId="{6FD7C3A1-3B2C-4925-B0EB-120BDC768055}" type="pres">
      <dgm:prSet presAssocID="{C553558A-A794-4DD0-BD11-556D2328A813}" presName="level" presStyleLbl="node1" presStyleIdx="0" presStyleCnt="4">
        <dgm:presLayoutVars>
          <dgm:chMax val="1"/>
          <dgm:bulletEnabled val="1"/>
        </dgm:presLayoutVars>
      </dgm:prSet>
      <dgm:spPr/>
    </dgm:pt>
    <dgm:pt modelId="{0716F42D-3605-4AF7-A50A-990F35AC6834}" type="pres">
      <dgm:prSet presAssocID="{C553558A-A794-4DD0-BD11-556D2328A81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1F00EC2-2874-41D5-B284-AA808A5CED5F}" type="pres">
      <dgm:prSet presAssocID="{5AC20083-9FF6-4C35-87EB-253E1D8780D7}" presName="Name8" presStyleCnt="0"/>
      <dgm:spPr/>
    </dgm:pt>
    <dgm:pt modelId="{9D9DFD68-3A3F-4420-B5E6-D7B12B66A595}" type="pres">
      <dgm:prSet presAssocID="{5AC20083-9FF6-4C35-87EB-253E1D8780D7}" presName="level" presStyleLbl="node1" presStyleIdx="1" presStyleCnt="4">
        <dgm:presLayoutVars>
          <dgm:chMax val="1"/>
          <dgm:bulletEnabled val="1"/>
        </dgm:presLayoutVars>
      </dgm:prSet>
      <dgm:spPr/>
    </dgm:pt>
    <dgm:pt modelId="{CE05AE70-8D8E-4AA9-A535-6D21B734168A}" type="pres">
      <dgm:prSet presAssocID="{5AC20083-9FF6-4C35-87EB-253E1D8780D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7EFE67F-421B-4F1F-9BFC-CE1AF3763881}" type="pres">
      <dgm:prSet presAssocID="{9BE7A4FC-302B-42B1-B91F-F75DE530A3A3}" presName="Name8" presStyleCnt="0"/>
      <dgm:spPr/>
    </dgm:pt>
    <dgm:pt modelId="{EB965D04-B9A4-431F-8319-BFB4BEE4CEAA}" type="pres">
      <dgm:prSet presAssocID="{9BE7A4FC-302B-42B1-B91F-F75DE530A3A3}" presName="level" presStyleLbl="node1" presStyleIdx="2" presStyleCnt="4">
        <dgm:presLayoutVars>
          <dgm:chMax val="1"/>
          <dgm:bulletEnabled val="1"/>
        </dgm:presLayoutVars>
      </dgm:prSet>
      <dgm:spPr/>
    </dgm:pt>
    <dgm:pt modelId="{B8AA7F0B-2817-4FEA-9632-A7D4DA0B35DB}" type="pres">
      <dgm:prSet presAssocID="{9BE7A4FC-302B-42B1-B91F-F75DE530A3A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5F072E2-1CE6-4011-91E1-90DD2859ED14}" type="pres">
      <dgm:prSet presAssocID="{A38B7DCD-1D44-4B57-A159-6CDCE9C3E0F1}" presName="Name8" presStyleCnt="0"/>
      <dgm:spPr/>
    </dgm:pt>
    <dgm:pt modelId="{41C14C19-A089-4B1A-A04F-934579892682}" type="pres">
      <dgm:prSet presAssocID="{A38B7DCD-1D44-4B57-A159-6CDCE9C3E0F1}" presName="level" presStyleLbl="node1" presStyleIdx="3" presStyleCnt="4">
        <dgm:presLayoutVars>
          <dgm:chMax val="1"/>
          <dgm:bulletEnabled val="1"/>
        </dgm:presLayoutVars>
      </dgm:prSet>
      <dgm:spPr/>
    </dgm:pt>
    <dgm:pt modelId="{684B05AB-254A-45B7-94F6-85B610A4563B}" type="pres">
      <dgm:prSet presAssocID="{A38B7DCD-1D44-4B57-A159-6CDCE9C3E0F1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9853114-19FF-432C-B392-BC2B850955E1}" type="presOf" srcId="{C553558A-A794-4DD0-BD11-556D2328A813}" destId="{0716F42D-3605-4AF7-A50A-990F35AC6834}" srcOrd="1" destOrd="0" presId="urn:microsoft.com/office/officeart/2005/8/layout/pyramid1"/>
    <dgm:cxn modelId="{754AB115-6C90-42B7-81A4-866474BE22B0}" type="presOf" srcId="{9BE7A4FC-302B-42B1-B91F-F75DE530A3A3}" destId="{B8AA7F0B-2817-4FEA-9632-A7D4DA0B35DB}" srcOrd="1" destOrd="0" presId="urn:microsoft.com/office/officeart/2005/8/layout/pyramid1"/>
    <dgm:cxn modelId="{C7A7212A-B904-4763-8F4C-0C7E9C4EB95C}" type="presOf" srcId="{5AC20083-9FF6-4C35-87EB-253E1D8780D7}" destId="{9D9DFD68-3A3F-4420-B5E6-D7B12B66A595}" srcOrd="0" destOrd="0" presId="urn:microsoft.com/office/officeart/2005/8/layout/pyramid1"/>
    <dgm:cxn modelId="{7BAE3A3A-8349-4B6A-A679-76BECAE29E9A}" srcId="{5791CFC7-366A-449D-86B7-191D80581292}" destId="{A38B7DCD-1D44-4B57-A159-6CDCE9C3E0F1}" srcOrd="3" destOrd="0" parTransId="{D6ADDFA4-8B53-4420-912A-C2591D36DA01}" sibTransId="{4B0CCDBC-5E3D-4552-A13C-B25EB78B6915}"/>
    <dgm:cxn modelId="{2525F962-C854-4429-A1B7-BF294E2C2763}" type="presOf" srcId="{5791CFC7-366A-449D-86B7-191D80581292}" destId="{7A54145F-3FD8-41EE-BA81-E09E798A06D5}" srcOrd="0" destOrd="0" presId="urn:microsoft.com/office/officeart/2005/8/layout/pyramid1"/>
    <dgm:cxn modelId="{F6AEC645-CB8B-41A4-A7CE-C72D57295A80}" type="presOf" srcId="{A38B7DCD-1D44-4B57-A159-6CDCE9C3E0F1}" destId="{684B05AB-254A-45B7-94F6-85B610A4563B}" srcOrd="1" destOrd="0" presId="urn:microsoft.com/office/officeart/2005/8/layout/pyramid1"/>
    <dgm:cxn modelId="{F1EACE6D-DD1A-4B3A-87DF-75A38D3F4244}" type="presOf" srcId="{C553558A-A794-4DD0-BD11-556D2328A813}" destId="{6FD7C3A1-3B2C-4925-B0EB-120BDC768055}" srcOrd="0" destOrd="0" presId="urn:microsoft.com/office/officeart/2005/8/layout/pyramid1"/>
    <dgm:cxn modelId="{A05F2856-E30F-4AE5-B78D-D3230104C13D}" srcId="{5791CFC7-366A-449D-86B7-191D80581292}" destId="{5AC20083-9FF6-4C35-87EB-253E1D8780D7}" srcOrd="1" destOrd="0" parTransId="{3AD91746-5DBF-41D7-BB5B-6A6D69AC08DA}" sibTransId="{46A903DE-5EC6-48A9-93BB-AB33020B2F75}"/>
    <dgm:cxn modelId="{A7954E7C-E83F-43DD-9631-776ABC359E18}" type="presOf" srcId="{5AC20083-9FF6-4C35-87EB-253E1D8780D7}" destId="{CE05AE70-8D8E-4AA9-A535-6D21B734168A}" srcOrd="1" destOrd="0" presId="urn:microsoft.com/office/officeart/2005/8/layout/pyramid1"/>
    <dgm:cxn modelId="{AA2F1BB1-E7F7-4E02-B758-A88A7A4F039E}" type="presOf" srcId="{9BE7A4FC-302B-42B1-B91F-F75DE530A3A3}" destId="{EB965D04-B9A4-431F-8319-BFB4BEE4CEAA}" srcOrd="0" destOrd="0" presId="urn:microsoft.com/office/officeart/2005/8/layout/pyramid1"/>
    <dgm:cxn modelId="{ECD15EE7-1FF7-475E-9FF8-030B3DB4EFF2}" srcId="{5791CFC7-366A-449D-86B7-191D80581292}" destId="{C553558A-A794-4DD0-BD11-556D2328A813}" srcOrd="0" destOrd="0" parTransId="{78409874-D4E8-4CCE-AD2C-4CB0F3F556C8}" sibTransId="{D9F2B988-E919-4463-81F6-1C6B4A779BEC}"/>
    <dgm:cxn modelId="{A57AF9F6-BB33-4057-8C26-65797CC865EB}" type="presOf" srcId="{A38B7DCD-1D44-4B57-A159-6CDCE9C3E0F1}" destId="{41C14C19-A089-4B1A-A04F-934579892682}" srcOrd="0" destOrd="0" presId="urn:microsoft.com/office/officeart/2005/8/layout/pyramid1"/>
    <dgm:cxn modelId="{634ED3FE-D6B8-410C-8021-9953A689D632}" srcId="{5791CFC7-366A-449D-86B7-191D80581292}" destId="{9BE7A4FC-302B-42B1-B91F-F75DE530A3A3}" srcOrd="2" destOrd="0" parTransId="{4575B8BF-AB75-4153-A52D-8E0FC2AAD914}" sibTransId="{1A419CBF-53B8-49BB-9094-C2921FD605CA}"/>
    <dgm:cxn modelId="{D964AFC1-ACE5-48CF-8814-2130A4E4E339}" type="presParOf" srcId="{7A54145F-3FD8-41EE-BA81-E09E798A06D5}" destId="{B172BA02-BD61-4E4A-9E4D-732DE1C2D012}" srcOrd="0" destOrd="0" presId="urn:microsoft.com/office/officeart/2005/8/layout/pyramid1"/>
    <dgm:cxn modelId="{C2C3AE13-5C7C-4ECC-B365-5A3DAAA8BB4C}" type="presParOf" srcId="{B172BA02-BD61-4E4A-9E4D-732DE1C2D012}" destId="{6FD7C3A1-3B2C-4925-B0EB-120BDC768055}" srcOrd="0" destOrd="0" presId="urn:microsoft.com/office/officeart/2005/8/layout/pyramid1"/>
    <dgm:cxn modelId="{1DB2B139-AC65-404B-A730-682113C561B5}" type="presParOf" srcId="{B172BA02-BD61-4E4A-9E4D-732DE1C2D012}" destId="{0716F42D-3605-4AF7-A50A-990F35AC6834}" srcOrd="1" destOrd="0" presId="urn:microsoft.com/office/officeart/2005/8/layout/pyramid1"/>
    <dgm:cxn modelId="{8FEDCBF8-F7C8-47CA-9C48-270D18B3DE9B}" type="presParOf" srcId="{7A54145F-3FD8-41EE-BA81-E09E798A06D5}" destId="{31F00EC2-2874-41D5-B284-AA808A5CED5F}" srcOrd="1" destOrd="0" presId="urn:microsoft.com/office/officeart/2005/8/layout/pyramid1"/>
    <dgm:cxn modelId="{4D8AA0D0-8D7C-4F13-A878-3E8C87548DD3}" type="presParOf" srcId="{31F00EC2-2874-41D5-B284-AA808A5CED5F}" destId="{9D9DFD68-3A3F-4420-B5E6-D7B12B66A595}" srcOrd="0" destOrd="0" presId="urn:microsoft.com/office/officeart/2005/8/layout/pyramid1"/>
    <dgm:cxn modelId="{0BEEBD66-5532-420D-BA1D-271517E4F3EC}" type="presParOf" srcId="{31F00EC2-2874-41D5-B284-AA808A5CED5F}" destId="{CE05AE70-8D8E-4AA9-A535-6D21B734168A}" srcOrd="1" destOrd="0" presId="urn:microsoft.com/office/officeart/2005/8/layout/pyramid1"/>
    <dgm:cxn modelId="{E8DB5CD8-66CE-4B56-89F2-6EA1533F7AB4}" type="presParOf" srcId="{7A54145F-3FD8-41EE-BA81-E09E798A06D5}" destId="{B7EFE67F-421B-4F1F-9BFC-CE1AF3763881}" srcOrd="2" destOrd="0" presId="urn:microsoft.com/office/officeart/2005/8/layout/pyramid1"/>
    <dgm:cxn modelId="{ABFC7626-45AE-4C4C-AACA-9877A3F98947}" type="presParOf" srcId="{B7EFE67F-421B-4F1F-9BFC-CE1AF3763881}" destId="{EB965D04-B9A4-431F-8319-BFB4BEE4CEAA}" srcOrd="0" destOrd="0" presId="urn:microsoft.com/office/officeart/2005/8/layout/pyramid1"/>
    <dgm:cxn modelId="{1B537176-8E7E-42BB-B538-38B5CF0A33A6}" type="presParOf" srcId="{B7EFE67F-421B-4F1F-9BFC-CE1AF3763881}" destId="{B8AA7F0B-2817-4FEA-9632-A7D4DA0B35DB}" srcOrd="1" destOrd="0" presId="urn:microsoft.com/office/officeart/2005/8/layout/pyramid1"/>
    <dgm:cxn modelId="{550DFE27-A370-4EF7-B175-6AE40AD568EF}" type="presParOf" srcId="{7A54145F-3FD8-41EE-BA81-E09E798A06D5}" destId="{C5F072E2-1CE6-4011-91E1-90DD2859ED14}" srcOrd="3" destOrd="0" presId="urn:microsoft.com/office/officeart/2005/8/layout/pyramid1"/>
    <dgm:cxn modelId="{995D25CE-C9BA-41AD-B892-5188B18832E8}" type="presParOf" srcId="{C5F072E2-1CE6-4011-91E1-90DD2859ED14}" destId="{41C14C19-A089-4B1A-A04F-934579892682}" srcOrd="0" destOrd="0" presId="urn:microsoft.com/office/officeart/2005/8/layout/pyramid1"/>
    <dgm:cxn modelId="{0506F814-2E0B-4DB3-873D-6891C0EA9FE3}" type="presParOf" srcId="{C5F072E2-1CE6-4011-91E1-90DD2859ED14}" destId="{684B05AB-254A-45B7-94F6-85B610A4563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D7C3A1-3B2C-4925-B0EB-120BDC768055}">
      <dsp:nvSpPr>
        <dsp:cNvPr id="0" name=""/>
        <dsp:cNvSpPr/>
      </dsp:nvSpPr>
      <dsp:spPr>
        <a:xfrm>
          <a:off x="3717865" y="0"/>
          <a:ext cx="2478577" cy="1359622"/>
        </a:xfrm>
        <a:prstGeom prst="trapezoid">
          <a:avLst>
            <a:gd name="adj" fmla="val 9114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000" b="0" i="1" u="none" strike="noStrike" kern="1200" baseline="0"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b="0" i="1" u="none" strike="noStrike" kern="1200" baseline="0">
              <a:latin typeface="Times New Roman" pitchFamily="18" charset="0"/>
              <a:cs typeface="Times New Roman" pitchFamily="18" charset="0"/>
            </a:rPr>
            <a:t>Чути – 20</a:t>
          </a:r>
          <a:r>
            <a:rPr lang="en-US" sz="1000" b="0" i="1" u="none" strike="noStrike" kern="1200" baseline="0">
              <a:latin typeface="Times New Roman" pitchFamily="18" charset="0"/>
              <a:cs typeface="Times New Roman" pitchFamily="18" charset="0"/>
            </a:rPr>
            <a:t>%</a:t>
          </a:r>
          <a:r>
            <a:rPr lang="uk-UA" sz="1000" b="0" i="1" u="none" strike="noStrike" kern="1200" baseline="0">
              <a:latin typeface="Times New Roman" pitchFamily="18" charset="0"/>
              <a:cs typeface="Times New Roman" pitchFamily="18" charset="0"/>
            </a:rPr>
            <a:t> </a:t>
          </a:r>
          <a:endParaRPr lang="uk-UA" sz="1000" i="1" kern="1200">
            <a:latin typeface="Times New Roman" pitchFamily="18" charset="0"/>
            <a:cs typeface="Times New Roman" pitchFamily="18" charset="0"/>
          </a:endParaRPr>
        </a:p>
      </dsp:txBody>
      <dsp:txXfrm>
        <a:off x="3717865" y="0"/>
        <a:ext cx="2478577" cy="1359622"/>
      </dsp:txXfrm>
    </dsp:sp>
    <dsp:sp modelId="{9D9DFD68-3A3F-4420-B5E6-D7B12B66A595}">
      <dsp:nvSpPr>
        <dsp:cNvPr id="0" name=""/>
        <dsp:cNvSpPr/>
      </dsp:nvSpPr>
      <dsp:spPr>
        <a:xfrm>
          <a:off x="2478577" y="1359622"/>
          <a:ext cx="4957154" cy="1359622"/>
        </a:xfrm>
        <a:prstGeom prst="trapezoid">
          <a:avLst>
            <a:gd name="adj" fmla="val 91149"/>
          </a:avLst>
        </a:prstGeom>
        <a:solidFill>
          <a:schemeClr val="accent5">
            <a:hueOff val="-3327248"/>
            <a:satOff val="-5151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0" i="1" u="none" strike="noStrike" kern="1200" baseline="0">
              <a:latin typeface="Times New Roman" pitchFamily="18" charset="0"/>
              <a:cs typeface="Times New Roman" pitchFamily="18" charset="0"/>
            </a:rPr>
            <a:t>Бачити -</a:t>
          </a:r>
          <a:r>
            <a:rPr lang="en-US" sz="1200" b="0" i="1" u="none" strike="noStrike" kern="1200" baseline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200" b="0" i="1" u="none" strike="noStrike" kern="1200" baseline="0">
              <a:latin typeface="Times New Roman" pitchFamily="18" charset="0"/>
              <a:cs typeface="Times New Roman" pitchFamily="18" charset="0"/>
            </a:rPr>
            <a:t>30%</a:t>
          </a:r>
          <a:endParaRPr lang="uk-UA" sz="1200" i="1" kern="1200">
            <a:latin typeface="Times New Roman" pitchFamily="18" charset="0"/>
            <a:cs typeface="Times New Roman" pitchFamily="18" charset="0"/>
          </a:endParaRPr>
        </a:p>
      </dsp:txBody>
      <dsp:txXfrm>
        <a:off x="3346079" y="1359622"/>
        <a:ext cx="3222150" cy="1359622"/>
      </dsp:txXfrm>
    </dsp:sp>
    <dsp:sp modelId="{EB965D04-B9A4-431F-8319-BFB4BEE4CEAA}">
      <dsp:nvSpPr>
        <dsp:cNvPr id="0" name=""/>
        <dsp:cNvSpPr/>
      </dsp:nvSpPr>
      <dsp:spPr>
        <a:xfrm>
          <a:off x="1239288" y="2719244"/>
          <a:ext cx="7435731" cy="1359622"/>
        </a:xfrm>
        <a:prstGeom prst="trapezoid">
          <a:avLst>
            <a:gd name="adj" fmla="val 91149"/>
          </a:avLst>
        </a:prstGeom>
        <a:solidFill>
          <a:schemeClr val="accent5">
            <a:hueOff val="-6654497"/>
            <a:satOff val="-10303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0" i="1" u="none" strike="noStrike" kern="1200" baseline="0">
              <a:latin typeface="Times New Roman" pitchFamily="18" charset="0"/>
              <a:cs typeface="Times New Roman" pitchFamily="18" charset="0"/>
            </a:rPr>
            <a:t>Обговорити - 50%</a:t>
          </a:r>
          <a:endParaRPr lang="uk-UA" sz="1300" i="1" kern="1200">
            <a:latin typeface="Times New Roman" pitchFamily="18" charset="0"/>
            <a:cs typeface="Times New Roman" pitchFamily="18" charset="0"/>
          </a:endParaRPr>
        </a:p>
      </dsp:txBody>
      <dsp:txXfrm>
        <a:off x="2540541" y="2719244"/>
        <a:ext cx="4833225" cy="1359622"/>
      </dsp:txXfrm>
    </dsp:sp>
    <dsp:sp modelId="{41C14C19-A089-4B1A-A04F-934579892682}">
      <dsp:nvSpPr>
        <dsp:cNvPr id="0" name=""/>
        <dsp:cNvSpPr/>
      </dsp:nvSpPr>
      <dsp:spPr>
        <a:xfrm>
          <a:off x="0" y="4078866"/>
          <a:ext cx="9914309" cy="1359622"/>
        </a:xfrm>
        <a:prstGeom prst="trapezoid">
          <a:avLst>
            <a:gd name="adj" fmla="val 91149"/>
          </a:avLst>
        </a:prstGeom>
        <a:solidFill>
          <a:schemeClr val="accent5">
            <a:hueOff val="-9981745"/>
            <a:satOff val="-15454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0" i="1" u="none" strike="noStrike" kern="1200" baseline="0">
              <a:latin typeface="Times New Roman" pitchFamily="18" charset="0"/>
              <a:cs typeface="Times New Roman" pitchFamily="18" charset="0"/>
            </a:rPr>
            <a:t>Навчити іншого – 90%</a:t>
          </a:r>
          <a:endParaRPr lang="uk-UA" sz="1400" i="1" kern="1200">
            <a:latin typeface="Times New Roman" pitchFamily="18" charset="0"/>
            <a:cs typeface="Times New Roman" pitchFamily="18" charset="0"/>
          </a:endParaRPr>
        </a:p>
      </dsp:txBody>
      <dsp:txXfrm>
        <a:off x="1735004" y="4078866"/>
        <a:ext cx="6444300" cy="13596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B2DF4-1035-4474-9E4A-48FE254F603A}" type="datetime1">
              <a:rPr lang="ru-RU" smtClean="0"/>
              <a:t>22.10.2022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2C81B-5713-4BF2-BF89-CC2A9A5EA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8049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CEDD8-D6DA-4EF6-9BF8-B719F7C74165}" type="datetime1">
              <a:rPr lang="ru-RU" smtClean="0"/>
              <a:pPr/>
              <a:t>22.10.2022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6456DE3-4E01-4AFD-AD42-42312842ED89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ru-RU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Calibri" panose="020F0502020204030204" pitchFamily="34" charset="0"/>
            </a:endParaRPr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Прямоугольник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Прямоугольник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 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+mn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fld id="{2D34D75A-540D-4ABB-8D2A-C32293B81486}" type="datetime1">
              <a:rPr lang="ru-RU" noProof="0" smtClean="0"/>
              <a:t>22.10.2022</a:t>
            </a:fld>
            <a:endParaRPr lang="ru-RU" noProof="0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4816C2-F3B2-4793-815C-3468ACD12D66}" type="datetime1">
              <a:rPr lang="ru-RU" noProof="0" smtClean="0"/>
              <a:t>22.10.2022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Calibri" panose="020F0502020204030204" pitchFamily="34" charset="0"/>
            </a:endParaRPr>
          </a:p>
        </p:txBody>
      </p:sp>
      <p:sp useBgFill="1">
        <p:nvSpPr>
          <p:cNvPr id="23" name="Прямоугольник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Прямоугольник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Прямоугольник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+mn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9B014417-6A57-4911-B141-5EE048F17577}" type="datetime1">
              <a:rPr lang="ru-RU" noProof="0" smtClean="0"/>
              <a:t>22.10.2022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B30E87-2B26-4D8A-89C0-E1B7D98561DC}" type="datetime1">
              <a:rPr lang="ru-RU" noProof="0" smtClean="0"/>
              <a:t>22.10.2022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DC9908-58DD-42A6-AA9D-BEF5858221D8}" type="datetime1">
              <a:rPr lang="ru-RU" noProof="0" smtClean="0"/>
              <a:t>22.10.2022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25F9E6-AB59-421D-AA12-25AF8F3D3769}" type="datetime1">
              <a:rPr lang="ru-RU" noProof="0" smtClean="0"/>
              <a:t>22.10.2022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D3549D-6E98-4EB4-8330-C46614D46A99}" type="datetime1">
              <a:rPr lang="ru-RU" noProof="0" smtClean="0"/>
              <a:t>22.10.2022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CE644720-25C5-4DD6-8D2F-D5AD660A50A5}" type="datetime1">
              <a:rPr lang="ru-RU" noProof="0" smtClean="0"/>
              <a:t>22.10.2022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ru-RU" noProof="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6E3FC12E-2221-41F0-AF68-700605D711A5}" type="datetime1">
              <a:rPr lang="ru-RU" noProof="0" smtClean="0"/>
              <a:t>22.10.2022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algn="l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Прямоугольник 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BAA57AD2-AFE8-4233-8BDE-3D77AEB44368}" type="datetime1">
              <a:rPr lang="ru-RU" noProof="0" smtClean="0"/>
              <a:t>22.10.2022</a:t>
            </a:fld>
            <a:endParaRPr lang="ru-RU" noProof="0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34B7E4EF-A1BD-40F4-AB7B-04F084DD991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Calibri Light" panose="020F0302020204030204" pitchFamily="34" charset="0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цветочные изображения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919" y="26634"/>
            <a:ext cx="12191980" cy="6858000"/>
          </a:xfrm>
          <a:prstGeom prst="rect">
            <a:avLst/>
          </a:prstGeom>
        </p:spPr>
      </p:pic>
      <p:sp useBgFill="1">
        <p:nvSpPr>
          <p:cNvPr id="73" name="Прямоугольник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 rtlCol="0">
            <a:normAutofit/>
          </a:bodyPr>
          <a:lstStyle/>
          <a:p>
            <a:r>
              <a:rPr lang="uk-UA" sz="3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Інновації та інноваційні технології</a:t>
            </a:r>
            <a:endParaRPr lang="ru-RU" sz="3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uk-UA" sz="1800" b="1" u="sng" dirty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noFill/>
                <a:effectLst>
                  <a:outerShdw dist="38100" dir="2700000" algn="tl">
                    <a:schemeClr val="accent2"/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Лекція 1</a:t>
            </a:r>
            <a:endParaRPr lang="ru-RU" sz="1800" dirty="0"/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1">
            <a:extLst>
              <a:ext uri="{FF2B5EF4-FFF2-40B4-BE49-F238E27FC236}">
                <a16:creationId xmlns:a16="http://schemas.microsoft.com/office/drawing/2014/main" id="{520CF8A6-09D9-AB04-CAF4-4172A15BF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Інновації та інноваційні технології</a:t>
            </a:r>
            <a:r>
              <a:rPr kumimoji="0" lang="uk-UA" altLang="ru-UA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uk-UA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3E698C-87A8-E9EF-BF26-6E1EAF8F0F5B}"/>
              </a:ext>
            </a:extLst>
          </p:cNvPr>
          <p:cNvSpPr txBox="1"/>
          <p:nvPr/>
        </p:nvSpPr>
        <p:spPr>
          <a:xfrm>
            <a:off x="867747" y="1028343"/>
            <a:ext cx="1062756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«Мозковий штурм» ґрунтується на спільному обговоренні певних завдань та пошуку найкращих способів їх вирішення. Коли на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уроці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використовують такий вид навчання учні виявляють бажання працювати, висловлювати свої мислення, а також вирішення проблем кількома способами. Проте, працюючи у такий спосіб, школярі мають дотримуватись певних законів даного методу. А саме: зібрати великий обсяг інформації про саму проблему та її вирішення, вислухати пропозицію кожного учня, зробити висновки зі сказаного.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Для формування комунікативної та соціальної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компетентностей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також застосовують інтерактивну технологію групового обговорення «Відкритий мікрофон». Її можна використовувати як на етапах актуалізації, коригування знань учнів, так і під час узагальнення матеріалу. Ця технологія дозволяє кожному дуже швидко відповісти на поставлені питання або висловити свою думку чи позицію. Під час проведення «Відкритого мікрофону» необхідно дотримуватися таких правил: y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говорить той, у кого «символічний» мікрофон; y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відповіді не коментувати й не обговорювати;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не перебивати;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не викрикувати з місця.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027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BB1B85-4185-A5DE-566A-F495DF313CC5}"/>
              </a:ext>
            </a:extLst>
          </p:cNvPr>
          <p:cNvSpPr txBox="1"/>
          <p:nvPr/>
        </p:nvSpPr>
        <p:spPr>
          <a:xfrm>
            <a:off x="970383" y="1784122"/>
            <a:ext cx="1011438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«Експрес-опитування» найчастіше застосовують на етапі актуалізації опорних знань і закріплення отриманих. Один з учнів записує на дошці основні терміни та поняття минулого уроку. За цими поняттями вчитель проводить опитування ланцюжком протягом 2–3 хвилин, причому перший учень, який відповідає, дає визначення й передає право відповіді наступному. З тих самих термінів і понять, які учні записали на дошці, вчитель формує блоки термінів (по два-три), а діти одержують завдання підготувати за блоками запитання для опитування. Час на обмірковування — 2–3 хвилини. Далі відбувається перехресне опитування одних груп учнів іншими. Цей метод дає можливість за 10–15 хвилин повторити кожен термін декілька разів, активізувати клас.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060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3BB958-CA05-BE88-34A1-A0CDB0E0B332}"/>
              </a:ext>
            </a:extLst>
          </p:cNvPr>
          <p:cNvSpPr txBox="1"/>
          <p:nvPr/>
        </p:nvSpPr>
        <p:spPr>
          <a:xfrm>
            <a:off x="905070" y="1097464"/>
            <a:ext cx="1013304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 сьогоднішній день є багато засобів для отримання, зберігання та обробки інформації. Зараз є широко розповсюджені комп’ютери, електронні пристрої, комп’ютерні комунікації, які допомагають у навчально-виховному процесі. Інформаційні технології забезпечують освітню систему як теоретичними, так і практичними розробками, для досягнення поставленої мети в навчанні.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Сучасні інформаційні методи дозволяють школярам познайомитися з нестандартними можливостями отримання нової інформації, збільшують відсоток самостійності та творчості. Учень може оволодіти новими вміннями та навчитися використанню їх в повсякденності.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 навчальному процесі комп</a:t>
            </a:r>
            <a:r>
              <a:rPr lang="ru-RU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’ю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тер відіграє значну роль. Він забезпечує учнів та педагогів такими функціями: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Техніко-педагогічними (забезпечення навчальними програмами, засобами управління, визначення рівня навченості, діалогом, консультацією)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Дидактичними (комп</a:t>
            </a:r>
            <a:r>
              <a:rPr lang="ru-RU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’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ютер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виступає в ролі репетитора, тренувального майстра, асистента, корегувальної та атестаційної систем, стимулу до навчання).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511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8A9757-44D2-2582-0622-56581A0CC8C3}"/>
              </a:ext>
            </a:extLst>
          </p:cNvPr>
          <p:cNvSpPr txBox="1"/>
          <p:nvPr/>
        </p:nvSpPr>
        <p:spPr>
          <a:xfrm>
            <a:off x="923730" y="1464850"/>
            <a:ext cx="971316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Комп</a:t>
            </a:r>
            <a:r>
              <a:rPr lang="ru-RU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’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ютерні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технології та методи разом можна назвати мультимедійною системою. Ця система включає в себе зорові та слухові підпункти, такі як: анімація, відеоролики, аудіозаписи, тощо. Позитивною стороною цих функції є можливість доступу до інформації на відстані, робота з різними інформаційними даними, використання зовнішніх ресурсів. Різноманітні дані, що знаходяться під впливом однієї чи кількох програм – це мультимедійна система.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Їх особливість полягає у забезпеченні користувачів цікавою для них інформацією у найбільш доступній формі за короткий термін.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Користуючись відеоматеріалами чи іншими мультимедійними можливостями на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уроках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вчитель має можливість уникнути прогалин у наочності, а учень в свою чергу може зрозуміти розказаний матеріал, який був підтверджений наочно. Які ж є основні принципи для створенні відео з шкільного демонстраційного експерименту?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282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70342F-3EAE-20D0-4247-0E5C261F5471}"/>
              </a:ext>
            </a:extLst>
          </p:cNvPr>
          <p:cNvSpPr txBox="1"/>
          <p:nvPr/>
        </p:nvSpPr>
        <p:spPr>
          <a:xfrm>
            <a:off x="597159" y="335845"/>
            <a:ext cx="10375641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ілюстративність (вчитель може одночасно розкрити тему уроку та показати його, використовуючи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мультимедію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);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фрагментність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(педагог може пояснювати матеріал по частинах, що залежить від того, як учень його сприймає);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лаконічність (за час уроку, вчитель може більше матеріалу за менший час);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інваріантність (вчитель має право вибрати різноманітні уривки відеофільмів і на різних етапах уроку, дивлячись на свій розсуд та переслідуючи певні цілі);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евристичність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(нову інформацію слід подавати зрозуміло, щоб матеріал був доступним для дитячого сприйняття).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Якщо уточнити інваріантність подання інформації, слід визначити наступні чинники: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можливість розкриття теми та мети уроку;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пояснення нової теми за допомогою ілюстрацій;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можливості узагальнення та закріплення нових знань;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здатності оцінити знання.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Всім відомо, що в сучасному світі мультимедійна система є досить широко розвинута.  Проте найбільш використовуваними є такі засоби: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комп</a:t>
            </a:r>
            <a:r>
              <a:rPr lang="en-US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’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юте</a:t>
            </a:r>
            <a:r>
              <a:rPr lang="en-US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p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ні тренажери;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автоматизавані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н</a:t>
            </a:r>
            <a:r>
              <a:rPr lang="en-US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a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вч</a:t>
            </a:r>
            <a:r>
              <a:rPr lang="en-US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a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льні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системи;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</a:t>
            </a:r>
            <a:r>
              <a:rPr lang="en-US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a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вчальні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фільми;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мультимедійні презентації;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i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деодемонстрації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026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541236-8489-2262-2209-3F718BC22BBE}"/>
              </a:ext>
            </a:extLst>
          </p:cNvPr>
          <p:cNvSpPr txBox="1"/>
          <p:nvPr/>
        </p:nvSpPr>
        <p:spPr>
          <a:xfrm>
            <a:off x="578498" y="1288771"/>
            <a:ext cx="1073953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Комп</a:t>
            </a:r>
            <a:r>
              <a:rPr lang="ru-RU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’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ютерні</a:t>
            </a:r>
            <a:r>
              <a:rPr lang="uk-UA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тренажери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Система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мультимедій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має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бігато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позитивних чинників, та найголовнішою є представлення реальності. За допомогою цього методу можна показати не тільки якийсь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суб</a:t>
            </a:r>
            <a:r>
              <a:rPr lang="ru-RU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’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єкт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а й відтворити його дії в реальності. Тобто нам є доступна реальність, в той час, коли ми працюємо з віртуальними копіями. Так наприклад, при вивченні на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уроках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хімії елементів та речовин небезпечного походження, реакцій, які відбуваються з ними, ми можемо попередньо навчитися працювати з ними.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Автоматизовані навчальні системи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Саме цей підтип комп</a:t>
            </a:r>
            <a:r>
              <a:rPr lang="ru-RU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’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ютерних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технологій є найбільш ефективним у навчанні сьогодні. Це підтверджується тим, що у цьому методі справджується стародавній принцип навчання дітей, який вважався правильним колись, так і залишився до сьогоднішніх днів: «Краще один раз побачити, ніж сто раз почути». Так само вважав і Конфуцій.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91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A0827A-9F67-B29D-9B3D-500368DC87AC}"/>
              </a:ext>
            </a:extLst>
          </p:cNvPr>
          <p:cNvSpPr txBox="1"/>
          <p:nvPr/>
        </p:nvSpPr>
        <p:spPr>
          <a:xfrm>
            <a:off x="942391" y="1582340"/>
            <a:ext cx="1026367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При використанні всіх засобів мультимедійної системи: відео, аудіо, зображення, звуки, учні мають можливість побачити і почути явища і таким чином краще зрозуміти науку. Це є великою допомогою в тих випадках, коли потрібно за короткий термін вивчити великий об</a:t>
            </a:r>
            <a:r>
              <a:rPr lang="ru-RU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’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єм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інформації.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Не можна не сказати про інтерактивність в навчальному процесі. Ця функція дозволяє учневі творчо розвиватися, почувати себе не другорядний в класно-урочній системі. 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Мультимедійні системи зручні для користування. Вони дозволяють швидко перейти до нового уривку, перейти з однієї сторінки на іншу, відтворити та зупинити відео на різних етапах, повторити його знову.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Використовуючи в навчанні мультимедійних презентацій, для вчителя є полегшення при викладенні нової теми, а для учня плюсом є краще засвоєння інформації, шляхом образного сприйняття.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213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66662D-E120-1153-702F-2CE8E5BF6977}"/>
              </a:ext>
            </a:extLst>
          </p:cNvPr>
          <p:cNvSpPr txBox="1"/>
          <p:nvPr/>
        </p:nvSpPr>
        <p:spPr>
          <a:xfrm>
            <a:off x="292358" y="829224"/>
            <a:ext cx="11476653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Відео-демонстрації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Не доречним було б випустити з виду наочні засоби отримання інформації – відеоролики. Хоча не можна ставити на один рівень віртуальність та реальність, проте є випадки, які з певних причин не можна побачити та зробити в звичайних лабораторіях (високо коштовні речовини, рідкісні елементи, небезпечні реакції, система безпеки). Вчитель має змогу повторити відео, для кращого засвоєння чи виділення окремого фрагменту, який є важливим та прокоментувати його. Також відеоматеріал про певний дослід можна використовувати в будь який час уроку. Так використавши його на початку заняття, вчитель може подати його, як проблемну ситуацію, для заохочення учнів до навчального процесу. Цей метод може служити і для проведення перевірки знань. Відео-демонстрація також служить як стимулятор учня до самостійного відкриття, бажання працювати, здобувати нові знання.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Комп</a:t>
            </a:r>
            <a:r>
              <a:rPr lang="ru-RU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’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ютерна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техніка в навчальному процесі дозволяє створити відчуття зацікавленості школярів, за допомогою матеріалів, які можна побачити на екрані. Таким чином виникає багатофункціональний урок. Учні не тільки навчаються, а й творчо і психічно розвиваються. Проте їх слід використовувати в навчальній діяльності тоді, коли вини  є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методично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виправданими.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Використання інноваційних засобів подання інформації сприяє заохоченню учнів до навчання, активує розвиток мислення, створює в них почуття впевненості, бажання до самостійного поглиблення матеріалу.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868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A4EAB2-AF95-B7E4-AA98-04B16DA96E51}"/>
              </a:ext>
            </a:extLst>
          </p:cNvPr>
          <p:cNvSpPr txBox="1"/>
          <p:nvPr/>
        </p:nvSpPr>
        <p:spPr>
          <a:xfrm>
            <a:off x="755779" y="1720840"/>
            <a:ext cx="1050627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 20-ті роки ХХ ст.. американський вчитель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Дж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Дьюї та його наслідувач В.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Кілпатрик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заснувати проектну навчальну систему. Ця технологія включає в себе такі складові, як дослідження, пошукові ситуації, творчість, різноманітність методів. Отже, підсумувавши, можна сказати, що проектна технологія – це система, яка підштовхує учнів до вирішення певних проблемних ситуацій, для чого школяр має володіти певними знаннями, та вміти їх застосовувати у даній ситуації. Так для прикладу: вирішення однієї задачі чи кількох; практично застосувати отримані знання.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Проектна технологія дозволяє педагогу змінювати вже звичні підходи до змісту, форм і методів навчання, підносячи освітній процес на новий, вищий рівень. Учні, при використанні даного методу навчання, можуть працювати у різних формах. Тобто цей підхід до навчання включає в себе учнів з різними віковими даними, зі здібностями різного рівня.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243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180BB6-EF81-C911-2ECD-E4CBE3ED7816}"/>
              </a:ext>
            </a:extLst>
          </p:cNvPr>
          <p:cNvSpPr txBox="1"/>
          <p:nvPr/>
        </p:nvSpPr>
        <p:spPr>
          <a:xfrm>
            <a:off x="662474" y="454225"/>
            <a:ext cx="106742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Отже, даний метод – це система діяльності, в якій інтереси учня на першому місці. Однак ця технологія в свою чергу висуває і свої вимоги: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 випадку дослідження чи творчості має бути чітко визначена проблема, для розв’язання якої учневі потрібні інтегровані знання, дослідницький характер.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коли результат вже є передбачуваний, потрібна наявність трьох ланок: теоретичної частини, практичної та пізнавальної.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структурувати н</a:t>
            </a:r>
            <a:r>
              <a:rPr lang="en-US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a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вчальну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діяльні</a:t>
            </a:r>
            <a:r>
              <a:rPr lang="en-US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c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ть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відп</a:t>
            </a:r>
            <a:r>
              <a:rPr lang="en-US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o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відно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до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класични</a:t>
            </a:r>
            <a:r>
              <a:rPr lang="en-US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x c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тадій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</a:t>
            </a:r>
            <a:r>
              <a:rPr lang="en-US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o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ектув</a:t>
            </a:r>
            <a:r>
              <a:rPr lang="en-US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a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ння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можливість розвивати дослідницькі методи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потрібно створити умови для того, щоб учні виявляли в собі пошукові здібності, тобто вміння знаходити проблему, складати план її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роз’язання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вміли досліджувати, аналізувати та підтверджувати та коригувати свої відкриття.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заохочення учнів до самодіяльності та творчості.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6BC9F5-C98B-F96C-ABD4-ED3FC31C77E0}"/>
              </a:ext>
            </a:extLst>
          </p:cNvPr>
          <p:cNvSpPr txBox="1"/>
          <p:nvPr/>
        </p:nvSpPr>
        <p:spPr>
          <a:xfrm>
            <a:off x="597159" y="3942986"/>
            <a:ext cx="1073953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Проектна технологія має в собі багато плюсів, та для їх виявлення вчитель має докласти певних зусиль: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працювати з даною технологією на основі власного бажання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для розвивання в учнях теоретичних, практичних, дослідницьких якостей вчитель має створити необхідні для цього умови.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утворити сприятливі можливості для виявлення лідера, тобто якостей обдарованості учнів.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 освітньому процесі є декілька видів проектів: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597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A0FEF6-72B3-03A3-0A61-7AB8F5CD1B3D}"/>
              </a:ext>
            </a:extLst>
          </p:cNvPr>
          <p:cNvSpPr txBox="1"/>
          <p:nvPr/>
        </p:nvSpPr>
        <p:spPr>
          <a:xfrm>
            <a:off x="1073020" y="712198"/>
            <a:ext cx="9442580" cy="5030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Навчання - це організована, двостороння діяльність, спрямована на максимальне засвоєння та усвідомлення навчального матеріалу і подальшого застосування отриманих знань, умінь та навичок на практиці. 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indent="450215" algn="just">
              <a:lnSpc>
                <a:spcPct val="150000"/>
              </a:lnSpc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Поняття </a:t>
            </a:r>
            <a:r>
              <a:rPr lang="uk-UA" sz="18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інновація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перекладі з грецької означає </a:t>
            </a:r>
            <a:r>
              <a:rPr lang="uk-UA" sz="18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«оновлення», «новизна», «зміна». Це поняття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з'явилося вперше в зарубіжних дослідженнях XIX ст., а саме  в техніці. В Україні цей термін був впроваджений на початку 90-х років XX ст.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Значення слова «інновація» можна трактувати як введення в процес навчання нових ідей, що вписуються в межі внутрішніх чинників. Позитивні сторони полягають у віддаленості від застарілих недієвих методів навчання, у віддачі максимального ефекту знань учнів зважаючи на особливості та можливості кожного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суб</a:t>
            </a:r>
            <a:r>
              <a:rPr lang="ru-RU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’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єкта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зокрема.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563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зультат пошуку зображень за запитом &quot;типи проектів в освіті&quot;">
            <a:extLst>
              <a:ext uri="{FF2B5EF4-FFF2-40B4-BE49-F238E27FC236}">
                <a16:creationId xmlns:a16="http://schemas.microsoft.com/office/drawing/2014/main" id="{CF1D7122-8B5B-039E-91DC-5F2FE6D72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77" y="469108"/>
            <a:ext cx="7884335" cy="5919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4558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56B85E-1054-203B-53D9-50EC0AACA1E9}"/>
              </a:ext>
            </a:extLst>
          </p:cNvPr>
          <p:cNvSpPr txBox="1"/>
          <p:nvPr/>
        </p:nvSpPr>
        <p:spPr>
          <a:xfrm>
            <a:off x="646923" y="1170907"/>
            <a:ext cx="1089815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180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Кожен педагог, який працює творчо, бажає, щоб кожен суб’єкт навчання відчував радісні відчуття від нових відкриттів. Саме таким чином реалізується учень, як особистість, яка бере активну участь у навчальному процесі, в ході отримання нових знань, виявлення творчих здібностей. Для того, щоб розвинути творчу особистість використовуються нетрадиційні завдання, які мають творчий характер. </a:t>
            </a:r>
            <a:endParaRPr lang="ru-UA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Що уособлює термін «творчі завдання»? Отже творчі завдання – це задачі, які пов’язують в собі пізнавальну і розумову діяльність. Аби знайти вирішення даного завдання учень повинен вміти використовувати знання, набуті раніше, в нових ситуаціях. Суть цього методу полягає в заохоченні школяра до пошуку самостійного вирішення проблеми, підбору нових та цікавих методів вирішення задачі.</a:t>
            </a:r>
            <a:endParaRPr lang="ru-UA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Виконуючи завдання школярі навчаються змістовно та ясно висловлювати свої думки, створювати чіткі відповіді та аналізувати чи робити висновки. </a:t>
            </a:r>
            <a:endParaRPr lang="ru-UA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Творчі завдання покращують навчальний процес учнів, формує в них творчу особистість. Учні навчаються з допомогою цих методів використовувати набуті знання в любих нестандартних ситуаціях.</a:t>
            </a:r>
            <a:endParaRPr lang="ru-UA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498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D97A6C-AEF1-4464-64ED-59CEF66B78DC}"/>
              </a:ext>
            </a:extLst>
          </p:cNvPr>
          <p:cNvSpPr txBox="1"/>
          <p:nvPr/>
        </p:nvSpPr>
        <p:spPr>
          <a:xfrm>
            <a:off x="954832" y="1472721"/>
            <a:ext cx="1028233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Коли педагоги використовують творчі підходи у навчанні, це сприяє їх розвитку.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Уроки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стають цікавішими,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захопливішими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більш пізнавальними. Педагог не може вимагати від учня творчої праці, в той час, як він сам не може працювати творчо. Обидві сторони мають працювати злагоджено. І тільки тоді педагогічна творчість та активна праця школярів на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уроках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буде фундаментом для використання нетрадиційних методів навчання. Як приклад можна представити урок-гру.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Гра є однією з найважливіших умов для розвитку в дитині компетентної особистості.  Бо саме в час проведення гри школяр може реалізувати себе, як творчу особу, може навчитися діяти в різноманітних ситуаціях, які присутні в навколишньому світі.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 навчальному процесі та для одночасного виховання дітей вчителі застосовують на практиці різноманітні види ігор: рольові, ситуативні, ділові, дидактичні.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531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FA7D6F-9BC8-19AE-14C4-2AE370E7804D}"/>
              </a:ext>
            </a:extLst>
          </p:cNvPr>
          <p:cNvSpPr txBox="1"/>
          <p:nvPr/>
        </p:nvSpPr>
        <p:spPr>
          <a:xfrm>
            <a:off x="914399" y="1443841"/>
            <a:ext cx="988111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Рольові ігри можна використовувати під час проведення семінарських занять, конференцій тощо. Коли на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уроках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застосовуються різні рольові ігри, учні входять у ту чи іншу роль, наприклад технологів, економістів, вчителів, лаборантів та інших. Виконуючи ці ролі, школярі певним чином вникають в суть професій та мають можливості представити свої дії , тобто використати набуті знання в життєвих ситуаціях. Таким чином в учнях з’являються моральні якості. Школярі навчаються колективній праці, а саме обговоренню, дискусії, прийнятті групових рішень, висвітленню власного бачення ситуації та вмінню відстояти її. Також невід</a:t>
            </a:r>
            <a:r>
              <a:rPr lang="ru-RU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’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ємною є така риса, як терпеливість, а точніше кажучи учень вчиться вислуховувати товариша, не перебиваючи його. На основі таких чинників в учасників навчальної гри розвиваються також й інтелектуальні здібності. Це аналіз різних варіантів і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бачень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певних ситуацій, застосування різноманітних цікавих підходів до поставлених задач, уміння брати участь у дискусії, порівнювати та робити висновки на основі сказаного.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536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819757-2998-F4A0-719A-41C7241EBFC1}"/>
              </a:ext>
            </a:extLst>
          </p:cNvPr>
          <p:cNvSpPr txBox="1"/>
          <p:nvPr/>
        </p:nvSpPr>
        <p:spPr>
          <a:xfrm>
            <a:off x="289250" y="334130"/>
            <a:ext cx="11318032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Використання в навчальному процесі рольових ігор вимагає сукупності різних прийомів і засобів. Учень в таких процесах має мати високий рівень знань,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комунікативності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ораторських здібностей. Цей вид занять має ряд переваг: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незвичність і захопленість змісту, форми гри й ігрових дій;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отримання практичних і суспільно-корисних знань;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велика активність;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орієнтація на обов’язкову особисту пізнавальну чи практичну роль кожного учасника гри.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Виховуючи в учнях особи творчі, педагог значну увагу приділяє такій формі гри, як дидактична, а це не що інше, як кросворди. Кросворди найкраще підбирати у випадках перевірки знань учнів з певної теми. Школярі, беручи участь у такій формі навчання, розвивають  свій кругозір, застосовуючи мислення,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вчаться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працювати самостійно.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Розвитку творчості та активації здобутих знань сприяє не тільки розв’язання кросвордів, а й їх складання. Під час створення хімічних кросвордів з певної теми учні виявляють в собі зацікавлення до теми, прагнуть вивчити більше, що допоможе з завданням, створити кросворд. Беручи участь у цій формі діяльності школярі розвиваються,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вчаться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працювати з літературою наукового стилю.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Створення кросвордів навчає учнів працювати злагоджено. Адже створення їх потребує праці учня, як самостійної, так і колективної. Тобто учні можуть працювати групами по дві, три і більше осіб. Цей вид навчання дозволяє розділити учнів за віковими характеристиками, а також за рівнем навченості ( учнів з високим, достатнім, середнім рівнями знань).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 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291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3E925D-5009-BF6E-DF61-07933C1A082B}"/>
              </a:ext>
            </a:extLst>
          </p:cNvPr>
          <p:cNvSpPr txBox="1"/>
          <p:nvPr/>
        </p:nvSpPr>
        <p:spPr>
          <a:xfrm>
            <a:off x="315686" y="290416"/>
            <a:ext cx="11560628" cy="6277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indent="450215" algn="just">
              <a:lnSpc>
                <a:spcPct val="150000"/>
              </a:lnSpc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Термін «технологія» з</a:t>
            </a:r>
            <a:r>
              <a:rPr lang="ru-RU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’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явилося у системі освіти як протилежність до слова «метод». До початку 1940 року у світі було знане лише слово «метод», лише згодом, після 1940 року у педагогічній діяльності з’являється нове визначення – «технологія», яке трактується як новий шлях в освіті із застосуванням методів аудіо-сприйняття та візуальних методів. У 1960 році технологічний термін виходить на новий рівень, де з</a:t>
            </a:r>
            <a:r>
              <a:rPr lang="ru-RU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’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являються вже обчислювальні системи, та виникають проблиски  примітивного програмного забезпечення, в порівнянні з сьогоденням. А на початку 1980 року в освітній системі все більше використовується визначення «педагогічні інновації». Розглядаючи цей термін не було досягнуто однієї спільної думки, таким чином існує кілька тлумачень цього слова: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Певна система, яка вказує на напрям чи дії, які слід виконувати аби використовувати ті чи інші методи нововведень у навчанні;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Система методів, яка має чітку ціль для використання інноваційних підходів в освіті, кінцевим результатом якого є підвищення результатів навчання школярів;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Система процесів, які мають визначену мету, завдання, план і хід роботи в навчальному процесі.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708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EC5DF1-16CB-B8BA-B7A0-968F951FD37A}"/>
              </a:ext>
            </a:extLst>
          </p:cNvPr>
          <p:cNvSpPr txBox="1"/>
          <p:nvPr/>
        </p:nvSpPr>
        <p:spPr>
          <a:xfrm>
            <a:off x="858416" y="1233994"/>
            <a:ext cx="10319658" cy="4197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indent="450215" algn="just">
              <a:lnSpc>
                <a:spcPct val="150000"/>
              </a:lnSpc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Отже, «інноваційні підходи» - це система, яка має чітко поставлену мету та завдання і охоплює навчання учнів від початкових цілей до отриманих результатів, система розвитку освітньої, виховної та навчальної діяльності школярів зважаючи на хороші людські якості, досягнення педагогічних цілей та основ інформатики.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indent="450215" algn="just">
              <a:lnSpc>
                <a:spcPct val="150000"/>
              </a:lnSpc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Нині існує безліч педагогічних технологій. Існує </a:t>
            </a:r>
            <a:r>
              <a:rPr lang="uk-UA" sz="18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декілька технологій інноваційного навчання:</a:t>
            </a:r>
            <a:endParaRPr lang="ru-UA" sz="1600" dirty="0">
              <a:effectLst/>
              <a:latin typeface="Microsoft Sans Serif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uk-UA" sz="18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інтерактивна технолог</a:t>
            </a:r>
            <a:r>
              <a:rPr lang="ru-RU" sz="18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18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я;</a:t>
            </a:r>
            <a:endParaRPr lang="ru-UA" sz="1600" dirty="0">
              <a:effectLst/>
              <a:latin typeface="Microsoft Sans Serif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228600" algn="l"/>
                <a:tab pos="457200" algn="l"/>
              </a:tabLst>
            </a:pPr>
            <a:r>
              <a:rPr lang="uk-UA" sz="18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проектна технологія;</a:t>
            </a:r>
            <a:endParaRPr lang="ru-UA" sz="1600" dirty="0">
              <a:effectLst/>
              <a:latin typeface="Microsoft Sans Serif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228600" algn="l"/>
                <a:tab pos="457200" algn="l"/>
              </a:tabLst>
            </a:pPr>
            <a:r>
              <a:rPr lang="uk-UA" sz="18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комп'ютерно-інформаційна технологія;</a:t>
            </a:r>
            <a:endParaRPr lang="ru-UA" sz="1600" dirty="0">
              <a:effectLst/>
              <a:latin typeface="Microsoft Sans Serif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228600" algn="l"/>
                <a:tab pos="457200" algn="l"/>
              </a:tabLst>
            </a:pPr>
            <a:r>
              <a:rPr lang="uk-UA" sz="18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нетрадиційна технологія.</a:t>
            </a:r>
            <a:endParaRPr lang="ru-UA" sz="1600" dirty="0">
              <a:effectLst/>
              <a:latin typeface="Microsoft Sans Serif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333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9FC4E284-E340-C846-535B-0D4FF12D76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5223531"/>
              </p:ext>
            </p:extLst>
          </p:nvPr>
        </p:nvGraphicFramePr>
        <p:xfrm>
          <a:off x="1646319" y="541176"/>
          <a:ext cx="9914309" cy="5438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3158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2B751A-8A15-4FCA-8831-AED166FE5C7B}"/>
              </a:ext>
            </a:extLst>
          </p:cNvPr>
          <p:cNvSpPr txBox="1"/>
          <p:nvPr/>
        </p:nvSpPr>
        <p:spPr>
          <a:xfrm>
            <a:off x="489079" y="1447391"/>
            <a:ext cx="1121384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Сьогодні система освіти представлена так, що вчитель у ній представлений, як організатор, провідник, той, хто скеровує роботу школярів. В чому ж полягає суть інтерактивного навчання? Які основи закладені в ньому?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Кожен учень є учасником процесу. І завдання педагога полягає у тому, щоб викликати в учневі бажання шукати різні підходи для вирішення проблемних задач;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Учні, на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уроках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мають можливість поділитися відомою їм інформацією, таким чином знайти для себе щось нове;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Учасники процесу, кожен зокрема, можуть знайти себе у певній ситуації, тобто для кожного учня має бути підібраний окремий підхід.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Використання інтерактивних методів вимагає як від учня, так і від учителя старанного ставлення до організації уроку та участі в ньому. Школярі мають навчитися вільного спілкування, висловлювання своїх міркувань, вміння ставити запитання до інших та відповідати на них, тобто активності.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515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1349E6-DADE-3CD6-EEF5-DE35520B2086}"/>
              </a:ext>
            </a:extLst>
          </p:cNvPr>
          <p:cNvSpPr txBox="1"/>
          <p:nvPr/>
        </p:nvSpPr>
        <p:spPr>
          <a:xfrm>
            <a:off x="1138333" y="1305341"/>
            <a:ext cx="1013304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Для найвищої результативності, використовуючи цей метод навчання, вчитель повинен володіти наступними чинниками.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Вмінням поставити учням завдання для їх підготовки, самостійного опрацювання;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Вчитель має правильно підбирати вправи для вивчення певної теми, так би мовити, знайти правильний «ключ для замка»;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Давати учням можливість для обдумування завдання, щоб учень усвідомлював його, а не механічно виконував відповіді;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Використовувати різні види вправ;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Акуратно виходити за межі матеріалу, що був використаний у формі інтерактивного методу, та обговорювати його для кращого засвоєння;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Проводити різноманітні короткі опитування, та задавати завдання для самостійної роботи, які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пов</a:t>
            </a:r>
            <a:r>
              <a:rPr lang="ru-RU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’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язані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не тільки з інтерактивним методом, а й з рештою теми.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960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35D414-DAC2-B72A-019E-79C859F2841C}"/>
              </a:ext>
            </a:extLst>
          </p:cNvPr>
          <p:cNvSpPr txBox="1"/>
          <p:nvPr/>
        </p:nvSpPr>
        <p:spPr>
          <a:xfrm>
            <a:off x="877076" y="392086"/>
            <a:ext cx="101050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Залежно від мети уроку та форм організації навчальної діяльності учнів, інтерактивні технології можна поділити за такими критеріями.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 descr="Пов’язане зображення">
            <a:extLst>
              <a:ext uri="{FF2B5EF4-FFF2-40B4-BE49-F238E27FC236}">
                <a16:creationId xmlns:a16="http://schemas.microsoft.com/office/drawing/2014/main" id="{158A2CA4-5F0C-32A4-12C8-66709BAD1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243" y="1038417"/>
            <a:ext cx="6872897" cy="5175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5224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EFA479-99DD-2051-D71B-7638EF2AC7BA}"/>
              </a:ext>
            </a:extLst>
          </p:cNvPr>
          <p:cNvSpPr txBox="1"/>
          <p:nvPr/>
        </p:nvSpPr>
        <p:spPr>
          <a:xfrm>
            <a:off x="830425" y="751344"/>
            <a:ext cx="10189028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Під час використання інтерактивних технологій, можна використовувати ситуації з життя, рольові ігри, створювати проблемні ситуації, елементи гри, змінювати форми роботи, щоб дати можливість кожному учню виявити себе, показати свої здібності та вміння.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 освітньому процесі для формування соціальної компетентності найкраще можна підібрати такі види інноваційних методів: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«Активна життєва позиція»;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«Чотири сторони ромба»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Працюючи на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уроках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 таким нововведенням, як «Чотири сторони ромба» вчитель розвиває творчі здібності учнів. Бо суть гри полягає у вирішенні одного завдання чотирма різними способами.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Із соціальною компетентністю тісно пов’язана комунікативна. Учні мають навчитися ораторській майстерності, тобто активному спілкуванню, як усно, так і письмово, не забуваючи про правила ведення дискусійних ситуацій. А це: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Повага до співрозмовника (вислухати його точку зору і не перебивати);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Висловлення власного бачення ситуації (не повторювати чужої думки, а висловити свою).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Для їх формування використовують такі різновиди в навчанні: «Мозковий штурм», «Рольова гра», «Мікрофон», «Експрес-опитування».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5161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979_TF11531919.potx" id="{98DDEEB5-B154-4CEA-B96B-E6E5853187A2}" vid="{74C6FD98-1055-46B6-A2AC-B411AE7D4A90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{CAA849AD-2E51-484A-808C-B76B1A0809D0}tf11531919_win32</Template>
  <TotalTime>92</TotalTime>
  <Words>3203</Words>
  <Application>Microsoft Office PowerPoint</Application>
  <PresentationFormat>Широкоэкранный</PresentationFormat>
  <Paragraphs>118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Arial</vt:lpstr>
      <vt:lpstr>Avenir Next LT Pro</vt:lpstr>
      <vt:lpstr>Bookman Old Style</vt:lpstr>
      <vt:lpstr>Calibri</vt:lpstr>
      <vt:lpstr>Calibri Light</vt:lpstr>
      <vt:lpstr>Garamond</vt:lpstr>
      <vt:lpstr>Microsoft Sans Serif</vt:lpstr>
      <vt:lpstr>Symbol</vt:lpstr>
      <vt:lpstr>Times New Roman</vt:lpstr>
      <vt:lpstr>СавонVTI</vt:lpstr>
      <vt:lpstr>Інновації та інноваційні технології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Інновації та інноваційні технології</dc:title>
  <dc:creator>Елена Бойкая</dc:creator>
  <cp:lastModifiedBy>Елена Бойкая</cp:lastModifiedBy>
  <cp:revision>2</cp:revision>
  <dcterms:created xsi:type="dcterms:W3CDTF">2022-10-22T04:47:20Z</dcterms:created>
  <dcterms:modified xsi:type="dcterms:W3CDTF">2022-10-22T06:19:25Z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