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807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704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286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984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6301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400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714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1260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4741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2881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599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43D7C-386C-4D4D-9C03-48599F5BB937}" type="datetimeFigureOut">
              <a:rPr lang="ru-UA" smtClean="0"/>
              <a:t>28.02.2023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8EE3-A6F9-4B10-92B1-B7FC66C7C7F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3604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ПЛАНУВАННЯ ТА АНАЛІЗ ВИКОРИСТАННЯ</a:t>
            </a:r>
            <a:br>
              <a:rPr lang="ru-RU" b="1" dirty="0" smtClean="0"/>
            </a:br>
            <a:r>
              <a:rPr lang="ru-RU" b="1" dirty="0" smtClean="0"/>
              <a:t>РОБОЧОГО ЧАСУ</a:t>
            </a:r>
            <a:br>
              <a:rPr lang="ru-RU" b="1" dirty="0" smtClean="0"/>
            </a:br>
            <a:endParaRPr lang="ru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Баланс </a:t>
            </a:r>
            <a:r>
              <a:rPr lang="ru-RU" dirty="0" err="1" smtClean="0">
                <a:solidFill>
                  <a:schemeClr val="tx1"/>
                </a:solidFill>
              </a:rPr>
              <a:t>робочого</a:t>
            </a:r>
            <a:r>
              <a:rPr lang="ru-RU" dirty="0" smtClean="0">
                <a:solidFill>
                  <a:schemeClr val="tx1"/>
                </a:solidFill>
              </a:rPr>
              <a:t> часу.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Планування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витрат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робочого</a:t>
            </a:r>
            <a:r>
              <a:rPr lang="ru-RU" dirty="0" smtClean="0">
                <a:solidFill>
                  <a:schemeClr val="tx1"/>
                </a:solidFill>
              </a:rPr>
              <a:t> часу</a:t>
            </a:r>
            <a:r>
              <a:rPr lang="ru-RU" dirty="0" smtClean="0"/>
              <a:t/>
            </a:r>
            <a:br>
              <a:rPr lang="ru-RU" dirty="0" smtClean="0"/>
            </a:br>
            <a:endParaRPr lang="ru-UA" dirty="0" smtClean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5800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834970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Фн</a:t>
            </a:r>
            <a:r>
              <a:rPr lang="uk-UA" dirty="0" smtClean="0"/>
              <a:t> = </a:t>
            </a:r>
            <a:r>
              <a:rPr lang="uk-UA" dirty="0" err="1" smtClean="0"/>
              <a:t>Фк</a:t>
            </a:r>
            <a:r>
              <a:rPr lang="uk-UA" dirty="0" smtClean="0"/>
              <a:t> − В −С 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Номінальний фонд робочого часу визначають як різницю між кількістю</a:t>
            </a:r>
          </a:p>
          <a:p>
            <a:r>
              <a:rPr lang="uk-UA" dirty="0" smtClean="0"/>
              <a:t>календарних днів (</a:t>
            </a:r>
            <a:r>
              <a:rPr lang="uk-UA" dirty="0" err="1" smtClean="0"/>
              <a:t>Фк</a:t>
            </a:r>
            <a:r>
              <a:rPr lang="uk-UA" dirty="0" smtClean="0"/>
              <a:t>) і кількістю вихідних (В) і святкових (С) днів: </a:t>
            </a:r>
            <a:endParaRPr lang="ru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281" y="1628800"/>
            <a:ext cx="331236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120430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і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відпусток</a:t>
            </a:r>
            <a:r>
              <a:rPr lang="ru-RU" dirty="0" smtClean="0"/>
              <a:t> ( </a:t>
            </a:r>
            <a:r>
              <a:rPr lang="ru-RU" dirty="0" err="1" smtClean="0"/>
              <a:t>Дв</a:t>
            </a:r>
            <a:r>
              <a:rPr lang="ru-RU" dirty="0" smtClean="0"/>
              <a:t> ) </a:t>
            </a:r>
            <a:r>
              <a:rPr lang="ru-RU" dirty="0" err="1" smtClean="0"/>
              <a:t>розраховують</a:t>
            </a:r>
            <a:r>
              <a:rPr lang="ru-RU" dirty="0" smtClean="0"/>
              <a:t> за формулою: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0486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де Дві  - календарні дні відпустки і-тої групи робітників; </a:t>
            </a:r>
          </a:p>
          <a:p>
            <a:r>
              <a:rPr lang="uk-UA" dirty="0" err="1" smtClean="0"/>
              <a:t>Чі</a:t>
            </a:r>
            <a:r>
              <a:rPr lang="uk-UA" dirty="0" smtClean="0"/>
              <a:t> – кількість працівників і-</a:t>
            </a:r>
            <a:r>
              <a:rPr lang="uk-UA" dirty="0" err="1" smtClean="0"/>
              <a:t>ої</a:t>
            </a:r>
            <a:r>
              <a:rPr lang="uk-UA" dirty="0" smtClean="0"/>
              <a:t> групи, що мають відпустку певної тривалості, </a:t>
            </a:r>
          </a:p>
          <a:p>
            <a:r>
              <a:rPr lang="uk-UA" dirty="0" smtClean="0"/>
              <a:t>осіб.</a:t>
            </a:r>
            <a:endParaRPr lang="ru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2494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Явочний фонд часу у людино-днях (</a:t>
            </a:r>
            <a:r>
              <a:rPr lang="uk-UA" dirty="0" err="1" smtClean="0"/>
              <a:t>Фя</a:t>
            </a:r>
            <a:r>
              <a:rPr lang="uk-UA" dirty="0" smtClean="0"/>
              <a:t>) розраховують як різницю між</a:t>
            </a:r>
          </a:p>
          <a:p>
            <a:r>
              <a:rPr lang="uk-UA" dirty="0" smtClean="0"/>
              <a:t>номінальним фондом часу (</a:t>
            </a:r>
            <a:r>
              <a:rPr lang="uk-UA" dirty="0" err="1" smtClean="0"/>
              <a:t>Фн</a:t>
            </a:r>
            <a:r>
              <a:rPr lang="uk-UA" dirty="0" smtClean="0"/>
              <a:t>) і загальною кількістю люд.-днів неявок (Ня) </a:t>
            </a:r>
          </a:p>
          <a:p>
            <a:r>
              <a:rPr lang="uk-UA" dirty="0" smtClean="0"/>
              <a:t>на роботу:</a:t>
            </a:r>
            <a:endParaRPr lang="ru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2986" y="357301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Фя</a:t>
            </a:r>
            <a:r>
              <a:rPr lang="uk-UA" dirty="0" smtClean="0"/>
              <a:t> = </a:t>
            </a:r>
            <a:r>
              <a:rPr lang="uk-UA" dirty="0" err="1" smtClean="0"/>
              <a:t>Фн</a:t>
            </a:r>
            <a:r>
              <a:rPr lang="uk-UA" dirty="0" smtClean="0"/>
              <a:t> − Ня </a:t>
            </a:r>
            <a:endParaRPr lang="ru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5463" y="394234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Середня розрахункова тривалість робочого дня ( </a:t>
            </a:r>
            <a:r>
              <a:rPr lang="uk-UA" dirty="0" err="1" smtClean="0"/>
              <a:t>Тд</a:t>
            </a:r>
            <a:r>
              <a:rPr lang="uk-UA" dirty="0" smtClean="0"/>
              <a:t> ) визначається як</a:t>
            </a:r>
          </a:p>
          <a:p>
            <a:r>
              <a:rPr lang="uk-UA" dirty="0" smtClean="0"/>
              <a:t>різниця між прийнятою на підприємстві тривалістю робочого дня (Т</a:t>
            </a:r>
            <a:r>
              <a:rPr lang="en-US" dirty="0" smtClean="0"/>
              <a:t>N) </a:t>
            </a:r>
            <a:r>
              <a:rPr lang="uk-UA" dirty="0" smtClean="0"/>
              <a:t>і</a:t>
            </a:r>
          </a:p>
          <a:p>
            <a:r>
              <a:rPr lang="uk-UA" dirty="0" smtClean="0"/>
              <a:t>втратами в зв'язку зі скороченням тривалості робочого дня ( </a:t>
            </a:r>
            <a:r>
              <a:rPr lang="uk-UA" dirty="0" err="1" smtClean="0"/>
              <a:t>Вс</a:t>
            </a:r>
            <a:r>
              <a:rPr lang="uk-UA" dirty="0" smtClean="0"/>
              <a:t>) в розрахунку</a:t>
            </a:r>
          </a:p>
          <a:p>
            <a:r>
              <a:rPr lang="uk-UA" dirty="0" smtClean="0"/>
              <a:t>на одного робітника:</a:t>
            </a:r>
            <a:endParaRPr lang="ru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2986" y="5229200"/>
            <a:ext cx="2527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 smtClean="0"/>
              <a:t>Тд</a:t>
            </a:r>
            <a:r>
              <a:rPr lang="uk-UA" dirty="0" smtClean="0"/>
              <a:t> = Т </a:t>
            </a:r>
            <a:r>
              <a:rPr lang="en-US" dirty="0" smtClean="0"/>
              <a:t>N − </a:t>
            </a:r>
            <a:r>
              <a:rPr lang="uk-UA" dirty="0" smtClean="0"/>
              <a:t>ВС</a:t>
            </a:r>
            <a:endParaRPr lang="ru-UA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131840" y="52292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31840" y="5229200"/>
            <a:ext cx="428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580112" y="39423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4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83119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Корисний</a:t>
            </a:r>
            <a:r>
              <a:rPr lang="ru-RU" dirty="0" smtClean="0"/>
              <a:t> (</a:t>
            </a:r>
            <a:r>
              <a:rPr lang="ru-RU" dirty="0" err="1" smtClean="0"/>
              <a:t>ефективний</a:t>
            </a:r>
            <a:r>
              <a:rPr lang="ru-RU" dirty="0" smtClean="0"/>
              <a:t>) фонд </a:t>
            </a:r>
            <a:r>
              <a:rPr lang="ru-RU" dirty="0" err="1" smtClean="0"/>
              <a:t>робочого</a:t>
            </a:r>
            <a:r>
              <a:rPr lang="ru-RU" dirty="0" smtClean="0"/>
              <a:t> часу одного </a:t>
            </a:r>
            <a:r>
              <a:rPr lang="ru-RU" dirty="0" err="1" smtClean="0"/>
              <a:t>робітника</a:t>
            </a:r>
            <a:r>
              <a:rPr lang="ru-RU" dirty="0" smtClean="0"/>
              <a:t> у годинах (</a:t>
            </a:r>
            <a:r>
              <a:rPr lang="ru-RU" dirty="0" err="1" smtClean="0"/>
              <a:t>Фк</a:t>
            </a:r>
            <a:r>
              <a:rPr lang="ru-RU" dirty="0" smtClean="0"/>
              <a:t>) </a:t>
            </a:r>
            <a:r>
              <a:rPr lang="ru-RU" dirty="0" err="1" smtClean="0"/>
              <a:t>визначається</a:t>
            </a:r>
            <a:r>
              <a:rPr lang="ru-RU" dirty="0" smtClean="0"/>
              <a:t> шляхом </a:t>
            </a:r>
            <a:r>
              <a:rPr lang="ru-RU" dirty="0" err="1" smtClean="0"/>
              <a:t>множення</a:t>
            </a:r>
            <a:r>
              <a:rPr lang="ru-RU" dirty="0" smtClean="0"/>
              <a:t> явочного фонду </a:t>
            </a:r>
            <a:r>
              <a:rPr lang="ru-RU" dirty="0" err="1" smtClean="0"/>
              <a:t>робочого</a:t>
            </a:r>
            <a:r>
              <a:rPr lang="ru-RU" dirty="0" smtClean="0"/>
              <a:t> часу у днях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Фя</a:t>
            </a:r>
            <a:r>
              <a:rPr lang="ru-RU" dirty="0" smtClean="0"/>
              <a:t>) на </a:t>
            </a:r>
            <a:r>
              <a:rPr lang="ru-RU" dirty="0" err="1" smtClean="0"/>
              <a:t>розрахункову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дня:</a:t>
            </a:r>
            <a:endParaRPr lang="ru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63788" y="1341763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ФК = </a:t>
            </a:r>
            <a:r>
              <a:rPr lang="uk-UA" dirty="0" err="1" smtClean="0"/>
              <a:t>Фя</a:t>
            </a:r>
            <a:r>
              <a:rPr lang="uk-UA" dirty="0" smtClean="0"/>
              <a:t> *</a:t>
            </a:r>
            <a:r>
              <a:rPr lang="uk-UA" dirty="0" err="1" smtClean="0"/>
              <a:t>Тд</a:t>
            </a:r>
            <a:endParaRPr lang="ru-UA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07904" y="1359289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85913"/>
              </p:ext>
            </p:extLst>
          </p:nvPr>
        </p:nvGraphicFramePr>
        <p:xfrm>
          <a:off x="899592" y="1916832"/>
          <a:ext cx="6480720" cy="309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557"/>
                <a:gridCol w="3808163"/>
              </a:tblGrid>
              <a:tr h="103211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Тривалість відпустки, днів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28600"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робітників, які мають відпустку відповідної тривалості, осіб.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/>
                </a:tc>
              </a:tr>
              <a:tr h="516057"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300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516057"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26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/>
                </a:tc>
              </a:tr>
              <a:tr h="516057"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З0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  <a:tr h="516057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Разом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450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8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90917"/>
              </p:ext>
            </p:extLst>
          </p:nvPr>
        </p:nvGraphicFramePr>
        <p:xfrm>
          <a:off x="827584" y="116632"/>
          <a:ext cx="6266180" cy="2181225"/>
        </p:xfrm>
        <a:graphic>
          <a:graphicData uri="http://schemas.openxmlformats.org/drawingml/2006/table">
            <a:tbl>
              <a:tblPr firstRow="1" firstCol="1" bandRow="1"/>
              <a:tblGrid>
                <a:gridCol w="4184650"/>
                <a:gridCol w="914400"/>
                <a:gridCol w="1167130"/>
              </a:tblGrid>
              <a:tr h="186055">
                <a:tc>
                  <a:txBody>
                    <a:bodyPr/>
                    <a:lstStyle/>
                    <a:p>
                      <a:pPr indent="-2286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ПОКАЗНИКИ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Звітний рік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Плановий рік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1. Кількість календарних днів (Фк)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365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365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2. Кількість вихідних і святкових днів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114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114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3. Номінальний (табельний) фонд робочого часу (Фн), днів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251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251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4. Неявки на роботу, днів (Ня)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У тому числі: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UA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50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 </a:t>
                      </a:r>
                      <a:endParaRPr lang="ru-UA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чергові й додаткові відпустки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відпустки на навчання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відпустки в зв'язку з вагітністю і пологами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по хворобі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6,2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05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невиходи, дозволені законодавством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2678"/>
              </p:ext>
            </p:extLst>
          </p:nvPr>
        </p:nvGraphicFramePr>
        <p:xfrm>
          <a:off x="827584" y="2348880"/>
          <a:ext cx="6264696" cy="2056130"/>
        </p:xfrm>
        <a:graphic>
          <a:graphicData uri="http://schemas.openxmlformats.org/drawingml/2006/table">
            <a:tbl>
              <a:tblPr firstRow="1" firstCol="1" bandRow="1"/>
              <a:tblGrid>
                <a:gridCol w="4248472"/>
                <a:gridCol w="864096"/>
                <a:gridCol w="1152128"/>
              </a:tblGrid>
              <a:tr h="18605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невиходи з дозволу адміністрації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прогули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цілоденні простої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 страйки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uk-UA" sz="1100" b="1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5. Явочний фонд часу, днів (Фя)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19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6. Середня тривалість робочого дня, годин ( </a:t>
                      </a:r>
                      <a:r>
                        <a:rPr lang="uk-UA" sz="1400" i="1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Тд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 ),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7,9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7,9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indent="-22860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7. Втрати часу в зв'язку зі скороченням робочого дня, годин.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0,35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8. Розрахункова тривалість робочого дня, годин.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230"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9. Корисний (ефективний) фонд робочого часу, годин. (Фк)</a:t>
                      </a:r>
                      <a:endParaRPr lang="ru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2860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38275" y="283527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uk-UA" altLang="ru-UA" sz="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uk-UA" altLang="ru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85" y="620688"/>
            <a:ext cx="8961605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4" y="127546"/>
            <a:ext cx="9150090" cy="49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9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433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 smtClean="0"/>
              <a:t>цілоденного</a:t>
            </a:r>
            <a:r>
              <a:rPr lang="ru-RU" dirty="0" smtClean="0"/>
              <a:t> балансу </a:t>
            </a:r>
            <a:r>
              <a:rPr lang="ru-RU" dirty="0" err="1" smtClean="0"/>
              <a:t>робочого</a:t>
            </a:r>
            <a:r>
              <a:rPr lang="ru-RU" dirty="0" smtClean="0"/>
              <a:t> часу </a:t>
            </a:r>
            <a:r>
              <a:rPr lang="ru-RU" dirty="0" err="1" smtClean="0"/>
              <a:t>доцільно</a:t>
            </a:r>
            <a:r>
              <a:rPr lang="ru-RU" dirty="0" smtClean="0"/>
              <a:t>  </a:t>
            </a:r>
            <a:r>
              <a:rPr lang="ru-RU" dirty="0" err="1" smtClean="0"/>
              <a:t>розрахувати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</a:t>
            </a:r>
            <a:endParaRPr lang="ru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47525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622788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Даний показник застосовується для аналізу використання робочого часу</a:t>
            </a:r>
          </a:p>
          <a:p>
            <a:r>
              <a:rPr lang="uk-UA" dirty="0" smtClean="0"/>
              <a:t>на підприємстві та його окремих підрозділах, а також використання робочого</a:t>
            </a:r>
          </a:p>
          <a:p>
            <a:r>
              <a:rPr lang="uk-UA" dirty="0" smtClean="0"/>
              <a:t>часу на підприємствах галузі.</a:t>
            </a:r>
          </a:p>
          <a:p>
            <a:r>
              <a:rPr lang="uk-UA" dirty="0" smtClean="0"/>
              <a:t>Коефіцієнт використання табельного фонду часу (КФТ):</a:t>
            </a:r>
            <a:endParaRPr lang="ru-UA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23116"/>
            <a:ext cx="2520280" cy="74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357301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календарного фонду (КФК):</a:t>
            </a:r>
            <a:endParaRPr lang="ru-UA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42348"/>
            <a:ext cx="2448272" cy="998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5390" y="469001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 метою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 </a:t>
            </a:r>
            <a:r>
              <a:rPr lang="ru-RU" dirty="0" err="1" smtClean="0"/>
              <a:t>розраховуються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, як: </a:t>
            </a:r>
          </a:p>
          <a:p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:</a:t>
            </a:r>
            <a:endParaRPr lang="ru-UA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030" y="5488107"/>
            <a:ext cx="4107160" cy="136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4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Дф</a:t>
            </a:r>
            <a:r>
              <a:rPr lang="ru-RU" dirty="0" smtClean="0"/>
              <a:t> -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фактична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, </a:t>
            </a:r>
            <a:r>
              <a:rPr lang="ru-RU" dirty="0" err="1" smtClean="0"/>
              <a:t>днів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Дпл</a:t>
            </a:r>
            <a:r>
              <a:rPr lang="ru-RU" dirty="0" smtClean="0"/>
              <a:t> -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за планом </a:t>
            </a:r>
            <a:r>
              <a:rPr lang="ru-RU" dirty="0" err="1" smtClean="0"/>
              <a:t>згідно</a:t>
            </a:r>
            <a:r>
              <a:rPr lang="ru-RU" dirty="0" smtClean="0"/>
              <a:t> з режимом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днів</a:t>
            </a:r>
            <a:r>
              <a:rPr lang="ru-RU" dirty="0" smtClean="0"/>
              <a:t>; </a:t>
            </a:r>
            <a:endParaRPr lang="ru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6768752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916832"/>
            <a:ext cx="9143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, на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використовувався</a:t>
            </a:r>
            <a:r>
              <a:rPr lang="ru-RU" dirty="0" smtClean="0"/>
              <a:t> </a:t>
            </a:r>
            <a:r>
              <a:rPr lang="ru-RU" dirty="0" err="1" smtClean="0"/>
              <a:t>робочий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перевиконано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довиконано</a:t>
            </a:r>
            <a:r>
              <a:rPr lang="ru-RU" dirty="0" smtClean="0"/>
              <a:t> </a:t>
            </a:r>
            <a:r>
              <a:rPr lang="ru-RU" dirty="0" err="1" smtClean="0"/>
              <a:t>планове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за </a:t>
            </a:r>
            <a:r>
              <a:rPr lang="ru-RU" dirty="0" err="1" smtClean="0"/>
              <a:t>тривалістю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. </a:t>
            </a:r>
          </a:p>
          <a:p>
            <a:pPr algn="ctr"/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дня:</a:t>
            </a:r>
          </a:p>
          <a:p>
            <a:pPr algn="ctr"/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70" y="3284984"/>
            <a:ext cx="583264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544522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показує</a:t>
            </a:r>
            <a:r>
              <a:rPr lang="ru-RU" dirty="0" smtClean="0"/>
              <a:t>, на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відсотків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перевиконано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недовиконане</a:t>
            </a:r>
            <a:r>
              <a:rPr lang="ru-RU" dirty="0" smtClean="0"/>
              <a:t> </a:t>
            </a:r>
            <a:r>
              <a:rPr lang="ru-RU" dirty="0" err="1" smtClean="0"/>
              <a:t>планове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за </a:t>
            </a:r>
            <a:r>
              <a:rPr lang="ru-RU" dirty="0" err="1" smtClean="0"/>
              <a:t>тривалістю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дня.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08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0188"/>
            <a:ext cx="9144001" cy="639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387" y="188640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Інтегральний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часу:</a:t>
            </a:r>
            <a:endParaRPr lang="ru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64705"/>
            <a:ext cx="316835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2387" y="126876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інтегрального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</a:t>
            </a:r>
          </a:p>
          <a:p>
            <a:r>
              <a:rPr lang="ru-RU" dirty="0" err="1" smtClean="0"/>
              <a:t>розраховується</a:t>
            </a:r>
            <a:r>
              <a:rPr lang="ru-RU" dirty="0" smtClean="0"/>
              <a:t> </a:t>
            </a:r>
            <a:r>
              <a:rPr lang="ru-RU" dirty="0" err="1" smtClean="0"/>
              <a:t>питома</a:t>
            </a:r>
            <a:r>
              <a:rPr lang="ru-RU" dirty="0" smtClean="0"/>
              <a:t> вага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часу, одна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endParaRPr lang="ru-RU" dirty="0" smtClean="0"/>
          </a:p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цілодобові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часу, а друга - </a:t>
            </a:r>
            <a:r>
              <a:rPr lang="ru-RU" dirty="0" err="1" smtClean="0"/>
              <a:t>внутрішньозмінні</a:t>
            </a:r>
            <a:endParaRPr lang="ru-UA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8424936" cy="2990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2413338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характеризують використання змінного режиму, а також використання робочих місць, які є на підприємстві, і розраховуються для категорії робітників на певну дату або за календар-ний період. </a:t>
            </a:r>
          </a:p>
          <a:p>
            <a:pPr algn="ctr"/>
            <a:r>
              <a:rPr lang="uk-UA" dirty="0" smtClean="0"/>
              <a:t>Коефіцієнт змінності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29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616</Words>
  <Application>Microsoft Office PowerPoint</Application>
  <PresentationFormat>Экран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ПЛАНУВАННЯ ТА АНАЛІЗ ВИКОРИСТАННЯ РОБОЧОГО ЧАСУ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Баланс робочого часу. Планування витрат робочого часу</dc:title>
  <dc:creator>uzver</dc:creator>
  <cp:lastModifiedBy>uzver</cp:lastModifiedBy>
  <cp:revision>5</cp:revision>
  <dcterms:created xsi:type="dcterms:W3CDTF">2023-02-28T16:33:09Z</dcterms:created>
  <dcterms:modified xsi:type="dcterms:W3CDTF">2023-02-28T17:20:49Z</dcterms:modified>
</cp:coreProperties>
</file>